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notesSlide17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5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15.png" ContentType="image/png"/>
  <Override PartName="/ppt/media/image114.png" ContentType="image/png"/>
  <Override PartName="/ppt/media/image116.png" ContentType="image/png"/>
  <Override PartName="/ppt/media/image113.gif" ContentType="image/gif"/>
  <Override PartName="/ppt/media/image112.png" ContentType="image/png"/>
  <Override PartName="/ppt/media/image111.png" ContentType="image/png"/>
  <Override PartName="/ppt/media/image106.png" ContentType="image/png"/>
  <Override PartName="/ppt/media/image105.png" ContentType="image/png"/>
  <Override PartName="/ppt/media/image103.png" ContentType="image/png"/>
  <Override PartName="/ppt/media/image102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95.png" ContentType="image/png"/>
  <Override PartName="/ppt/media/image27.png" ContentType="image/png"/>
  <Override PartName="/ppt/media/image89.png" ContentType="image/png"/>
  <Override PartName="/ppt/media/image88.png" ContentType="image/png"/>
  <Override PartName="/ppt/media/image87.png" ContentType="image/png"/>
  <Override PartName="/ppt/media/image19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3.png" ContentType="image/png"/>
  <Override PartName="/ppt/media/image72.jpeg" ContentType="image/jpeg"/>
  <Override PartName="/ppt/media/image71.png" ContentType="image/png"/>
  <Override PartName="/ppt/media/image70.png" ContentType="image/png"/>
  <Override PartName="/ppt/media/image37.png" ContentType="image/png"/>
  <Override PartName="/ppt/media/image127.png" ContentType="image/png"/>
  <Override PartName="/ppt/media/image86.png" ContentType="image/png"/>
  <Override PartName="/ppt/media/image18.gif" ContentType="image/gif"/>
  <Override PartName="/ppt/media/image39.png" ContentType="image/png"/>
  <Override PartName="/ppt/media/image30.png" ContentType="image/png"/>
  <Override PartName="/ppt/media/image8.png" ContentType="image/png"/>
  <Override PartName="/ppt/media/image38.png" ContentType="image/png"/>
  <Override PartName="/ppt/media/image44.jpeg" ContentType="image/jpeg"/>
  <Override PartName="/ppt/media/image153.png" ContentType="image/png"/>
  <Override PartName="/ppt/media/image1.png" ContentType="image/png"/>
  <Override PartName="/ppt/media/image68.png" ContentType="image/png"/>
  <Override PartName="/ppt/media/image47.jpeg" ContentType="image/jpeg"/>
  <Override PartName="/ppt/media/image50.png" ContentType="image/png"/>
  <Override PartName="/ppt/media/image147.png" ContentType="image/png"/>
  <Override PartName="/ppt/media/image51.png" ContentType="image/png"/>
  <Override PartName="/ppt/media/image148.png" ContentType="image/png"/>
  <Override PartName="/ppt/media/image52.png" ContentType="image/png"/>
  <Override PartName="/ppt/media/image149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129.png" ContentType="image/png"/>
  <Override PartName="/ppt/media/image32.png" ContentType="image/png"/>
  <Override PartName="/ppt/media/image146.png" ContentType="image/png"/>
  <Override PartName="/ppt/media/image120.png" ContentType="image/png"/>
  <Override PartName="/ppt/media/image165.jpeg" ContentType="image/jpeg"/>
  <Override PartName="/ppt/media/image150.png" ContentType="image/png"/>
  <Override PartName="/ppt/media/image109.png" ContentType="image/png"/>
  <Override PartName="/ppt/media/image151.png" ContentType="image/png"/>
  <Override PartName="/ppt/media/image160.png" ContentType="image/png"/>
  <Override PartName="/ppt/media/image161.png" ContentType="image/png"/>
  <Override PartName="/ppt/media/image162.png" ContentType="image/png"/>
  <Override PartName="/ppt/media/image40.png" ContentType="image/png"/>
  <Override PartName="/ppt/media/image137.png" ContentType="image/png"/>
  <Override PartName="/ppt/media/image163.png" ContentType="image/png"/>
  <Override PartName="/ppt/media/image66.png" ContentType="image/png"/>
  <Override PartName="/ppt/media/image41.jpeg" ContentType="image/jpeg"/>
  <Override PartName="/ppt/media/image152.png" ContentType="image/png"/>
  <Override PartName="/ppt/media/image164.png" ContentType="image/png"/>
  <Override PartName="/ppt/media/image166.png" ContentType="image/png"/>
  <Override PartName="/ppt/media/image131.png" ContentType="image/png"/>
  <Override PartName="/ppt/media/image100.png" ContentType="image/png"/>
  <Override PartName="/ppt/media/image49.png" ContentType="image/png"/>
  <Override PartName="/ppt/media/image144.png" ContentType="image/png"/>
  <Override PartName="/ppt/media/image143.png" ContentType="image/png"/>
  <Override PartName="/ppt/media/image56.png" ContentType="image/png"/>
  <Override PartName="/ppt/media/image142.png" ContentType="image/png"/>
  <Override PartName="/ppt/media/image45.jpeg" ContentType="image/jpeg"/>
  <Override PartName="/ppt/media/image48.png" ContentType="image/png"/>
  <Override PartName="/ppt/media/image55.png" ContentType="image/png"/>
  <Override PartName="/ppt/media/image141.png" ContentType="image/png"/>
  <Override PartName="/ppt/media/image139.png" ContentType="image/png"/>
  <Override PartName="/ppt/media/image54.png" ContentType="image/png"/>
  <Override PartName="/ppt/media/image140.png" ContentType="image/png"/>
  <Override PartName="/ppt/media/image138.png" ContentType="image/png"/>
  <Override PartName="/ppt/media/image145.jpeg" ContentType="image/jpe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130.png" ContentType="image/png"/>
  <Override PartName="/ppt/media/image7.png" ContentType="image/png"/>
  <Override PartName="/ppt/media/image11.png" ContentType="image/png"/>
  <Override PartName="/ppt/media/image108.png" ContentType="image/png"/>
  <Override PartName="/ppt/media/image158.png" ContentType="image/png"/>
  <Override PartName="/ppt/media/image6.png" ContentType="image/png"/>
  <Override PartName="/ppt/media/image42.jpeg" ContentType="image/jpeg"/>
  <Override PartName="/ppt/media/image10.png" ContentType="image/png"/>
  <Override PartName="/ppt/media/image104.gif" ContentType="image/gif"/>
  <Override PartName="/ppt/media/image107.png" ContentType="image/png"/>
  <Override PartName="/ppt/media/image43.jpeg" ContentType="image/jpeg"/>
  <Override PartName="/ppt/media/image35.png" ContentType="image/png"/>
  <Override PartName="/ppt/media/image60.png" ContentType="image/png"/>
  <Override PartName="/ppt/media/image157.png" ContentType="image/png"/>
  <Override PartName="/ppt/media/image5.png" ContentType="image/png"/>
  <Override PartName="/ppt/media/image85.png" ContentType="image/png"/>
  <Override PartName="/ppt/media/image17.png" ContentType="image/png"/>
  <Override PartName="/ppt/media/image34.png" ContentType="image/png"/>
  <Override PartName="/ppt/media/image4.png" ContentType="image/png"/>
  <Override PartName="/ppt/media/image84.png" ContentType="image/png"/>
  <Override PartName="/ppt/media/image16.png" ContentType="image/png"/>
  <Override PartName="/ppt/media/image13.png" ContentType="image/png"/>
  <Override PartName="/ppt/media/image155.jpeg" ContentType="image/jpeg"/>
  <Override PartName="/ppt/media/image81.png" ContentType="image/png"/>
  <Override PartName="/ppt/media/image33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80.png" ContentType="image/png"/>
  <Override PartName="/ppt/media/image94.png" ContentType="image/png"/>
  <Override PartName="/ppt/media/image26.png" ContentType="image/png"/>
  <Override PartName="/ppt/media/image154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93.png" ContentType="image/png"/>
  <Override PartName="/ppt/media/image25.png" ContentType="image/png"/>
  <Override PartName="/ppt/media/image92.png" ContentType="image/png"/>
  <Override PartName="/ppt/media/image24.png" ContentType="image/png"/>
  <Override PartName="/ppt/media/image159.jpeg" ContentType="image/jpeg"/>
  <Override PartName="/ppt/media/image53.png" ContentType="image/png"/>
  <Override PartName="/ppt/media/image64.png" ContentType="image/png"/>
  <Override PartName="/ppt/media/image91.png" ContentType="image/png"/>
  <Override PartName="/ppt/media/image156.jpeg" ContentType="image/jpeg"/>
  <Override PartName="/ppt/media/image23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9.png" ContentType="image/png"/>
  <Override PartName="/ppt/media/image110.png" ContentType="image/png"/>
  <Override PartName="/ppt/media/image36.gif" ContentType="image/gif"/>
  <Override PartName="/ppt/media/image90.png" ContentType="image/png"/>
  <Override PartName="/ppt/media/image22.png" ContentType="image/png"/>
  <Override PartName="/ppt/media/image119.png" ContentType="image/png"/>
  <Override PartName="/ppt/media/image61.jpeg" ContentType="image/jpeg"/>
  <Override PartName="/ppt/media/image74.png" ContentType="image/png"/>
  <Override PartName="/ppt/media/image62.png" ContentType="image/png"/>
  <Override PartName="/ppt/media/image63.png" ContentType="image/png"/>
  <Override PartName="/ppt/media/image65.png" ContentType="image/png"/>
  <Override PartName="/ppt/media/image67.png" ContentType="image/png"/>
  <Override PartName="/ppt/media/image69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52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70" Type="http://schemas.openxmlformats.org/officeDocument/2006/relationships/slide" Target="slides/slide5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move the slide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7A8AE1A-F72B-435D-B256-DF1F4D37FA5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0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9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79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0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80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20" spc="-1" strike="noStrike"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4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5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56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to edit the </a:t>
            </a:r>
            <a:r>
              <a:rPr b="0" lang="en-US" sz="3300" spc="-1" strike="noStrike">
                <a:latin typeface="Arial"/>
              </a:rPr>
              <a:t>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CEB2DC0-FD33-4F74-BA65-B66F473A117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300" spc="-1" strike="noStrike">
                <a:latin typeface="Times New Roman"/>
              </a:rPr>
              <a:t>Chris</a:t>
            </a:r>
            <a:r>
              <a:rPr b="0" i="1" lang="en-US" sz="2300" spc="-1" strike="noStrike">
                <a:latin typeface="Times New Roman"/>
              </a:rPr>
              <a:t>tine </a:t>
            </a:r>
            <a:r>
              <a:rPr b="0" i="1" lang="en-US" sz="2300" spc="-1" strike="noStrike">
                <a:latin typeface="Times New Roman"/>
              </a:rPr>
              <a:t>Nattr</a:t>
            </a:r>
            <a:r>
              <a:rPr b="0" i="1" lang="en-US" sz="2300" spc="-1" strike="noStrike">
                <a:latin typeface="Times New Roman"/>
              </a:rPr>
              <a:t>ass </a:t>
            </a:r>
            <a:r>
              <a:rPr b="0" i="1" lang="en-US" sz="2300" spc="-1" strike="noStrike">
                <a:latin typeface="Times New Roman"/>
              </a:rPr>
              <a:t>(UTK</a:t>
            </a:r>
            <a:r>
              <a:rPr b="0" i="1" lang="en-US" sz="2300" spc="-1" strike="noStrike">
                <a:latin typeface="Times New Roman"/>
              </a:rPr>
              <a:t>), </a:t>
            </a:r>
            <a:r>
              <a:rPr b="0" i="1" lang="en-US" sz="2300" spc="-1" strike="noStrike">
                <a:latin typeface="Times New Roman"/>
              </a:rPr>
              <a:t>Univ</a:t>
            </a:r>
            <a:r>
              <a:rPr b="0" i="1" lang="en-US" sz="2300" spc="-1" strike="noStrike">
                <a:latin typeface="Times New Roman"/>
              </a:rPr>
              <a:t>ersity </a:t>
            </a:r>
            <a:r>
              <a:rPr b="0" i="1" lang="en-US" sz="2300" spc="-1" strike="noStrike">
                <a:latin typeface="Times New Roman"/>
              </a:rPr>
              <a:t>of </a:t>
            </a:r>
            <a:r>
              <a:rPr b="0" i="1" lang="en-US" sz="2300" spc="-1" strike="noStrike">
                <a:latin typeface="Times New Roman"/>
              </a:rPr>
              <a:t>Hous</a:t>
            </a:r>
            <a:r>
              <a:rPr b="0" i="1" lang="en-US" sz="2300" spc="-1" strike="noStrike">
                <a:latin typeface="Times New Roman"/>
              </a:rPr>
              <a:t>ton 8 </a:t>
            </a:r>
            <a:r>
              <a:rPr b="0" i="1" lang="en-US" sz="2300" spc="-1" strike="noStrike">
                <a:latin typeface="Times New Roman"/>
              </a:rPr>
              <a:t>Dec. </a:t>
            </a:r>
            <a:r>
              <a:rPr b="0" i="1" lang="en-US" sz="2300" spc="-1" strike="noStrike">
                <a:latin typeface="Times New Roman"/>
              </a:rPr>
              <a:t>2020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568E8D13-CE37-42CC-939E-EBDE39912DEC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F5E5992-A1B2-432A-945D-BE023E0928A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F5A0CB7A-8B2E-472B-83A0-8441F148495A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538236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26C15F35-C4AF-4167-8E97-151C9FC1A40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43440" y="490320"/>
            <a:ext cx="9392400" cy="631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2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343440" y="1270080"/>
            <a:ext cx="9392400" cy="3765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/>
          </p:nvPr>
        </p:nvSpPr>
        <p:spPr>
          <a:xfrm>
            <a:off x="9339840" y="5140080"/>
            <a:ext cx="604440" cy="43344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9002CCD-10C4-482E-B345-378526FBCE9C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Click </a:t>
            </a:r>
            <a:r>
              <a:rPr b="0" lang="en-US" sz="3300" spc="-1" strike="noStrike">
                <a:latin typeface="Arial"/>
              </a:rPr>
              <a:t>to </a:t>
            </a:r>
            <a:r>
              <a:rPr b="0" lang="en-US" sz="3300" spc="-1" strike="noStrike">
                <a:latin typeface="Arial"/>
              </a:rPr>
              <a:t>edit </a:t>
            </a:r>
            <a:r>
              <a:rPr b="0" lang="en-US" sz="3300" spc="-1" strike="noStrike">
                <a:latin typeface="Arial"/>
              </a:rPr>
              <a:t>the </a:t>
            </a:r>
            <a:r>
              <a:rPr b="0" lang="en-US" sz="3300" spc="-1" strike="noStrike">
                <a:latin typeface="Arial"/>
              </a:rPr>
              <a:t>title </a:t>
            </a:r>
            <a:r>
              <a:rPr b="0" lang="en-US" sz="3300" spc="-1" strike="noStrike">
                <a:latin typeface="Arial"/>
              </a:rPr>
              <a:t>text </a:t>
            </a:r>
            <a:r>
              <a:rPr b="0" lang="en-US" sz="3300" spc="-1" strike="noStrike">
                <a:latin typeface="Arial"/>
              </a:rPr>
              <a:t>form</a:t>
            </a:r>
            <a:r>
              <a:rPr b="0" lang="en-US" sz="3300" spc="-1" strike="noStrike">
                <a:latin typeface="Arial"/>
              </a:rPr>
              <a:t>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64692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9702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29276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161604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193896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22626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87808F8A-D680-4A3D-82DA-DBDB3C4BEED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62640"/>
            <a:ext cx="596160" cy="6044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71640" cy="944640"/>
          </a:xfrm>
          <a:prstGeom prst="rect">
            <a:avLst/>
          </a:prstGeom>
        </p:spPr>
        <p:txBody>
          <a:bodyPr anchor="ctr">
            <a:normAutofit fontScale="55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l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k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d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h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l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x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f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r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m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a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l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k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d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M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a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s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r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l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 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s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y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l</a:t>
            </a: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3000"/>
            <a:ext cx="9071640" cy="3741840"/>
          </a:xfrm>
          <a:prstGeom prst="rect">
            <a:avLst/>
          </a:prstGeom>
        </p:spPr>
        <p:txBody>
          <a:bodyPr>
            <a:normAutofit fontScale="51000"/>
          </a:bodyPr>
          <a:p>
            <a:pPr marL="432000" indent="-324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93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7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46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040513C-03CA-499C-8156-5B79D3450E24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12/8/20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6C1836FA-3687-4E7C-B410-A0F92B9877DF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36360"/>
            <a:ext cx="9071640" cy="63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</a:t>
            </a:r>
            <a:r>
              <a:rPr b="0" lang="en-US" sz="3300" spc="-1" strike="noStrike">
                <a:latin typeface="Times New Roman"/>
              </a:rPr>
              <a:t>l</a:t>
            </a:r>
            <a:r>
              <a:rPr b="0" lang="en-US" sz="3300" spc="-1" strike="noStrike">
                <a:latin typeface="Times New Roman"/>
              </a:rPr>
              <a:t>i</a:t>
            </a:r>
            <a:r>
              <a:rPr b="0" lang="en-US" sz="3300" spc="-1" strike="noStrike">
                <a:latin typeface="Times New Roman"/>
              </a:rPr>
              <a:t>c</a:t>
            </a:r>
            <a:r>
              <a:rPr b="0" lang="en-US" sz="3300" spc="-1" strike="noStrike">
                <a:latin typeface="Times New Roman"/>
              </a:rPr>
              <a:t>k</a:t>
            </a:r>
            <a:r>
              <a:rPr b="0" lang="en-US" sz="3300" spc="-1" strike="noStrike">
                <a:latin typeface="Times New Roman"/>
              </a:rPr>
              <a:t>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o</a:t>
            </a:r>
            <a:r>
              <a:rPr b="0" lang="en-US" sz="3300" spc="-1" strike="noStrike">
                <a:latin typeface="Times New Roman"/>
              </a:rPr>
              <a:t> </a:t>
            </a:r>
            <a:r>
              <a:rPr b="0" lang="en-US" sz="3300" spc="-1" strike="noStrike">
                <a:latin typeface="Times New Roman"/>
              </a:rPr>
              <a:t>e</a:t>
            </a:r>
            <a:r>
              <a:rPr b="0" lang="en-US" sz="3300" spc="-1" strike="noStrike">
                <a:latin typeface="Times New Roman"/>
              </a:rPr>
              <a:t>d</a:t>
            </a:r>
            <a:r>
              <a:rPr b="0" lang="en-US" sz="3300" spc="-1" strike="noStrike">
                <a:latin typeface="Times New Roman"/>
              </a:rPr>
              <a:t>i</a:t>
            </a:r>
            <a:r>
              <a:rPr b="0" lang="en-US" sz="3300" spc="-1" strike="noStrike">
                <a:latin typeface="Times New Roman"/>
              </a:rPr>
              <a:t>t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h</a:t>
            </a:r>
            <a:r>
              <a:rPr b="0" lang="en-US" sz="3300" spc="-1" strike="noStrike">
                <a:latin typeface="Times New Roman"/>
              </a:rPr>
              <a:t>e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i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l</a:t>
            </a:r>
            <a:r>
              <a:rPr b="0" lang="en-US" sz="3300" spc="-1" strike="noStrike">
                <a:latin typeface="Times New Roman"/>
              </a:rPr>
              <a:t>e </a:t>
            </a:r>
            <a:r>
              <a:rPr b="0" lang="en-US" sz="3300" spc="-1" strike="noStrike">
                <a:latin typeface="Times New Roman"/>
              </a:rPr>
              <a:t>t</a:t>
            </a:r>
            <a:r>
              <a:rPr b="0" lang="en-US" sz="3300" spc="-1" strike="noStrike">
                <a:latin typeface="Times New Roman"/>
              </a:rPr>
              <a:t>e</a:t>
            </a:r>
            <a:r>
              <a:rPr b="0" lang="en-US" sz="3300" spc="-1" strike="noStrike">
                <a:latin typeface="Times New Roman"/>
              </a:rPr>
              <a:t>x</a:t>
            </a:r>
            <a:r>
              <a:rPr b="0" lang="en-US" sz="3300" spc="-1" strike="noStrike">
                <a:latin typeface="Times New Roman"/>
              </a:rPr>
              <a:t>t </a:t>
            </a:r>
            <a:r>
              <a:rPr b="0" lang="en-US" sz="3300" spc="-1" strike="noStrike">
                <a:latin typeface="Times New Roman"/>
              </a:rPr>
              <a:t>f</a:t>
            </a:r>
            <a:r>
              <a:rPr b="0" lang="en-US" sz="3300" spc="-1" strike="noStrike">
                <a:latin typeface="Times New Roman"/>
              </a:rPr>
              <a:t>o</a:t>
            </a:r>
            <a:r>
              <a:rPr b="0" lang="en-US" sz="3300" spc="-1" strike="noStrike">
                <a:latin typeface="Times New Roman"/>
              </a:rPr>
              <a:t>r</a:t>
            </a:r>
            <a:r>
              <a:rPr b="0" lang="en-US" sz="3300" spc="-1" strike="noStrike">
                <a:latin typeface="Times New Roman"/>
              </a:rPr>
              <a:t>m</a:t>
            </a:r>
            <a:r>
              <a:rPr b="0" lang="en-US" sz="3300" spc="-1" strike="noStrike">
                <a:latin typeface="Times New Roman"/>
              </a:rPr>
              <a:t>a</a:t>
            </a:r>
            <a:r>
              <a:rPr b="0" lang="en-US" sz="3300" spc="-1" strike="noStrike">
                <a:latin typeface="Times New Roman"/>
              </a:rPr>
              <a:t>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716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</a:t>
            </a:r>
            <a:r>
              <a:rPr b="0" lang="en-US" sz="2400" spc="-1" strike="noStrike">
                <a:latin typeface="Times New Roman"/>
              </a:rPr>
              <a:t>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</a:t>
            </a:r>
            <a:r>
              <a:rPr b="0" lang="en-US" sz="1500" spc="-1" strike="noStrike">
                <a:latin typeface="Times New Roman"/>
              </a:rPr>
              <a:t>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516456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516456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87D1AA42-2BD0-4355-B8E3-2A85A7507E5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5461920"/>
            <a:ext cx="2373840" cy="32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r"/>
            <a:fld id="{540EE0DF-BD6A-46E5-8382-76FC8B6E1C0C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5435280"/>
            <a:ext cx="686016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>
                <a:latin typeface="Times New Roman"/>
              </a:rPr>
              <a:t>Chr</a:t>
            </a:r>
            <a:r>
              <a:rPr b="1" i="1" lang="en-US" sz="1800" spc="-1" strike="noStrike">
                <a:latin typeface="Times New Roman"/>
              </a:rPr>
              <a:t>isti</a:t>
            </a:r>
            <a:r>
              <a:rPr b="1" i="1" lang="en-US" sz="1800" spc="-1" strike="noStrike">
                <a:latin typeface="Times New Roman"/>
              </a:rPr>
              <a:t>ne </a:t>
            </a:r>
            <a:r>
              <a:rPr b="1" i="1" lang="en-US" sz="1800" spc="-1" strike="noStrike">
                <a:latin typeface="Times New Roman"/>
              </a:rPr>
              <a:t>Nat</a:t>
            </a:r>
            <a:r>
              <a:rPr b="1" i="1" lang="en-US" sz="1800" spc="-1" strike="noStrike">
                <a:latin typeface="Times New Roman"/>
              </a:rPr>
              <a:t>tras</a:t>
            </a:r>
            <a:r>
              <a:rPr b="1" i="1" lang="en-US" sz="1800" spc="-1" strike="noStrike">
                <a:latin typeface="Times New Roman"/>
              </a:rPr>
              <a:t>s </a:t>
            </a:r>
            <a:r>
              <a:rPr b="1" i="1" lang="en-US" sz="1800" spc="-1" strike="noStrike">
                <a:latin typeface="Times New Roman"/>
              </a:rPr>
              <a:t>(U</a:t>
            </a:r>
            <a:r>
              <a:rPr b="1" i="1" lang="en-US" sz="1800" spc="-1" strike="noStrike">
                <a:latin typeface="Times New Roman"/>
              </a:rPr>
              <a:t>TK)</a:t>
            </a:r>
            <a:r>
              <a:rPr b="1" i="1" lang="en-US" sz="1800" spc="-1" strike="noStrike">
                <a:latin typeface="Times New Roman"/>
              </a:rPr>
              <a:t>, </a:t>
            </a:r>
            <a:r>
              <a:rPr b="1" i="1" lang="en-US" sz="1800" spc="-1" strike="noStrike">
                <a:latin typeface="Times New Roman"/>
              </a:rPr>
              <a:t>SC</a:t>
            </a:r>
            <a:r>
              <a:rPr b="1" i="1" lang="en-US" sz="1800" spc="-1" strike="noStrike">
                <a:latin typeface="Times New Roman"/>
              </a:rPr>
              <a:t>UW</a:t>
            </a:r>
            <a:r>
              <a:rPr b="1" i="1" lang="en-US" sz="1800" spc="-1" strike="noStrike">
                <a:latin typeface="Times New Roman"/>
              </a:rPr>
              <a:t>P, </a:t>
            </a:r>
            <a:r>
              <a:rPr b="1" i="1" lang="en-US" sz="1800" spc="-1" strike="noStrike">
                <a:latin typeface="Times New Roman"/>
              </a:rPr>
              <a:t>Jan</a:t>
            </a:r>
            <a:r>
              <a:rPr b="1" i="1" lang="en-US" sz="1800" spc="-1" strike="noStrike">
                <a:latin typeface="Times New Roman"/>
              </a:rPr>
              <a:t>uar</a:t>
            </a:r>
            <a:r>
              <a:rPr b="1" i="1" lang="en-US" sz="1800" spc="-1" strike="noStrike">
                <a:latin typeface="Times New Roman"/>
              </a:rPr>
              <a:t>y </a:t>
            </a:r>
            <a:r>
              <a:rPr b="1" i="1" lang="en-US" sz="1800" spc="-1" strike="noStrike">
                <a:latin typeface="Times New Roman"/>
              </a:rPr>
              <a:t>16, </a:t>
            </a:r>
            <a:r>
              <a:rPr b="1" i="1" lang="en-US" sz="1800" spc="-1" strike="noStrike">
                <a:latin typeface="Times New Roman"/>
              </a:rPr>
              <a:t>201</a:t>
            </a:r>
            <a:r>
              <a:rPr b="1" i="1" lang="en-US" sz="1800" spc="-1" strike="noStrike">
                <a:latin typeface="Times New Roman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5345640"/>
            <a:ext cx="5488200" cy="102600"/>
            <a:chOff x="360" y="5345640"/>
            <a:chExt cx="5488200" cy="102600"/>
          </a:xfrm>
        </p:grpSpPr>
        <p:sp>
          <p:nvSpPr>
            <p:cNvPr id="136" name="CustomShape 9"/>
            <p:cNvSpPr/>
            <p:nvPr/>
          </p:nvSpPr>
          <p:spPr>
            <a:xfrm>
              <a:off x="360" y="5345640"/>
              <a:ext cx="548820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538992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567720"/>
            <a:ext cx="9604440" cy="102600"/>
            <a:chOff x="720" y="567720"/>
            <a:chExt cx="9604440" cy="102600"/>
          </a:xfrm>
        </p:grpSpPr>
        <p:sp>
          <p:nvSpPr>
            <p:cNvPr id="139" name="CustomShape 12"/>
            <p:cNvSpPr/>
            <p:nvPr/>
          </p:nvSpPr>
          <p:spPr>
            <a:xfrm>
              <a:off x="720" y="567720"/>
              <a:ext cx="9604440" cy="1026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61200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</a:t>
            </a:r>
            <a:r>
              <a:rPr b="0" lang="en-US" sz="3300" spc="-1" strike="noStrike">
                <a:latin typeface="Times New Roman"/>
              </a:rPr>
              <a:t>the title text </a:t>
            </a:r>
            <a:r>
              <a:rPr b="0" lang="en-US" sz="3300" spc="-1" strike="noStrike">
                <a:latin typeface="Times New Roman"/>
              </a:rPr>
              <a:t>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B1546BB0-503B-4CFD-8386-79043674F91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B4A43B6C-23C2-4294-9AAE-99B8754694F6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DD68AA9-FF7E-4491-973E-3CAB6738D46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A1F06FEB-583F-49CA-A81D-20351D66969C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highlight>
                  <a:srgbClr val="ffffff"/>
                </a:highlight>
                <a:latin typeface="Arial"/>
              </a:rPr>
              <a:t>Click to edit the title text format</a:t>
            </a:r>
            <a:endParaRPr b="0" lang="en-US" sz="33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1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18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BBF4910-5A81-4D30-B7EF-8CFDAEA1D48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0A9943A-0A79-4051-BCD0-648E10633F6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08963906-777B-4C68-B29C-E82046D60534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5420160"/>
            <a:ext cx="8562240" cy="37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53823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4.gif"/><Relationship Id="rId2" Type="http://schemas.openxmlformats.org/officeDocument/2006/relationships/image" Target="../media/image105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gif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2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gif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slideLayout" Target="../slideLayouts/slideLayout14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jpe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2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56.jpeg"/><Relationship Id="rId2" Type="http://schemas.openxmlformats.org/officeDocument/2006/relationships/slideLayout" Target="../slideLayouts/slideLayout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png"/><Relationship Id="rId3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59.jpeg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slideLayout" Target="../slideLayouts/slideLayout14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8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3.png"/><Relationship Id="rId2" Type="http://schemas.openxmlformats.org/officeDocument/2006/relationships/image" Target="../media/image164.png"/><Relationship Id="rId3" Type="http://schemas.openxmlformats.org/officeDocument/2006/relationships/image" Target="../media/image165.jpeg"/><Relationship Id="rId4" Type="http://schemas.openxmlformats.org/officeDocument/2006/relationships/image" Target="../media/image166.png"/><Relationship Id="rId5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OV-UV7GCA3c&amp;list=PLb169AflJA0HvErBLjysAFejBIZQ_YCjG" TargetMode="External"/><Relationship Id="rId2" Type="http://schemas.openxmlformats.org/officeDocument/2006/relationships/hyperlink" Target="https://www.youtube.com/watch?v=OV-UV7GCA3c&amp;list=PLb169AflJA0HvErBLjysAFejBIZQ_YCjG" TargetMode="External"/><Relationship Id="rId3" Type="http://schemas.openxmlformats.org/officeDocument/2006/relationships/hyperlink" Target="https://docs.google.com/document/d/1q7AWk3a6oKQhEABgR6eno9N8j9iwmMG4AeYBJsQ8HZU/edit?usp=sharing" TargetMode="External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gi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" descr=""/>
          <p:cNvPicPr/>
          <p:nvPr/>
        </p:nvPicPr>
        <p:blipFill>
          <a:blip r:embed="rId1"/>
          <a:stretch/>
        </p:blipFill>
        <p:spPr>
          <a:xfrm>
            <a:off x="-54000" y="-273600"/>
            <a:ext cx="10579680" cy="5943600"/>
          </a:xfrm>
          <a:prstGeom prst="rect">
            <a:avLst/>
          </a:prstGeom>
          <a:ln>
            <a:noFill/>
          </a:ln>
        </p:spPr>
      </p:pic>
      <p:pic>
        <p:nvPicPr>
          <p:cNvPr id="564" name="" descr=""/>
          <p:cNvPicPr/>
          <p:nvPr/>
        </p:nvPicPr>
        <p:blipFill>
          <a:blip r:embed="rId2"/>
          <a:stretch/>
        </p:blipFill>
        <p:spPr>
          <a:xfrm>
            <a:off x="-74160" y="3309840"/>
            <a:ext cx="10079640" cy="4031280"/>
          </a:xfrm>
          <a:prstGeom prst="rect">
            <a:avLst/>
          </a:prstGeom>
          <a:ln>
            <a:noFill/>
          </a:ln>
        </p:spPr>
      </p:pic>
      <p:pic>
        <p:nvPicPr>
          <p:cNvPr id="565" name="" descr=""/>
          <p:cNvPicPr/>
          <p:nvPr/>
        </p:nvPicPr>
        <p:blipFill>
          <a:blip r:embed="rId3"/>
          <a:stretch/>
        </p:blipFill>
        <p:spPr>
          <a:xfrm>
            <a:off x="3898800" y="4494240"/>
            <a:ext cx="1141560" cy="895680"/>
          </a:xfrm>
          <a:prstGeom prst="rect">
            <a:avLst/>
          </a:prstGeom>
          <a:ln>
            <a:noFill/>
          </a:ln>
        </p:spPr>
      </p:pic>
      <p:sp>
        <p:nvSpPr>
          <p:cNvPr id="566" name="CustomShape 1"/>
          <p:cNvSpPr/>
          <p:nvPr/>
        </p:nvSpPr>
        <p:spPr>
          <a:xfrm>
            <a:off x="2573640" y="3119760"/>
            <a:ext cx="145836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PHOBOS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67" name="" descr=""/>
          <p:cNvPicPr/>
          <p:nvPr/>
        </p:nvPicPr>
        <p:blipFill>
          <a:blip r:embed="rId4"/>
          <a:stretch/>
        </p:blipFill>
        <p:spPr>
          <a:xfrm>
            <a:off x="1790640" y="3236400"/>
            <a:ext cx="1247040" cy="748440"/>
          </a:xfrm>
          <a:prstGeom prst="rect">
            <a:avLst/>
          </a:prstGeom>
          <a:ln>
            <a:noFill/>
          </a:ln>
        </p:spPr>
      </p:pic>
      <p:sp>
        <p:nvSpPr>
          <p:cNvPr id="568" name="CustomShape 2"/>
          <p:cNvSpPr/>
          <p:nvPr/>
        </p:nvSpPr>
        <p:spPr>
          <a:xfrm>
            <a:off x="191880" y="4634280"/>
            <a:ext cx="145836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s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69" name="" descr=""/>
          <p:cNvPicPr/>
          <p:nvPr/>
        </p:nvPicPr>
        <p:blipFill>
          <a:blip r:embed="rId5"/>
          <a:stretch/>
        </p:blipFill>
        <p:spPr>
          <a:xfrm>
            <a:off x="1124280" y="3984840"/>
            <a:ext cx="702360" cy="737640"/>
          </a:xfrm>
          <a:prstGeom prst="rect">
            <a:avLst/>
          </a:prstGeom>
          <a:ln>
            <a:noFill/>
          </a:ln>
        </p:spPr>
      </p:pic>
      <p:pic>
        <p:nvPicPr>
          <p:cNvPr id="570" name="" descr=""/>
          <p:cNvPicPr/>
          <p:nvPr/>
        </p:nvPicPr>
        <p:blipFill>
          <a:blip r:embed="rId6"/>
          <a:srcRect l="39576" t="17980" r="44681" b="17119"/>
          <a:stretch/>
        </p:blipFill>
        <p:spPr>
          <a:xfrm>
            <a:off x="4133880" y="795240"/>
            <a:ext cx="1663920" cy="3855960"/>
          </a:xfrm>
          <a:prstGeom prst="rect">
            <a:avLst/>
          </a:prstGeom>
          <a:ln>
            <a:noFill/>
          </a:ln>
        </p:spPr>
      </p:pic>
      <p:sp>
        <p:nvSpPr>
          <p:cNvPr id="571" name="TextShape 3"/>
          <p:cNvSpPr txBox="1"/>
          <p:nvPr/>
        </p:nvSpPr>
        <p:spPr>
          <a:xfrm>
            <a:off x="-9360" y="-276840"/>
            <a:ext cx="10080000" cy="152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000" spc="-1" strike="noStrike">
                <a:solidFill>
                  <a:srgbClr val="ffffff"/>
                </a:solidFill>
                <a:latin typeface="Arial"/>
              </a:rPr>
              <a:t>Quantifying properties of liquid nuclei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Or how I built my undergraduate army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ffffff"/>
                </a:solidFill>
                <a:latin typeface="Arial"/>
              </a:rPr>
              <a:t>Christine Nattrass, University of Tennessee, Knoxville</a:t>
            </a:r>
            <a:endParaRPr b="0" lang="en-US" sz="15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2" name="CustomShape 4"/>
          <p:cNvSpPr/>
          <p:nvPr/>
        </p:nvSpPr>
        <p:spPr>
          <a:xfrm>
            <a:off x="3028680" y="4025520"/>
            <a:ext cx="388728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Relativistic Heavy Ion Collider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3" name="" descr=""/>
          <p:cNvPicPr/>
          <p:nvPr/>
        </p:nvPicPr>
        <p:blipFill>
          <a:blip r:embed="rId7"/>
          <a:stretch/>
        </p:blipFill>
        <p:spPr>
          <a:xfrm>
            <a:off x="4447080" y="1018080"/>
            <a:ext cx="1099440" cy="1099440"/>
          </a:xfrm>
          <a:prstGeom prst="rect">
            <a:avLst/>
          </a:prstGeom>
          <a:ln>
            <a:noFill/>
          </a:ln>
        </p:spPr>
      </p:pic>
      <p:sp>
        <p:nvSpPr>
          <p:cNvPr id="574" name="CustomShape 5"/>
          <p:cNvSpPr/>
          <p:nvPr/>
        </p:nvSpPr>
        <p:spPr>
          <a:xfrm>
            <a:off x="7416720" y="4010400"/>
            <a:ext cx="1366920" cy="3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B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R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A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H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M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S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5" name="" descr=""/>
          <p:cNvPicPr/>
          <p:nvPr/>
        </p:nvPicPr>
        <p:blipFill>
          <a:blip r:embed="rId8"/>
          <a:stretch/>
        </p:blipFill>
        <p:spPr>
          <a:xfrm rot="19800000">
            <a:off x="7398360" y="3049920"/>
            <a:ext cx="1475280" cy="149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Pb+Pb collisions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12" name="" descr=""/>
          <p:cNvPicPr/>
          <p:nvPr/>
        </p:nvPicPr>
        <p:blipFill>
          <a:blip r:embed="rId1"/>
          <a:stretch/>
        </p:blipFill>
        <p:spPr>
          <a:xfrm>
            <a:off x="-88920" y="701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1352160" y="220428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129315" dir="270000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solidFill>
                  <a:srgbClr val="000000"/>
                </a:solidFill>
                <a:latin typeface="Arial"/>
              </a:rPr>
              <a:t>Forming the QGP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504000" y="-346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How can we estimate the energy density?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15" name="" descr=""/>
          <p:cNvPicPr/>
          <p:nvPr/>
        </p:nvPicPr>
        <p:blipFill>
          <a:blip r:embed="rId1"/>
          <a:stretch/>
        </p:blipFill>
        <p:spPr>
          <a:xfrm>
            <a:off x="6126480" y="1272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716" name="TextShape 2"/>
          <p:cNvSpPr txBox="1"/>
          <p:nvPr/>
        </p:nvSpPr>
        <p:spPr>
          <a:xfrm>
            <a:off x="640080" y="1089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Transverse energy (E</a:t>
            </a:r>
            <a:r>
              <a:rPr b="0" lang="en-US" sz="2400" spc="-1" strike="noStrike" baseline="-14000000">
                <a:latin typeface="Times New Roman"/>
              </a:rPr>
              <a:t>T</a:t>
            </a:r>
            <a:r>
              <a:rPr b="0" lang="en-US" sz="2400" spc="-1" strike="noStrike">
                <a:latin typeface="Times New Roman"/>
              </a:rPr>
              <a:t>)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sum of particle energies in transverse direction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Volume V = A</a:t>
            </a:r>
            <a:r>
              <a:rPr b="0" lang="en-US" sz="2400" spc="-1" strike="noStrike" baseline="-14000000">
                <a:latin typeface="Times New Roman"/>
              </a:rPr>
              <a:t>T </a:t>
            </a:r>
            <a:r>
              <a:rPr b="0" lang="en-US" sz="2400" spc="-1" strike="noStrike">
                <a:latin typeface="Times New Roman"/>
                <a:ea typeface="Arial"/>
              </a:rPr>
              <a:t>τ</a:t>
            </a:r>
            <a:r>
              <a:rPr b="0" lang="en-US" sz="2400" spc="-1" strike="noStrike">
                <a:latin typeface="Times New Roman"/>
              </a:rPr>
              <a:t>c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  <a:ea typeface="Arial"/>
              </a:rPr>
              <a:t>τ = formation time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  <a:ea typeface="Arial"/>
              </a:rPr>
              <a:t>Energy density </a:t>
            </a:r>
            <a:r>
              <a:rPr b="0" lang="en-US" sz="2400" spc="-1" strike="noStrike">
                <a:latin typeface="Times New Roman"/>
                <a:ea typeface="Times New Roman"/>
              </a:rPr>
              <a:t>ε</a:t>
            </a:r>
            <a:br/>
            <a:br/>
            <a:br/>
            <a:r>
              <a:rPr b="0" lang="en-US" sz="2400" spc="-1" strike="noStrike">
                <a:latin typeface="Times New Roman"/>
              </a:rPr>
              <a:t> 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  <a:ea typeface="Times New Roman"/>
              </a:rPr>
              <a:t>QGP formation for ε &gt; 0.5 GeV/fm</a:t>
            </a:r>
            <a:r>
              <a:rPr b="0" lang="en-US" sz="2400" spc="-1" strike="noStrike" baseline="14000000">
                <a:latin typeface="Times New Roman"/>
                <a:ea typeface="Times New Roman"/>
              </a:rPr>
              <a:t>3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17" name="TextShape 3"/>
          <p:cNvSpPr txBox="1"/>
          <p:nvPr/>
        </p:nvSpPr>
        <p:spPr>
          <a:xfrm>
            <a:off x="9479520" y="2167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</a:rPr>
              <a:t>A</a:t>
            </a:r>
            <a:r>
              <a:rPr b="0" lang="en-US" sz="3200" spc="-1" strike="noStrike" baseline="-14000000">
                <a:latin typeface="Times New Roman"/>
              </a:rPr>
              <a:t>T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18" name="CustomShape 4"/>
          <p:cNvSpPr/>
          <p:nvPr/>
        </p:nvSpPr>
        <p:spPr>
          <a:xfrm>
            <a:off x="8922240" y="1330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TextShape 5"/>
          <p:cNvSpPr txBox="1"/>
          <p:nvPr/>
        </p:nvSpPr>
        <p:spPr>
          <a:xfrm>
            <a:off x="7821000" y="3685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20" name="Formula 6"/>
              <p:cNvSpPr txBox="1"/>
              <p:nvPr/>
            </p:nvSpPr>
            <p:spPr>
              <a:xfrm>
                <a:off x="1737360" y="38440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Shape 1"/>
          <p:cNvSpPr txBox="1"/>
          <p:nvPr/>
        </p:nvSpPr>
        <p:spPr>
          <a:xfrm>
            <a:off x="504000" y="-346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Energy dependence from dE</a:t>
            </a:r>
            <a:r>
              <a:rPr b="0" lang="en-US" sz="3300" spc="-1" strike="noStrike" baseline="-14000000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/dy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22" name="TextShape 2"/>
          <p:cNvSpPr txBox="1"/>
          <p:nvPr/>
        </p:nvSpPr>
        <p:spPr>
          <a:xfrm>
            <a:off x="0" y="4929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en-US" sz="2500" spc="-1" strike="noStrike">
                <a:latin typeface="Times New Roman"/>
              </a:rPr>
              <a:t>Higher than extrapolations of RHIC data</a:t>
            </a:r>
            <a:endParaRPr b="0" lang="en-US" sz="2500" spc="-1" strike="noStrike">
              <a:latin typeface="Arial"/>
            </a:endParaRPr>
          </a:p>
          <a:p>
            <a:endParaRPr b="0" lang="en-US" sz="2500" spc="-1" strike="noStrike">
              <a:latin typeface="Arial"/>
            </a:endParaRPr>
          </a:p>
        </p:txBody>
      </p:sp>
      <p:grpSp>
        <p:nvGrpSpPr>
          <p:cNvPr id="723" name="Group 3"/>
          <p:cNvGrpSpPr/>
          <p:nvPr/>
        </p:nvGrpSpPr>
        <p:grpSpPr>
          <a:xfrm>
            <a:off x="5065200" y="1126440"/>
            <a:ext cx="5029200" cy="3913560"/>
            <a:chOff x="5065200" y="1126440"/>
            <a:chExt cx="5029200" cy="3913560"/>
          </a:xfrm>
        </p:grpSpPr>
        <p:pic>
          <p:nvPicPr>
            <p:cNvPr id="724" name="" descr=""/>
            <p:cNvPicPr/>
            <p:nvPr/>
          </p:nvPicPr>
          <p:blipFill>
            <a:blip r:embed="rId1"/>
            <a:stretch/>
          </p:blipFill>
          <p:spPr>
            <a:xfrm>
              <a:off x="5065200" y="1126440"/>
              <a:ext cx="4826520" cy="3340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25" name="TextShape 4"/>
            <p:cNvSpPr txBox="1"/>
            <p:nvPr/>
          </p:nvSpPr>
          <p:spPr>
            <a:xfrm>
              <a:off x="5636160" y="2924280"/>
              <a:ext cx="4196880" cy="623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2000" spc="-1" strike="noStrike">
                  <a:latin typeface="Times New Roman"/>
                </a:rPr>
                <a:t>Standard estimate 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τ</a:t>
              </a:r>
              <a:r>
                <a:rPr b="0" lang="en-US" sz="2000" spc="-1" strike="noStrike" baseline="-14000000">
                  <a:latin typeface="Times New Roman"/>
                  <a:ea typeface="Times New Roman"/>
                </a:rPr>
                <a:t>0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 ≈ 1 fm/c</a:t>
              </a:r>
              <a:endParaRPr b="0" lang="en-US" sz="20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726" name="Formula 5"/>
                <p:cNvSpPr txBox="1"/>
                <p:nvPr/>
              </p:nvSpPr>
              <p:spPr>
                <a:xfrm>
                  <a:off x="6953400" y="4411800"/>
                  <a:ext cx="1265400" cy="628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ϵ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r>
                            <m:t xml:space="preserve">A</m:t>
                          </m:r>
                          <m:r>
                            <m:t xml:space="preserve">c</m:t>
                          </m:r>
                          <m:sSub>
                            <m:e>
                              <m:r>
                                <m:t xml:space="preserve">τ</m:t>
                              </m:r>
                            </m:e>
                            <m:sub>
                              <m:r>
                                <m:t xml:space="preserve">0</m:t>
                              </m:r>
                            </m:sub>
                          </m:sSub>
                        </m:den>
                      </m:f>
                      <m:f>
                        <m:num>
                          <m:sSub>
                            <m:e>
                              <m:r>
                                <m:t xml:space="preserve">dE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num>
                        <m:den>
                          <m:r>
                            <m:t xml:space="preserve">dy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727" name="Line 6"/>
            <p:cNvSpPr/>
            <p:nvPr/>
          </p:nvSpPr>
          <p:spPr>
            <a:xfrm>
              <a:off x="5596920" y="3718080"/>
              <a:ext cx="4232160" cy="0"/>
            </a:xfrm>
            <a:prstGeom prst="line">
              <a:avLst/>
            </a:prstGeom>
            <a:ln w="36720">
              <a:solidFill>
                <a:srgbClr val="0000ff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8" name="TextShape 7"/>
            <p:cNvSpPr txBox="1"/>
            <p:nvPr/>
          </p:nvSpPr>
          <p:spPr>
            <a:xfrm>
              <a:off x="7236720" y="3396600"/>
              <a:ext cx="2774520" cy="102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QGP formation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729" name="Line 8"/>
            <p:cNvSpPr/>
            <p:nvPr/>
          </p:nvSpPr>
          <p:spPr>
            <a:xfrm>
              <a:off x="5596920" y="2914560"/>
              <a:ext cx="4232160" cy="0"/>
            </a:xfrm>
            <a:prstGeom prst="line">
              <a:avLst/>
            </a:prstGeom>
            <a:ln w="36720">
              <a:solidFill>
                <a:srgbClr val="ff0000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0" name="TextShape 9"/>
            <p:cNvSpPr txBox="1"/>
            <p:nvPr/>
          </p:nvSpPr>
          <p:spPr>
            <a:xfrm>
              <a:off x="8570880" y="2394000"/>
              <a:ext cx="152352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RHIC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731" name="Group 10"/>
            <p:cNvGrpSpPr/>
            <p:nvPr/>
          </p:nvGrpSpPr>
          <p:grpSpPr>
            <a:xfrm>
              <a:off x="9758880" y="4123440"/>
              <a:ext cx="208440" cy="204480"/>
              <a:chOff x="9758880" y="4123440"/>
              <a:chExt cx="208440" cy="204480"/>
            </a:xfrm>
          </p:grpSpPr>
          <p:sp>
            <p:nvSpPr>
              <p:cNvPr id="732" name="CustomShape 11"/>
              <p:cNvSpPr/>
              <p:nvPr/>
            </p:nvSpPr>
            <p:spPr>
              <a:xfrm>
                <a:off x="9783000" y="412344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3" name="CustomShape 12"/>
              <p:cNvSpPr/>
              <p:nvPr/>
            </p:nvSpPr>
            <p:spPr>
              <a:xfrm>
                <a:off x="9758880" y="4123440"/>
                <a:ext cx="18468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34" name="Group 13"/>
            <p:cNvGrpSpPr/>
            <p:nvPr/>
          </p:nvGrpSpPr>
          <p:grpSpPr>
            <a:xfrm>
              <a:off x="5533920" y="4123440"/>
              <a:ext cx="304200" cy="204840"/>
              <a:chOff x="5533920" y="4123440"/>
              <a:chExt cx="304200" cy="204840"/>
            </a:xfrm>
          </p:grpSpPr>
          <p:sp>
            <p:nvSpPr>
              <p:cNvPr id="735" name="CustomShape 14"/>
              <p:cNvSpPr/>
              <p:nvPr/>
            </p:nvSpPr>
            <p:spPr>
              <a:xfrm>
                <a:off x="5654520" y="4123440"/>
                <a:ext cx="18360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6" name="CustomShape 15"/>
              <p:cNvSpPr/>
              <p:nvPr/>
            </p:nvSpPr>
            <p:spPr>
              <a:xfrm>
                <a:off x="5533920" y="412380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37" name="Group 16"/>
            <p:cNvGrpSpPr/>
            <p:nvPr/>
          </p:nvGrpSpPr>
          <p:grpSpPr>
            <a:xfrm>
              <a:off x="7658640" y="4123440"/>
              <a:ext cx="256680" cy="204840"/>
              <a:chOff x="7658640" y="4123440"/>
              <a:chExt cx="256680" cy="204840"/>
            </a:xfrm>
          </p:grpSpPr>
          <p:sp>
            <p:nvSpPr>
              <p:cNvPr id="738" name="CustomShape 17"/>
              <p:cNvSpPr/>
              <p:nvPr/>
            </p:nvSpPr>
            <p:spPr>
              <a:xfrm>
                <a:off x="7731000" y="412344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9" name="CustomShape 18"/>
              <p:cNvSpPr/>
              <p:nvPr/>
            </p:nvSpPr>
            <p:spPr>
              <a:xfrm>
                <a:off x="7658640" y="412380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740" name="" descr=""/>
          <p:cNvPicPr/>
          <p:nvPr/>
        </p:nvPicPr>
        <p:blipFill>
          <a:blip r:embed="rId2"/>
          <a:stretch/>
        </p:blipFill>
        <p:spPr>
          <a:xfrm>
            <a:off x="16560" y="1153440"/>
            <a:ext cx="5029200" cy="3136320"/>
          </a:xfrm>
          <a:prstGeom prst="rect">
            <a:avLst/>
          </a:prstGeom>
          <a:ln>
            <a:noFill/>
          </a:ln>
        </p:spPr>
      </p:pic>
      <p:sp>
        <p:nvSpPr>
          <p:cNvPr id="741" name="TextShape 19"/>
          <p:cNvSpPr txBox="1"/>
          <p:nvPr/>
        </p:nvSpPr>
        <p:spPr>
          <a:xfrm>
            <a:off x="1463040" y="4289760"/>
            <a:ext cx="34747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Collision energy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42" name="TextShape 20"/>
          <p:cNvSpPr txBox="1"/>
          <p:nvPr/>
        </p:nvSpPr>
        <p:spPr>
          <a:xfrm>
            <a:off x="5763240" y="1666440"/>
            <a:ext cx="197604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Phys. Rev. C 94 (2016), 034903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extShape 1"/>
          <p:cNvSpPr txBox="1"/>
          <p:nvPr/>
        </p:nvSpPr>
        <p:spPr>
          <a:xfrm>
            <a:off x="504000" y="-346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Energy dependence from dE</a:t>
            </a:r>
            <a:r>
              <a:rPr b="0" lang="en-US" sz="3300" spc="-1" strike="noStrike" baseline="-14000000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/dy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44" name="TextShape 2"/>
          <p:cNvSpPr txBox="1"/>
          <p:nvPr/>
        </p:nvSpPr>
        <p:spPr>
          <a:xfrm>
            <a:off x="0" y="4929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en-US" sz="2500" spc="-1" strike="noStrike">
                <a:latin typeface="Times New Roman"/>
              </a:rPr>
              <a:t>Higher </a:t>
            </a:r>
            <a:r>
              <a:rPr b="0" lang="en-US" sz="2500" spc="-1" strike="noStrike">
                <a:latin typeface="Times New Roman"/>
              </a:rPr>
              <a:t>than </a:t>
            </a:r>
            <a:r>
              <a:rPr b="0" lang="en-US" sz="2500" spc="-1" strike="noStrike">
                <a:latin typeface="Times New Roman"/>
              </a:rPr>
              <a:t>extrapola</a:t>
            </a:r>
            <a:r>
              <a:rPr b="0" lang="en-US" sz="2500" spc="-1" strike="noStrike">
                <a:latin typeface="Times New Roman"/>
              </a:rPr>
              <a:t>tions of </a:t>
            </a:r>
            <a:r>
              <a:rPr b="0" lang="en-US" sz="2500" spc="-1" strike="noStrike">
                <a:latin typeface="Times New Roman"/>
              </a:rPr>
              <a:t>RHIC </a:t>
            </a:r>
            <a:r>
              <a:rPr b="0" lang="en-US" sz="2500" spc="-1" strike="noStrike">
                <a:latin typeface="Times New Roman"/>
              </a:rPr>
              <a:t>data</a:t>
            </a:r>
            <a:endParaRPr b="0" lang="en-US" sz="2500" spc="-1" strike="noStrike">
              <a:latin typeface="Arial"/>
            </a:endParaRPr>
          </a:p>
          <a:p>
            <a:endParaRPr b="0" lang="en-US" sz="2500" spc="-1" strike="noStrike">
              <a:latin typeface="Arial"/>
            </a:endParaRPr>
          </a:p>
        </p:txBody>
      </p:sp>
      <p:pic>
        <p:nvPicPr>
          <p:cNvPr id="745" name="" descr=""/>
          <p:cNvPicPr/>
          <p:nvPr/>
        </p:nvPicPr>
        <p:blipFill>
          <a:blip r:embed="rId1"/>
          <a:stretch/>
        </p:blipFill>
        <p:spPr>
          <a:xfrm>
            <a:off x="16560" y="1153440"/>
            <a:ext cx="5029200" cy="3136320"/>
          </a:xfrm>
          <a:prstGeom prst="rect">
            <a:avLst/>
          </a:prstGeom>
          <a:ln>
            <a:noFill/>
          </a:ln>
        </p:spPr>
      </p:pic>
      <p:grpSp>
        <p:nvGrpSpPr>
          <p:cNvPr id="746" name="Group 3"/>
          <p:cNvGrpSpPr/>
          <p:nvPr/>
        </p:nvGrpSpPr>
        <p:grpSpPr>
          <a:xfrm>
            <a:off x="5104080" y="1167840"/>
            <a:ext cx="4955400" cy="3870000"/>
            <a:chOff x="5104080" y="1167840"/>
            <a:chExt cx="4955400" cy="3870000"/>
          </a:xfrm>
        </p:grpSpPr>
        <p:pic>
          <p:nvPicPr>
            <p:cNvPr id="747" name="" descr=""/>
            <p:cNvPicPr/>
            <p:nvPr/>
          </p:nvPicPr>
          <p:blipFill>
            <a:blip r:embed="rId2"/>
            <a:stretch/>
          </p:blipFill>
          <p:spPr>
            <a:xfrm>
              <a:off x="5104080" y="1167840"/>
              <a:ext cx="4827960" cy="3017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48" name="TextShape 4"/>
            <p:cNvSpPr txBox="1"/>
            <p:nvPr/>
          </p:nvSpPr>
          <p:spPr>
            <a:xfrm>
              <a:off x="5601240" y="3030120"/>
              <a:ext cx="4196880" cy="623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2000" spc="-1" strike="noStrike">
                  <a:latin typeface="Times New Roman"/>
                </a:rPr>
                <a:t>Standar</a:t>
              </a:r>
              <a:r>
                <a:rPr b="0" lang="en-US" sz="2000" spc="-1" strike="noStrike">
                  <a:latin typeface="Times New Roman"/>
                </a:rPr>
                <a:t>d </a:t>
              </a:r>
              <a:r>
                <a:rPr b="0" lang="en-US" sz="2000" spc="-1" strike="noStrike">
                  <a:latin typeface="Times New Roman"/>
                </a:rPr>
                <a:t>estimat</a:t>
              </a:r>
              <a:r>
                <a:rPr b="0" lang="en-US" sz="2000" spc="-1" strike="noStrike">
                  <a:latin typeface="Times New Roman"/>
                </a:rPr>
                <a:t>e 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τ</a:t>
              </a:r>
              <a:r>
                <a:rPr b="0" lang="en-US" sz="2000" spc="-1" strike="noStrike" baseline="-14000000">
                  <a:latin typeface="Times New Roman"/>
                  <a:ea typeface="Times New Roman"/>
                </a:rPr>
                <a:t>0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 ≈ 1 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fm/c</a:t>
              </a:r>
              <a:endParaRPr b="0" lang="en-US" sz="20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749" name="Formula 5"/>
                <p:cNvSpPr txBox="1"/>
                <p:nvPr/>
              </p:nvSpPr>
              <p:spPr>
                <a:xfrm>
                  <a:off x="6918480" y="4409640"/>
                  <a:ext cx="1265400" cy="628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ϵ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r>
                            <m:t xml:space="preserve">A</m:t>
                          </m:r>
                          <m:r>
                            <m:t xml:space="preserve">c</m:t>
                          </m:r>
                          <m:sSub>
                            <m:e>
                              <m:r>
                                <m:t xml:space="preserve">τ</m:t>
                              </m:r>
                            </m:e>
                            <m:sub>
                              <m:r>
                                <m:t xml:space="preserve">0</m:t>
                              </m:r>
                            </m:sub>
                          </m:sSub>
                        </m:den>
                      </m:f>
                      <m:f>
                        <m:num>
                          <m:sSub>
                            <m:e>
                              <m:r>
                                <m:t xml:space="preserve">dE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num>
                        <m:den>
                          <m:r>
                            <m:t xml:space="preserve">dy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750" name="Line 6"/>
            <p:cNvSpPr/>
            <p:nvPr/>
          </p:nvSpPr>
          <p:spPr>
            <a:xfrm>
              <a:off x="5670000" y="3571920"/>
              <a:ext cx="4232160" cy="0"/>
            </a:xfrm>
            <a:prstGeom prst="line">
              <a:avLst/>
            </a:prstGeom>
            <a:ln w="36720">
              <a:solidFill>
                <a:srgbClr val="0000ff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TextShape 7"/>
            <p:cNvSpPr txBox="1"/>
            <p:nvPr/>
          </p:nvSpPr>
          <p:spPr>
            <a:xfrm>
              <a:off x="7201800" y="3214440"/>
              <a:ext cx="2774520" cy="102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Q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G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P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 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f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o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r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m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a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t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i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o</a:t>
              </a:r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n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752" name="Line 8"/>
            <p:cNvSpPr/>
            <p:nvPr/>
          </p:nvSpPr>
          <p:spPr>
            <a:xfrm>
              <a:off x="5634000" y="3056400"/>
              <a:ext cx="4232160" cy="0"/>
            </a:xfrm>
            <a:prstGeom prst="line">
              <a:avLst/>
            </a:prstGeom>
            <a:ln w="36720">
              <a:solidFill>
                <a:srgbClr val="ff0000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TextShape 9"/>
            <p:cNvSpPr txBox="1"/>
            <p:nvPr/>
          </p:nvSpPr>
          <p:spPr>
            <a:xfrm>
              <a:off x="8535960" y="2535840"/>
              <a:ext cx="152352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R</a:t>
              </a:r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H</a:t>
              </a:r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I</a:t>
              </a:r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C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754" name="Group 10"/>
            <p:cNvGrpSpPr/>
            <p:nvPr/>
          </p:nvGrpSpPr>
          <p:grpSpPr>
            <a:xfrm>
              <a:off x="9723960" y="4121280"/>
              <a:ext cx="208440" cy="204480"/>
              <a:chOff x="9723960" y="4121280"/>
              <a:chExt cx="208440" cy="204480"/>
            </a:xfrm>
          </p:grpSpPr>
          <p:sp>
            <p:nvSpPr>
              <p:cNvPr id="755" name="CustomShape 11"/>
              <p:cNvSpPr/>
              <p:nvPr/>
            </p:nvSpPr>
            <p:spPr>
              <a:xfrm>
                <a:off x="9748080" y="412128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6" name="CustomShape 12"/>
              <p:cNvSpPr/>
              <p:nvPr/>
            </p:nvSpPr>
            <p:spPr>
              <a:xfrm>
                <a:off x="9723960" y="4121280"/>
                <a:ext cx="18468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57" name="Group 13"/>
            <p:cNvGrpSpPr/>
            <p:nvPr/>
          </p:nvGrpSpPr>
          <p:grpSpPr>
            <a:xfrm>
              <a:off x="5499000" y="4121280"/>
              <a:ext cx="304200" cy="204840"/>
              <a:chOff x="5499000" y="4121280"/>
              <a:chExt cx="304200" cy="204840"/>
            </a:xfrm>
          </p:grpSpPr>
          <p:sp>
            <p:nvSpPr>
              <p:cNvPr id="758" name="CustomShape 14"/>
              <p:cNvSpPr/>
              <p:nvPr/>
            </p:nvSpPr>
            <p:spPr>
              <a:xfrm>
                <a:off x="5619600" y="4121280"/>
                <a:ext cx="18360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9" name="CustomShape 15"/>
              <p:cNvSpPr/>
              <p:nvPr/>
            </p:nvSpPr>
            <p:spPr>
              <a:xfrm>
                <a:off x="5499000" y="412164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60" name="Group 16"/>
            <p:cNvGrpSpPr/>
            <p:nvPr/>
          </p:nvGrpSpPr>
          <p:grpSpPr>
            <a:xfrm>
              <a:off x="7623720" y="4121280"/>
              <a:ext cx="256680" cy="204840"/>
              <a:chOff x="7623720" y="4121280"/>
              <a:chExt cx="256680" cy="204840"/>
            </a:xfrm>
          </p:grpSpPr>
          <p:sp>
            <p:nvSpPr>
              <p:cNvPr id="761" name="CustomShape 17"/>
              <p:cNvSpPr/>
              <p:nvPr/>
            </p:nvSpPr>
            <p:spPr>
              <a:xfrm>
                <a:off x="7696080" y="412128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2" name="CustomShape 18"/>
              <p:cNvSpPr/>
              <p:nvPr/>
            </p:nvSpPr>
            <p:spPr>
              <a:xfrm>
                <a:off x="7623720" y="412164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763" name="TextShape 19"/>
          <p:cNvSpPr txBox="1"/>
          <p:nvPr/>
        </p:nvSpPr>
        <p:spPr>
          <a:xfrm>
            <a:off x="5765400" y="1500120"/>
            <a:ext cx="197604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Phys. </a:t>
            </a:r>
            <a:r>
              <a:rPr b="0" lang="en-US" sz="1000" spc="-1" strike="noStrike">
                <a:latin typeface="Arial"/>
              </a:rPr>
              <a:t>Rev. </a:t>
            </a:r>
            <a:r>
              <a:rPr b="0" lang="en-US" sz="1000" spc="-1" strike="noStrike">
                <a:latin typeface="Arial"/>
              </a:rPr>
              <a:t>C 94 </a:t>
            </a:r>
            <a:r>
              <a:rPr b="0" lang="en-US" sz="1000" spc="-1" strike="noStrike">
                <a:latin typeface="Arial"/>
              </a:rPr>
              <a:t>(2016)</a:t>
            </a:r>
            <a:r>
              <a:rPr b="0" lang="en-US" sz="1000" spc="-1" strike="noStrike">
                <a:latin typeface="Arial"/>
              </a:rPr>
              <a:t>, </a:t>
            </a:r>
            <a:r>
              <a:rPr b="0" lang="en-US" sz="1000" spc="-1" strike="noStrike">
                <a:latin typeface="Arial"/>
              </a:rPr>
              <a:t>03490</a:t>
            </a:r>
            <a:r>
              <a:rPr b="0" lang="en-US" sz="1000" spc="-1" strike="noStrike">
                <a:latin typeface="Arial"/>
              </a:rPr>
              <a:t>3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764" name="TextShape 20"/>
          <p:cNvSpPr txBox="1"/>
          <p:nvPr/>
        </p:nvSpPr>
        <p:spPr>
          <a:xfrm>
            <a:off x="1463040" y="4289760"/>
            <a:ext cx="34747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lis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g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y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extShape 1"/>
          <p:cNvSpPr txBox="1"/>
          <p:nvPr/>
        </p:nvSpPr>
        <p:spPr>
          <a:xfrm>
            <a:off x="548640" y="219492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QGP Chemistry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Shape 1"/>
          <p:cNvSpPr txBox="1"/>
          <p:nvPr/>
        </p:nvSpPr>
        <p:spPr>
          <a:xfrm>
            <a:off x="504000" y="13320"/>
            <a:ext cx="9071640" cy="66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Ch</a:t>
            </a:r>
            <a:r>
              <a:rPr b="0" lang="en-US" sz="3300" spc="-1" strike="noStrike">
                <a:latin typeface="Arial"/>
              </a:rPr>
              <a:t>em</a:t>
            </a:r>
            <a:r>
              <a:rPr b="0" lang="en-US" sz="3300" spc="-1" strike="noStrike">
                <a:latin typeface="Arial"/>
              </a:rPr>
              <a:t>istr</a:t>
            </a:r>
            <a:r>
              <a:rPr b="0" lang="en-US" sz="3300" spc="-1" strike="noStrike">
                <a:latin typeface="Arial"/>
              </a:rPr>
              <a:t>y - </a:t>
            </a:r>
            <a:r>
              <a:rPr b="0" lang="en-US" sz="3300" spc="-1" strike="noStrike">
                <a:latin typeface="Arial"/>
              </a:rPr>
              <a:t>eq</a:t>
            </a:r>
            <a:r>
              <a:rPr b="0" lang="en-US" sz="3300" spc="-1" strike="noStrike">
                <a:latin typeface="Arial"/>
              </a:rPr>
              <a:t>uili</a:t>
            </a:r>
            <a:r>
              <a:rPr b="0" lang="en-US" sz="3300" spc="-1" strike="noStrike">
                <a:latin typeface="Arial"/>
              </a:rPr>
              <a:t>bri</a:t>
            </a:r>
            <a:r>
              <a:rPr b="0" lang="en-US" sz="3300" spc="-1" strike="noStrike">
                <a:latin typeface="Arial"/>
              </a:rPr>
              <a:t>um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767" name="TextShape 2"/>
          <p:cNvSpPr txBox="1"/>
          <p:nvPr/>
        </p:nvSpPr>
        <p:spPr>
          <a:xfrm>
            <a:off x="62280" y="45716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Ratios of particles expected from a model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Even strange quarks are at equilibrium!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68" name="" descr=""/>
          <p:cNvPicPr/>
          <p:nvPr/>
        </p:nvPicPr>
        <p:blipFill>
          <a:blip r:embed="rId1"/>
          <a:stretch/>
        </p:blipFill>
        <p:spPr>
          <a:xfrm>
            <a:off x="177840" y="644040"/>
            <a:ext cx="5631120" cy="3859200"/>
          </a:xfrm>
          <a:prstGeom prst="rect">
            <a:avLst/>
          </a:prstGeom>
          <a:ln>
            <a:noFill/>
          </a:ln>
        </p:spPr>
      </p:pic>
      <p:sp>
        <p:nvSpPr>
          <p:cNvPr id="769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N</a:t>
            </a:r>
            <a:r>
              <a:rPr b="0" lang="en-US" sz="1200" spc="-1" strike="noStrike">
                <a:latin typeface="Arial"/>
              </a:rPr>
              <a:t>u</a:t>
            </a:r>
            <a:r>
              <a:rPr b="0" lang="en-US" sz="1200" spc="-1" strike="noStrike">
                <a:latin typeface="Arial"/>
              </a:rPr>
              <a:t>c</a:t>
            </a:r>
            <a:r>
              <a:rPr b="0" lang="en-US" sz="1200" spc="-1" strike="noStrike">
                <a:latin typeface="Arial"/>
              </a:rPr>
              <a:t>l</a:t>
            </a:r>
            <a:r>
              <a:rPr b="0" lang="en-US" sz="1200" spc="-1" strike="noStrike">
                <a:latin typeface="Arial"/>
              </a:rPr>
              <a:t>e</a:t>
            </a:r>
            <a:r>
              <a:rPr b="0" lang="en-US" sz="1200" spc="-1" strike="noStrike">
                <a:latin typeface="Arial"/>
              </a:rPr>
              <a:t>a</a:t>
            </a:r>
            <a:r>
              <a:rPr b="0" lang="en-US" sz="1200" spc="-1" strike="noStrike">
                <a:latin typeface="Arial"/>
              </a:rPr>
              <a:t>r</a:t>
            </a:r>
            <a:r>
              <a:rPr b="0" lang="en-US" sz="1200" spc="-1" strike="noStrike">
                <a:latin typeface="Arial"/>
              </a:rPr>
              <a:t> </a:t>
            </a:r>
            <a:r>
              <a:rPr b="0" lang="en-US" sz="1200" spc="-1" strike="noStrike">
                <a:latin typeface="Arial"/>
              </a:rPr>
              <a:t>P</a:t>
            </a:r>
            <a:r>
              <a:rPr b="0" lang="en-US" sz="1200" spc="-1" strike="noStrike">
                <a:latin typeface="Arial"/>
              </a:rPr>
              <a:t>h</a:t>
            </a:r>
            <a:r>
              <a:rPr b="0" lang="en-US" sz="1200" spc="-1" strike="noStrike">
                <a:latin typeface="Arial"/>
              </a:rPr>
              <a:t>y</a:t>
            </a:r>
            <a:r>
              <a:rPr b="0" lang="en-US" sz="1200" spc="-1" strike="noStrike">
                <a:latin typeface="Arial"/>
              </a:rPr>
              <a:t>s</a:t>
            </a:r>
            <a:r>
              <a:rPr b="0" lang="en-US" sz="1200" spc="-1" strike="noStrike">
                <a:latin typeface="Arial"/>
              </a:rPr>
              <a:t>i</a:t>
            </a:r>
            <a:r>
              <a:rPr b="0" lang="en-US" sz="1200" spc="-1" strike="noStrike">
                <a:latin typeface="Arial"/>
              </a:rPr>
              <a:t>c</a:t>
            </a:r>
            <a:r>
              <a:rPr b="0" lang="en-US" sz="1200" spc="-1" strike="noStrike">
                <a:latin typeface="Arial"/>
              </a:rPr>
              <a:t>s</a:t>
            </a:r>
            <a:r>
              <a:rPr b="0" lang="en-US" sz="1200" spc="-1" strike="noStrike">
                <a:latin typeface="Arial"/>
              </a:rPr>
              <a:t> </a:t>
            </a:r>
            <a:r>
              <a:rPr b="0" lang="en-US" sz="1200" spc="-1" strike="noStrike">
                <a:latin typeface="Arial"/>
              </a:rPr>
              <a:t>A</a:t>
            </a:r>
            <a:r>
              <a:rPr b="0" lang="en-US" sz="1200" spc="-1" strike="noStrike">
                <a:latin typeface="Arial"/>
              </a:rPr>
              <a:t> </a:t>
            </a:r>
            <a:r>
              <a:rPr b="0" lang="en-US" sz="1200" spc="-1" strike="noStrike">
                <a:latin typeface="Arial"/>
              </a:rPr>
              <a:t>V</a:t>
            </a:r>
            <a:r>
              <a:rPr b="0" lang="en-US" sz="1200" spc="-1" strike="noStrike">
                <a:latin typeface="Arial"/>
              </a:rPr>
              <a:t>o</a:t>
            </a:r>
            <a:r>
              <a:rPr b="0" lang="en-US" sz="1200" spc="-1" strike="noStrike">
                <a:latin typeface="Arial"/>
              </a:rPr>
              <a:t>l</a:t>
            </a:r>
            <a:r>
              <a:rPr b="0" lang="en-US" sz="1200" spc="-1" strike="noStrike">
                <a:latin typeface="Arial"/>
              </a:rPr>
              <a:t>u</a:t>
            </a:r>
            <a:r>
              <a:rPr b="0" lang="en-US" sz="1200" spc="-1" strike="noStrike">
                <a:latin typeface="Arial"/>
              </a:rPr>
              <a:t>m</a:t>
            </a:r>
            <a:r>
              <a:rPr b="0" lang="en-US" sz="1200" spc="-1" strike="noStrike">
                <a:latin typeface="Arial"/>
              </a:rPr>
              <a:t>e</a:t>
            </a:r>
            <a:r>
              <a:rPr b="0" lang="en-US" sz="1200" spc="-1" strike="noStrike">
                <a:latin typeface="Arial"/>
              </a:rPr>
              <a:t> </a:t>
            </a:r>
            <a:r>
              <a:rPr b="0" lang="en-US" sz="1200" spc="-1" strike="noStrike">
                <a:latin typeface="Arial"/>
              </a:rPr>
              <a:t>7</a:t>
            </a:r>
            <a:r>
              <a:rPr b="0" lang="en-US" sz="1200" spc="-1" strike="noStrike">
                <a:latin typeface="Arial"/>
              </a:rPr>
              <a:t>5</a:t>
            </a:r>
            <a:r>
              <a:rPr b="0" lang="en-US" sz="1200" spc="-1" strike="noStrike">
                <a:latin typeface="Arial"/>
              </a:rPr>
              <a:t>7</a:t>
            </a:r>
            <a:r>
              <a:rPr b="0" lang="en-US" sz="1200" spc="-1" strike="noStrike">
                <a:latin typeface="Arial"/>
              </a:rPr>
              <a:t>, </a:t>
            </a:r>
            <a:r>
              <a:rPr b="0" lang="en-US" sz="1200" spc="-1" strike="noStrike">
                <a:latin typeface="Arial"/>
              </a:rPr>
              <a:t>1</a:t>
            </a:r>
            <a:r>
              <a:rPr b="0" lang="en-US" sz="1200" spc="-1" strike="noStrike">
                <a:latin typeface="Arial"/>
              </a:rPr>
              <a:t>0</a:t>
            </a:r>
            <a:r>
              <a:rPr b="0" lang="en-US" sz="1200" spc="-1" strike="noStrike">
                <a:latin typeface="Arial"/>
              </a:rPr>
              <a:t>2</a:t>
            </a:r>
            <a:r>
              <a:rPr b="0" lang="en-US" sz="1200" spc="-1" strike="noStrike">
                <a:latin typeface="Arial"/>
              </a:rPr>
              <a:t>-</a:t>
            </a:r>
            <a:r>
              <a:rPr b="0" lang="en-US" sz="1200" spc="-1" strike="noStrike">
                <a:latin typeface="Arial"/>
              </a:rPr>
              <a:t>1</a:t>
            </a:r>
            <a:r>
              <a:rPr b="0" lang="en-US" sz="1200" spc="-1" strike="noStrike">
                <a:latin typeface="Arial"/>
              </a:rPr>
              <a:t>8</a:t>
            </a:r>
            <a:r>
              <a:rPr b="0" lang="en-US" sz="1200" spc="-1" strike="noStrike">
                <a:latin typeface="Arial"/>
              </a:rPr>
              <a:t>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70" name="TextShape 4"/>
          <p:cNvSpPr txBox="1"/>
          <p:nvPr/>
        </p:nvSpPr>
        <p:spPr>
          <a:xfrm>
            <a:off x="4464720" y="321156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solidFill>
                  <a:srgbClr val="c9211e"/>
                </a:solidFill>
                <a:latin typeface="Times New Roman"/>
              </a:rPr>
              <a:t>T~170 MeV</a:t>
            </a:r>
            <a:endParaRPr b="1" lang="en-US" sz="2500" spc="-1" strike="noStrike">
              <a:solidFill>
                <a:srgbClr val="c9211e"/>
              </a:solidFill>
              <a:latin typeface="Arial"/>
            </a:endParaRPr>
          </a:p>
        </p:txBody>
      </p:sp>
      <p:grpSp>
        <p:nvGrpSpPr>
          <p:cNvPr id="771" name="Group 5"/>
          <p:cNvGrpSpPr/>
          <p:nvPr/>
        </p:nvGrpSpPr>
        <p:grpSpPr>
          <a:xfrm>
            <a:off x="6149160" y="743760"/>
            <a:ext cx="3657600" cy="3895200"/>
            <a:chOff x="6149160" y="743760"/>
            <a:chExt cx="3657600" cy="3895200"/>
          </a:xfrm>
        </p:grpSpPr>
        <p:pic>
          <p:nvPicPr>
            <p:cNvPr id="772" name="" descr=""/>
            <p:cNvPicPr/>
            <p:nvPr/>
          </p:nvPicPr>
          <p:blipFill>
            <a:blip r:embed="rId2"/>
            <a:stretch/>
          </p:blipFill>
          <p:spPr>
            <a:xfrm>
              <a:off x="6149160" y="743760"/>
              <a:ext cx="3657600" cy="3895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3" name="TextShape 6"/>
            <p:cNvSpPr txBox="1"/>
            <p:nvPr/>
          </p:nvSpPr>
          <p:spPr>
            <a:xfrm>
              <a:off x="6330960" y="212436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3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1"/>
          <p:cNvGrpSpPr/>
          <p:nvPr/>
        </p:nvGrpSpPr>
        <p:grpSpPr>
          <a:xfrm>
            <a:off x="3170160" y="2080080"/>
            <a:ext cx="3740040" cy="3200400"/>
            <a:chOff x="3170160" y="2080080"/>
            <a:chExt cx="3740040" cy="3200400"/>
          </a:xfrm>
        </p:grpSpPr>
        <p:pic>
          <p:nvPicPr>
            <p:cNvPr id="775" name="" descr=""/>
            <p:cNvPicPr/>
            <p:nvPr/>
          </p:nvPicPr>
          <p:blipFill>
            <a:blip r:embed="rId1"/>
            <a:stretch/>
          </p:blipFill>
          <p:spPr>
            <a:xfrm>
              <a:off x="3170160" y="2080080"/>
              <a:ext cx="3740040" cy="3200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6" name="TextShape 2"/>
            <p:cNvSpPr txBox="1"/>
            <p:nvPr/>
          </p:nvSpPr>
          <p:spPr>
            <a:xfrm>
              <a:off x="4050000" y="3356640"/>
              <a:ext cx="1703880" cy="1304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  <p:pic>
          <p:nvPicPr>
            <p:cNvPr id="777" name="" descr=""/>
            <p:cNvPicPr/>
            <p:nvPr/>
          </p:nvPicPr>
          <p:blipFill>
            <a:blip r:embed="rId3"/>
            <a:stretch/>
          </p:blipFill>
          <p:spPr>
            <a:xfrm>
              <a:off x="5865840" y="2715840"/>
              <a:ext cx="935280" cy="679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8" name="TextShape 3"/>
            <p:cNvSpPr txBox="1"/>
            <p:nvPr/>
          </p:nvSpPr>
          <p:spPr>
            <a:xfrm>
              <a:off x="4321440" y="3474360"/>
              <a:ext cx="2075400" cy="38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779" name="" descr=""/>
            <p:cNvPicPr/>
            <p:nvPr/>
          </p:nvPicPr>
          <p:blipFill>
            <a:blip r:embed="rId4"/>
            <a:stretch/>
          </p:blipFill>
          <p:spPr>
            <a:xfrm>
              <a:off x="3939840" y="3210120"/>
              <a:ext cx="825480" cy="60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0" name="TextShape 4"/>
            <p:cNvSpPr txBox="1"/>
            <p:nvPr/>
          </p:nvSpPr>
          <p:spPr>
            <a:xfrm>
              <a:off x="4192560" y="2444400"/>
              <a:ext cx="2647800" cy="69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Q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u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r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k 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G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l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u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o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n 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P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l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s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m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roup 1"/>
          <p:cNvGrpSpPr/>
          <p:nvPr/>
        </p:nvGrpSpPr>
        <p:grpSpPr>
          <a:xfrm>
            <a:off x="3170520" y="2080080"/>
            <a:ext cx="3740040" cy="3200400"/>
            <a:chOff x="3170520" y="2080080"/>
            <a:chExt cx="3740040" cy="3200400"/>
          </a:xfrm>
        </p:grpSpPr>
        <p:pic>
          <p:nvPicPr>
            <p:cNvPr id="782" name="" descr=""/>
            <p:cNvPicPr/>
            <p:nvPr/>
          </p:nvPicPr>
          <p:blipFill>
            <a:blip r:embed="rId1"/>
            <a:stretch/>
          </p:blipFill>
          <p:spPr>
            <a:xfrm>
              <a:off x="3170520" y="2080080"/>
              <a:ext cx="3740040" cy="3200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3" name="TextShape 2"/>
            <p:cNvSpPr txBox="1"/>
            <p:nvPr/>
          </p:nvSpPr>
          <p:spPr>
            <a:xfrm>
              <a:off x="4050360" y="3356640"/>
              <a:ext cx="1703880" cy="1304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  <p:pic>
          <p:nvPicPr>
            <p:cNvPr id="784" name="" descr=""/>
            <p:cNvPicPr/>
            <p:nvPr/>
          </p:nvPicPr>
          <p:blipFill>
            <a:blip r:embed="rId3"/>
            <a:stretch/>
          </p:blipFill>
          <p:spPr>
            <a:xfrm>
              <a:off x="5866200" y="2715840"/>
              <a:ext cx="935280" cy="679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5" name="TextShape 3"/>
            <p:cNvSpPr txBox="1"/>
            <p:nvPr/>
          </p:nvSpPr>
          <p:spPr>
            <a:xfrm>
              <a:off x="4321800" y="3474360"/>
              <a:ext cx="2075400" cy="38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H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d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r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o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n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 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G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786" name="" descr=""/>
            <p:cNvPicPr/>
            <p:nvPr/>
          </p:nvPicPr>
          <p:blipFill>
            <a:blip r:embed="rId4"/>
            <a:stretch/>
          </p:blipFill>
          <p:spPr>
            <a:xfrm>
              <a:off x="3940200" y="3210120"/>
              <a:ext cx="825480" cy="60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7" name="TextShape 4"/>
            <p:cNvSpPr txBox="1"/>
            <p:nvPr/>
          </p:nvSpPr>
          <p:spPr>
            <a:xfrm>
              <a:off x="4192920" y="2444400"/>
              <a:ext cx="2647800" cy="69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Q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u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r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k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 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G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l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u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o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n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 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P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l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s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m</a:t>
              </a:r>
              <a:r>
                <a:rPr b="1" lang="en-US" sz="2000" spc="-1" strike="noStrike">
                  <a:solidFill>
                    <a:srgbClr val="ff0000"/>
                  </a:solidFill>
                  <a:latin typeface="Times New Roman"/>
                </a:rPr>
                <a:t>a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788" name="Freeform 5"/>
          <p:cNvSpPr/>
          <p:nvPr/>
        </p:nvSpPr>
        <p:spPr>
          <a:xfrm>
            <a:off x="4141440" y="592560"/>
            <a:ext cx="173520" cy="2546280"/>
          </a:xfrm>
          <a:custGeom>
            <a:avLst/>
            <a:gdLst/>
            <a:ahLst/>
            <a:rect l="0" t="0" r="r" b="b"/>
            <a:pathLst>
              <a:path w="482" h="7073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446" y="7072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789" name="CustomShape 6"/>
          <p:cNvSpPr/>
          <p:nvPr/>
        </p:nvSpPr>
        <p:spPr>
          <a:xfrm>
            <a:off x="3478320" y="8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5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TextShape 7"/>
          <p:cNvSpPr txBox="1"/>
          <p:nvPr/>
        </p:nvSpPr>
        <p:spPr>
          <a:xfrm rot="5400000">
            <a:off x="3325320" y="1054440"/>
            <a:ext cx="162540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t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r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a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j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e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c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t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o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r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y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 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o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f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 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s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y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s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t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e</a:t>
            </a:r>
            <a:r>
              <a:rPr b="1" lang="en-US" sz="1500" spc="-1" strike="noStrike">
                <a:solidFill>
                  <a:srgbClr val="008000"/>
                </a:solidFill>
                <a:latin typeface="Times New Roman"/>
              </a:rPr>
              <a:t>m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791" name="" descr=""/>
          <p:cNvPicPr/>
          <p:nvPr/>
        </p:nvPicPr>
        <p:blipFill>
          <a:blip r:embed="rId6"/>
          <a:stretch/>
        </p:blipFill>
        <p:spPr>
          <a:xfrm>
            <a:off x="5194080" y="-576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792" name="" descr=""/>
          <p:cNvPicPr/>
          <p:nvPr/>
        </p:nvPicPr>
        <p:blipFill>
          <a:blip r:embed="rId7"/>
          <a:stretch/>
        </p:blipFill>
        <p:spPr>
          <a:xfrm>
            <a:off x="1954440" y="-576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793" name="Line 8"/>
          <p:cNvSpPr/>
          <p:nvPr/>
        </p:nvSpPr>
        <p:spPr>
          <a:xfrm flipH="1">
            <a:off x="4800960" y="48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Line 9"/>
          <p:cNvSpPr/>
          <p:nvPr/>
        </p:nvSpPr>
        <p:spPr>
          <a:xfrm>
            <a:off x="2609280" y="46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extShape 1"/>
          <p:cNvSpPr txBox="1"/>
          <p:nvPr/>
        </p:nvSpPr>
        <p:spPr>
          <a:xfrm>
            <a:off x="548640" y="219492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Q</a:t>
            </a:r>
            <a:r>
              <a:rPr b="0" lang="en-US" sz="3300" spc="-1" strike="noStrike">
                <a:latin typeface="Arial"/>
              </a:rPr>
              <a:t>G</a:t>
            </a:r>
            <a:r>
              <a:rPr b="0" lang="en-US" sz="3300" spc="-1" strike="noStrike">
                <a:latin typeface="Arial"/>
              </a:rPr>
              <a:t>P</a:t>
            </a:r>
            <a:r>
              <a:rPr b="0" lang="en-US" sz="3300" spc="-1" strike="noStrike">
                <a:latin typeface="Arial"/>
              </a:rPr>
              <a:t> </a:t>
            </a:r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h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m</a:t>
            </a:r>
            <a:r>
              <a:rPr b="0" lang="en-US" sz="3300" spc="-1" strike="noStrike">
                <a:latin typeface="Arial"/>
              </a:rPr>
              <a:t>o</a:t>
            </a:r>
            <a:r>
              <a:rPr b="0" lang="en-US" sz="3300" spc="-1" strike="noStrike">
                <a:latin typeface="Arial"/>
              </a:rPr>
              <a:t>m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502560" y="-612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>
            <a:noAutofit/>
          </a:bodyPr>
          <a:p>
            <a:pPr algn="ctr">
              <a:lnSpc>
                <a:spcPct val="86000"/>
              </a:lnSpc>
            </a:pPr>
            <a:r>
              <a:rPr b="0" lang="en-US" sz="3300" spc="-1" strike="noStrike">
                <a:solidFill>
                  <a:srgbClr val="000080"/>
                </a:solidFill>
                <a:latin typeface="Arial"/>
              </a:rPr>
              <a:t>QCD Phase Diagram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77" name="Group 2"/>
          <p:cNvGrpSpPr/>
          <p:nvPr/>
        </p:nvGrpSpPr>
        <p:grpSpPr>
          <a:xfrm>
            <a:off x="2157480" y="734400"/>
            <a:ext cx="5418360" cy="4545360"/>
            <a:chOff x="2157480" y="734400"/>
            <a:chExt cx="5418360" cy="4545360"/>
          </a:xfrm>
        </p:grpSpPr>
        <p:pic>
          <p:nvPicPr>
            <p:cNvPr id="578" name="" descr=""/>
            <p:cNvPicPr/>
            <p:nvPr/>
          </p:nvPicPr>
          <p:blipFill>
            <a:blip r:embed="rId1"/>
            <a:stretch/>
          </p:blipFill>
          <p:spPr>
            <a:xfrm>
              <a:off x="2157480" y="734400"/>
              <a:ext cx="5358600" cy="4545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9" name="TextShape 3"/>
            <p:cNvSpPr txBox="1"/>
            <p:nvPr/>
          </p:nvSpPr>
          <p:spPr>
            <a:xfrm>
              <a:off x="3291480" y="2801160"/>
              <a:ext cx="428436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Phys. Rev. C 96, 044904 (2017)</a:t>
              </a:r>
              <a:endParaRPr b="0" lang="en-US" sz="2000" spc="-1" strike="noStrike">
                <a:latin typeface="Arial"/>
              </a:endParaRPr>
            </a:p>
            <a:p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80" name="" descr=""/>
            <p:cNvPicPr/>
            <p:nvPr/>
          </p:nvPicPr>
          <p:blipFill>
            <a:blip r:embed="rId3"/>
            <a:stretch/>
          </p:blipFill>
          <p:spPr>
            <a:xfrm>
              <a:off x="6019560" y="1637280"/>
              <a:ext cx="1339560" cy="9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1" name="TextShape 4"/>
            <p:cNvSpPr txBox="1"/>
            <p:nvPr/>
          </p:nvSpPr>
          <p:spPr>
            <a:xfrm>
              <a:off x="3548880" y="2714760"/>
              <a:ext cx="2973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582" name="" descr=""/>
            <p:cNvPicPr/>
            <p:nvPr/>
          </p:nvPicPr>
          <p:blipFill>
            <a:blip r:embed="rId4"/>
            <a:stretch/>
          </p:blipFill>
          <p:spPr>
            <a:xfrm>
              <a:off x="3260520" y="2339280"/>
              <a:ext cx="1182240" cy="851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3" name="TextShape 5"/>
            <p:cNvSpPr txBox="1"/>
            <p:nvPr/>
          </p:nvSpPr>
          <p:spPr>
            <a:xfrm>
              <a:off x="4442760" y="1353600"/>
              <a:ext cx="2973600" cy="791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extShape 1"/>
          <p:cNvSpPr txBox="1"/>
          <p:nvPr/>
        </p:nvSpPr>
        <p:spPr>
          <a:xfrm>
            <a:off x="504000" y="49320"/>
            <a:ext cx="9071640" cy="49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a</a:t>
            </a:r>
            <a:r>
              <a:rPr b="0" lang="en-US" sz="3300" spc="-1" strike="noStrike">
                <a:latin typeface="Arial"/>
              </a:rPr>
              <a:t>s</a:t>
            </a:r>
            <a:r>
              <a:rPr b="0" lang="en-US" sz="3300" spc="-1" strike="noStrike">
                <a:latin typeface="Arial"/>
              </a:rPr>
              <a:t>u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i</a:t>
            </a:r>
            <a:r>
              <a:rPr b="0" lang="en-US" sz="3300" spc="-1" strike="noStrike">
                <a:latin typeface="Arial"/>
              </a:rPr>
              <a:t>n</a:t>
            </a:r>
            <a:r>
              <a:rPr b="0" lang="en-US" sz="3300" spc="-1" strike="noStrike">
                <a:latin typeface="Arial"/>
              </a:rPr>
              <a:t>g</a:t>
            </a:r>
            <a:r>
              <a:rPr b="0" lang="en-US" sz="3300" spc="-1" strike="noStrike">
                <a:latin typeface="Arial"/>
              </a:rPr>
              <a:t> </a:t>
            </a:r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m</a:t>
            </a:r>
            <a:r>
              <a:rPr b="0" lang="en-US" sz="3300" spc="-1" strike="noStrike">
                <a:latin typeface="Arial"/>
              </a:rPr>
              <a:t>p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a</a:t>
            </a:r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u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e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97" name="" descr=""/>
          <p:cNvPicPr/>
          <p:nvPr/>
        </p:nvPicPr>
        <p:blipFill>
          <a:blip r:embed="rId1"/>
          <a:stretch/>
        </p:blipFill>
        <p:spPr>
          <a:xfrm>
            <a:off x="675360" y="700560"/>
            <a:ext cx="8729280" cy="4633560"/>
          </a:xfrm>
          <a:prstGeom prst="rect">
            <a:avLst/>
          </a:prstGeom>
          <a:ln>
            <a:noFill/>
          </a:ln>
        </p:spPr>
      </p:pic>
      <p:pic>
        <p:nvPicPr>
          <p:cNvPr id="798" name="" descr=""/>
          <p:cNvPicPr/>
          <p:nvPr/>
        </p:nvPicPr>
        <p:blipFill>
          <a:blip r:embed="rId2"/>
          <a:stretch/>
        </p:blipFill>
        <p:spPr>
          <a:xfrm>
            <a:off x="7206480" y="895320"/>
            <a:ext cx="1904760" cy="316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h</a:t>
            </a:r>
            <a:r>
              <a:rPr b="0" lang="en-US" sz="3300" spc="-1" strike="noStrike">
                <a:latin typeface="Arial"/>
              </a:rPr>
              <a:t>e</a:t>
            </a:r>
            <a:r>
              <a:rPr b="0" lang="en-US" sz="3300" spc="-1" strike="noStrike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m</a:t>
            </a:r>
            <a:r>
              <a:rPr b="0" lang="en-US" sz="3300" spc="-1" strike="noStrike">
                <a:latin typeface="Arial"/>
              </a:rPr>
              <a:t>a</a:t>
            </a:r>
            <a:r>
              <a:rPr b="0" lang="en-US" sz="3300" spc="-1" strike="noStrike">
                <a:latin typeface="Arial"/>
              </a:rPr>
              <a:t>l</a:t>
            </a:r>
            <a:r>
              <a:rPr b="0" lang="en-US" sz="3300" spc="-1" strike="noStrike">
                <a:latin typeface="Arial"/>
              </a:rPr>
              <a:t> </a:t>
            </a:r>
            <a:r>
              <a:rPr b="0" lang="en-US" sz="3300" spc="-1" strike="noStrike">
                <a:latin typeface="Arial"/>
              </a:rPr>
              <a:t>p</a:t>
            </a:r>
            <a:r>
              <a:rPr b="0" lang="en-US" sz="3300" spc="-1" strike="noStrike">
                <a:latin typeface="Arial"/>
              </a:rPr>
              <a:t>h</a:t>
            </a:r>
            <a:r>
              <a:rPr b="0" lang="en-US" sz="3300" spc="-1" strike="noStrike">
                <a:latin typeface="Arial"/>
              </a:rPr>
              <a:t>o</a:t>
            </a:r>
            <a:r>
              <a:rPr b="0" lang="en-US" sz="3300" spc="-1" strike="noStrike">
                <a:latin typeface="Arial"/>
              </a:rPr>
              <a:t>t</a:t>
            </a:r>
            <a:r>
              <a:rPr b="0" lang="en-US" sz="3300" spc="-1" strike="noStrike">
                <a:latin typeface="Arial"/>
              </a:rPr>
              <a:t>o</a:t>
            </a:r>
            <a:r>
              <a:rPr b="0" lang="en-US" sz="3300" spc="-1" strike="noStrike">
                <a:latin typeface="Arial"/>
              </a:rPr>
              <a:t>n</a:t>
            </a:r>
            <a:r>
              <a:rPr b="0" lang="en-US" sz="3300" spc="-1" strike="noStrike">
                <a:latin typeface="Arial"/>
              </a:rPr>
              <a:t>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00" name="TextShape 2"/>
          <p:cNvSpPr txBox="1"/>
          <p:nvPr/>
        </p:nvSpPr>
        <p:spPr>
          <a:xfrm>
            <a:off x="-3960" y="464472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P</a:t>
            </a:r>
            <a:r>
              <a:rPr b="1" lang="en-US" sz="1800" spc="-1" strike="noStrike">
                <a:latin typeface="Times New Roman"/>
              </a:rPr>
              <a:t>H</a:t>
            </a:r>
            <a:r>
              <a:rPr b="1" lang="en-US" sz="1800" spc="-1" strike="noStrike">
                <a:latin typeface="Times New Roman"/>
              </a:rPr>
              <a:t>E</a:t>
            </a:r>
            <a:r>
              <a:rPr b="1" lang="en-US" sz="1800" spc="-1" strike="noStrike">
                <a:latin typeface="Times New Roman"/>
              </a:rPr>
              <a:t>N</a:t>
            </a:r>
            <a:r>
              <a:rPr b="1" lang="en-US" sz="1800" spc="-1" strike="noStrike">
                <a:latin typeface="Times New Roman"/>
              </a:rPr>
              <a:t>I</a:t>
            </a:r>
            <a:r>
              <a:rPr b="1" lang="en-US" sz="1800" spc="-1" strike="noStrike">
                <a:latin typeface="Times New Roman"/>
              </a:rPr>
              <a:t>X</a:t>
            </a:r>
            <a:r>
              <a:rPr b="1" lang="en-US" sz="1800" spc="-1" strike="noStrike">
                <a:latin typeface="Times New Roman"/>
              </a:rPr>
              <a:t> </a:t>
            </a:r>
            <a:r>
              <a:rPr b="1" lang="en-US" sz="1800" spc="-1" strike="noStrike">
                <a:latin typeface="Times New Roman"/>
              </a:rPr>
              <a:t>c</a:t>
            </a:r>
            <a:r>
              <a:rPr b="1" lang="en-US" sz="1800" spc="-1" strike="noStrike">
                <a:latin typeface="Times New Roman"/>
              </a:rPr>
              <a:t>o</a:t>
            </a:r>
            <a:r>
              <a:rPr b="1" lang="en-US" sz="1800" spc="-1" strike="noStrike">
                <a:latin typeface="Times New Roman"/>
              </a:rPr>
              <a:t>l</a:t>
            </a:r>
            <a:r>
              <a:rPr b="1" lang="en-US" sz="1800" spc="-1" strike="noStrike">
                <a:latin typeface="Times New Roman"/>
              </a:rPr>
              <a:t>l</a:t>
            </a:r>
            <a:r>
              <a:rPr b="1" lang="en-US" sz="1800" spc="-1" strike="noStrike">
                <a:latin typeface="Times New Roman"/>
              </a:rPr>
              <a:t>a</a:t>
            </a:r>
            <a:r>
              <a:rPr b="1" lang="en-US" sz="1800" spc="-1" strike="noStrike">
                <a:latin typeface="Times New Roman"/>
              </a:rPr>
              <a:t>b</a:t>
            </a:r>
            <a:r>
              <a:rPr b="1" lang="en-US" sz="1800" spc="-1" strike="noStrike">
                <a:latin typeface="Times New Roman"/>
              </a:rPr>
              <a:t>o</a:t>
            </a:r>
            <a:r>
              <a:rPr b="1" lang="en-US" sz="1800" spc="-1" strike="noStrike">
                <a:latin typeface="Times New Roman"/>
              </a:rPr>
              <a:t>r</a:t>
            </a:r>
            <a:r>
              <a:rPr b="1" lang="en-US" sz="1800" spc="-1" strike="noStrike">
                <a:latin typeface="Times New Roman"/>
              </a:rPr>
              <a:t>a</a:t>
            </a:r>
            <a:r>
              <a:rPr b="1" lang="en-US" sz="1800" spc="-1" strike="noStrike">
                <a:latin typeface="Times New Roman"/>
              </a:rPr>
              <a:t>t</a:t>
            </a:r>
            <a:r>
              <a:rPr b="1" lang="en-US" sz="1800" spc="-1" strike="noStrike">
                <a:latin typeface="Times New Roman"/>
              </a:rPr>
              <a:t>i</a:t>
            </a:r>
            <a:r>
              <a:rPr b="1" lang="en-US" sz="1800" spc="-1" strike="noStrike">
                <a:latin typeface="Times New Roman"/>
              </a:rPr>
              <a:t>o</a:t>
            </a:r>
            <a:r>
              <a:rPr b="1" lang="en-US" sz="1800" spc="-1" strike="noStrike">
                <a:latin typeface="Times New Roman"/>
              </a:rPr>
              <a:t>n</a:t>
            </a:r>
            <a:r>
              <a:rPr b="1" lang="en-US" sz="1800" spc="-1" strike="noStrike">
                <a:latin typeface="Times New Roman"/>
              </a:rPr>
              <a:t>:</a:t>
            </a:r>
            <a:r>
              <a:rPr b="1" lang="en-US" sz="1800" spc="-1" strike="noStrike">
                <a:latin typeface="Times New Roman"/>
              </a:rPr>
              <a:t> 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u</a:t>
            </a:r>
            <a:r>
              <a:rPr b="0" lang="en-US" sz="1800" spc="-1" strike="noStrike">
                <a:latin typeface="Arial"/>
              </a:rPr>
              <a:t>+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u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</a:t>
            </a:r>
            <a:r>
              <a:rPr b="0" lang="en-US" sz="1800" spc="-1" strike="noStrike" baseline="-14000000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=</a:t>
            </a:r>
            <a:r>
              <a:rPr b="0" lang="en-US" sz="1800" spc="-1" strike="noStrike">
                <a:latin typeface="Arial"/>
              </a:rPr>
              <a:t>2</a:t>
            </a:r>
            <a:r>
              <a:rPr b="0" lang="en-US" sz="1800" spc="-1" strike="noStrike">
                <a:latin typeface="Arial"/>
              </a:rPr>
              <a:t>0</a:t>
            </a:r>
            <a:r>
              <a:rPr b="0" lang="en-US" sz="1800" spc="-1" strike="noStrike">
                <a:latin typeface="Arial"/>
              </a:rPr>
              <a:t>0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G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</a:t>
            </a:r>
            <a:r>
              <a:rPr b="1" lang="en-US" sz="2000" spc="-1" strike="noStrike">
                <a:latin typeface="Times New Roman"/>
              </a:rPr>
              <a:t>n</a:t>
            </a:r>
            <a:r>
              <a:rPr b="1" lang="en-US" sz="2000" spc="-1" strike="noStrike">
                <a:latin typeface="Times New Roman"/>
              </a:rPr>
              <a:t>v</a:t>
            </a:r>
            <a:r>
              <a:rPr b="1" lang="en-US" sz="2000" spc="-1" strike="noStrike">
                <a:latin typeface="Times New Roman"/>
              </a:rPr>
              <a:t>e</a:t>
            </a:r>
            <a:r>
              <a:rPr b="1" lang="en-US" sz="2000" spc="-1" strike="noStrike">
                <a:latin typeface="Times New Roman"/>
              </a:rPr>
              <a:t>r</a:t>
            </a:r>
            <a:r>
              <a:rPr b="1" lang="en-US" sz="2000" spc="-1" strike="noStrike">
                <a:latin typeface="Times New Roman"/>
              </a:rPr>
              <a:t>s</a:t>
            </a:r>
            <a:r>
              <a:rPr b="1" lang="en-US" sz="2000" spc="-1" strike="noStrike">
                <a:latin typeface="Times New Roman"/>
              </a:rPr>
              <a:t>e</a:t>
            </a:r>
            <a:r>
              <a:rPr b="1" lang="en-US" sz="2000" spc="-1" strike="noStrike">
                <a:latin typeface="Times New Roman"/>
              </a:rPr>
              <a:t> </a:t>
            </a:r>
            <a:r>
              <a:rPr b="1" lang="en-US" sz="2000" spc="-1" strike="noStrike">
                <a:latin typeface="Times New Roman"/>
              </a:rPr>
              <a:t>s</a:t>
            </a:r>
            <a:r>
              <a:rPr b="1" lang="en-US" sz="2000" spc="-1" strike="noStrike">
                <a:latin typeface="Times New Roman"/>
              </a:rPr>
              <a:t>l</a:t>
            </a:r>
            <a:r>
              <a:rPr b="1" lang="en-US" sz="2000" spc="-1" strike="noStrike">
                <a:latin typeface="Times New Roman"/>
              </a:rPr>
              <a:t>o</a:t>
            </a:r>
            <a:r>
              <a:rPr b="1" lang="en-US" sz="2000" spc="-1" strike="noStrike">
                <a:latin typeface="Times New Roman"/>
              </a:rPr>
              <a:t>p</a:t>
            </a:r>
            <a:r>
              <a:rPr b="1" lang="en-US" sz="2000" spc="-1" strike="noStrike">
                <a:latin typeface="Times New Roman"/>
              </a:rPr>
              <a:t>e</a:t>
            </a:r>
            <a:r>
              <a:rPr b="1" lang="en-US" sz="2000" spc="-1" strike="noStrike">
                <a:latin typeface="Times New Roman"/>
              </a:rPr>
              <a:t>:</a:t>
            </a:r>
            <a:r>
              <a:rPr b="1" lang="en-US" sz="20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T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=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2</a:t>
            </a:r>
            <a:r>
              <a:rPr b="1" lang="en-US" sz="1700" spc="-1" strike="noStrike">
                <a:latin typeface="Times New Roman"/>
              </a:rPr>
              <a:t>2</a:t>
            </a:r>
            <a:r>
              <a:rPr b="1" lang="en-US" sz="1700" spc="-1" strike="noStrike">
                <a:latin typeface="Times New Roman"/>
              </a:rPr>
              <a:t>1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+</a:t>
            </a:r>
            <a:r>
              <a:rPr b="1" lang="en-US" sz="1700" spc="-1" strike="noStrike">
                <a:latin typeface="Times New Roman"/>
              </a:rPr>
              <a:t>/</a:t>
            </a:r>
            <a:r>
              <a:rPr b="1" lang="en-US" sz="1700" spc="-1" strike="noStrike">
                <a:latin typeface="Times New Roman"/>
              </a:rPr>
              <a:t>-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1</a:t>
            </a:r>
            <a:r>
              <a:rPr b="1" lang="en-US" sz="1700" spc="-1" strike="noStrike">
                <a:latin typeface="Times New Roman"/>
              </a:rPr>
              <a:t>9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(</a:t>
            </a:r>
            <a:r>
              <a:rPr b="1" lang="en-US" sz="1700" spc="-1" strike="noStrike">
                <a:latin typeface="Times New Roman"/>
              </a:rPr>
              <a:t>s</a:t>
            </a:r>
            <a:r>
              <a:rPr b="1" lang="en-US" sz="1700" spc="-1" strike="noStrike">
                <a:latin typeface="Times New Roman"/>
              </a:rPr>
              <a:t>t</a:t>
            </a:r>
            <a:r>
              <a:rPr b="1" lang="en-US" sz="1700" spc="-1" strike="noStrike">
                <a:latin typeface="Times New Roman"/>
              </a:rPr>
              <a:t>a</a:t>
            </a:r>
            <a:r>
              <a:rPr b="1" lang="en-US" sz="1700" spc="-1" strike="noStrike">
                <a:latin typeface="Times New Roman"/>
              </a:rPr>
              <a:t>t</a:t>
            </a:r>
            <a:r>
              <a:rPr b="1" lang="en-US" sz="1700" spc="-1" strike="noStrike">
                <a:latin typeface="Times New Roman"/>
              </a:rPr>
              <a:t>)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+</a:t>
            </a:r>
            <a:r>
              <a:rPr b="1" lang="en-US" sz="1700" spc="-1" strike="noStrike">
                <a:latin typeface="Times New Roman"/>
              </a:rPr>
              <a:t>/</a:t>
            </a:r>
            <a:r>
              <a:rPr b="1" lang="en-US" sz="1700" spc="-1" strike="noStrike">
                <a:latin typeface="Times New Roman"/>
              </a:rPr>
              <a:t>-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1</a:t>
            </a:r>
            <a:r>
              <a:rPr b="1" lang="en-US" sz="1700" spc="-1" strike="noStrike">
                <a:latin typeface="Times New Roman"/>
              </a:rPr>
              <a:t>9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(</a:t>
            </a:r>
            <a:r>
              <a:rPr b="1" lang="en-US" sz="1700" spc="-1" strike="noStrike">
                <a:latin typeface="Times New Roman"/>
              </a:rPr>
              <a:t>s</a:t>
            </a:r>
            <a:r>
              <a:rPr b="1" lang="en-US" sz="1700" spc="-1" strike="noStrike">
                <a:latin typeface="Times New Roman"/>
              </a:rPr>
              <a:t>y</a:t>
            </a:r>
            <a:r>
              <a:rPr b="1" lang="en-US" sz="1700" spc="-1" strike="noStrike">
                <a:latin typeface="Times New Roman"/>
              </a:rPr>
              <a:t>s</a:t>
            </a:r>
            <a:r>
              <a:rPr b="1" lang="en-US" sz="1700" spc="-1" strike="noStrike">
                <a:latin typeface="Times New Roman"/>
              </a:rPr>
              <a:t>t</a:t>
            </a:r>
            <a:r>
              <a:rPr b="1" lang="en-US" sz="1700" spc="-1" strike="noStrike">
                <a:latin typeface="Times New Roman"/>
              </a:rPr>
              <a:t>)</a:t>
            </a:r>
            <a:r>
              <a:rPr b="1" lang="en-US" sz="1700" spc="-1" strike="noStrike">
                <a:latin typeface="Times New Roman"/>
              </a:rPr>
              <a:t> </a:t>
            </a:r>
            <a:r>
              <a:rPr b="1" lang="en-US" sz="1700" spc="-1" strike="noStrike">
                <a:latin typeface="Times New Roman"/>
              </a:rPr>
              <a:t>M</a:t>
            </a:r>
            <a:r>
              <a:rPr b="1" lang="en-US" sz="1700" spc="-1" strike="noStrike">
                <a:latin typeface="Times New Roman"/>
              </a:rPr>
              <a:t>e</a:t>
            </a:r>
            <a:r>
              <a:rPr b="1" lang="en-US" sz="1700" spc="-1" strike="noStrike">
                <a:latin typeface="Times New Roman"/>
              </a:rPr>
              <a:t>V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801" name="Group 3"/>
          <p:cNvGrpSpPr/>
          <p:nvPr/>
        </p:nvGrpSpPr>
        <p:grpSpPr>
          <a:xfrm>
            <a:off x="36720" y="514440"/>
            <a:ext cx="3974400" cy="4106520"/>
            <a:chOff x="36720" y="514440"/>
            <a:chExt cx="3974400" cy="4106520"/>
          </a:xfrm>
        </p:grpSpPr>
        <p:grpSp>
          <p:nvGrpSpPr>
            <p:cNvPr id="802" name="Group 4"/>
            <p:cNvGrpSpPr/>
            <p:nvPr/>
          </p:nvGrpSpPr>
          <p:grpSpPr>
            <a:xfrm>
              <a:off x="36720" y="632880"/>
              <a:ext cx="3974400" cy="3988080"/>
              <a:chOff x="36720" y="632880"/>
              <a:chExt cx="3974400" cy="3988080"/>
            </a:xfrm>
          </p:grpSpPr>
          <p:pic>
            <p:nvPicPr>
              <p:cNvPr id="803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395280" y="706680"/>
                <a:ext cx="3615840" cy="391428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804" name="Group 5"/>
              <p:cNvGrpSpPr/>
              <p:nvPr/>
            </p:nvGrpSpPr>
            <p:grpSpPr>
              <a:xfrm>
                <a:off x="36720" y="632880"/>
                <a:ext cx="2383920" cy="3663720"/>
                <a:chOff x="36720" y="632880"/>
                <a:chExt cx="2383920" cy="3663720"/>
              </a:xfrm>
            </p:grpSpPr>
            <p:sp>
              <p:nvSpPr>
                <p:cNvPr id="805" name="Line 6"/>
                <p:cNvSpPr/>
                <p:nvPr/>
              </p:nvSpPr>
              <p:spPr>
                <a:xfrm flipH="1" flipV="1">
                  <a:off x="1407600" y="2616120"/>
                  <a:ext cx="289440" cy="971640"/>
                </a:xfrm>
                <a:prstGeom prst="line">
                  <a:avLst/>
                </a:prstGeom>
                <a:ln w="3672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6" name="TextShape 7"/>
                <p:cNvSpPr txBox="1"/>
                <p:nvPr/>
              </p:nvSpPr>
              <p:spPr>
                <a:xfrm>
                  <a:off x="1046160" y="3587760"/>
                  <a:ext cx="1374480" cy="708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QCD 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processes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  <p:sp>
              <p:nvSpPr>
                <p:cNvPr id="807" name="CustomShape 8"/>
                <p:cNvSpPr/>
                <p:nvPr/>
              </p:nvSpPr>
              <p:spPr>
                <a:xfrm>
                  <a:off x="739080" y="1799640"/>
                  <a:ext cx="216720" cy="545400"/>
                </a:xfrm>
                <a:custGeom>
                  <a:avLst/>
                  <a:gdLst/>
                  <a:ahLst/>
                  <a:rect l="0" t="0" r="r" b="b"/>
                  <a:pathLst>
                    <a:path w="604" h="1517">
                      <a:moveTo>
                        <a:pt x="603" y="0"/>
                      </a:moveTo>
                      <a:cubicBezTo>
                        <a:pt x="452" y="0"/>
                        <a:pt x="301" y="63"/>
                        <a:pt x="301" y="126"/>
                      </a:cubicBezTo>
                      <a:lnTo>
                        <a:pt x="301" y="631"/>
                      </a:lnTo>
                      <a:cubicBezTo>
                        <a:pt x="301" y="694"/>
                        <a:pt x="150" y="758"/>
                        <a:pt x="0" y="758"/>
                      </a:cubicBezTo>
                      <a:cubicBezTo>
                        <a:pt x="150" y="758"/>
                        <a:pt x="301" y="821"/>
                        <a:pt x="301" y="884"/>
                      </a:cubicBezTo>
                      <a:lnTo>
                        <a:pt x="301" y="1389"/>
                      </a:lnTo>
                      <a:cubicBezTo>
                        <a:pt x="301" y="1452"/>
                        <a:pt x="452" y="1516"/>
                        <a:pt x="603" y="1516"/>
                      </a:cubicBezTo>
                    </a:path>
                  </a:pathLst>
                </a:custGeom>
                <a:noFill/>
                <a:ln w="54720">
                  <a:solidFill>
                    <a:srgbClr val="ff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8" name="TextShape 9"/>
                <p:cNvSpPr txBox="1"/>
                <p:nvPr/>
              </p:nvSpPr>
              <p:spPr>
                <a:xfrm rot="16200000">
                  <a:off x="-965880" y="1635840"/>
                  <a:ext cx="2714760" cy="708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h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e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r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m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a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l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 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p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h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o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o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n</a:t>
                  </a:r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809" name="TextShape 10"/>
            <p:cNvSpPr txBox="1"/>
            <p:nvPr/>
          </p:nvSpPr>
          <p:spPr>
            <a:xfrm>
              <a:off x="958320" y="514440"/>
              <a:ext cx="2656440" cy="510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Times New Roman"/>
                </a:rPr>
                <a:t>Phys.Rev.Lett.104:132301,2010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810" name="Group 11"/>
            <p:cNvGrpSpPr/>
            <p:nvPr/>
          </p:nvGrpSpPr>
          <p:grpSpPr>
            <a:xfrm>
              <a:off x="3508920" y="2234520"/>
              <a:ext cx="452520" cy="1874520"/>
              <a:chOff x="3508920" y="2234520"/>
              <a:chExt cx="452520" cy="1874520"/>
            </a:xfrm>
          </p:grpSpPr>
          <p:grpSp>
            <p:nvGrpSpPr>
              <p:cNvPr id="811" name="Group 12"/>
              <p:cNvGrpSpPr/>
              <p:nvPr/>
            </p:nvGrpSpPr>
            <p:grpSpPr>
              <a:xfrm>
                <a:off x="3508920" y="3255480"/>
                <a:ext cx="452520" cy="239040"/>
                <a:chOff x="3508920" y="3255480"/>
                <a:chExt cx="452520" cy="239040"/>
              </a:xfrm>
            </p:grpSpPr>
            <p:sp>
              <p:nvSpPr>
                <p:cNvPr id="812" name="CustomShape 13"/>
                <p:cNvSpPr/>
                <p:nvPr/>
              </p:nvSpPr>
              <p:spPr>
                <a:xfrm flipV="1">
                  <a:off x="3508920" y="3255480"/>
                  <a:ext cx="253440" cy="23868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3" name="CustomShape 14"/>
                <p:cNvSpPr/>
                <p:nvPr/>
              </p:nvSpPr>
              <p:spPr>
                <a:xfrm flipV="1">
                  <a:off x="3708000" y="3255120"/>
                  <a:ext cx="253440" cy="23868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14" name="Group 15"/>
              <p:cNvGrpSpPr/>
              <p:nvPr/>
            </p:nvGrpSpPr>
            <p:grpSpPr>
              <a:xfrm>
                <a:off x="3537000" y="2772000"/>
                <a:ext cx="366840" cy="238680"/>
                <a:chOff x="3537000" y="2772000"/>
                <a:chExt cx="366840" cy="238680"/>
              </a:xfrm>
            </p:grpSpPr>
            <p:sp>
              <p:nvSpPr>
                <p:cNvPr id="815" name="CustomShape 16"/>
                <p:cNvSpPr/>
                <p:nvPr/>
              </p:nvSpPr>
              <p:spPr>
                <a:xfrm flipV="1">
                  <a:off x="3537000" y="2772360"/>
                  <a:ext cx="253080" cy="23832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6" name="CustomShape 17"/>
                <p:cNvSpPr/>
                <p:nvPr/>
              </p:nvSpPr>
              <p:spPr>
                <a:xfrm flipV="1">
                  <a:off x="3650400" y="2771640"/>
                  <a:ext cx="253440" cy="23868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17" name="Group 18"/>
              <p:cNvGrpSpPr/>
              <p:nvPr/>
            </p:nvGrpSpPr>
            <p:grpSpPr>
              <a:xfrm>
                <a:off x="3564720" y="2234520"/>
                <a:ext cx="310320" cy="239040"/>
                <a:chOff x="3564720" y="2234520"/>
                <a:chExt cx="310320" cy="239040"/>
              </a:xfrm>
            </p:grpSpPr>
            <p:sp>
              <p:nvSpPr>
                <p:cNvPr id="818" name="CustomShape 19"/>
                <p:cNvSpPr/>
                <p:nvPr/>
              </p:nvSpPr>
              <p:spPr>
                <a:xfrm flipV="1">
                  <a:off x="3564720" y="2234520"/>
                  <a:ext cx="253440" cy="23868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9" name="CustomShape 20"/>
                <p:cNvSpPr/>
                <p:nvPr/>
              </p:nvSpPr>
              <p:spPr>
                <a:xfrm flipV="1">
                  <a:off x="3621600" y="2234160"/>
                  <a:ext cx="253440" cy="23868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20" name="Group 21"/>
              <p:cNvGrpSpPr/>
              <p:nvPr/>
            </p:nvGrpSpPr>
            <p:grpSpPr>
              <a:xfrm>
                <a:off x="3708000" y="4006440"/>
                <a:ext cx="164880" cy="102600"/>
                <a:chOff x="3708000" y="4006440"/>
                <a:chExt cx="164880" cy="102600"/>
              </a:xfrm>
            </p:grpSpPr>
            <p:sp>
              <p:nvSpPr>
                <p:cNvPr id="821" name="CustomShape 22"/>
                <p:cNvSpPr/>
                <p:nvPr/>
              </p:nvSpPr>
              <p:spPr>
                <a:xfrm flipV="1">
                  <a:off x="3708000" y="4006800"/>
                  <a:ext cx="108360" cy="1022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22" name="CustomShape 23"/>
                <p:cNvSpPr/>
                <p:nvPr/>
              </p:nvSpPr>
              <p:spPr>
                <a:xfrm flipV="1">
                  <a:off x="3764520" y="4006440"/>
                  <a:ext cx="108360" cy="1022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823" name="Picture 7_3" descr=""/>
          <p:cNvPicPr/>
          <p:nvPr/>
        </p:nvPicPr>
        <p:blipFill>
          <a:blip r:embed="rId2"/>
          <a:stretch/>
        </p:blipFill>
        <p:spPr>
          <a:xfrm>
            <a:off x="5120640" y="83088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824" name="TextShape 24"/>
          <p:cNvSpPr txBox="1"/>
          <p:nvPr/>
        </p:nvSpPr>
        <p:spPr>
          <a:xfrm>
            <a:off x="5669280" y="4270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ALICE collaboration: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Pb+Pb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=2.76 TeV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304 +/-51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Picture 1_0" descr=""/>
          <p:cNvPicPr/>
          <p:nvPr/>
        </p:nvPicPr>
        <p:blipFill>
          <a:blip r:embed="rId1"/>
          <a:stretch/>
        </p:blipFill>
        <p:spPr>
          <a:xfrm>
            <a:off x="527760" y="899280"/>
            <a:ext cx="3902040" cy="3902040"/>
          </a:xfrm>
          <a:prstGeom prst="rect">
            <a:avLst/>
          </a:prstGeom>
          <a:ln>
            <a:noFill/>
          </a:ln>
        </p:spPr>
      </p:pic>
      <p:sp>
        <p:nvSpPr>
          <p:cNvPr id="826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300" spc="-1" strike="noStrike">
                <a:latin typeface="Arial"/>
              </a:rPr>
              <a:t>Building a quarkonium-thermometer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827" name="Picture 19_1" descr=""/>
          <p:cNvPicPr/>
          <p:nvPr/>
        </p:nvPicPr>
        <p:blipFill>
          <a:blip r:embed="rId2"/>
          <a:stretch/>
        </p:blipFill>
        <p:spPr>
          <a:xfrm>
            <a:off x="371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828" name="Picture 20_1" descr=""/>
          <p:cNvPicPr/>
          <p:nvPr/>
        </p:nvPicPr>
        <p:blipFill>
          <a:blip r:embed="rId3"/>
          <a:stretch/>
        </p:blipFill>
        <p:spPr>
          <a:xfrm>
            <a:off x="3047400" y="3287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829" name="Picture 21_1" descr=""/>
          <p:cNvPicPr/>
          <p:nvPr/>
        </p:nvPicPr>
        <p:blipFill>
          <a:blip r:embed="rId4"/>
          <a:stretch/>
        </p:blipFill>
        <p:spPr>
          <a:xfrm>
            <a:off x="1739520" y="401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830" name="CustomShape 2"/>
          <p:cNvSpPr/>
          <p:nvPr/>
        </p:nvSpPr>
        <p:spPr>
          <a:xfrm>
            <a:off x="83880" y="4727880"/>
            <a:ext cx="619200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31" name="CustomShape 3"/>
          <p:cNvSpPr/>
          <p:nvPr/>
        </p:nvSpPr>
        <p:spPr>
          <a:xfrm>
            <a:off x="1140480" y="779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2" name="CustomShape 4"/>
          <p:cNvSpPr/>
          <p:nvPr/>
        </p:nvSpPr>
        <p:spPr>
          <a:xfrm>
            <a:off x="1872720" y="4472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33" name="" descr=""/>
          <p:cNvPicPr/>
          <p:nvPr/>
        </p:nvPicPr>
        <p:blipFill>
          <a:blip r:embed="rId5"/>
          <a:stretch/>
        </p:blipFill>
        <p:spPr>
          <a:xfrm>
            <a:off x="7251120" y="781560"/>
            <a:ext cx="2115360" cy="3251880"/>
          </a:xfrm>
          <a:prstGeom prst="rect">
            <a:avLst/>
          </a:prstGeom>
          <a:ln>
            <a:noFill/>
          </a:ln>
        </p:spPr>
      </p:pic>
      <p:grpSp>
        <p:nvGrpSpPr>
          <p:cNvPr id="834" name="Group 5"/>
          <p:cNvGrpSpPr/>
          <p:nvPr/>
        </p:nvGrpSpPr>
        <p:grpSpPr>
          <a:xfrm>
            <a:off x="8391240" y="4050360"/>
            <a:ext cx="1371960" cy="1096920"/>
            <a:chOff x="8391240" y="4050360"/>
            <a:chExt cx="1371960" cy="1096920"/>
          </a:xfrm>
        </p:grpSpPr>
        <p:sp>
          <p:nvSpPr>
            <p:cNvPr id="835" name="CustomShape 6"/>
            <p:cNvSpPr/>
            <p:nvPr/>
          </p:nvSpPr>
          <p:spPr>
            <a:xfrm>
              <a:off x="8391240" y="405036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36" name="Group 7"/>
            <p:cNvGrpSpPr/>
            <p:nvPr/>
          </p:nvGrpSpPr>
          <p:grpSpPr>
            <a:xfrm>
              <a:off x="8502120" y="4324680"/>
              <a:ext cx="549000" cy="552960"/>
              <a:chOff x="8502120" y="4324680"/>
              <a:chExt cx="549000" cy="552960"/>
            </a:xfrm>
          </p:grpSpPr>
          <p:sp>
            <p:nvSpPr>
              <p:cNvPr id="837" name="CustomShape 8"/>
              <p:cNvSpPr/>
              <p:nvPr/>
            </p:nvSpPr>
            <p:spPr>
              <a:xfrm>
                <a:off x="8502120" y="432468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8" name="TextShape 9"/>
              <p:cNvSpPr txBox="1"/>
              <p:nvPr/>
            </p:nvSpPr>
            <p:spPr>
              <a:xfrm>
                <a:off x="8574120" y="436356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39" name="Group 10"/>
            <p:cNvGrpSpPr/>
            <p:nvPr/>
          </p:nvGrpSpPr>
          <p:grpSpPr>
            <a:xfrm>
              <a:off x="9114120" y="4344120"/>
              <a:ext cx="548640" cy="569520"/>
              <a:chOff x="9114120" y="4344120"/>
              <a:chExt cx="548640" cy="569520"/>
            </a:xfrm>
          </p:grpSpPr>
          <p:sp>
            <p:nvSpPr>
              <p:cNvPr id="840" name="CustomShape 11"/>
              <p:cNvSpPr/>
              <p:nvPr/>
            </p:nvSpPr>
            <p:spPr>
              <a:xfrm>
                <a:off x="9114120" y="434412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TextShape 12"/>
              <p:cNvSpPr txBox="1"/>
              <p:nvPr/>
            </p:nvSpPr>
            <p:spPr>
              <a:xfrm>
                <a:off x="9222480" y="439956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842" name="Line 13"/>
              <p:cNvSpPr/>
              <p:nvPr/>
            </p:nvSpPr>
            <p:spPr>
              <a:xfrm>
                <a:off x="9289440" y="447156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43" name="Group 14"/>
          <p:cNvGrpSpPr/>
          <p:nvPr/>
        </p:nvGrpSpPr>
        <p:grpSpPr>
          <a:xfrm>
            <a:off x="6410160" y="4050000"/>
            <a:ext cx="1371960" cy="1096920"/>
            <a:chOff x="6410160" y="4050000"/>
            <a:chExt cx="1371960" cy="1096920"/>
          </a:xfrm>
        </p:grpSpPr>
        <p:sp>
          <p:nvSpPr>
            <p:cNvPr id="844" name="CustomShape 15"/>
            <p:cNvSpPr/>
            <p:nvPr/>
          </p:nvSpPr>
          <p:spPr>
            <a:xfrm>
              <a:off x="6410160" y="405000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45" name="Group 16"/>
            <p:cNvGrpSpPr/>
            <p:nvPr/>
          </p:nvGrpSpPr>
          <p:grpSpPr>
            <a:xfrm>
              <a:off x="6521040" y="4324320"/>
              <a:ext cx="549000" cy="552960"/>
              <a:chOff x="6521040" y="4324320"/>
              <a:chExt cx="549000" cy="552960"/>
            </a:xfrm>
          </p:grpSpPr>
          <p:sp>
            <p:nvSpPr>
              <p:cNvPr id="846" name="CustomShape 17"/>
              <p:cNvSpPr/>
              <p:nvPr/>
            </p:nvSpPr>
            <p:spPr>
              <a:xfrm>
                <a:off x="6521040" y="432432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7" name="TextShape 18"/>
              <p:cNvSpPr txBox="1"/>
              <p:nvPr/>
            </p:nvSpPr>
            <p:spPr>
              <a:xfrm>
                <a:off x="6593040" y="436320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48" name="Group 19"/>
            <p:cNvGrpSpPr/>
            <p:nvPr/>
          </p:nvGrpSpPr>
          <p:grpSpPr>
            <a:xfrm>
              <a:off x="7133040" y="4343760"/>
              <a:ext cx="548640" cy="569520"/>
              <a:chOff x="7133040" y="4343760"/>
              <a:chExt cx="548640" cy="569520"/>
            </a:xfrm>
          </p:grpSpPr>
          <p:sp>
            <p:nvSpPr>
              <p:cNvPr id="849" name="CustomShape 20"/>
              <p:cNvSpPr/>
              <p:nvPr/>
            </p:nvSpPr>
            <p:spPr>
              <a:xfrm>
                <a:off x="7133040" y="434376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0" name="TextShape 21"/>
              <p:cNvSpPr txBox="1"/>
              <p:nvPr/>
            </p:nvSpPr>
            <p:spPr>
              <a:xfrm>
                <a:off x="7241400" y="439920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851" name="Line 22"/>
              <p:cNvSpPr/>
              <p:nvPr/>
            </p:nvSpPr>
            <p:spPr>
              <a:xfrm>
                <a:off x="7308360" y="447120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52" name="Group 23"/>
          <p:cNvGrpSpPr/>
          <p:nvPr/>
        </p:nvGrpSpPr>
        <p:grpSpPr>
          <a:xfrm>
            <a:off x="885600" y="4485960"/>
            <a:ext cx="572040" cy="320400"/>
            <a:chOff x="885600" y="4485960"/>
            <a:chExt cx="572040" cy="320400"/>
          </a:xfrm>
        </p:grpSpPr>
        <p:sp>
          <p:nvSpPr>
            <p:cNvPr id="853" name="CustomShape 24"/>
            <p:cNvSpPr/>
            <p:nvPr/>
          </p:nvSpPr>
          <p:spPr>
            <a:xfrm flipV="1">
              <a:off x="885600" y="4485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25"/>
            <p:cNvSpPr/>
            <p:nvPr/>
          </p:nvSpPr>
          <p:spPr>
            <a:xfrm flipV="1">
              <a:off x="1137240" y="448560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55" name="Group 26"/>
          <p:cNvGrpSpPr/>
          <p:nvPr/>
        </p:nvGrpSpPr>
        <p:grpSpPr>
          <a:xfrm>
            <a:off x="4027320" y="4449960"/>
            <a:ext cx="391680" cy="320400"/>
            <a:chOff x="4027320" y="4449960"/>
            <a:chExt cx="391680" cy="320400"/>
          </a:xfrm>
        </p:grpSpPr>
        <p:sp>
          <p:nvSpPr>
            <p:cNvPr id="856" name="CustomShape 27"/>
            <p:cNvSpPr/>
            <p:nvPr/>
          </p:nvSpPr>
          <p:spPr>
            <a:xfrm flipV="1">
              <a:off x="4027320" y="4449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28"/>
            <p:cNvSpPr/>
            <p:nvPr/>
          </p:nvSpPr>
          <p:spPr>
            <a:xfrm flipV="1">
              <a:off x="4098960" y="44496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58" name="Group 29"/>
          <p:cNvGrpSpPr/>
          <p:nvPr/>
        </p:nvGrpSpPr>
        <p:grpSpPr>
          <a:xfrm>
            <a:off x="2740320" y="4465440"/>
            <a:ext cx="463680" cy="320400"/>
            <a:chOff x="2740320" y="4465440"/>
            <a:chExt cx="463680" cy="320400"/>
          </a:xfrm>
        </p:grpSpPr>
        <p:sp>
          <p:nvSpPr>
            <p:cNvPr id="859" name="CustomShape 30"/>
            <p:cNvSpPr/>
            <p:nvPr/>
          </p:nvSpPr>
          <p:spPr>
            <a:xfrm flipV="1">
              <a:off x="2740320" y="44654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CustomShape 31"/>
            <p:cNvSpPr/>
            <p:nvPr/>
          </p:nvSpPr>
          <p:spPr>
            <a:xfrm flipV="1">
              <a:off x="2883960" y="44650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61" name="TextShape 32"/>
          <p:cNvSpPr txBox="1"/>
          <p:nvPr/>
        </p:nvSpPr>
        <p:spPr>
          <a:xfrm rot="16200000">
            <a:off x="-1006920" y="2269080"/>
            <a:ext cx="302148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Fraction survival</a:t>
            </a:r>
            <a:endParaRPr b="1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300" spc="-1" strike="noStrike">
                <a:latin typeface="Arial"/>
              </a:rPr>
              <a:t>Building a quarkonium-thermometer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63" name="CustomShape 2"/>
          <p:cNvSpPr/>
          <p:nvPr/>
        </p:nvSpPr>
        <p:spPr>
          <a:xfrm>
            <a:off x="479880" y="4694760"/>
            <a:ext cx="9388080" cy="61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3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864" name="Group 3"/>
          <p:cNvGrpSpPr/>
          <p:nvPr/>
        </p:nvGrpSpPr>
        <p:grpSpPr>
          <a:xfrm>
            <a:off x="4795200" y="646920"/>
            <a:ext cx="4451400" cy="5087160"/>
            <a:chOff x="4795200" y="646920"/>
            <a:chExt cx="4451400" cy="5087160"/>
          </a:xfrm>
        </p:grpSpPr>
        <p:sp>
          <p:nvSpPr>
            <p:cNvPr id="865" name="CustomShape 4"/>
            <p:cNvSpPr/>
            <p:nvPr/>
          </p:nvSpPr>
          <p:spPr>
            <a:xfrm>
              <a:off x="6676200" y="545760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866" name="Group 5"/>
            <p:cNvGrpSpPr/>
            <p:nvPr/>
          </p:nvGrpSpPr>
          <p:grpSpPr>
            <a:xfrm>
              <a:off x="4795200" y="646920"/>
              <a:ext cx="4153320" cy="4890240"/>
              <a:chOff x="4795200" y="646920"/>
              <a:chExt cx="4153320" cy="4890240"/>
            </a:xfrm>
          </p:grpSpPr>
          <p:sp>
            <p:nvSpPr>
              <p:cNvPr id="867" name="CustomShape 6"/>
              <p:cNvSpPr/>
              <p:nvPr/>
            </p:nvSpPr>
            <p:spPr>
              <a:xfrm>
                <a:off x="5499000" y="4711680"/>
                <a:ext cx="3238560" cy="825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8" name="CustomShape 7"/>
              <p:cNvSpPr/>
              <p:nvPr/>
            </p:nvSpPr>
            <p:spPr>
              <a:xfrm>
                <a:off x="5076360" y="646920"/>
                <a:ext cx="3872160" cy="370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Note: 6.5&lt;p</a:t>
                </a:r>
                <a:r>
                  <a:rPr b="0" lang="en-US" sz="1600" spc="-1" strike="noStrike" baseline="-25000">
                    <a:solidFill>
                      <a:srgbClr val="000000"/>
                    </a:solidFill>
                    <a:latin typeface="Arial"/>
                    <a:ea typeface="Arial"/>
                  </a:rPr>
                  <a:t>T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&lt;30 GeV for J/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and 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(2s)</a:t>
                </a:r>
                <a:endParaRPr b="0" lang="en-US" sz="1600" spc="-1" strike="noStrike">
                  <a:latin typeface="Arial"/>
                </a:endParaRPr>
              </a:p>
            </p:txBody>
          </p:sp>
          <p:pic>
            <p:nvPicPr>
              <p:cNvPr id="869" name="Picture 5_1" descr=""/>
              <p:cNvPicPr/>
              <p:nvPr/>
            </p:nvPicPr>
            <p:blipFill>
              <a:blip r:embed="rId1"/>
              <a:stretch/>
            </p:blipFill>
            <p:spPr>
              <a:xfrm>
                <a:off x="4795200" y="937800"/>
                <a:ext cx="4012920" cy="37062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870" name="Picture 1_1" descr=""/>
          <p:cNvPicPr/>
          <p:nvPr/>
        </p:nvPicPr>
        <p:blipFill>
          <a:blip r:embed="rId2"/>
          <a:stretch/>
        </p:blipFill>
        <p:spPr>
          <a:xfrm>
            <a:off x="527760" y="943920"/>
            <a:ext cx="3902040" cy="3902040"/>
          </a:xfrm>
          <a:prstGeom prst="rect">
            <a:avLst/>
          </a:prstGeom>
          <a:ln>
            <a:noFill/>
          </a:ln>
        </p:spPr>
      </p:pic>
      <p:pic>
        <p:nvPicPr>
          <p:cNvPr id="871" name="Picture 19_0" descr=""/>
          <p:cNvPicPr/>
          <p:nvPr/>
        </p:nvPicPr>
        <p:blipFill>
          <a:blip r:embed="rId3"/>
          <a:stretch/>
        </p:blipFill>
        <p:spPr>
          <a:xfrm>
            <a:off x="3719520" y="365652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872" name="Picture 20_0" descr=""/>
          <p:cNvPicPr/>
          <p:nvPr/>
        </p:nvPicPr>
        <p:blipFill>
          <a:blip r:embed="rId4"/>
          <a:stretch/>
        </p:blipFill>
        <p:spPr>
          <a:xfrm>
            <a:off x="3047400" y="333216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873" name="Picture 21_0" descr=""/>
          <p:cNvPicPr/>
          <p:nvPr/>
        </p:nvPicPr>
        <p:blipFill>
          <a:blip r:embed="rId5"/>
          <a:stretch/>
        </p:blipFill>
        <p:spPr>
          <a:xfrm>
            <a:off x="1739520" y="406008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874" name="CustomShape 8"/>
          <p:cNvSpPr/>
          <p:nvPr/>
        </p:nvSpPr>
        <p:spPr>
          <a:xfrm>
            <a:off x="1140480" y="82440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875" name="Group 9"/>
          <p:cNvGrpSpPr/>
          <p:nvPr/>
        </p:nvGrpSpPr>
        <p:grpSpPr>
          <a:xfrm>
            <a:off x="885600" y="4530600"/>
            <a:ext cx="572040" cy="320400"/>
            <a:chOff x="885600" y="4530600"/>
            <a:chExt cx="572040" cy="320400"/>
          </a:xfrm>
        </p:grpSpPr>
        <p:sp>
          <p:nvSpPr>
            <p:cNvPr id="876" name="CustomShape 10"/>
            <p:cNvSpPr/>
            <p:nvPr/>
          </p:nvSpPr>
          <p:spPr>
            <a:xfrm flipV="1">
              <a:off x="885600" y="45306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CustomShape 11"/>
            <p:cNvSpPr/>
            <p:nvPr/>
          </p:nvSpPr>
          <p:spPr>
            <a:xfrm flipV="1">
              <a:off x="1137240" y="453024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78" name="Group 12"/>
          <p:cNvGrpSpPr/>
          <p:nvPr/>
        </p:nvGrpSpPr>
        <p:grpSpPr>
          <a:xfrm>
            <a:off x="4027320" y="4494600"/>
            <a:ext cx="391680" cy="320400"/>
            <a:chOff x="4027320" y="4494600"/>
            <a:chExt cx="391680" cy="320400"/>
          </a:xfrm>
        </p:grpSpPr>
        <p:sp>
          <p:nvSpPr>
            <p:cNvPr id="879" name="CustomShape 13"/>
            <p:cNvSpPr/>
            <p:nvPr/>
          </p:nvSpPr>
          <p:spPr>
            <a:xfrm flipV="1">
              <a:off x="4027320" y="44946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14"/>
            <p:cNvSpPr/>
            <p:nvPr/>
          </p:nvSpPr>
          <p:spPr>
            <a:xfrm flipV="1">
              <a:off x="4098960" y="44942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81" name="Group 15"/>
          <p:cNvGrpSpPr/>
          <p:nvPr/>
        </p:nvGrpSpPr>
        <p:grpSpPr>
          <a:xfrm>
            <a:off x="2740320" y="4510080"/>
            <a:ext cx="463680" cy="320400"/>
            <a:chOff x="2740320" y="4510080"/>
            <a:chExt cx="463680" cy="320400"/>
          </a:xfrm>
        </p:grpSpPr>
        <p:sp>
          <p:nvSpPr>
            <p:cNvPr id="882" name="CustomShape 16"/>
            <p:cNvSpPr/>
            <p:nvPr/>
          </p:nvSpPr>
          <p:spPr>
            <a:xfrm flipV="1">
              <a:off x="2740320" y="45100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17"/>
            <p:cNvSpPr/>
            <p:nvPr/>
          </p:nvSpPr>
          <p:spPr>
            <a:xfrm flipV="1">
              <a:off x="2883960" y="45097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84" name="TextShape 18"/>
          <p:cNvSpPr txBox="1"/>
          <p:nvPr/>
        </p:nvSpPr>
        <p:spPr>
          <a:xfrm rot="16200000">
            <a:off x="-1006920" y="2269440"/>
            <a:ext cx="302148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Fraction survival</a:t>
            </a:r>
            <a:endParaRPr b="1" lang="en-US" sz="2500" spc="-1" strike="noStrike">
              <a:latin typeface="Arial"/>
            </a:endParaRPr>
          </a:p>
        </p:txBody>
      </p:sp>
      <p:sp>
        <p:nvSpPr>
          <p:cNvPr id="885" name="TextShape 19"/>
          <p:cNvSpPr txBox="1"/>
          <p:nvPr/>
        </p:nvSpPr>
        <p:spPr>
          <a:xfrm rot="16200000">
            <a:off x="3384720" y="2269440"/>
            <a:ext cx="3021480" cy="46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Fraction survival</a:t>
            </a:r>
            <a:endParaRPr b="1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Shape 1"/>
          <p:cNvSpPr txBox="1"/>
          <p:nvPr/>
        </p:nvSpPr>
        <p:spPr>
          <a:xfrm>
            <a:off x="548640" y="219492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QGP Spectroscopy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Probing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88" name="TextShape 2"/>
          <p:cNvSpPr txBox="1"/>
          <p:nvPr/>
        </p:nvSpPr>
        <p:spPr>
          <a:xfrm>
            <a:off x="1231560" y="379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889" name="Group 3"/>
          <p:cNvGrpSpPr/>
          <p:nvPr/>
        </p:nvGrpSpPr>
        <p:grpSpPr>
          <a:xfrm>
            <a:off x="1206000" y="893520"/>
            <a:ext cx="7770240" cy="1910880"/>
            <a:chOff x="1206000" y="893520"/>
            <a:chExt cx="7770240" cy="1910880"/>
          </a:xfrm>
        </p:grpSpPr>
        <p:sp>
          <p:nvSpPr>
            <p:cNvPr id="890" name="Freeform 4"/>
            <p:cNvSpPr/>
            <p:nvPr/>
          </p:nvSpPr>
          <p:spPr>
            <a:xfrm>
              <a:off x="1796040" y="196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891" name="Freeform 5"/>
            <p:cNvSpPr/>
            <p:nvPr/>
          </p:nvSpPr>
          <p:spPr>
            <a:xfrm>
              <a:off x="4584240" y="196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892" name="CustomShape 6"/>
            <p:cNvSpPr/>
            <p:nvPr/>
          </p:nvSpPr>
          <p:spPr>
            <a:xfrm>
              <a:off x="3949920" y="143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TextShape 7"/>
            <p:cNvSpPr txBox="1"/>
            <p:nvPr/>
          </p:nvSpPr>
          <p:spPr>
            <a:xfrm>
              <a:off x="1206000" y="143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894" name="TextShape 8"/>
            <p:cNvSpPr txBox="1"/>
            <p:nvPr/>
          </p:nvSpPr>
          <p:spPr>
            <a:xfrm>
              <a:off x="3336120" y="89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895" name="TextShape 9"/>
            <p:cNvSpPr txBox="1"/>
            <p:nvPr/>
          </p:nvSpPr>
          <p:spPr>
            <a:xfrm>
              <a:off x="7274520" y="145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97" name="TextShape 2"/>
          <p:cNvSpPr txBox="1"/>
          <p:nvPr/>
        </p:nvSpPr>
        <p:spPr>
          <a:xfrm>
            <a:off x="319680" y="4115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  <p:grpSp>
        <p:nvGrpSpPr>
          <p:cNvPr id="898" name="Group 3"/>
          <p:cNvGrpSpPr/>
          <p:nvPr/>
        </p:nvGrpSpPr>
        <p:grpSpPr>
          <a:xfrm>
            <a:off x="3334680" y="969480"/>
            <a:ext cx="3410640" cy="2743200"/>
            <a:chOff x="3334680" y="969480"/>
            <a:chExt cx="3410640" cy="2743200"/>
          </a:xfrm>
        </p:grpSpPr>
        <p:pic>
          <p:nvPicPr>
            <p:cNvPr id="899" name="" descr=""/>
            <p:cNvPicPr/>
            <p:nvPr/>
          </p:nvPicPr>
          <p:blipFill>
            <a:blip r:embed="rId1"/>
            <a:stretch/>
          </p:blipFill>
          <p:spPr>
            <a:xfrm>
              <a:off x="4773240" y="2103840"/>
              <a:ext cx="658440" cy="9882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00" name="Group 4"/>
            <p:cNvGrpSpPr/>
            <p:nvPr/>
          </p:nvGrpSpPr>
          <p:grpSpPr>
            <a:xfrm>
              <a:off x="3334680" y="969480"/>
              <a:ext cx="3410640" cy="2743200"/>
              <a:chOff x="3334680" y="969480"/>
              <a:chExt cx="3410640" cy="2743200"/>
            </a:xfrm>
          </p:grpSpPr>
          <p:grpSp>
            <p:nvGrpSpPr>
              <p:cNvPr id="901" name="Group 5"/>
              <p:cNvGrpSpPr/>
              <p:nvPr/>
            </p:nvGrpSpPr>
            <p:grpSpPr>
              <a:xfrm>
                <a:off x="3334680" y="969480"/>
                <a:ext cx="3410640" cy="2743200"/>
                <a:chOff x="3334680" y="969480"/>
                <a:chExt cx="3410640" cy="2743200"/>
              </a:xfrm>
            </p:grpSpPr>
            <p:grpSp>
              <p:nvGrpSpPr>
                <p:cNvPr id="902" name="Group 6"/>
                <p:cNvGrpSpPr/>
                <p:nvPr/>
              </p:nvGrpSpPr>
              <p:grpSpPr>
                <a:xfrm>
                  <a:off x="4024080" y="1957680"/>
                  <a:ext cx="461160" cy="1185840"/>
                  <a:chOff x="4024080" y="1957680"/>
                  <a:chExt cx="461160" cy="1185840"/>
                </a:xfrm>
              </p:grpSpPr>
              <p:pic>
                <p:nvPicPr>
                  <p:cNvPr id="90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024080" y="1957680"/>
                    <a:ext cx="461160" cy="11858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04" name="CustomShape 7"/>
                  <p:cNvSpPr/>
                  <p:nvPr/>
                </p:nvSpPr>
                <p:spPr>
                  <a:xfrm>
                    <a:off x="4279680" y="2207520"/>
                    <a:ext cx="65880" cy="151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05" name="Group 8"/>
                <p:cNvGrpSpPr/>
                <p:nvPr/>
              </p:nvGrpSpPr>
              <p:grpSpPr>
                <a:xfrm>
                  <a:off x="5683680" y="2165400"/>
                  <a:ext cx="461160" cy="1185120"/>
                  <a:chOff x="5683680" y="2165400"/>
                  <a:chExt cx="461160" cy="1185120"/>
                </a:xfrm>
              </p:grpSpPr>
              <p:pic>
                <p:nvPicPr>
                  <p:cNvPr id="906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683680" y="2165400"/>
                    <a:ext cx="461160" cy="118512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07" name="CustomShape 9"/>
                  <p:cNvSpPr/>
                  <p:nvPr/>
                </p:nvSpPr>
                <p:spPr>
                  <a:xfrm>
                    <a:off x="5869800" y="2318760"/>
                    <a:ext cx="65880" cy="151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908" name="CustomShape 10"/>
                <p:cNvSpPr/>
                <p:nvPr/>
              </p:nvSpPr>
              <p:spPr>
                <a:xfrm>
                  <a:off x="3334680" y="2395440"/>
                  <a:ext cx="603720" cy="274320"/>
                </a:xfrm>
                <a:custGeom>
                  <a:avLst/>
                  <a:gdLst/>
                  <a:ahLst/>
                  <a:rect l="0" t="0" r="r" b="b"/>
                  <a:pathLst>
                    <a:path w="1679" h="764">
                      <a:moveTo>
                        <a:pt x="262" y="190"/>
                      </a:moveTo>
                      <a:lnTo>
                        <a:pt x="1258" y="190"/>
                      </a:lnTo>
                      <a:lnTo>
                        <a:pt x="1258" y="0"/>
                      </a:lnTo>
                      <a:lnTo>
                        <a:pt x="1678" y="381"/>
                      </a:lnTo>
                      <a:lnTo>
                        <a:pt x="1258" y="763"/>
                      </a:lnTo>
                      <a:lnTo>
                        <a:pt x="1258" y="572"/>
                      </a:lnTo>
                      <a:lnTo>
                        <a:pt x="262" y="572"/>
                      </a:lnTo>
                      <a:lnTo>
                        <a:pt x="262" y="190"/>
                      </a:lnTo>
                      <a:moveTo>
                        <a:pt x="0" y="190"/>
                      </a:moveTo>
                      <a:lnTo>
                        <a:pt x="52" y="190"/>
                      </a:lnTo>
                      <a:lnTo>
                        <a:pt x="52" y="572"/>
                      </a:lnTo>
                      <a:lnTo>
                        <a:pt x="0" y="572"/>
                      </a:lnTo>
                      <a:lnTo>
                        <a:pt x="0" y="190"/>
                      </a:lnTo>
                      <a:moveTo>
                        <a:pt x="104" y="190"/>
                      </a:moveTo>
                      <a:lnTo>
                        <a:pt x="209" y="190"/>
                      </a:lnTo>
                      <a:lnTo>
                        <a:pt x="209" y="572"/>
                      </a:lnTo>
                      <a:lnTo>
                        <a:pt x="104" y="572"/>
                      </a:lnTo>
                      <a:lnTo>
                        <a:pt x="104" y="190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9" name="CustomShape 11"/>
                <p:cNvSpPr/>
                <p:nvPr/>
              </p:nvSpPr>
              <p:spPr>
                <a:xfrm>
                  <a:off x="6141240" y="2625120"/>
                  <a:ext cx="603720" cy="274680"/>
                </a:xfrm>
                <a:custGeom>
                  <a:avLst/>
                  <a:gdLst/>
                  <a:ahLst/>
                  <a:rect l="0" t="0" r="r" b="b"/>
                  <a:pathLst>
                    <a:path w="1679" h="765">
                      <a:moveTo>
                        <a:pt x="1416" y="191"/>
                      </a:moveTo>
                      <a:lnTo>
                        <a:pt x="420" y="191"/>
                      </a:lnTo>
                      <a:lnTo>
                        <a:pt x="420" y="0"/>
                      </a:lnTo>
                      <a:lnTo>
                        <a:pt x="0" y="382"/>
                      </a:lnTo>
                      <a:lnTo>
                        <a:pt x="420" y="764"/>
                      </a:lnTo>
                      <a:lnTo>
                        <a:pt x="420" y="573"/>
                      </a:lnTo>
                      <a:lnTo>
                        <a:pt x="1416" y="573"/>
                      </a:lnTo>
                      <a:lnTo>
                        <a:pt x="1416" y="191"/>
                      </a:lnTo>
                      <a:moveTo>
                        <a:pt x="1678" y="191"/>
                      </a:moveTo>
                      <a:lnTo>
                        <a:pt x="1626" y="191"/>
                      </a:lnTo>
                      <a:lnTo>
                        <a:pt x="1626" y="573"/>
                      </a:lnTo>
                      <a:lnTo>
                        <a:pt x="1678" y="573"/>
                      </a:lnTo>
                      <a:lnTo>
                        <a:pt x="1678" y="191"/>
                      </a:lnTo>
                      <a:moveTo>
                        <a:pt x="1574" y="191"/>
                      </a:moveTo>
                      <a:lnTo>
                        <a:pt x="1469" y="191"/>
                      </a:lnTo>
                      <a:lnTo>
                        <a:pt x="1469" y="573"/>
                      </a:lnTo>
                      <a:lnTo>
                        <a:pt x="1574" y="573"/>
                      </a:lnTo>
                      <a:lnTo>
                        <a:pt x="1574" y="191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0" name="CustomShape 12"/>
                <p:cNvSpPr/>
                <p:nvPr/>
              </p:nvSpPr>
              <p:spPr>
                <a:xfrm>
                  <a:off x="5601960" y="969480"/>
                  <a:ext cx="151200" cy="151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1" name="CustomShape 13"/>
                <p:cNvSpPr/>
                <p:nvPr/>
              </p:nvSpPr>
              <p:spPr>
                <a:xfrm>
                  <a:off x="4582080" y="3561120"/>
                  <a:ext cx="151560" cy="151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2" name="CustomShape 14"/>
                <p:cNvSpPr/>
                <p:nvPr/>
              </p:nvSpPr>
              <p:spPr>
                <a:xfrm>
                  <a:off x="3767400" y="17503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913" name="CustomShape 15"/>
                <p:cNvSpPr/>
                <p:nvPr/>
              </p:nvSpPr>
              <p:spPr>
                <a:xfrm>
                  <a:off x="5401080" y="32803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914" name="Group 16"/>
              <p:cNvGrpSpPr/>
              <p:nvPr/>
            </p:nvGrpSpPr>
            <p:grpSpPr>
              <a:xfrm>
                <a:off x="4392720" y="1167480"/>
                <a:ext cx="1446480" cy="2415600"/>
                <a:chOff x="4392720" y="1167480"/>
                <a:chExt cx="1446480" cy="2415600"/>
              </a:xfrm>
            </p:grpSpPr>
            <p:sp>
              <p:nvSpPr>
                <p:cNvPr id="915" name="Line 17"/>
                <p:cNvSpPr/>
                <p:nvPr/>
              </p:nvSpPr>
              <p:spPr>
                <a:xfrm>
                  <a:off x="4392720" y="2320560"/>
                  <a:ext cx="65844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6" name="Line 18"/>
                <p:cNvSpPr/>
                <p:nvPr/>
              </p:nvSpPr>
              <p:spPr>
                <a:xfrm flipV="1">
                  <a:off x="5081760" y="1167480"/>
                  <a:ext cx="549000" cy="115272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917" name="Group 19"/>
                <p:cNvGrpSpPr/>
                <p:nvPr/>
              </p:nvGrpSpPr>
              <p:grpSpPr>
                <a:xfrm>
                  <a:off x="4697280" y="2430000"/>
                  <a:ext cx="1141920" cy="1153080"/>
                  <a:chOff x="4697280" y="2430000"/>
                  <a:chExt cx="1141920" cy="1153080"/>
                </a:xfrm>
              </p:grpSpPr>
              <p:sp>
                <p:nvSpPr>
                  <p:cNvPr id="918" name="Line 20"/>
                  <p:cNvSpPr/>
                  <p:nvPr/>
                </p:nvSpPr>
                <p:spPr>
                  <a:xfrm flipH="1">
                    <a:off x="5246280" y="2430000"/>
                    <a:ext cx="5929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19" name="Line 21"/>
                  <p:cNvSpPr/>
                  <p:nvPr/>
                </p:nvSpPr>
                <p:spPr>
                  <a:xfrm flipH="1">
                    <a:off x="4697280" y="2430360"/>
                    <a:ext cx="549360" cy="115272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920" name="CustomShape 22"/>
                <p:cNvSpPr/>
                <p:nvPr/>
              </p:nvSpPr>
              <p:spPr>
                <a:xfrm>
                  <a:off x="4917240" y="2156040"/>
                  <a:ext cx="494280" cy="3841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Probes of the Quark Gluon Plasma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22" name="TextShape 2"/>
          <p:cNvSpPr txBox="1"/>
          <p:nvPr/>
        </p:nvSpPr>
        <p:spPr>
          <a:xfrm>
            <a:off x="319680" y="3899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923" name="Group 3"/>
          <p:cNvGrpSpPr/>
          <p:nvPr/>
        </p:nvGrpSpPr>
        <p:grpSpPr>
          <a:xfrm>
            <a:off x="3224880" y="1003320"/>
            <a:ext cx="3630240" cy="2831400"/>
            <a:chOff x="3224880" y="1003320"/>
            <a:chExt cx="3630240" cy="2831400"/>
          </a:xfrm>
        </p:grpSpPr>
        <p:pic>
          <p:nvPicPr>
            <p:cNvPr id="924" name="" descr=""/>
            <p:cNvPicPr/>
            <p:nvPr/>
          </p:nvPicPr>
          <p:blipFill>
            <a:blip r:embed="rId1"/>
            <a:stretch/>
          </p:blipFill>
          <p:spPr>
            <a:xfrm>
              <a:off x="4755960" y="2182680"/>
              <a:ext cx="700920" cy="10497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25" name="Group 4"/>
            <p:cNvGrpSpPr/>
            <p:nvPr/>
          </p:nvGrpSpPr>
          <p:grpSpPr>
            <a:xfrm>
              <a:off x="3224880" y="1003320"/>
              <a:ext cx="3630240" cy="2831400"/>
              <a:chOff x="3224880" y="1003320"/>
              <a:chExt cx="3630240" cy="2831400"/>
            </a:xfrm>
          </p:grpSpPr>
          <p:grpSp>
            <p:nvGrpSpPr>
              <p:cNvPr id="926" name="Group 5"/>
              <p:cNvGrpSpPr/>
              <p:nvPr/>
            </p:nvGrpSpPr>
            <p:grpSpPr>
              <a:xfrm>
                <a:off x="3224880" y="1003320"/>
                <a:ext cx="3630240" cy="2831400"/>
                <a:chOff x="3224880" y="1003320"/>
                <a:chExt cx="3630240" cy="2831400"/>
              </a:xfrm>
            </p:grpSpPr>
            <p:grpSp>
              <p:nvGrpSpPr>
                <p:cNvPr id="927" name="Group 6"/>
                <p:cNvGrpSpPr/>
                <p:nvPr/>
              </p:nvGrpSpPr>
              <p:grpSpPr>
                <a:xfrm>
                  <a:off x="3958920" y="2053440"/>
                  <a:ext cx="490320" cy="1259640"/>
                  <a:chOff x="3958920" y="2053440"/>
                  <a:chExt cx="490320" cy="1259640"/>
                </a:xfrm>
              </p:grpSpPr>
              <p:pic>
                <p:nvPicPr>
                  <p:cNvPr id="928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958920" y="2053440"/>
                    <a:ext cx="490320" cy="1259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29" name="CustomShape 7"/>
                  <p:cNvSpPr/>
                  <p:nvPr/>
                </p:nvSpPr>
                <p:spPr>
                  <a:xfrm>
                    <a:off x="4230720" y="2318760"/>
                    <a:ext cx="69840" cy="1609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930" name="CustomShape 8"/>
                <p:cNvSpPr/>
                <p:nvPr/>
              </p:nvSpPr>
              <p:spPr>
                <a:xfrm>
                  <a:off x="3224880" y="2518200"/>
                  <a:ext cx="642600" cy="291600"/>
                </a:xfrm>
                <a:custGeom>
                  <a:avLst/>
                  <a:gdLst/>
                  <a:ahLst/>
                  <a:rect l="0" t="0" r="r" b="b"/>
                  <a:pathLst>
                    <a:path w="1787" h="811">
                      <a:moveTo>
                        <a:pt x="279" y="202"/>
                      </a:moveTo>
                      <a:lnTo>
                        <a:pt x="1339" y="202"/>
                      </a:lnTo>
                      <a:lnTo>
                        <a:pt x="1339" y="0"/>
                      </a:lnTo>
                      <a:lnTo>
                        <a:pt x="1786" y="405"/>
                      </a:lnTo>
                      <a:lnTo>
                        <a:pt x="1339" y="810"/>
                      </a:lnTo>
                      <a:lnTo>
                        <a:pt x="1339" y="608"/>
                      </a:lnTo>
                      <a:lnTo>
                        <a:pt x="279" y="608"/>
                      </a:lnTo>
                      <a:lnTo>
                        <a:pt x="279" y="202"/>
                      </a:lnTo>
                      <a:moveTo>
                        <a:pt x="0" y="202"/>
                      </a:moveTo>
                      <a:lnTo>
                        <a:pt x="55" y="202"/>
                      </a:lnTo>
                      <a:lnTo>
                        <a:pt x="55" y="608"/>
                      </a:lnTo>
                      <a:lnTo>
                        <a:pt x="0" y="608"/>
                      </a:lnTo>
                      <a:lnTo>
                        <a:pt x="0" y="202"/>
                      </a:lnTo>
                      <a:moveTo>
                        <a:pt x="111" y="202"/>
                      </a:moveTo>
                      <a:lnTo>
                        <a:pt x="223" y="202"/>
                      </a:lnTo>
                      <a:lnTo>
                        <a:pt x="223" y="608"/>
                      </a:lnTo>
                      <a:lnTo>
                        <a:pt x="111" y="608"/>
                      </a:lnTo>
                      <a:lnTo>
                        <a:pt x="111" y="202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1" name="CustomShape 9"/>
                <p:cNvSpPr/>
                <p:nvPr/>
              </p:nvSpPr>
              <p:spPr>
                <a:xfrm>
                  <a:off x="6212160" y="2762640"/>
                  <a:ext cx="642600" cy="291960"/>
                </a:xfrm>
                <a:custGeom>
                  <a:avLst/>
                  <a:gdLst/>
                  <a:ahLst/>
                  <a:rect l="0" t="0" r="r" b="b"/>
                  <a:pathLst>
                    <a:path w="1787" h="813">
                      <a:moveTo>
                        <a:pt x="1507" y="203"/>
                      </a:moveTo>
                      <a:lnTo>
                        <a:pt x="447" y="203"/>
                      </a:lnTo>
                      <a:lnTo>
                        <a:pt x="447" y="0"/>
                      </a:lnTo>
                      <a:lnTo>
                        <a:pt x="0" y="406"/>
                      </a:lnTo>
                      <a:lnTo>
                        <a:pt x="447" y="812"/>
                      </a:lnTo>
                      <a:lnTo>
                        <a:pt x="447" y="609"/>
                      </a:lnTo>
                      <a:lnTo>
                        <a:pt x="1507" y="609"/>
                      </a:lnTo>
                      <a:lnTo>
                        <a:pt x="1507" y="203"/>
                      </a:lnTo>
                      <a:moveTo>
                        <a:pt x="1786" y="203"/>
                      </a:moveTo>
                      <a:lnTo>
                        <a:pt x="1731" y="203"/>
                      </a:lnTo>
                      <a:lnTo>
                        <a:pt x="1731" y="609"/>
                      </a:lnTo>
                      <a:lnTo>
                        <a:pt x="1786" y="609"/>
                      </a:lnTo>
                      <a:lnTo>
                        <a:pt x="1786" y="203"/>
                      </a:lnTo>
                      <a:moveTo>
                        <a:pt x="1675" y="203"/>
                      </a:moveTo>
                      <a:lnTo>
                        <a:pt x="1563" y="203"/>
                      </a:lnTo>
                      <a:lnTo>
                        <a:pt x="1563" y="609"/>
                      </a:lnTo>
                      <a:lnTo>
                        <a:pt x="1675" y="609"/>
                      </a:lnTo>
                      <a:lnTo>
                        <a:pt x="1675" y="203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2" name="CustomShape 10"/>
                <p:cNvSpPr/>
                <p:nvPr/>
              </p:nvSpPr>
              <p:spPr>
                <a:xfrm>
                  <a:off x="5637960" y="1003320"/>
                  <a:ext cx="161280" cy="1609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3" name="CustomShape 11"/>
                <p:cNvSpPr/>
                <p:nvPr/>
              </p:nvSpPr>
              <p:spPr>
                <a:xfrm>
                  <a:off x="5028120" y="3034440"/>
                  <a:ext cx="160920" cy="1609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4" name="CustomShape 12"/>
                <p:cNvSpPr/>
                <p:nvPr/>
              </p:nvSpPr>
              <p:spPr>
                <a:xfrm>
                  <a:off x="3717720" y="18331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935" name="CustomShape 13"/>
                <p:cNvSpPr/>
                <p:nvPr/>
              </p:nvSpPr>
              <p:spPr>
                <a:xfrm>
                  <a:off x="5456520" y="34588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936" name="Group 14"/>
                <p:cNvGrpSpPr/>
                <p:nvPr/>
              </p:nvGrpSpPr>
              <p:grpSpPr>
                <a:xfrm>
                  <a:off x="5697000" y="2301840"/>
                  <a:ext cx="490680" cy="1259640"/>
                  <a:chOff x="5697000" y="2301840"/>
                  <a:chExt cx="490680" cy="1259640"/>
                </a:xfrm>
              </p:grpSpPr>
              <p:pic>
                <p:nvPicPr>
                  <p:cNvPr id="937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697000" y="2301840"/>
                    <a:ext cx="490680" cy="1259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38" name="CustomShape 15"/>
                  <p:cNvSpPr/>
                  <p:nvPr/>
                </p:nvSpPr>
                <p:spPr>
                  <a:xfrm>
                    <a:off x="5968800" y="2567160"/>
                    <a:ext cx="70200" cy="16056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939" name="Group 16"/>
              <p:cNvGrpSpPr/>
              <p:nvPr/>
            </p:nvGrpSpPr>
            <p:grpSpPr>
              <a:xfrm>
                <a:off x="4350960" y="1187640"/>
                <a:ext cx="1539720" cy="1901160"/>
                <a:chOff x="4350960" y="1187640"/>
                <a:chExt cx="1539720" cy="1901160"/>
              </a:xfrm>
            </p:grpSpPr>
            <p:sp>
              <p:nvSpPr>
                <p:cNvPr id="940" name="Line 17"/>
                <p:cNvSpPr/>
                <p:nvPr/>
              </p:nvSpPr>
              <p:spPr>
                <a:xfrm>
                  <a:off x="4350960" y="2412720"/>
                  <a:ext cx="70092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1" name="Line 18"/>
                <p:cNvSpPr/>
                <p:nvPr/>
              </p:nvSpPr>
              <p:spPr>
                <a:xfrm flipV="1">
                  <a:off x="5084640" y="1187640"/>
                  <a:ext cx="584280" cy="122508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942" name="Group 19"/>
                <p:cNvGrpSpPr/>
                <p:nvPr/>
              </p:nvGrpSpPr>
              <p:grpSpPr>
                <a:xfrm>
                  <a:off x="5044680" y="2529000"/>
                  <a:ext cx="846000" cy="559800"/>
                  <a:chOff x="5044680" y="2529000"/>
                  <a:chExt cx="846000" cy="559800"/>
                </a:xfrm>
              </p:grpSpPr>
              <p:sp>
                <p:nvSpPr>
                  <p:cNvPr id="943" name="Line 20"/>
                  <p:cNvSpPr/>
                  <p:nvPr/>
                </p:nvSpPr>
                <p:spPr>
                  <a:xfrm flipH="1">
                    <a:off x="5259600" y="2529000"/>
                    <a:ext cx="63108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44" name="Freeform 21"/>
                  <p:cNvSpPr/>
                  <p:nvPr/>
                </p:nvSpPr>
                <p:spPr>
                  <a:xfrm>
                    <a:off x="4911840" y="2527560"/>
                    <a:ext cx="448920" cy="561600"/>
                  </a:xfrm>
                  <a:custGeom>
                    <a:avLst/>
                    <a:gdLst/>
                    <a:ahLst/>
                    <a:rect l="0" t="0" r="r" b="b"/>
                    <a:pathLst>
                      <a:path w="1247" h="1560">
                        <a:moveTo>
                          <a:pt x="982" y="6"/>
                        </a:moveTo>
                        <a:cubicBezTo>
                          <a:pt x="558" y="0"/>
                          <a:pt x="1019" y="406"/>
                          <a:pt x="766" y="497"/>
                        </a:cubicBezTo>
                        <a:cubicBezTo>
                          <a:pt x="135" y="726"/>
                          <a:pt x="1246" y="791"/>
                          <a:pt x="588" y="969"/>
                        </a:cubicBezTo>
                        <a:cubicBezTo>
                          <a:pt x="0" y="1130"/>
                          <a:pt x="780" y="1043"/>
                          <a:pt x="784" y="1245"/>
                        </a:cubicBezTo>
                        <a:lnTo>
                          <a:pt x="569" y="1363"/>
                        </a:lnTo>
                        <a:lnTo>
                          <a:pt x="648" y="1559"/>
                        </a:lnTo>
                        <a:lnTo>
                          <a:pt x="647" y="1540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945" name="CustomShape 22"/>
                <p:cNvSpPr/>
                <p:nvPr/>
              </p:nvSpPr>
              <p:spPr>
                <a:xfrm>
                  <a:off x="4909320" y="2237760"/>
                  <a:ext cx="525960" cy="4082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roup 1"/>
          <p:cNvGrpSpPr/>
          <p:nvPr/>
        </p:nvGrpSpPr>
        <p:grpSpPr>
          <a:xfrm>
            <a:off x="6229080" y="411840"/>
            <a:ext cx="3695760" cy="4138200"/>
            <a:chOff x="6229080" y="411840"/>
            <a:chExt cx="3695760" cy="4138200"/>
          </a:xfrm>
        </p:grpSpPr>
        <p:pic>
          <p:nvPicPr>
            <p:cNvPr id="947" name="" descr=""/>
            <p:cNvPicPr/>
            <p:nvPr/>
          </p:nvPicPr>
          <p:blipFill>
            <a:blip r:embed="rId1"/>
            <a:stretch/>
          </p:blipFill>
          <p:spPr>
            <a:xfrm>
              <a:off x="6229080" y="85428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48" name="CustomShape 2"/>
            <p:cNvSpPr/>
            <p:nvPr/>
          </p:nvSpPr>
          <p:spPr>
            <a:xfrm>
              <a:off x="7436880" y="41184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49" name="Group 3"/>
          <p:cNvGrpSpPr/>
          <p:nvPr/>
        </p:nvGrpSpPr>
        <p:grpSpPr>
          <a:xfrm>
            <a:off x="996840" y="902880"/>
            <a:ext cx="3327480" cy="3555360"/>
            <a:chOff x="996840" y="902880"/>
            <a:chExt cx="3327480" cy="3555360"/>
          </a:xfrm>
        </p:grpSpPr>
        <p:cxnSp>
          <p:nvCxnSpPr>
            <p:cNvPr id="950" name="Line 4"/>
            <p:cNvCxnSpPr/>
            <p:nvPr/>
          </p:nvCxnSpPr>
          <p:spPr>
            <a:xfrm flipV="1">
              <a:off x="2783520" y="1834560"/>
              <a:ext cx="601560" cy="72576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951" name="Line 5"/>
            <p:cNvCxnSpPr/>
            <p:nvPr/>
          </p:nvCxnSpPr>
          <p:spPr>
            <a:xfrm flipH="1">
              <a:off x="1949760" y="2824200"/>
              <a:ext cx="604080" cy="7423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952" name="CustomShape 6"/>
            <p:cNvSpPr/>
            <p:nvPr/>
          </p:nvSpPr>
          <p:spPr>
            <a:xfrm>
              <a:off x="3340440" y="1526040"/>
              <a:ext cx="308880" cy="308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7"/>
            <p:cNvSpPr/>
            <p:nvPr/>
          </p:nvSpPr>
          <p:spPr>
            <a:xfrm>
              <a:off x="1733400" y="3565800"/>
              <a:ext cx="309240" cy="308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54" name="Line 8"/>
            <p:cNvCxnSpPr/>
            <p:nvPr/>
          </p:nvCxnSpPr>
          <p:spPr>
            <a:xfrm flipV="1">
              <a:off x="3524400" y="1093320"/>
              <a:ext cx="125280" cy="433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55" name="Line 9"/>
            <p:cNvCxnSpPr/>
            <p:nvPr/>
          </p:nvCxnSpPr>
          <p:spPr>
            <a:xfrm flipV="1">
              <a:off x="3587400" y="969120"/>
              <a:ext cx="371520" cy="556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56" name="Line 10"/>
            <p:cNvCxnSpPr/>
            <p:nvPr/>
          </p:nvCxnSpPr>
          <p:spPr>
            <a:xfrm flipV="1">
              <a:off x="3587400" y="1217160"/>
              <a:ext cx="372960" cy="3711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57" name="Line 11"/>
            <p:cNvCxnSpPr/>
            <p:nvPr/>
          </p:nvCxnSpPr>
          <p:spPr>
            <a:xfrm flipV="1">
              <a:off x="3648240" y="1433160"/>
              <a:ext cx="310680" cy="1857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58" name="Line 12"/>
            <p:cNvCxnSpPr/>
            <p:nvPr/>
          </p:nvCxnSpPr>
          <p:spPr>
            <a:xfrm flipV="1">
              <a:off x="3648240" y="1618560"/>
              <a:ext cx="372600" cy="622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59" name="Line 13"/>
            <p:cNvCxnSpPr>
              <a:stCxn id="953" idx="3"/>
            </p:cNvCxnSpPr>
            <p:nvPr/>
          </p:nvCxnSpPr>
          <p:spPr>
            <a:xfrm flipH="1">
              <a:off x="1362240" y="3829680"/>
              <a:ext cx="416520" cy="4784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60" name="Line 14"/>
            <p:cNvCxnSpPr/>
            <p:nvPr/>
          </p:nvCxnSpPr>
          <p:spPr>
            <a:xfrm flipH="1">
              <a:off x="1362600" y="3723120"/>
              <a:ext cx="371160" cy="1522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61" name="Line 15"/>
            <p:cNvCxnSpPr/>
            <p:nvPr/>
          </p:nvCxnSpPr>
          <p:spPr>
            <a:xfrm flipH="1">
              <a:off x="1609560" y="3874680"/>
              <a:ext cx="247680" cy="433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62" name="Line 16"/>
            <p:cNvCxnSpPr/>
            <p:nvPr/>
          </p:nvCxnSpPr>
          <p:spPr>
            <a:xfrm flipH="1">
              <a:off x="1856880" y="3874680"/>
              <a:ext cx="92880" cy="3070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963" name="Line 17"/>
            <p:cNvCxnSpPr/>
            <p:nvPr/>
          </p:nvCxnSpPr>
          <p:spPr>
            <a:xfrm flipH="1">
              <a:off x="1362600" y="3764160"/>
              <a:ext cx="371160" cy="2397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964" name="CustomShape 18"/>
            <p:cNvSpPr/>
            <p:nvPr/>
          </p:nvSpPr>
          <p:spPr>
            <a:xfrm>
              <a:off x="3960000" y="2449440"/>
              <a:ext cx="308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965" name="Group 19"/>
            <p:cNvGrpSpPr/>
            <p:nvPr/>
          </p:nvGrpSpPr>
          <p:grpSpPr>
            <a:xfrm>
              <a:off x="996840" y="2292480"/>
              <a:ext cx="1354680" cy="786600"/>
              <a:chOff x="996840" y="2292480"/>
              <a:chExt cx="1354680" cy="786600"/>
            </a:xfrm>
          </p:grpSpPr>
          <p:grpSp>
            <p:nvGrpSpPr>
              <p:cNvPr id="966" name="Group 20"/>
              <p:cNvGrpSpPr/>
              <p:nvPr/>
            </p:nvGrpSpPr>
            <p:grpSpPr>
              <a:xfrm>
                <a:off x="996840" y="2292480"/>
                <a:ext cx="419760" cy="786600"/>
                <a:chOff x="996840" y="2292480"/>
                <a:chExt cx="419760" cy="786600"/>
              </a:xfrm>
            </p:grpSpPr>
            <p:pic>
              <p:nvPicPr>
                <p:cNvPr id="967" name="Oval 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96840" y="2292480"/>
                  <a:ext cx="419760" cy="7866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68" name="CustomShape 21"/>
                <p:cNvSpPr/>
                <p:nvPr/>
              </p:nvSpPr>
              <p:spPr>
                <a:xfrm>
                  <a:off x="1098360" y="2428920"/>
                  <a:ext cx="219240" cy="481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969" name="Line 22"/>
              <p:cNvCxnSpPr/>
              <p:nvPr/>
            </p:nvCxnSpPr>
            <p:spPr>
              <a:xfrm>
                <a:off x="1362240" y="2669400"/>
                <a:ext cx="989640" cy="324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970" name="CustomShape 23"/>
              <p:cNvSpPr/>
              <p:nvPr/>
            </p:nvSpPr>
            <p:spPr>
              <a:xfrm>
                <a:off x="1053360" y="2449440"/>
                <a:ext cx="30924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971" name="CustomShape 24"/>
              <p:cNvSpPr/>
              <p:nvPr/>
            </p:nvSpPr>
            <p:spPr>
              <a:xfrm>
                <a:off x="1486080" y="2329920"/>
                <a:ext cx="68004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972" name="Group 25"/>
            <p:cNvGrpSpPr/>
            <p:nvPr/>
          </p:nvGrpSpPr>
          <p:grpSpPr>
            <a:xfrm>
              <a:off x="2907720" y="2292480"/>
              <a:ext cx="1416600" cy="786600"/>
              <a:chOff x="2907720" y="2292480"/>
              <a:chExt cx="1416600" cy="786600"/>
            </a:xfrm>
          </p:grpSpPr>
          <p:cxnSp>
            <p:nvCxnSpPr>
              <p:cNvPr id="973" name="Line 26"/>
              <p:cNvCxnSpPr/>
              <p:nvPr/>
            </p:nvCxnSpPr>
            <p:spPr>
              <a:xfrm flipH="1" flipV="1">
                <a:off x="2907720" y="2669040"/>
                <a:ext cx="1051200" cy="324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974" name="Group 27"/>
              <p:cNvGrpSpPr/>
              <p:nvPr/>
            </p:nvGrpSpPr>
            <p:grpSpPr>
              <a:xfrm>
                <a:off x="3904560" y="2292480"/>
                <a:ext cx="419760" cy="786600"/>
                <a:chOff x="3904560" y="2292480"/>
                <a:chExt cx="419760" cy="786600"/>
              </a:xfrm>
            </p:grpSpPr>
            <p:pic>
              <p:nvPicPr>
                <p:cNvPr id="975" name="Oval 6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3904560" y="2292480"/>
                  <a:ext cx="419760" cy="7866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76" name="CustomShape 28"/>
                <p:cNvSpPr/>
                <p:nvPr/>
              </p:nvSpPr>
              <p:spPr>
                <a:xfrm>
                  <a:off x="4003560" y="2428920"/>
                  <a:ext cx="218880" cy="481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77" name="CustomShape 29"/>
              <p:cNvSpPr/>
              <p:nvPr/>
            </p:nvSpPr>
            <p:spPr>
              <a:xfrm>
                <a:off x="3340440" y="2329920"/>
                <a:ext cx="68004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978" name="Group 30"/>
            <p:cNvGrpSpPr/>
            <p:nvPr/>
          </p:nvGrpSpPr>
          <p:grpSpPr>
            <a:xfrm>
              <a:off x="2413440" y="2453400"/>
              <a:ext cx="679680" cy="440640"/>
              <a:chOff x="2413440" y="2453400"/>
              <a:chExt cx="679680" cy="440640"/>
            </a:xfrm>
          </p:grpSpPr>
          <p:sp>
            <p:nvSpPr>
              <p:cNvPr id="979" name="CustomShape 31"/>
              <p:cNvSpPr/>
              <p:nvPr/>
            </p:nvSpPr>
            <p:spPr>
              <a:xfrm>
                <a:off x="2475000" y="2515320"/>
                <a:ext cx="309240" cy="308880"/>
              </a:xfrm>
              <a:prstGeom prst="ellipse">
                <a:avLst/>
              </a:prstGeom>
              <a:solidFill>
                <a:srgbClr val="c8d6f0"/>
              </a:solidFill>
              <a:ln>
                <a:noFill/>
              </a:ln>
              <a:effectLst>
                <a:outerShdw dist="74769" dir="938534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80" name="CustomShape 32"/>
              <p:cNvSpPr/>
              <p:nvPr/>
            </p:nvSpPr>
            <p:spPr>
              <a:xfrm>
                <a:off x="2413440" y="2453400"/>
                <a:ext cx="6796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981" name="CustomShape 33"/>
            <p:cNvSpPr/>
            <p:nvPr/>
          </p:nvSpPr>
          <p:spPr>
            <a:xfrm rot="18668400">
              <a:off x="2646720" y="1897200"/>
              <a:ext cx="6800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82" name="CustomShape 34"/>
            <p:cNvSpPr/>
            <p:nvPr/>
          </p:nvSpPr>
          <p:spPr>
            <a:xfrm rot="18668400">
              <a:off x="1893600" y="2890080"/>
              <a:ext cx="6800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83" name="CustomShape 35"/>
            <p:cNvSpPr/>
            <p:nvPr/>
          </p:nvSpPr>
          <p:spPr>
            <a:xfrm>
              <a:off x="3340440" y="1524960"/>
              <a:ext cx="4327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84" name="CustomShape 36"/>
            <p:cNvSpPr/>
            <p:nvPr/>
          </p:nvSpPr>
          <p:spPr>
            <a:xfrm>
              <a:off x="1733400" y="3560760"/>
              <a:ext cx="4327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985" name="TextBox 71" descr=""/>
            <p:cNvPicPr/>
            <p:nvPr/>
          </p:nvPicPr>
          <p:blipFill>
            <a:blip r:embed="rId4"/>
            <a:stretch/>
          </p:blipFill>
          <p:spPr>
            <a:xfrm>
              <a:off x="3695760" y="902880"/>
              <a:ext cx="564120" cy="835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6" name="TextBox 72" descr=""/>
            <p:cNvPicPr/>
            <p:nvPr/>
          </p:nvPicPr>
          <p:blipFill>
            <a:blip r:embed="rId5"/>
            <a:stretch/>
          </p:blipFill>
          <p:spPr>
            <a:xfrm>
              <a:off x="1036800" y="3637800"/>
              <a:ext cx="508680" cy="8204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87" name="TextShape 37"/>
          <p:cNvSpPr txBox="1"/>
          <p:nvPr/>
        </p:nvSpPr>
        <p:spPr>
          <a:xfrm>
            <a:off x="10800" y="4587840"/>
            <a:ext cx="100540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500" spc="-1" strike="noStrike">
                <a:solidFill>
                  <a:srgbClr val="000080"/>
                </a:solidFill>
                <a:latin typeface="Arial"/>
              </a:rPr>
              <a:t>Jets</a:t>
            </a:r>
            <a:r>
              <a:rPr b="0" lang="en-US" sz="2500" spc="-1" strike="noStrike">
                <a:latin typeface="Arial"/>
              </a:rPr>
              <a:t> – hard parton scattering leads to back-to-back quarks or gluons, which then fragment as a columnated spray of particles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88" name="CustomShape 38"/>
          <p:cNvSpPr/>
          <p:nvPr/>
        </p:nvSpPr>
        <p:spPr>
          <a:xfrm>
            <a:off x="7543440" y="2598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TextShape 39"/>
          <p:cNvSpPr txBox="1"/>
          <p:nvPr/>
        </p:nvSpPr>
        <p:spPr>
          <a:xfrm>
            <a:off x="7772040" y="2141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500" spc="-1" strike="noStrike">
                <a:solidFill>
                  <a:srgbClr val="ffffff"/>
                </a:solidFill>
                <a:latin typeface="Arial"/>
              </a:rPr>
              <a:t>Beam pipe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90" name="TextShape 40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reconstruction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92" name="TextShape 2"/>
          <p:cNvSpPr txBox="1"/>
          <p:nvPr/>
        </p:nvSpPr>
        <p:spPr>
          <a:xfrm>
            <a:off x="228240" y="4431240"/>
            <a:ext cx="9829800" cy="153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Identify all of the particles in the jet </a:t>
            </a:r>
            <a:r>
              <a:rPr b="0" lang="en-US" sz="2400" spc="-1" strike="noStrike">
                <a:latin typeface="Times New Roman"/>
                <a:ea typeface="Times New Roman"/>
              </a:rPr>
              <a:t>→</a:t>
            </a:r>
            <a:r>
              <a:rPr b="0" lang="en-US" sz="2400" spc="-1" strike="noStrike">
                <a:latin typeface="Arial"/>
              </a:rPr>
              <a:t> parton energy, momentum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Difficult in heavy ion collisions – but possible!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993" name="Group 3"/>
          <p:cNvGrpSpPr/>
          <p:nvPr/>
        </p:nvGrpSpPr>
        <p:grpSpPr>
          <a:xfrm>
            <a:off x="1599840" y="1239840"/>
            <a:ext cx="2743200" cy="2770560"/>
            <a:chOff x="1599840" y="1239840"/>
            <a:chExt cx="2743200" cy="2770560"/>
          </a:xfrm>
        </p:grpSpPr>
        <p:pic>
          <p:nvPicPr>
            <p:cNvPr id="994" name="" descr=""/>
            <p:cNvPicPr/>
            <p:nvPr/>
          </p:nvPicPr>
          <p:blipFill>
            <a:blip r:embed="rId1"/>
            <a:stretch/>
          </p:blipFill>
          <p:spPr>
            <a:xfrm>
              <a:off x="1599840" y="1267200"/>
              <a:ext cx="2743200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95" name="TextShape 4"/>
            <p:cNvSpPr txBox="1"/>
            <p:nvPr/>
          </p:nvSpPr>
          <p:spPr>
            <a:xfrm>
              <a:off x="1599840" y="3664080"/>
              <a:ext cx="2743200" cy="33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996" name="Group 5"/>
            <p:cNvGrpSpPr/>
            <p:nvPr/>
          </p:nvGrpSpPr>
          <p:grpSpPr>
            <a:xfrm>
              <a:off x="1983240" y="1239840"/>
              <a:ext cx="1015200" cy="1406520"/>
              <a:chOff x="1983240" y="1239840"/>
              <a:chExt cx="1015200" cy="1406520"/>
            </a:xfrm>
          </p:grpSpPr>
          <p:sp>
            <p:nvSpPr>
              <p:cNvPr id="997" name="Line 6"/>
              <p:cNvSpPr/>
              <p:nvPr/>
            </p:nvSpPr>
            <p:spPr>
              <a:xfrm flipH="1" flipV="1">
                <a:off x="2034000" y="173196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8" name="Line 7"/>
              <p:cNvSpPr/>
              <p:nvPr/>
            </p:nvSpPr>
            <p:spPr>
              <a:xfrm flipV="1">
                <a:off x="2948400" y="150336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9" name="CustomShape 8"/>
              <p:cNvSpPr/>
              <p:nvPr/>
            </p:nvSpPr>
            <p:spPr>
              <a:xfrm rot="20400000">
                <a:off x="2033640" y="138240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000" name="Group 9"/>
          <p:cNvGrpSpPr/>
          <p:nvPr/>
        </p:nvGrpSpPr>
        <p:grpSpPr>
          <a:xfrm>
            <a:off x="5307840" y="1239840"/>
            <a:ext cx="3835800" cy="2879280"/>
            <a:chOff x="5307840" y="1239840"/>
            <a:chExt cx="3835800" cy="2879280"/>
          </a:xfrm>
        </p:grpSpPr>
        <p:pic>
          <p:nvPicPr>
            <p:cNvPr id="1001" name="" descr=""/>
            <p:cNvPicPr/>
            <p:nvPr/>
          </p:nvPicPr>
          <p:blipFill>
            <a:blip r:embed="rId2"/>
            <a:stretch/>
          </p:blipFill>
          <p:spPr>
            <a:xfrm>
              <a:off x="5307840" y="1239840"/>
              <a:ext cx="3657600" cy="2879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2" name="TextShape 10"/>
            <p:cNvSpPr txBox="1"/>
            <p:nvPr/>
          </p:nvSpPr>
          <p:spPr>
            <a:xfrm>
              <a:off x="5464440" y="3773520"/>
              <a:ext cx="3679200" cy="33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Central Au+Au collision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1003" name="Group 11"/>
            <p:cNvGrpSpPr/>
            <p:nvPr/>
          </p:nvGrpSpPr>
          <p:grpSpPr>
            <a:xfrm>
              <a:off x="6161040" y="1256760"/>
              <a:ext cx="1015200" cy="1406520"/>
              <a:chOff x="6161040" y="1256760"/>
              <a:chExt cx="1015200" cy="1406520"/>
            </a:xfrm>
          </p:grpSpPr>
          <p:sp>
            <p:nvSpPr>
              <p:cNvPr id="1004" name="Line 12"/>
              <p:cNvSpPr/>
              <p:nvPr/>
            </p:nvSpPr>
            <p:spPr>
              <a:xfrm flipH="1" flipV="1">
                <a:off x="6211800" y="174888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5" name="Line 13"/>
              <p:cNvSpPr/>
              <p:nvPr/>
            </p:nvSpPr>
            <p:spPr>
              <a:xfrm flipV="1">
                <a:off x="7126200" y="152028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6" name="CustomShape 14"/>
              <p:cNvSpPr/>
              <p:nvPr/>
            </p:nvSpPr>
            <p:spPr>
              <a:xfrm rot="20400000">
                <a:off x="6211440" y="139932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latin typeface="Arial"/>
              </a:rPr>
              <a:t>How to make a Quark Gluon Plasma</a:t>
            </a:r>
            <a:endParaRPr b="0" lang="en-US" sz="3700" spc="-1" strike="noStrike">
              <a:latin typeface="Arial"/>
            </a:endParaRPr>
          </a:p>
        </p:txBody>
      </p:sp>
      <p:pic>
        <p:nvPicPr>
          <p:cNvPr id="585" name="" descr=""/>
          <p:cNvPicPr/>
          <p:nvPr/>
        </p:nvPicPr>
        <p:blipFill>
          <a:blip r:embed="rId1"/>
          <a:stretch/>
        </p:blipFill>
        <p:spPr>
          <a:xfrm>
            <a:off x="3137400" y="850680"/>
            <a:ext cx="4407840" cy="445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008" name="Group 2"/>
          <p:cNvGrpSpPr/>
          <p:nvPr/>
        </p:nvGrpSpPr>
        <p:grpSpPr>
          <a:xfrm>
            <a:off x="825120" y="607320"/>
            <a:ext cx="3270600" cy="2579760"/>
            <a:chOff x="825120" y="607320"/>
            <a:chExt cx="3270600" cy="2579760"/>
          </a:xfrm>
        </p:grpSpPr>
        <p:pic>
          <p:nvPicPr>
            <p:cNvPr id="1009" name="" descr=""/>
            <p:cNvPicPr/>
            <p:nvPr/>
          </p:nvPicPr>
          <p:blipFill>
            <a:blip r:embed="rId1"/>
            <a:stretch/>
          </p:blipFill>
          <p:spPr>
            <a:xfrm>
              <a:off x="2197440" y="1651320"/>
              <a:ext cx="628200" cy="9288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10" name="Group 3"/>
            <p:cNvGrpSpPr/>
            <p:nvPr/>
          </p:nvGrpSpPr>
          <p:grpSpPr>
            <a:xfrm>
              <a:off x="825120" y="607320"/>
              <a:ext cx="3270600" cy="2579760"/>
              <a:chOff x="825120" y="607320"/>
              <a:chExt cx="3270600" cy="2579760"/>
            </a:xfrm>
          </p:grpSpPr>
          <p:grpSp>
            <p:nvGrpSpPr>
              <p:cNvPr id="1011" name="Group 4"/>
              <p:cNvGrpSpPr/>
              <p:nvPr/>
            </p:nvGrpSpPr>
            <p:grpSpPr>
              <a:xfrm>
                <a:off x="825120" y="607320"/>
                <a:ext cx="3270600" cy="2579760"/>
                <a:chOff x="825120" y="607320"/>
                <a:chExt cx="3270600" cy="2579760"/>
              </a:xfrm>
            </p:grpSpPr>
            <p:grpSp>
              <p:nvGrpSpPr>
                <p:cNvPr id="1012" name="Group 5"/>
                <p:cNvGrpSpPr/>
                <p:nvPr/>
              </p:nvGrpSpPr>
              <p:grpSpPr>
                <a:xfrm>
                  <a:off x="1482840" y="1536840"/>
                  <a:ext cx="439920" cy="1114560"/>
                  <a:chOff x="1482840" y="1536840"/>
                  <a:chExt cx="439920" cy="1114560"/>
                </a:xfrm>
              </p:grpSpPr>
              <p:pic>
                <p:nvPicPr>
                  <p:cNvPr id="101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82840" y="1536840"/>
                    <a:ext cx="439920" cy="1114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014" name="CustomShape 6"/>
                  <p:cNvSpPr/>
                  <p:nvPr/>
                </p:nvSpPr>
                <p:spPr>
                  <a:xfrm>
                    <a:off x="1726560" y="1771560"/>
                    <a:ext cx="63000" cy="142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15" name="Group 7"/>
                <p:cNvGrpSpPr/>
                <p:nvPr/>
              </p:nvGrpSpPr>
              <p:grpSpPr>
                <a:xfrm>
                  <a:off x="3066120" y="1731960"/>
                  <a:ext cx="439560" cy="1114560"/>
                  <a:chOff x="3066120" y="1731960"/>
                  <a:chExt cx="439560" cy="1114560"/>
                </a:xfrm>
              </p:grpSpPr>
              <p:pic>
                <p:nvPicPr>
                  <p:cNvPr id="1016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066120" y="1731960"/>
                    <a:ext cx="439560" cy="1114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017" name="CustomShape 8"/>
                  <p:cNvSpPr/>
                  <p:nvPr/>
                </p:nvSpPr>
                <p:spPr>
                  <a:xfrm>
                    <a:off x="3243960" y="1876320"/>
                    <a:ext cx="62640" cy="1418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18" name="CustomShape 9"/>
                <p:cNvSpPr/>
                <p:nvPr/>
              </p:nvSpPr>
              <p:spPr>
                <a:xfrm>
                  <a:off x="825120" y="1948320"/>
                  <a:ext cx="576000" cy="258120"/>
                </a:xfrm>
                <a:custGeom>
                  <a:avLst/>
                  <a:gdLst/>
                  <a:ahLst/>
                  <a:rect l="0" t="0" r="r" b="b"/>
                  <a:pathLst>
                    <a:path w="1601" h="718">
                      <a:moveTo>
                        <a:pt x="250" y="179"/>
                      </a:moveTo>
                      <a:lnTo>
                        <a:pt x="1200" y="179"/>
                      </a:lnTo>
                      <a:lnTo>
                        <a:pt x="1200" y="0"/>
                      </a:lnTo>
                      <a:lnTo>
                        <a:pt x="1600" y="358"/>
                      </a:lnTo>
                      <a:lnTo>
                        <a:pt x="1200" y="717"/>
                      </a:lnTo>
                      <a:lnTo>
                        <a:pt x="1200" y="538"/>
                      </a:lnTo>
                      <a:lnTo>
                        <a:pt x="250" y="538"/>
                      </a:lnTo>
                      <a:lnTo>
                        <a:pt x="250" y="179"/>
                      </a:lnTo>
                      <a:moveTo>
                        <a:pt x="0" y="179"/>
                      </a:moveTo>
                      <a:lnTo>
                        <a:pt x="50" y="179"/>
                      </a:lnTo>
                      <a:lnTo>
                        <a:pt x="50" y="538"/>
                      </a:lnTo>
                      <a:lnTo>
                        <a:pt x="0" y="538"/>
                      </a:lnTo>
                      <a:lnTo>
                        <a:pt x="0" y="179"/>
                      </a:lnTo>
                      <a:moveTo>
                        <a:pt x="100" y="179"/>
                      </a:moveTo>
                      <a:lnTo>
                        <a:pt x="200" y="179"/>
                      </a:lnTo>
                      <a:lnTo>
                        <a:pt x="200" y="538"/>
                      </a:lnTo>
                      <a:lnTo>
                        <a:pt x="100" y="538"/>
                      </a:lnTo>
                      <a:lnTo>
                        <a:pt x="100" y="179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9" name="CustomShape 10"/>
                <p:cNvSpPr/>
                <p:nvPr/>
              </p:nvSpPr>
              <p:spPr>
                <a:xfrm>
                  <a:off x="3519720" y="2164320"/>
                  <a:ext cx="576000" cy="258480"/>
                </a:xfrm>
                <a:custGeom>
                  <a:avLst/>
                  <a:gdLst/>
                  <a:ahLst/>
                  <a:rect l="0" t="0" r="r" b="b"/>
                  <a:pathLst>
                    <a:path w="1601" h="720">
                      <a:moveTo>
                        <a:pt x="1350" y="179"/>
                      </a:moveTo>
                      <a:lnTo>
                        <a:pt x="400" y="179"/>
                      </a:lnTo>
                      <a:lnTo>
                        <a:pt x="400" y="0"/>
                      </a:lnTo>
                      <a:lnTo>
                        <a:pt x="0" y="359"/>
                      </a:lnTo>
                      <a:lnTo>
                        <a:pt x="400" y="719"/>
                      </a:lnTo>
                      <a:lnTo>
                        <a:pt x="400" y="539"/>
                      </a:lnTo>
                      <a:lnTo>
                        <a:pt x="1350" y="539"/>
                      </a:lnTo>
                      <a:lnTo>
                        <a:pt x="1350" y="179"/>
                      </a:lnTo>
                      <a:moveTo>
                        <a:pt x="1600" y="179"/>
                      </a:moveTo>
                      <a:lnTo>
                        <a:pt x="1550" y="179"/>
                      </a:lnTo>
                      <a:lnTo>
                        <a:pt x="1550" y="539"/>
                      </a:lnTo>
                      <a:lnTo>
                        <a:pt x="1600" y="539"/>
                      </a:lnTo>
                      <a:lnTo>
                        <a:pt x="1600" y="179"/>
                      </a:lnTo>
                      <a:moveTo>
                        <a:pt x="1500" y="179"/>
                      </a:moveTo>
                      <a:lnTo>
                        <a:pt x="1400" y="179"/>
                      </a:lnTo>
                      <a:lnTo>
                        <a:pt x="1400" y="539"/>
                      </a:lnTo>
                      <a:lnTo>
                        <a:pt x="1500" y="539"/>
                      </a:lnTo>
                      <a:lnTo>
                        <a:pt x="1500" y="179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0" name="CustomShape 11"/>
                <p:cNvSpPr/>
                <p:nvPr/>
              </p:nvSpPr>
              <p:spPr>
                <a:xfrm>
                  <a:off x="2988000" y="607320"/>
                  <a:ext cx="144360" cy="142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1" name="CustomShape 12"/>
                <p:cNvSpPr/>
                <p:nvPr/>
              </p:nvSpPr>
              <p:spPr>
                <a:xfrm>
                  <a:off x="2015280" y="3044520"/>
                  <a:ext cx="144000" cy="142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2" name="CustomShape 13"/>
                <p:cNvSpPr/>
                <p:nvPr/>
              </p:nvSpPr>
              <p:spPr>
                <a:xfrm>
                  <a:off x="1214640" y="13420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1023" name="CustomShape 14"/>
                <p:cNvSpPr/>
                <p:nvPr/>
              </p:nvSpPr>
              <p:spPr>
                <a:xfrm>
                  <a:off x="2773440" y="2780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1024" name="Group 15"/>
              <p:cNvGrpSpPr/>
              <p:nvPr/>
            </p:nvGrpSpPr>
            <p:grpSpPr>
              <a:xfrm>
                <a:off x="1834200" y="770400"/>
                <a:ext cx="1380240" cy="2271600"/>
                <a:chOff x="1834200" y="770400"/>
                <a:chExt cx="1380240" cy="2271600"/>
              </a:xfrm>
            </p:grpSpPr>
            <p:sp>
              <p:nvSpPr>
                <p:cNvPr id="1025" name="Line 16"/>
                <p:cNvSpPr/>
                <p:nvPr/>
              </p:nvSpPr>
              <p:spPr>
                <a:xfrm>
                  <a:off x="1834200" y="1854720"/>
                  <a:ext cx="6285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6" name="Line 17"/>
                <p:cNvSpPr/>
                <p:nvPr/>
              </p:nvSpPr>
              <p:spPr>
                <a:xfrm flipV="1">
                  <a:off x="2491920" y="770400"/>
                  <a:ext cx="523800" cy="1083960"/>
                </a:xfrm>
                <a:prstGeom prst="line">
                  <a:avLst/>
                </a:prstGeom>
                <a:ln w="38160">
                  <a:solidFill>
                    <a:srgbClr val="0000ff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027" name="Group 18"/>
                <p:cNvGrpSpPr/>
                <p:nvPr/>
              </p:nvGrpSpPr>
              <p:grpSpPr>
                <a:xfrm>
                  <a:off x="2125080" y="1957680"/>
                  <a:ext cx="1089360" cy="1084320"/>
                  <a:chOff x="2125080" y="1957680"/>
                  <a:chExt cx="1089360" cy="1084320"/>
                </a:xfrm>
              </p:grpSpPr>
              <p:sp>
                <p:nvSpPr>
                  <p:cNvPr id="1028" name="Line 19"/>
                  <p:cNvSpPr/>
                  <p:nvPr/>
                </p:nvSpPr>
                <p:spPr>
                  <a:xfrm flipH="1">
                    <a:off x="2648880" y="1957680"/>
                    <a:ext cx="5655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9" name="Line 20"/>
                  <p:cNvSpPr/>
                  <p:nvPr/>
                </p:nvSpPr>
                <p:spPr>
                  <a:xfrm flipH="1">
                    <a:off x="2125080" y="1958040"/>
                    <a:ext cx="523800" cy="1083960"/>
                  </a:xfrm>
                  <a:prstGeom prst="line">
                    <a:avLst/>
                  </a:prstGeom>
                  <a:ln w="38160">
                    <a:solidFill>
                      <a:srgbClr val="ff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30" name="CustomShape 21"/>
                <p:cNvSpPr/>
                <p:nvPr/>
              </p:nvSpPr>
              <p:spPr>
                <a:xfrm>
                  <a:off x="2334960" y="1699920"/>
                  <a:ext cx="471240" cy="3614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1031" name="" descr=""/>
          <p:cNvPicPr/>
          <p:nvPr/>
        </p:nvPicPr>
        <p:blipFill>
          <a:blip r:embed="rId4"/>
          <a:stretch/>
        </p:blipFill>
        <p:spPr>
          <a:xfrm>
            <a:off x="5390640" y="1345320"/>
            <a:ext cx="4573440" cy="3683880"/>
          </a:xfrm>
          <a:prstGeom prst="rect">
            <a:avLst/>
          </a:prstGeom>
          <a:ln>
            <a:noFill/>
          </a:ln>
        </p:spPr>
      </p:pic>
      <p:grpSp>
        <p:nvGrpSpPr>
          <p:cNvPr id="1032" name="Group 22"/>
          <p:cNvGrpSpPr/>
          <p:nvPr/>
        </p:nvGrpSpPr>
        <p:grpSpPr>
          <a:xfrm>
            <a:off x="1131840" y="3198960"/>
            <a:ext cx="3200400" cy="2526480"/>
            <a:chOff x="1131840" y="3198960"/>
            <a:chExt cx="3200400" cy="2526480"/>
          </a:xfrm>
        </p:grpSpPr>
        <p:pic>
          <p:nvPicPr>
            <p:cNvPr id="1033" name="" descr=""/>
            <p:cNvPicPr/>
            <p:nvPr/>
          </p:nvPicPr>
          <p:blipFill>
            <a:blip r:embed="rId5"/>
            <a:stretch/>
          </p:blipFill>
          <p:spPr>
            <a:xfrm>
              <a:off x="1131840" y="33206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4" name="TextShape 23"/>
            <p:cNvSpPr txBox="1"/>
            <p:nvPr/>
          </p:nvSpPr>
          <p:spPr>
            <a:xfrm>
              <a:off x="1569240" y="31989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1035" name="Freeform 24"/>
            <p:cNvSpPr/>
            <p:nvPr/>
          </p:nvSpPr>
          <p:spPr>
            <a:xfrm>
              <a:off x="1961640" y="39693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1036" name="Line 25"/>
            <p:cNvSpPr/>
            <p:nvPr/>
          </p:nvSpPr>
          <p:spPr>
            <a:xfrm flipV="1">
              <a:off x="2444760" y="49118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37" name="Line 26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Line 27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28"/>
          <p:cNvSpPr/>
          <p:nvPr/>
        </p:nvSpPr>
        <p:spPr>
          <a:xfrm>
            <a:off x="6858000" y="1995120"/>
            <a:ext cx="731520" cy="1920240"/>
          </a:xfrm>
          <a:custGeom>
            <a:avLst/>
            <a:gdLst/>
            <a:ahLst/>
            <a:rect l="0" t="0" r="r" b="b"/>
            <a:pathLst>
              <a:path w="2034" h="5336">
                <a:moveTo>
                  <a:pt x="508" y="5335"/>
                </a:moveTo>
                <a:lnTo>
                  <a:pt x="508" y="1333"/>
                </a:lnTo>
                <a:lnTo>
                  <a:pt x="0" y="1333"/>
                </a:lnTo>
                <a:lnTo>
                  <a:pt x="1016" y="0"/>
                </a:lnTo>
                <a:lnTo>
                  <a:pt x="2033" y="1333"/>
                </a:lnTo>
                <a:lnTo>
                  <a:pt x="1524" y="1333"/>
                </a:lnTo>
                <a:lnTo>
                  <a:pt x="1524" y="5335"/>
                </a:lnTo>
                <a:lnTo>
                  <a:pt x="508" y="5335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29"/>
          <p:cNvSpPr/>
          <p:nvPr/>
        </p:nvSpPr>
        <p:spPr>
          <a:xfrm>
            <a:off x="8126280" y="1900800"/>
            <a:ext cx="731520" cy="2419200"/>
          </a:xfrm>
          <a:custGeom>
            <a:avLst/>
            <a:gdLst/>
            <a:ahLst/>
            <a:rect l="0" t="0" r="r" b="b"/>
            <a:pathLst>
              <a:path w="2034" h="6721">
                <a:moveTo>
                  <a:pt x="508" y="6720"/>
                </a:moveTo>
                <a:lnTo>
                  <a:pt x="508" y="1680"/>
                </a:lnTo>
                <a:lnTo>
                  <a:pt x="0" y="1680"/>
                </a:lnTo>
                <a:lnTo>
                  <a:pt x="1016" y="0"/>
                </a:lnTo>
                <a:lnTo>
                  <a:pt x="2033" y="1680"/>
                </a:lnTo>
                <a:lnTo>
                  <a:pt x="1524" y="1680"/>
                </a:lnTo>
                <a:lnTo>
                  <a:pt x="1524" y="6720"/>
                </a:lnTo>
                <a:lnTo>
                  <a:pt x="508" y="672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TextShape 30"/>
          <p:cNvSpPr txBox="1"/>
          <p:nvPr/>
        </p:nvSpPr>
        <p:spPr>
          <a:xfrm>
            <a:off x="6675120" y="1005840"/>
            <a:ext cx="209628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000000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Quenched jets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043" name="Group 2"/>
          <p:cNvGrpSpPr/>
          <p:nvPr/>
        </p:nvGrpSpPr>
        <p:grpSpPr>
          <a:xfrm>
            <a:off x="1177200" y="939600"/>
            <a:ext cx="3429000" cy="2684160"/>
            <a:chOff x="1177200" y="939600"/>
            <a:chExt cx="3429000" cy="2684160"/>
          </a:xfrm>
        </p:grpSpPr>
        <p:pic>
          <p:nvPicPr>
            <p:cNvPr id="1044" name="" descr=""/>
            <p:cNvPicPr/>
            <p:nvPr/>
          </p:nvPicPr>
          <p:blipFill>
            <a:blip r:embed="rId1"/>
            <a:stretch/>
          </p:blipFill>
          <p:spPr>
            <a:xfrm>
              <a:off x="2616120" y="2048400"/>
              <a:ext cx="658800" cy="9867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45" name="Group 3"/>
            <p:cNvGrpSpPr/>
            <p:nvPr/>
          </p:nvGrpSpPr>
          <p:grpSpPr>
            <a:xfrm>
              <a:off x="1177200" y="939600"/>
              <a:ext cx="3429000" cy="2684160"/>
              <a:chOff x="1177200" y="939600"/>
              <a:chExt cx="3429000" cy="2684160"/>
            </a:xfrm>
          </p:grpSpPr>
          <p:grpSp>
            <p:nvGrpSpPr>
              <p:cNvPr id="1046" name="Group 4"/>
              <p:cNvGrpSpPr/>
              <p:nvPr/>
            </p:nvGrpSpPr>
            <p:grpSpPr>
              <a:xfrm>
                <a:off x="1177200" y="939600"/>
                <a:ext cx="3429000" cy="2684160"/>
                <a:chOff x="1177200" y="939600"/>
                <a:chExt cx="3429000" cy="2684160"/>
              </a:xfrm>
            </p:grpSpPr>
            <p:grpSp>
              <p:nvGrpSpPr>
                <p:cNvPr id="1047" name="Group 5"/>
                <p:cNvGrpSpPr/>
                <p:nvPr/>
              </p:nvGrpSpPr>
              <p:grpSpPr>
                <a:xfrm>
                  <a:off x="1866960" y="1926720"/>
                  <a:ext cx="460800" cy="1184400"/>
                  <a:chOff x="1866960" y="1926720"/>
                  <a:chExt cx="460800" cy="1184400"/>
                </a:xfrm>
              </p:grpSpPr>
              <p:pic>
                <p:nvPicPr>
                  <p:cNvPr id="1048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866960" y="1926720"/>
                    <a:ext cx="460800" cy="11844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049" name="CustomShape 6"/>
                  <p:cNvSpPr/>
                  <p:nvPr/>
                </p:nvSpPr>
                <p:spPr>
                  <a:xfrm>
                    <a:off x="2122200" y="2176200"/>
                    <a:ext cx="65880" cy="1512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50" name="Group 7"/>
                <p:cNvGrpSpPr/>
                <p:nvPr/>
              </p:nvGrpSpPr>
              <p:grpSpPr>
                <a:xfrm>
                  <a:off x="3526920" y="2134080"/>
                  <a:ext cx="460800" cy="1184040"/>
                  <a:chOff x="3526920" y="2134080"/>
                  <a:chExt cx="460800" cy="1184040"/>
                </a:xfrm>
              </p:grpSpPr>
              <p:pic>
                <p:nvPicPr>
                  <p:cNvPr id="1051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526920" y="2134080"/>
                    <a:ext cx="460800" cy="11840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052" name="CustomShape 8"/>
                  <p:cNvSpPr/>
                  <p:nvPr/>
                </p:nvSpPr>
                <p:spPr>
                  <a:xfrm>
                    <a:off x="3713040" y="2287440"/>
                    <a:ext cx="65880" cy="1508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53" name="CustomShape 9"/>
                <p:cNvSpPr/>
                <p:nvPr/>
              </p:nvSpPr>
              <p:spPr>
                <a:xfrm>
                  <a:off x="1177200" y="2363760"/>
                  <a:ext cx="603720" cy="274320"/>
                </a:xfrm>
                <a:custGeom>
                  <a:avLst/>
                  <a:gdLst/>
                  <a:ahLst/>
                  <a:rect l="0" t="0" r="r" b="b"/>
                  <a:pathLst>
                    <a:path w="1679" h="764">
                      <a:moveTo>
                        <a:pt x="262" y="190"/>
                      </a:moveTo>
                      <a:lnTo>
                        <a:pt x="1258" y="190"/>
                      </a:lnTo>
                      <a:lnTo>
                        <a:pt x="1258" y="0"/>
                      </a:lnTo>
                      <a:lnTo>
                        <a:pt x="1678" y="381"/>
                      </a:lnTo>
                      <a:lnTo>
                        <a:pt x="1258" y="763"/>
                      </a:lnTo>
                      <a:lnTo>
                        <a:pt x="1258" y="572"/>
                      </a:lnTo>
                      <a:lnTo>
                        <a:pt x="262" y="572"/>
                      </a:lnTo>
                      <a:lnTo>
                        <a:pt x="262" y="190"/>
                      </a:lnTo>
                      <a:moveTo>
                        <a:pt x="0" y="190"/>
                      </a:moveTo>
                      <a:lnTo>
                        <a:pt x="52" y="190"/>
                      </a:lnTo>
                      <a:lnTo>
                        <a:pt x="52" y="572"/>
                      </a:lnTo>
                      <a:lnTo>
                        <a:pt x="0" y="572"/>
                      </a:lnTo>
                      <a:lnTo>
                        <a:pt x="0" y="190"/>
                      </a:lnTo>
                      <a:moveTo>
                        <a:pt x="104" y="190"/>
                      </a:moveTo>
                      <a:lnTo>
                        <a:pt x="209" y="190"/>
                      </a:lnTo>
                      <a:lnTo>
                        <a:pt x="209" y="572"/>
                      </a:lnTo>
                      <a:lnTo>
                        <a:pt x="104" y="572"/>
                      </a:lnTo>
                      <a:lnTo>
                        <a:pt x="104" y="190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4" name="CustomShape 10"/>
                <p:cNvSpPr/>
                <p:nvPr/>
              </p:nvSpPr>
              <p:spPr>
                <a:xfrm>
                  <a:off x="4002120" y="2593440"/>
                  <a:ext cx="603720" cy="274320"/>
                </a:xfrm>
                <a:custGeom>
                  <a:avLst/>
                  <a:gdLst/>
                  <a:ahLst/>
                  <a:rect l="0" t="0" r="r" b="b"/>
                  <a:pathLst>
                    <a:path w="1679" h="764">
                      <a:moveTo>
                        <a:pt x="1416" y="190"/>
                      </a:moveTo>
                      <a:lnTo>
                        <a:pt x="420" y="190"/>
                      </a:lnTo>
                      <a:lnTo>
                        <a:pt x="420" y="0"/>
                      </a:lnTo>
                      <a:lnTo>
                        <a:pt x="0" y="381"/>
                      </a:lnTo>
                      <a:lnTo>
                        <a:pt x="420" y="763"/>
                      </a:lnTo>
                      <a:lnTo>
                        <a:pt x="420" y="572"/>
                      </a:lnTo>
                      <a:lnTo>
                        <a:pt x="1416" y="572"/>
                      </a:lnTo>
                      <a:lnTo>
                        <a:pt x="1416" y="190"/>
                      </a:lnTo>
                      <a:moveTo>
                        <a:pt x="1678" y="190"/>
                      </a:moveTo>
                      <a:lnTo>
                        <a:pt x="1626" y="190"/>
                      </a:lnTo>
                      <a:lnTo>
                        <a:pt x="1626" y="572"/>
                      </a:lnTo>
                      <a:lnTo>
                        <a:pt x="1678" y="572"/>
                      </a:lnTo>
                      <a:lnTo>
                        <a:pt x="1678" y="190"/>
                      </a:lnTo>
                      <a:moveTo>
                        <a:pt x="1574" y="190"/>
                      </a:moveTo>
                      <a:lnTo>
                        <a:pt x="1469" y="190"/>
                      </a:lnTo>
                      <a:lnTo>
                        <a:pt x="1469" y="572"/>
                      </a:lnTo>
                      <a:lnTo>
                        <a:pt x="1574" y="572"/>
                      </a:lnTo>
                      <a:lnTo>
                        <a:pt x="1574" y="190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5" name="CustomShape 11"/>
                <p:cNvSpPr/>
                <p:nvPr/>
              </p:nvSpPr>
              <p:spPr>
                <a:xfrm>
                  <a:off x="3444840" y="939600"/>
                  <a:ext cx="151560" cy="15120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6" name="CustomShape 12"/>
                <p:cNvSpPr/>
                <p:nvPr/>
              </p:nvSpPr>
              <p:spPr>
                <a:xfrm>
                  <a:off x="2871720" y="2848680"/>
                  <a:ext cx="151200" cy="15156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7" name="CustomShape 13"/>
                <p:cNvSpPr/>
                <p:nvPr/>
              </p:nvSpPr>
              <p:spPr>
                <a:xfrm>
                  <a:off x="1609920" y="1719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1058" name="CustomShape 14"/>
                <p:cNvSpPr/>
                <p:nvPr/>
              </p:nvSpPr>
              <p:spPr>
                <a:xfrm>
                  <a:off x="3243960" y="32479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1059" name="Group 15"/>
              <p:cNvGrpSpPr/>
              <p:nvPr/>
            </p:nvGrpSpPr>
            <p:grpSpPr>
              <a:xfrm>
                <a:off x="2235240" y="1112760"/>
                <a:ext cx="1446840" cy="1787400"/>
                <a:chOff x="2235240" y="1112760"/>
                <a:chExt cx="1446840" cy="1787400"/>
              </a:xfrm>
            </p:grpSpPr>
            <p:sp>
              <p:nvSpPr>
                <p:cNvPr id="1060" name="Line 16"/>
                <p:cNvSpPr/>
                <p:nvPr/>
              </p:nvSpPr>
              <p:spPr>
                <a:xfrm>
                  <a:off x="2235240" y="2264400"/>
                  <a:ext cx="6588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1" name="Line 17"/>
                <p:cNvSpPr/>
                <p:nvPr/>
              </p:nvSpPr>
              <p:spPr>
                <a:xfrm flipV="1">
                  <a:off x="2924640" y="1112760"/>
                  <a:ext cx="549360" cy="1151640"/>
                </a:xfrm>
                <a:prstGeom prst="line">
                  <a:avLst/>
                </a:prstGeom>
                <a:ln w="38160">
                  <a:solidFill>
                    <a:srgbClr val="0000ff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062" name="Group 18"/>
                <p:cNvGrpSpPr/>
                <p:nvPr/>
              </p:nvGrpSpPr>
              <p:grpSpPr>
                <a:xfrm>
                  <a:off x="2887200" y="2373840"/>
                  <a:ext cx="794880" cy="526320"/>
                  <a:chOff x="2887200" y="2373840"/>
                  <a:chExt cx="794880" cy="526320"/>
                </a:xfrm>
              </p:grpSpPr>
              <p:sp>
                <p:nvSpPr>
                  <p:cNvPr id="1063" name="Line 19"/>
                  <p:cNvSpPr/>
                  <p:nvPr/>
                </p:nvSpPr>
                <p:spPr>
                  <a:xfrm flipH="1">
                    <a:off x="3089160" y="2373840"/>
                    <a:ext cx="5929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64" name="Freeform 20"/>
                  <p:cNvSpPr/>
                  <p:nvPr/>
                </p:nvSpPr>
                <p:spPr>
                  <a:xfrm>
                    <a:off x="2762640" y="2372400"/>
                    <a:ext cx="421560" cy="528120"/>
                  </a:xfrm>
                  <a:custGeom>
                    <a:avLst/>
                    <a:gdLst/>
                    <a:ahLst/>
                    <a:rect l="0" t="0" r="r" b="b"/>
                    <a:pathLst>
                      <a:path w="1171" h="1467">
                        <a:moveTo>
                          <a:pt x="922" y="6"/>
                        </a:moveTo>
                        <a:cubicBezTo>
                          <a:pt x="524" y="0"/>
                          <a:pt x="957" y="381"/>
                          <a:pt x="719" y="468"/>
                        </a:cubicBezTo>
                        <a:cubicBezTo>
                          <a:pt x="126" y="683"/>
                          <a:pt x="1170" y="744"/>
                          <a:pt x="551" y="911"/>
                        </a:cubicBezTo>
                        <a:cubicBezTo>
                          <a:pt x="0" y="1062"/>
                          <a:pt x="732" y="981"/>
                          <a:pt x="737" y="1170"/>
                        </a:cubicBezTo>
                        <a:lnTo>
                          <a:pt x="534" y="1280"/>
                        </a:lnTo>
                        <a:lnTo>
                          <a:pt x="608" y="1466"/>
                        </a:lnTo>
                        <a:lnTo>
                          <a:pt x="608" y="1448"/>
                        </a:lnTo>
                      </a:path>
                    </a:pathLst>
                  </a:custGeom>
                  <a:ln w="36720">
                    <a:solidFill>
                      <a:srgbClr val="800000"/>
                    </a:solidFill>
                    <a:round/>
                  </a:ln>
                </p:spPr>
              </p:sp>
            </p:grpSp>
            <p:sp>
              <p:nvSpPr>
                <p:cNvPr id="1065" name="CustomShape 21"/>
                <p:cNvSpPr/>
                <p:nvPr/>
              </p:nvSpPr>
              <p:spPr>
                <a:xfrm>
                  <a:off x="2760120" y="2099880"/>
                  <a:ext cx="494280" cy="3837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1066" name="TextShape 22"/>
          <p:cNvSpPr txBox="1"/>
          <p:nvPr/>
        </p:nvSpPr>
        <p:spPr>
          <a:xfrm>
            <a:off x="9000" y="3596040"/>
            <a:ext cx="5250960" cy="227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One of the jets is absorbed by the medium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The quark or gluon has equilibrated with the medium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hlinkClick r:id="rId4"/>
              </a:rPr>
              <a:t>Phys. Rev. Lett. 105, 252303 (2010)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067" name="" descr=""/>
          <p:cNvPicPr/>
          <p:nvPr/>
        </p:nvPicPr>
        <p:blipFill>
          <a:blip r:embed="rId5"/>
          <a:stretch/>
        </p:blipFill>
        <p:spPr>
          <a:xfrm>
            <a:off x="5356800" y="1095480"/>
            <a:ext cx="4572000" cy="3767400"/>
          </a:xfrm>
          <a:prstGeom prst="rect">
            <a:avLst/>
          </a:prstGeom>
          <a:ln>
            <a:noFill/>
          </a:ln>
        </p:spPr>
      </p:pic>
      <p:grpSp>
        <p:nvGrpSpPr>
          <p:cNvPr id="1068" name="Group 23"/>
          <p:cNvGrpSpPr/>
          <p:nvPr/>
        </p:nvGrpSpPr>
        <p:grpSpPr>
          <a:xfrm>
            <a:off x="3743280" y="5978160"/>
            <a:ext cx="3200400" cy="2526480"/>
            <a:chOff x="3743280" y="5978160"/>
            <a:chExt cx="3200400" cy="2526480"/>
          </a:xfrm>
        </p:grpSpPr>
        <p:pic>
          <p:nvPicPr>
            <p:cNvPr id="1069" name="" descr=""/>
            <p:cNvPicPr/>
            <p:nvPr/>
          </p:nvPicPr>
          <p:blipFill>
            <a:blip r:embed="rId6"/>
            <a:stretch/>
          </p:blipFill>
          <p:spPr>
            <a:xfrm>
              <a:off x="3743280" y="60998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0" name="TextShape 24"/>
            <p:cNvSpPr txBox="1"/>
            <p:nvPr/>
          </p:nvSpPr>
          <p:spPr>
            <a:xfrm>
              <a:off x="4180680" y="59781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1071" name="Freeform 25"/>
            <p:cNvSpPr/>
            <p:nvPr/>
          </p:nvSpPr>
          <p:spPr>
            <a:xfrm>
              <a:off x="4573080" y="67485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1072" name="Line 26"/>
            <p:cNvSpPr/>
            <p:nvPr/>
          </p:nvSpPr>
          <p:spPr>
            <a:xfrm flipV="1">
              <a:off x="5056200" y="76910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73" name="Line 27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Line 28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CustomShape 29"/>
          <p:cNvSpPr/>
          <p:nvPr/>
        </p:nvSpPr>
        <p:spPr>
          <a:xfrm>
            <a:off x="6686640" y="1095480"/>
            <a:ext cx="731520" cy="2180520"/>
          </a:xfrm>
          <a:custGeom>
            <a:avLst/>
            <a:gdLst/>
            <a:ahLst/>
            <a:rect l="0" t="0" r="r" b="b"/>
            <a:pathLst>
              <a:path w="2034" h="6059">
                <a:moveTo>
                  <a:pt x="508" y="6058"/>
                </a:moveTo>
                <a:lnTo>
                  <a:pt x="508" y="1514"/>
                </a:lnTo>
                <a:lnTo>
                  <a:pt x="0" y="1514"/>
                </a:lnTo>
                <a:lnTo>
                  <a:pt x="1016" y="0"/>
                </a:lnTo>
                <a:lnTo>
                  <a:pt x="2033" y="1514"/>
                </a:lnTo>
                <a:lnTo>
                  <a:pt x="1524" y="1514"/>
                </a:lnTo>
                <a:lnTo>
                  <a:pt x="1524" y="6058"/>
                </a:lnTo>
                <a:lnTo>
                  <a:pt x="508" y="6058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30"/>
          <p:cNvSpPr/>
          <p:nvPr/>
        </p:nvSpPr>
        <p:spPr>
          <a:xfrm>
            <a:off x="7522920" y="2142000"/>
            <a:ext cx="731520" cy="1574640"/>
          </a:xfrm>
          <a:custGeom>
            <a:avLst/>
            <a:gdLst/>
            <a:ahLst/>
            <a:rect l="0" t="0" r="r" b="b"/>
            <a:pathLst>
              <a:path w="2034" h="4376">
                <a:moveTo>
                  <a:pt x="508" y="4375"/>
                </a:moveTo>
                <a:lnTo>
                  <a:pt x="508" y="1093"/>
                </a:lnTo>
                <a:lnTo>
                  <a:pt x="0" y="1093"/>
                </a:lnTo>
                <a:lnTo>
                  <a:pt x="1016" y="0"/>
                </a:lnTo>
                <a:lnTo>
                  <a:pt x="2033" y="1093"/>
                </a:lnTo>
                <a:lnTo>
                  <a:pt x="1524" y="1093"/>
                </a:lnTo>
                <a:lnTo>
                  <a:pt x="1524" y="4375"/>
                </a:lnTo>
                <a:lnTo>
                  <a:pt x="508" y="4375"/>
                </a:lnTo>
              </a:path>
            </a:pathLst>
          </a:custGeom>
          <a:noFill/>
          <a:ln w="54720">
            <a:solidFill>
              <a:srgbClr val="ff0000"/>
            </a:solidFill>
            <a:custDash>
              <a:ds d="334211" sp="334211"/>
              <a:ds d="334211" sp="334211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078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Measure spectra of probe (jets) and compare to those in p+p collisions or peripheral A+A collis</a:t>
            </a:r>
            <a:r>
              <a:rPr b="0" lang="en-US" sz="2000" spc="-1" strike="noStrike">
                <a:latin typeface="Arial"/>
              </a:rPr>
              <a:t>ions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If high-p</a:t>
            </a:r>
            <a:r>
              <a:rPr b="0" lang="en-US" sz="2000" spc="-1" strike="noStrike" baseline="-14000000">
                <a:latin typeface="Arial"/>
              </a:rPr>
              <a:t>T</a:t>
            </a:r>
            <a:r>
              <a:rPr b="0" lang="en-US" sz="2000" spc="-1" strike="noStrike">
                <a:latin typeface="Arial"/>
              </a:rPr>
              <a:t> probes (jets) are suppressed, this is evidence of jet quenc</a:t>
            </a:r>
            <a:r>
              <a:rPr b="0" lang="en-US" sz="2000" spc="-1" strike="noStrike">
                <a:latin typeface="Arial"/>
              </a:rPr>
              <a:t>hing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1079" name="" descr=""/>
          <p:cNvPicPr/>
          <p:nvPr/>
        </p:nvPicPr>
        <p:blipFill>
          <a:blip r:embed="rId1"/>
          <a:stretch/>
        </p:blipFill>
        <p:spPr>
          <a:xfrm>
            <a:off x="3075480" y="2245320"/>
            <a:ext cx="4237560" cy="2786760"/>
          </a:xfrm>
          <a:prstGeom prst="rect">
            <a:avLst/>
          </a:prstGeom>
          <a:ln>
            <a:noFill/>
          </a:ln>
        </p:spPr>
      </p:pic>
      <p:pic>
        <p:nvPicPr>
          <p:cNvPr id="1080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1081" name="TextShape 3"/>
          <p:cNvSpPr txBox="1"/>
          <p:nvPr/>
        </p:nvSpPr>
        <p:spPr>
          <a:xfrm>
            <a:off x="7376040" y="224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82" name="TextShape 4"/>
          <p:cNvSpPr txBox="1"/>
          <p:nvPr/>
        </p:nvSpPr>
        <p:spPr>
          <a:xfrm>
            <a:off x="7548120" y="3359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084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1085" name="TextShape 2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1086" name="Group 3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1087" name="Line 4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8" name="TextShape 5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1089" name="Group 6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1090" name="Line 7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1" name="TextShape 8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1092" name="Group 9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1093" name="Line 10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4" name="TextShape 11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Nuclear modification factor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096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7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8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2500" spc="-1" strike="noStrike">
                <a:solidFill>
                  <a:srgbClr val="000000"/>
                </a:solidFill>
                <a:latin typeface="Arial"/>
              </a:rPr>
              <a:t>Electromagnetic probes</a:t>
            </a:r>
            <a:r>
              <a:rPr b="0" lang="en-US" sz="2500" spc="-1" strike="noStrike">
                <a:solidFill>
                  <a:srgbClr val="000000"/>
                </a:solidFill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2500" spc="-1" strike="noStrike">
                <a:solidFill>
                  <a:srgbClr val="000000"/>
                </a:solidFill>
                <a:latin typeface="Arial"/>
              </a:rPr>
              <a:t>Strong probes</a:t>
            </a:r>
            <a:r>
              <a:rPr b="0" lang="en-US" sz="2500" spc="-1" strike="noStrike">
                <a:solidFill>
                  <a:srgbClr val="000000"/>
                </a:solidFill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9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1100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1101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1800" spc="-1" strike="noStrike">
              <a:latin typeface="Arial"/>
            </a:endParaRPr>
          </a:p>
          <a:p>
            <a:r>
              <a:rPr b="0" lang="en-US" sz="1000" spc="-1" strike="noStrike">
                <a:latin typeface="Arial"/>
              </a:rPr>
              <a:t>Connors, Nattrass, Reed, Salur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r>
              <a:rPr b="0" lang="en-US" sz="1000" spc="-1" strike="noStrike">
                <a:latin typeface="Arial"/>
              </a:rPr>
              <a:t> [nucl-ex]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Shape 1"/>
          <p:cNvSpPr txBox="1"/>
          <p:nvPr/>
        </p:nvSpPr>
        <p:spPr>
          <a:xfrm>
            <a:off x="548640" y="219492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Towards quantitative understanding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 collaboration</a:t>
            </a:r>
            <a:br/>
            <a:r>
              <a:rPr b="0" lang="en-US" sz="1400" spc="-1" strike="noStrike">
                <a:latin typeface="Arial"/>
                <a:hlinkClick r:id="rId1"/>
              </a:rPr>
              <a:t>Phys. Rev. C 90, 014909 (2014)</a:t>
            </a:r>
            <a:r>
              <a:rPr b="0" lang="en-US" sz="1400" spc="-1" strike="noStrike">
                <a:latin typeface="Arial"/>
              </a:rPr>
              <a:t>              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104" name="Group 2"/>
          <p:cNvGrpSpPr/>
          <p:nvPr/>
        </p:nvGrpSpPr>
        <p:grpSpPr>
          <a:xfrm>
            <a:off x="2819160" y="1457280"/>
            <a:ext cx="3915000" cy="2876400"/>
            <a:chOff x="2819160" y="1457280"/>
            <a:chExt cx="3915000" cy="2876400"/>
          </a:xfrm>
        </p:grpSpPr>
        <p:sp>
          <p:nvSpPr>
            <p:cNvPr id="1105" name="CustomShape 3"/>
            <p:cNvSpPr/>
            <p:nvPr/>
          </p:nvSpPr>
          <p:spPr>
            <a:xfrm>
              <a:off x="2819160" y="1457280"/>
              <a:ext cx="3915000" cy="28764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06" name="Group 4"/>
            <p:cNvGrpSpPr/>
            <p:nvPr/>
          </p:nvGrpSpPr>
          <p:grpSpPr>
            <a:xfrm>
              <a:off x="4818240" y="2940120"/>
              <a:ext cx="1828800" cy="1234440"/>
              <a:chOff x="4818240" y="2940120"/>
              <a:chExt cx="1828800" cy="1234440"/>
            </a:xfrm>
          </p:grpSpPr>
          <p:pic>
            <p:nvPicPr>
              <p:cNvPr id="110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818240" y="2940120"/>
                <a:ext cx="1828800" cy="1234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8" name="TextShape 5"/>
              <p:cNvSpPr txBox="1"/>
              <p:nvPr/>
            </p:nvSpPr>
            <p:spPr>
              <a:xfrm>
                <a:off x="5104440" y="3394800"/>
                <a:ext cx="1080720" cy="663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HTBW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1109" name="Group 6"/>
            <p:cNvGrpSpPr/>
            <p:nvPr/>
          </p:nvGrpSpPr>
          <p:grpSpPr>
            <a:xfrm>
              <a:off x="4886280" y="1581120"/>
              <a:ext cx="1781280" cy="1264680"/>
              <a:chOff x="4886280" y="1581120"/>
              <a:chExt cx="1781280" cy="1264680"/>
            </a:xfrm>
          </p:grpSpPr>
          <p:pic>
            <p:nvPicPr>
              <p:cNvPr id="1110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886280" y="1581120"/>
                <a:ext cx="1781280" cy="1264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11" name="TextShape 7"/>
              <p:cNvSpPr txBox="1"/>
              <p:nvPr/>
            </p:nvSpPr>
            <p:spPr>
              <a:xfrm>
                <a:off x="5304240" y="2081880"/>
                <a:ext cx="816120" cy="373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HTM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pic>
          <p:nvPicPr>
            <p:cNvPr id="1112" name="" descr=""/>
            <p:cNvPicPr/>
            <p:nvPr/>
          </p:nvPicPr>
          <p:blipFill>
            <a:blip r:embed="rId4"/>
            <a:stretch/>
          </p:blipFill>
          <p:spPr>
            <a:xfrm>
              <a:off x="2933640" y="1572480"/>
              <a:ext cx="1828800" cy="12801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13" name="Group 8"/>
            <p:cNvGrpSpPr/>
            <p:nvPr/>
          </p:nvGrpSpPr>
          <p:grpSpPr>
            <a:xfrm>
              <a:off x="2959200" y="2918880"/>
              <a:ext cx="1798920" cy="1241280"/>
              <a:chOff x="2959200" y="2918880"/>
              <a:chExt cx="1798920" cy="1241280"/>
            </a:xfrm>
          </p:grpSpPr>
          <p:pic>
            <p:nvPicPr>
              <p:cNvPr id="1114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959200" y="2918880"/>
                <a:ext cx="1798920" cy="1241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15" name="TextShape 9"/>
              <p:cNvSpPr txBox="1"/>
              <p:nvPr/>
            </p:nvSpPr>
            <p:spPr>
              <a:xfrm>
                <a:off x="3219480" y="3224160"/>
                <a:ext cx="1189440" cy="40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McGill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1116" name="TextShape 10"/>
            <p:cNvSpPr txBox="1"/>
            <p:nvPr/>
          </p:nvSpPr>
          <p:spPr>
            <a:xfrm>
              <a:off x="3604320" y="1851840"/>
              <a:ext cx="1080720" cy="66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Martini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17" name="Group 11"/>
          <p:cNvGrpSpPr/>
          <p:nvPr/>
        </p:nvGrpSpPr>
        <p:grpSpPr>
          <a:xfrm>
            <a:off x="-133200" y="38880"/>
            <a:ext cx="2400120" cy="3065040"/>
            <a:chOff x="-133200" y="38880"/>
            <a:chExt cx="2400120" cy="3065040"/>
          </a:xfrm>
        </p:grpSpPr>
        <p:sp>
          <p:nvSpPr>
            <p:cNvPr id="1118" name="CustomShape 12"/>
            <p:cNvSpPr/>
            <p:nvPr/>
          </p:nvSpPr>
          <p:spPr>
            <a:xfrm>
              <a:off x="34560" y="38880"/>
              <a:ext cx="2174040" cy="28879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19" name="Group 13"/>
            <p:cNvGrpSpPr/>
            <p:nvPr/>
          </p:nvGrpSpPr>
          <p:grpSpPr>
            <a:xfrm>
              <a:off x="255240" y="87120"/>
              <a:ext cx="1788120" cy="2582280"/>
              <a:chOff x="255240" y="87120"/>
              <a:chExt cx="1788120" cy="2582280"/>
            </a:xfrm>
          </p:grpSpPr>
          <p:pic>
            <p:nvPicPr>
              <p:cNvPr id="1120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255240" y="880920"/>
                <a:ext cx="1788120" cy="178848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121" name="Group 14"/>
              <p:cNvGrpSpPr/>
              <p:nvPr/>
            </p:nvGrpSpPr>
            <p:grpSpPr>
              <a:xfrm>
                <a:off x="470520" y="87120"/>
                <a:ext cx="1343160" cy="2368800"/>
                <a:chOff x="470520" y="87120"/>
                <a:chExt cx="1343160" cy="2368800"/>
              </a:xfrm>
            </p:grpSpPr>
            <p:grpSp>
              <p:nvGrpSpPr>
                <p:cNvPr id="1122" name="Group 15"/>
                <p:cNvGrpSpPr/>
                <p:nvPr/>
              </p:nvGrpSpPr>
              <p:grpSpPr>
                <a:xfrm>
                  <a:off x="743040" y="730440"/>
                  <a:ext cx="658800" cy="819720"/>
                  <a:chOff x="743040" y="730440"/>
                  <a:chExt cx="658800" cy="819720"/>
                </a:xfrm>
              </p:grpSpPr>
              <p:grpSp>
                <p:nvGrpSpPr>
                  <p:cNvPr id="1123" name="Group 16"/>
                  <p:cNvGrpSpPr/>
                  <p:nvPr/>
                </p:nvGrpSpPr>
                <p:grpSpPr>
                  <a:xfrm>
                    <a:off x="743040" y="730440"/>
                    <a:ext cx="658800" cy="819720"/>
                    <a:chOff x="743040" y="730440"/>
                    <a:chExt cx="658800" cy="819720"/>
                  </a:xfrm>
                </p:grpSpPr>
                <p:grpSp>
                  <p:nvGrpSpPr>
                    <p:cNvPr id="1124" name="Group 17"/>
                    <p:cNvGrpSpPr/>
                    <p:nvPr/>
                  </p:nvGrpSpPr>
                  <p:grpSpPr>
                    <a:xfrm>
                      <a:off x="743040" y="730440"/>
                      <a:ext cx="658800" cy="819720"/>
                      <a:chOff x="743040" y="730440"/>
                      <a:chExt cx="658800" cy="819720"/>
                    </a:xfrm>
                  </p:grpSpPr>
                  <p:grpSp>
                    <p:nvGrpSpPr>
                      <p:cNvPr id="1125" name="Group 18"/>
                      <p:cNvGrpSpPr/>
                      <p:nvPr/>
                    </p:nvGrpSpPr>
                    <p:grpSpPr>
                      <a:xfrm>
                        <a:off x="743040" y="1222200"/>
                        <a:ext cx="26640" cy="60480"/>
                        <a:chOff x="743040" y="1222200"/>
                        <a:chExt cx="26640" cy="60480"/>
                      </a:xfrm>
                    </p:grpSpPr>
                    <p:sp>
                      <p:nvSpPr>
                        <p:cNvPr id="1126" name="CustomShape 19"/>
                        <p:cNvSpPr/>
                        <p:nvPr/>
                      </p:nvSpPr>
                      <p:spPr>
                        <a:xfrm>
                          <a:off x="743040" y="1222200"/>
                          <a:ext cx="26640" cy="6048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127" name="Group 20"/>
                      <p:cNvGrpSpPr/>
                      <p:nvPr/>
                    </p:nvGrpSpPr>
                    <p:grpSpPr>
                      <a:xfrm>
                        <a:off x="1375920" y="1266480"/>
                        <a:ext cx="25920" cy="60480"/>
                        <a:chOff x="1375920" y="1266480"/>
                        <a:chExt cx="25920" cy="60480"/>
                      </a:xfrm>
                    </p:grpSpPr>
                    <p:sp>
                      <p:nvSpPr>
                        <p:cNvPr id="1128" name="CustomShape 21"/>
                        <p:cNvSpPr/>
                        <p:nvPr/>
                      </p:nvSpPr>
                      <p:spPr>
                        <a:xfrm>
                          <a:off x="1375920" y="1266480"/>
                          <a:ext cx="25920" cy="6048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129" name="CustomShape 22"/>
                      <p:cNvSpPr/>
                      <p:nvPr/>
                    </p:nvSpPr>
                    <p:spPr>
                      <a:xfrm>
                        <a:off x="1268640" y="730440"/>
                        <a:ext cx="60840" cy="597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30" name="CustomShape 23"/>
                      <p:cNvSpPr/>
                      <p:nvPr/>
                    </p:nvSpPr>
                    <p:spPr>
                      <a:xfrm>
                        <a:off x="1040760" y="1490040"/>
                        <a:ext cx="60480" cy="6012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131" name="Group 24"/>
                    <p:cNvGrpSpPr/>
                    <p:nvPr/>
                  </p:nvGrpSpPr>
                  <p:grpSpPr>
                    <a:xfrm>
                      <a:off x="788400" y="799560"/>
                      <a:ext cx="574560" cy="711000"/>
                      <a:chOff x="788400" y="799560"/>
                      <a:chExt cx="574560" cy="711000"/>
                    </a:xfrm>
                  </p:grpSpPr>
                  <p:sp>
                    <p:nvSpPr>
                      <p:cNvPr id="1132" name="Line 25"/>
                      <p:cNvSpPr/>
                      <p:nvPr/>
                    </p:nvSpPr>
                    <p:spPr>
                      <a:xfrm>
                        <a:off x="788400" y="1257840"/>
                        <a:ext cx="26172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33" name="Line 26"/>
                      <p:cNvSpPr/>
                      <p:nvPr/>
                    </p:nvSpPr>
                    <p:spPr>
                      <a:xfrm flipV="1">
                        <a:off x="1062000" y="799560"/>
                        <a:ext cx="218160" cy="45792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134" name="Group 27"/>
                      <p:cNvGrpSpPr/>
                      <p:nvPr/>
                    </p:nvGrpSpPr>
                    <p:grpSpPr>
                      <a:xfrm>
                        <a:off x="1047240" y="1301400"/>
                        <a:ext cx="315720" cy="209160"/>
                        <a:chOff x="1047240" y="1301400"/>
                        <a:chExt cx="315720" cy="209160"/>
                      </a:xfrm>
                    </p:grpSpPr>
                    <p:sp>
                      <p:nvSpPr>
                        <p:cNvPr id="1135" name="Line 28"/>
                        <p:cNvSpPr/>
                        <p:nvPr/>
                      </p:nvSpPr>
                      <p:spPr>
                        <a:xfrm flipH="1">
                          <a:off x="1127520" y="1301400"/>
                          <a:ext cx="2354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136" name="Freeform 29"/>
                        <p:cNvSpPr/>
                        <p:nvPr/>
                      </p:nvSpPr>
                      <p:spPr>
                        <a:xfrm>
                          <a:off x="997560" y="1300680"/>
                          <a:ext cx="168120" cy="21024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467" h="584">
                              <a:moveTo>
                                <a:pt x="367" y="2"/>
                              </a:moveTo>
                              <a:cubicBezTo>
                                <a:pt x="209" y="0"/>
                                <a:pt x="381" y="152"/>
                                <a:pt x="286" y="186"/>
                              </a:cubicBezTo>
                              <a:cubicBezTo>
                                <a:pt x="51" y="272"/>
                                <a:pt x="466" y="296"/>
                                <a:pt x="220" y="363"/>
                              </a:cubicBezTo>
                              <a:cubicBezTo>
                                <a:pt x="0" y="423"/>
                                <a:pt x="292" y="390"/>
                                <a:pt x="294" y="465"/>
                              </a:cubicBezTo>
                              <a:lnTo>
                                <a:pt x="213" y="509"/>
                              </a:lnTo>
                              <a:lnTo>
                                <a:pt x="242" y="583"/>
                              </a:lnTo>
                              <a:lnTo>
                                <a:pt x="242" y="576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137" name="CustomShape 30"/>
                      <p:cNvSpPr/>
                      <p:nvPr/>
                    </p:nvSpPr>
                    <p:spPr>
                      <a:xfrm>
                        <a:off x="997200" y="1191960"/>
                        <a:ext cx="195840" cy="153360"/>
                      </a:xfrm>
                      <a:custGeom>
                        <a:avLst/>
                        <a:gdLst/>
                        <a:ahLst/>
                        <a:rect l="l" t="t" r="r" b="b"/>
                        <a:pathLst>
                          <a:path w="21600" h="21600">
                            <a:moveTo>
                              <a:pt x="11464" y="4340"/>
                            </a:moveTo>
                            <a:lnTo>
                              <a:pt x="9722" y="1887"/>
                            </a:lnTo>
                            <a:lnTo>
                              <a:pt x="8548" y="6383"/>
                            </a:lnTo>
                            <a:lnTo>
                              <a:pt x="4503" y="3626"/>
                            </a:lnTo>
                            <a:lnTo>
                              <a:pt x="5373" y="7816"/>
                            </a:lnTo>
                            <a:lnTo>
                              <a:pt x="1174" y="8270"/>
                            </a:lnTo>
                            <a:lnTo>
                              <a:pt x="3934" y="11592"/>
                            </a:lnTo>
                            <a:lnTo>
                              <a:pt x="0" y="12875"/>
                            </a:lnTo>
                            <a:lnTo>
                              <a:pt x="3329" y="15372"/>
                            </a:lnTo>
                            <a:lnTo>
                              <a:pt x="1283" y="17824"/>
                            </a:lnTo>
                            <a:lnTo>
                              <a:pt x="4804" y="18239"/>
                            </a:lnTo>
                            <a:lnTo>
                              <a:pt x="4918" y="21600"/>
                            </a:lnTo>
                            <a:lnTo>
                              <a:pt x="7525" y="18125"/>
                            </a:lnTo>
                            <a:lnTo>
                              <a:pt x="8698" y="19712"/>
                            </a:lnTo>
                            <a:lnTo>
                              <a:pt x="9871" y="17371"/>
                            </a:lnTo>
                            <a:lnTo>
                              <a:pt x="11614" y="18844"/>
                            </a:lnTo>
                            <a:lnTo>
                              <a:pt x="12178" y="15937"/>
                            </a:lnTo>
                            <a:lnTo>
                              <a:pt x="14943" y="17371"/>
                            </a:lnTo>
                            <a:lnTo>
                              <a:pt x="14640" y="14348"/>
                            </a:lnTo>
                            <a:lnTo>
                              <a:pt x="18878" y="15632"/>
                            </a:lnTo>
                            <a:lnTo>
                              <a:pt x="16382" y="12311"/>
                            </a:lnTo>
                            <a:lnTo>
                              <a:pt x="18270" y="11292"/>
                            </a:lnTo>
                            <a:lnTo>
                              <a:pt x="16986" y="9404"/>
                            </a:lnTo>
                            <a:lnTo>
                              <a:pt x="21600" y="6646"/>
                            </a:lnTo>
                            <a:lnTo>
                              <a:pt x="16382" y="6533"/>
                            </a:lnTo>
                            <a:lnTo>
                              <a:pt x="18005" y="3172"/>
                            </a:lnTo>
                            <a:lnTo>
                              <a:pt x="14524" y="5778"/>
                            </a:lnTo>
                            <a:lnTo>
                              <a:pt x="14789" y="0"/>
                            </a:lnTo>
                            <a:lnTo>
                              <a:pt x="11464" y="4340"/>
                            </a:lnTo>
                            <a:close/>
                          </a:path>
                        </a:pathLst>
                      </a:custGeom>
                      <a:solidFill>
                        <a:srgbClr val="f5fd55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</p:grpSp>
            </p:grpSp>
            <p:pic>
              <p:nvPicPr>
                <p:cNvPr id="1138" name="" descr=""/>
                <p:cNvPicPr/>
                <p:nvPr/>
              </p:nvPicPr>
              <p:blipFill>
                <a:blip r:embed="rId7"/>
                <a:stretch/>
              </p:blipFill>
              <p:spPr>
                <a:xfrm rot="7921800">
                  <a:off x="614160" y="1575000"/>
                  <a:ext cx="752040" cy="72036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39" name="" descr=""/>
                <p:cNvPicPr/>
                <p:nvPr/>
              </p:nvPicPr>
              <p:blipFill>
                <a:blip r:embed="rId8"/>
                <a:stretch/>
              </p:blipFill>
              <p:spPr>
                <a:xfrm rot="1978800">
                  <a:off x="1272960" y="136440"/>
                  <a:ext cx="384840" cy="68616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140" name="TextShape 31"/>
            <p:cNvSpPr txBox="1"/>
            <p:nvPr/>
          </p:nvSpPr>
          <p:spPr>
            <a:xfrm>
              <a:off x="-133200" y="2424600"/>
              <a:ext cx="2400120" cy="679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QGP brick + jet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41" name="Group 32"/>
          <p:cNvGrpSpPr/>
          <p:nvPr/>
        </p:nvGrpSpPr>
        <p:grpSpPr>
          <a:xfrm>
            <a:off x="-14760" y="3090240"/>
            <a:ext cx="2329200" cy="2145240"/>
            <a:chOff x="-14760" y="3090240"/>
            <a:chExt cx="2329200" cy="2145240"/>
          </a:xfrm>
        </p:grpSpPr>
        <p:sp>
          <p:nvSpPr>
            <p:cNvPr id="1142" name="CustomShape 33"/>
            <p:cNvSpPr/>
            <p:nvPr/>
          </p:nvSpPr>
          <p:spPr>
            <a:xfrm>
              <a:off x="-14760" y="3090240"/>
              <a:ext cx="2329200" cy="21452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43" name="" descr=""/>
            <p:cNvPicPr/>
            <p:nvPr/>
          </p:nvPicPr>
          <p:blipFill>
            <a:blip r:embed="rId9"/>
            <a:stretch/>
          </p:blipFill>
          <p:spPr>
            <a:xfrm>
              <a:off x="74880" y="3215520"/>
              <a:ext cx="2120040" cy="1596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4" name="TextShape 34"/>
            <p:cNvSpPr txBox="1"/>
            <p:nvPr/>
          </p:nvSpPr>
          <p:spPr>
            <a:xfrm>
              <a:off x="74880" y="4812480"/>
              <a:ext cx="202500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1145" name="Line 35"/>
          <p:cNvCxnSpPr>
            <a:stCxn id="1117" idx="3"/>
            <a:endCxn id="1104" idx="1"/>
          </p:cNvCxnSpPr>
          <p:nvPr/>
        </p:nvCxnSpPr>
        <p:spPr>
          <a:xfrm>
            <a:off x="2266920" y="1571400"/>
            <a:ext cx="552600" cy="13244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46" name="Line 36"/>
          <p:cNvCxnSpPr>
            <a:stCxn id="1141" idx="3"/>
            <a:endCxn id="1104" idx="1"/>
          </p:cNvCxnSpPr>
          <p:nvPr/>
        </p:nvCxnSpPr>
        <p:spPr>
          <a:xfrm flipV="1">
            <a:off x="2314440" y="2895480"/>
            <a:ext cx="505080" cy="126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47" name="Group 37"/>
          <p:cNvGrpSpPr/>
          <p:nvPr/>
        </p:nvGrpSpPr>
        <p:grpSpPr>
          <a:xfrm>
            <a:off x="7134120" y="3240"/>
            <a:ext cx="2964240" cy="2444760"/>
            <a:chOff x="7134120" y="3240"/>
            <a:chExt cx="2964240" cy="2444760"/>
          </a:xfrm>
        </p:grpSpPr>
        <p:sp>
          <p:nvSpPr>
            <p:cNvPr id="1148" name="CustomShape 38"/>
            <p:cNvSpPr/>
            <p:nvPr/>
          </p:nvSpPr>
          <p:spPr>
            <a:xfrm>
              <a:off x="7134120" y="3240"/>
              <a:ext cx="2964240" cy="24447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49" name="" descr=""/>
            <p:cNvPicPr/>
            <p:nvPr/>
          </p:nvPicPr>
          <p:blipFill>
            <a:blip r:embed="rId10"/>
            <a:stretch/>
          </p:blipFill>
          <p:spPr>
            <a:xfrm>
              <a:off x="7514640" y="143280"/>
              <a:ext cx="2243160" cy="191592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150" name="Formula 39"/>
                <p:cNvSpPr txBox="1"/>
                <p:nvPr/>
              </p:nvSpPr>
              <p:spPr>
                <a:xfrm>
                  <a:off x="7823160" y="2086560"/>
                  <a:ext cx="1620000" cy="3517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p>
                        <m:e>
                          <m:r>
                            <m:t xml:space="preserve">χ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r>
                        <m:t xml:space="preserve">minimization</m:t>
                      </m:r>
                    </m:oMath>
                  </a14:m>
                </a:p>
              </p:txBody>
            </p:sp>
          </mc:Choice>
          <mc:Fallback/>
        </mc:AlternateContent>
      </p:grpSp>
      <p:cxnSp>
        <p:nvCxnSpPr>
          <p:cNvPr id="1151" name="Line 40"/>
          <p:cNvCxnSpPr>
            <a:stCxn id="1104" idx="3"/>
            <a:endCxn id="1147" idx="1"/>
          </p:cNvCxnSpPr>
          <p:nvPr/>
        </p:nvCxnSpPr>
        <p:spPr>
          <a:xfrm flipV="1">
            <a:off x="6734160" y="1225440"/>
            <a:ext cx="400320" cy="1670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52" name="Group 41"/>
          <p:cNvGrpSpPr/>
          <p:nvPr/>
        </p:nvGrpSpPr>
        <p:grpSpPr>
          <a:xfrm>
            <a:off x="7143480" y="2914560"/>
            <a:ext cx="3517920" cy="2354400"/>
            <a:chOff x="7143480" y="2914560"/>
            <a:chExt cx="3517920" cy="2354400"/>
          </a:xfrm>
        </p:grpSpPr>
        <p:sp>
          <p:nvSpPr>
            <p:cNvPr id="1153" name="CustomShape 42"/>
            <p:cNvSpPr/>
            <p:nvPr/>
          </p:nvSpPr>
          <p:spPr>
            <a:xfrm>
              <a:off x="7143480" y="2914560"/>
              <a:ext cx="2901600" cy="22334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54" name="" descr=""/>
            <p:cNvPicPr/>
            <p:nvPr/>
          </p:nvPicPr>
          <p:blipFill>
            <a:blip r:embed="rId11"/>
            <a:stretch/>
          </p:blipFill>
          <p:spPr>
            <a:xfrm>
              <a:off x="7639200" y="2979720"/>
              <a:ext cx="2078280" cy="1721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5" name="TextShape 43"/>
            <p:cNvSpPr txBox="1"/>
            <p:nvPr/>
          </p:nvSpPr>
          <p:spPr>
            <a:xfrm>
              <a:off x="8244720" y="4712400"/>
              <a:ext cx="1802160" cy="363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200 GeV Au+Au</a:t>
              </a:r>
              <a:endParaRPr b="0" lang="en-US" sz="15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156" name="Formula 44"/>
                <p:cNvSpPr txBox="1"/>
                <p:nvPr/>
              </p:nvSpPr>
              <p:spPr>
                <a:xfrm>
                  <a:off x="7153560" y="4710960"/>
                  <a:ext cx="1391760" cy="2275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1.2</m:t>
                      </m:r>
                      <m:r>
                        <m:t xml:space="preserve">±</m:t>
                      </m:r>
                      <m:r>
                        <m:t xml:space="preserve">0.3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157" name="Formula 45"/>
                <p:cNvSpPr txBox="1"/>
                <p:nvPr/>
              </p:nvSpPr>
              <p:spPr>
                <a:xfrm>
                  <a:off x="7153560" y="4938480"/>
                  <a:ext cx="1394640" cy="2275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1.9</m:t>
                      </m:r>
                      <m:r>
                        <m:t xml:space="preserve">±</m:t>
                      </m:r>
                      <m:r>
                        <m:t xml:space="preserve">0.7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p:sp>
          <p:nvSpPr>
            <p:cNvPr id="1158" name="TextShape 46"/>
            <p:cNvSpPr txBox="1"/>
            <p:nvPr/>
          </p:nvSpPr>
          <p:spPr>
            <a:xfrm>
              <a:off x="8593200" y="4905000"/>
              <a:ext cx="2068200" cy="363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2.76 TeV Pb+Pb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159" name="Line 47"/>
          <p:cNvCxnSpPr>
            <a:stCxn id="1147" idx="2"/>
            <a:endCxn id="1152" idx="0"/>
          </p:cNvCxnSpPr>
          <p:nvPr/>
        </p:nvCxnSpPr>
        <p:spPr>
          <a:xfrm>
            <a:off x="8616240" y="2448000"/>
            <a:ext cx="286560" cy="466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TextShape 1"/>
          <p:cNvSpPr txBox="1"/>
          <p:nvPr/>
        </p:nvSpPr>
        <p:spPr>
          <a:xfrm>
            <a:off x="504000" y="-9792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Bayesian Statistical Analysis</a:t>
            </a:r>
            <a:br/>
            <a:r>
              <a:rPr b="0" lang="en-US" sz="2500" spc="-1" strike="noStrike">
                <a:latin typeface="Arial"/>
              </a:rPr>
              <a:t>Models and Data Analysis Initiative</a:t>
            </a:r>
            <a:br/>
            <a:r>
              <a:rPr b="0" lang="en-US" sz="1800" spc="-1" strike="noStrike">
                <a:latin typeface="Arial"/>
                <a:hlinkClick r:id="rId1"/>
              </a:rPr>
              <a:t>http://madai.us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61" name="TextShape 2"/>
          <p:cNvSpPr txBox="1"/>
          <p:nvPr/>
        </p:nvSpPr>
        <p:spPr>
          <a:xfrm>
            <a:off x="2320200" y="3562200"/>
            <a:ext cx="221364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1500" spc="-1" strike="noStrike">
                <a:latin typeface="Times New Roman"/>
                <a:ea typeface="PCASQH+GillSans-Bold"/>
              </a:rPr>
              <a:t>Model emulation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1500" spc="-1" strike="noStrike">
                <a:latin typeface="Times New Roman"/>
                <a:ea typeface="PCASQH+GillSans-Bold"/>
              </a:rPr>
              <a:t> </a:t>
            </a:r>
            <a:r>
              <a:rPr b="0" lang="en-US" sz="15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1500" spc="-1" strike="noStrike">
                <a:latin typeface="Times New Roman"/>
                <a:ea typeface="PCASQH+GillSans-Bold"/>
              </a:rPr>
              <a:t> </a:t>
            </a:r>
            <a:r>
              <a:rPr b="0" lang="en-US" sz="15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162" name="Group 3"/>
          <p:cNvGrpSpPr/>
          <p:nvPr/>
        </p:nvGrpSpPr>
        <p:grpSpPr>
          <a:xfrm>
            <a:off x="41400" y="768240"/>
            <a:ext cx="3473280" cy="2432160"/>
            <a:chOff x="41400" y="768240"/>
            <a:chExt cx="3473280" cy="2432160"/>
          </a:xfrm>
        </p:grpSpPr>
        <p:sp>
          <p:nvSpPr>
            <p:cNvPr id="1163" name="CustomShape 4"/>
            <p:cNvSpPr/>
            <p:nvPr/>
          </p:nvSpPr>
          <p:spPr>
            <a:xfrm>
              <a:off x="41400" y="768240"/>
              <a:ext cx="3473280" cy="243216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64" name="" descr=""/>
            <p:cNvPicPr/>
            <p:nvPr/>
          </p:nvPicPr>
          <p:blipFill>
            <a:blip r:embed="rId2"/>
            <a:stretch/>
          </p:blipFill>
          <p:spPr>
            <a:xfrm>
              <a:off x="146880" y="964080"/>
              <a:ext cx="1547280" cy="2096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5" name="" descr=""/>
            <p:cNvPicPr/>
            <p:nvPr/>
          </p:nvPicPr>
          <p:blipFill>
            <a:blip r:embed="rId3"/>
            <a:stretch/>
          </p:blipFill>
          <p:spPr>
            <a:xfrm>
              <a:off x="1838160" y="1133280"/>
              <a:ext cx="1547280" cy="1238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6" name="TextShape 5"/>
            <p:cNvSpPr txBox="1"/>
            <p:nvPr/>
          </p:nvSpPr>
          <p:spPr>
            <a:xfrm>
              <a:off x="1822680" y="2544120"/>
              <a:ext cx="1600920" cy="402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67" name="Group 6"/>
          <p:cNvGrpSpPr/>
          <p:nvPr/>
        </p:nvGrpSpPr>
        <p:grpSpPr>
          <a:xfrm>
            <a:off x="95400" y="3358080"/>
            <a:ext cx="1679040" cy="1899720"/>
            <a:chOff x="95400" y="3358080"/>
            <a:chExt cx="1679040" cy="1899720"/>
          </a:xfrm>
        </p:grpSpPr>
        <p:sp>
          <p:nvSpPr>
            <p:cNvPr id="1168" name="TextShape 7"/>
            <p:cNvSpPr txBox="1"/>
            <p:nvPr/>
          </p:nvSpPr>
          <p:spPr>
            <a:xfrm>
              <a:off x="95400" y="3358080"/>
              <a:ext cx="1679040" cy="18997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169" name="" descr=""/>
            <p:cNvPicPr/>
            <p:nvPr/>
          </p:nvPicPr>
          <p:blipFill>
            <a:blip r:embed="rId4"/>
            <a:stretch/>
          </p:blipFill>
          <p:spPr>
            <a:xfrm>
              <a:off x="203040" y="3843000"/>
              <a:ext cx="1500120" cy="141048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170" name="Line 8"/>
          <p:cNvCxnSpPr>
            <a:stCxn id="1167" idx="3"/>
            <a:endCxn id="1161" idx="1"/>
          </p:cNvCxnSpPr>
          <p:nvPr/>
        </p:nvCxnSpPr>
        <p:spPr>
          <a:xfrm>
            <a:off x="1774440" y="4307760"/>
            <a:ext cx="546120" cy="5328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71" name="Group 9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1172" name="CustomShape 10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73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4" name="TextShape 11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175" name="TextShape 12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176" name="TextShape 13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77" name="Group 14"/>
          <p:cNvGrpSpPr/>
          <p:nvPr/>
        </p:nvGrpSpPr>
        <p:grpSpPr>
          <a:xfrm>
            <a:off x="7322040" y="1521000"/>
            <a:ext cx="2764800" cy="3767400"/>
            <a:chOff x="7322040" y="1521000"/>
            <a:chExt cx="2764800" cy="3767400"/>
          </a:xfrm>
        </p:grpSpPr>
        <p:sp>
          <p:nvSpPr>
            <p:cNvPr id="1178" name="CustomShape 15"/>
            <p:cNvSpPr/>
            <p:nvPr/>
          </p:nvSpPr>
          <p:spPr>
            <a:xfrm>
              <a:off x="7322040" y="1521000"/>
              <a:ext cx="2764800" cy="376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79" name="" descr=""/>
            <p:cNvPicPr/>
            <p:nvPr/>
          </p:nvPicPr>
          <p:blipFill>
            <a:blip r:embed="rId6"/>
            <a:stretch/>
          </p:blipFill>
          <p:spPr>
            <a:xfrm>
              <a:off x="7607520" y="1772640"/>
              <a:ext cx="22791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0" name="TextShape 16"/>
            <p:cNvSpPr txBox="1"/>
            <p:nvPr/>
          </p:nvSpPr>
          <p:spPr>
            <a:xfrm>
              <a:off x="7424280" y="4157640"/>
              <a:ext cx="2518560" cy="88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br/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1181" name="Line 17"/>
          <p:cNvCxnSpPr>
            <a:stCxn id="1162" idx="3"/>
          </p:cNvCxnSpPr>
          <p:nvPr/>
        </p:nvCxnSpPr>
        <p:spPr>
          <a:xfrm>
            <a:off x="3514680" y="1984320"/>
            <a:ext cx="1372320" cy="708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82" name="Line 18"/>
          <p:cNvCxnSpPr>
            <a:stCxn id="1161" idx="3"/>
            <a:endCxn id="1181" idx="3"/>
          </p:cNvCxnSpPr>
          <p:nvPr/>
        </p:nvCxnSpPr>
        <p:spPr>
          <a:xfrm flipV="1">
            <a:off x="4533840" y="2692080"/>
            <a:ext cx="353160" cy="1668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83" name="Line 19"/>
          <p:cNvCxnSpPr>
            <a:endCxn id="1177" idx="0"/>
          </p:cNvCxnSpPr>
          <p:nvPr/>
        </p:nvCxnSpPr>
        <p:spPr>
          <a:xfrm flipV="1">
            <a:off x="7060680" y="1521000"/>
            <a:ext cx="1644120" cy="11714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TextShape 1"/>
          <p:cNvSpPr txBox="1"/>
          <p:nvPr/>
        </p:nvSpPr>
        <p:spPr>
          <a:xfrm>
            <a:off x="0" y="-5184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185" name="TextShape 2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186" name="TextShape 3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187" name="Group 4"/>
          <p:cNvGrpSpPr/>
          <p:nvPr/>
        </p:nvGrpSpPr>
        <p:grpSpPr>
          <a:xfrm>
            <a:off x="2934000" y="915120"/>
            <a:ext cx="4212360" cy="4252680"/>
            <a:chOff x="2934000" y="915120"/>
            <a:chExt cx="4212360" cy="4252680"/>
          </a:xfrm>
        </p:grpSpPr>
        <p:grpSp>
          <p:nvGrpSpPr>
            <p:cNvPr id="1188" name="Group 5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189" name="Group 6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190" name="Line 7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1" name="Line 8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2" name="Line 9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3" name="Line 10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4" name="Line 11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5" name="Line 12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6" name="Line 13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7" name="Line 14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8" name="Line 15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9" name="Line 16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00" name="Group 17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201" name="Line 18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2" name="Line 19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3" name="Line 20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4" name="Line 21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5" name="Line 22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6" name="Line 23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7" name="Line 24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8" name="Line 25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9" name="Line 26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10" name="Group 27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211" name="Line 28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2" name="Line 29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3" name="Line 30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4" name="Line 31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5" name="Line 32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6" name="Line 33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7" name="Line 34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8" name="Line 35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9" name="Line 36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220" name="Group 37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221" name="Group 38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222" name="Group 39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223" name="Line 40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4" name="Line 41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5" name="Line 42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6" name="Line 43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7" name="Line 44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8" name="Line 45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9" name="Line 46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0" name="Line 47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1" name="Line 48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32" name="Group 49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233" name="Line 50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4" name="Line 51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5" name="Line 52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6" name="Line 53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7" name="Line 54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8" name="Line 55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9" name="Line 56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0" name="Line 57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1" name="Line 58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42" name="Group 59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243" name="Line 60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4" name="Line 61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5" name="Line 62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6" name="Line 63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7" name="Line 64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8" name="Line 65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49" name="Line 66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0" name="Line 67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1" name="Line 68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252" name="Group 69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253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254" name="Group 70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255" name="Line 71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6" name="Line 72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7" name="Line 73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8" name="Line 74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59" name="Line 75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0" name="CustomShape 76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61" name="Line 77"/>
                  <p:cNvCxnSpPr>
                    <a:stCxn id="1260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62" name="Line 78"/>
                  <p:cNvCxnSpPr>
                    <a:stCxn id="1260" idx="4"/>
                    <a:endCxn id="1261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263" name="Group 79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264" name="Line 80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5" name="Line 81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6" name="Line 82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7" name="Line 83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8" name="Line 84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9" name="CustomShape 85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270" name="Line 86"/>
                  <p:cNvCxnSpPr>
                    <a:stCxn id="1269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271" name="Line 87"/>
                  <p:cNvCxnSpPr>
                    <a:stCxn id="1269" idx="4"/>
                    <a:endCxn id="1270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272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274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275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276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277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278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9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0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1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2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3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4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5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6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7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88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289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0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1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2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3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4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5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6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7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98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299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0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1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2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3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4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5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6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7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308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309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310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311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2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3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4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5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6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7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8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9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320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321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2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3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4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5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6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7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8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9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330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331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2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3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4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5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6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7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8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9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340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341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342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343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4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5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6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7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8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349" name="Line 76"/>
                  <p:cNvCxnSpPr>
                    <a:stCxn id="1348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350" name="Line 77"/>
                  <p:cNvCxnSpPr>
                    <a:stCxn id="1348" idx="4"/>
                    <a:endCxn id="1349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351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352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53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54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55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56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57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358" name="Line 85"/>
                  <p:cNvCxnSpPr>
                    <a:stCxn id="1357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359" name="Line 86"/>
                  <p:cNvCxnSpPr>
                    <a:stCxn id="1357" idx="4"/>
                    <a:endCxn id="1358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360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61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62" name="Line 88"/>
            <p:cNvCxnSpPr>
              <a:stCxn id="1361" idx="4"/>
              <a:endCxn id="1360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363" name="Line 89"/>
            <p:cNvCxnSpPr>
              <a:stCxn id="1360" idx="1"/>
              <a:endCxn id="1361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364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5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6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7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8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9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0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1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2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3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74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375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1114200" y="12960"/>
            <a:ext cx="7851960" cy="582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The phase transition in the laboratory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87" name="Group 2"/>
          <p:cNvGrpSpPr/>
          <p:nvPr/>
        </p:nvGrpSpPr>
        <p:grpSpPr>
          <a:xfrm>
            <a:off x="887760" y="592920"/>
            <a:ext cx="8304840" cy="4219920"/>
            <a:chOff x="887760" y="592920"/>
            <a:chExt cx="8304840" cy="4219920"/>
          </a:xfrm>
        </p:grpSpPr>
        <p:pic>
          <p:nvPicPr>
            <p:cNvPr id="588" name="" descr=""/>
            <p:cNvPicPr/>
            <p:nvPr/>
          </p:nvPicPr>
          <p:blipFill>
            <a:blip r:embed="rId1"/>
            <a:stretch/>
          </p:blipFill>
          <p:spPr>
            <a:xfrm>
              <a:off x="887760" y="613800"/>
              <a:ext cx="8304840" cy="4199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9" name="CustomShape 3"/>
            <p:cNvSpPr/>
            <p:nvPr/>
          </p:nvSpPr>
          <p:spPr>
            <a:xfrm>
              <a:off x="1044360" y="613080"/>
              <a:ext cx="2353680" cy="175644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0" name="TextShape 4"/>
            <p:cNvSpPr txBox="1"/>
            <p:nvPr/>
          </p:nvSpPr>
          <p:spPr>
            <a:xfrm>
              <a:off x="1044360" y="1628280"/>
              <a:ext cx="2340360" cy="746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300" spc="-1" strike="noStrike">
                  <a:solidFill>
                    <a:srgbClr val="808080"/>
                  </a:solidFill>
                  <a:latin typeface="Arial"/>
                </a:rPr>
                <a:t>Initial</a:t>
              </a:r>
              <a:endParaRPr b="0" lang="en-US" sz="2300" spc="-1" strike="noStrike">
                <a:latin typeface="Arial"/>
              </a:endParaRPr>
            </a:p>
            <a:p>
              <a:r>
                <a:rPr b="1" lang="en-US" sz="2300" spc="-1" strike="noStrike">
                  <a:solidFill>
                    <a:srgbClr val="808080"/>
                  </a:solidFill>
                  <a:latin typeface="Arial"/>
                </a:rPr>
                <a:t>State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591" name="Line 5"/>
            <p:cNvSpPr/>
            <p:nvPr/>
          </p:nvSpPr>
          <p:spPr>
            <a:xfrm>
              <a:off x="1257840" y="3495600"/>
              <a:ext cx="33480" cy="85464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2" name="TextShape 6"/>
            <p:cNvSpPr txBox="1"/>
            <p:nvPr/>
          </p:nvSpPr>
          <p:spPr>
            <a:xfrm>
              <a:off x="3049560" y="635400"/>
              <a:ext cx="234072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93" name="CustomShape 7"/>
            <p:cNvSpPr/>
            <p:nvPr/>
          </p:nvSpPr>
          <p:spPr>
            <a:xfrm>
              <a:off x="3749400" y="649080"/>
              <a:ext cx="2441880" cy="175644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94" name="Line 8"/>
            <p:cNvCxnSpPr>
              <a:stCxn id="589" idx="2"/>
              <a:endCxn id="591" idx="0"/>
            </p:cNvCxnSpPr>
            <p:nvPr/>
          </p:nvCxnSpPr>
          <p:spPr>
            <a:xfrm flipH="1">
              <a:off x="1274400" y="2369520"/>
              <a:ext cx="947160" cy="11264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595" name="CustomShape 9"/>
            <p:cNvSpPr/>
            <p:nvPr/>
          </p:nvSpPr>
          <p:spPr>
            <a:xfrm>
              <a:off x="2049480" y="3532320"/>
              <a:ext cx="1132560" cy="77688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96" name="Line 10"/>
            <p:cNvCxnSpPr>
              <a:stCxn id="593" idx="2"/>
              <a:endCxn id="595" idx="0"/>
            </p:cNvCxnSpPr>
            <p:nvPr/>
          </p:nvCxnSpPr>
          <p:spPr>
            <a:xfrm flipH="1">
              <a:off x="2615760" y="2405520"/>
              <a:ext cx="2354760" cy="112716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597" name="CustomShape 11"/>
            <p:cNvSpPr/>
            <p:nvPr/>
          </p:nvSpPr>
          <p:spPr>
            <a:xfrm>
              <a:off x="6566760" y="613080"/>
              <a:ext cx="2442240" cy="175644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TextShape 12"/>
            <p:cNvSpPr txBox="1"/>
            <p:nvPr/>
          </p:nvSpPr>
          <p:spPr>
            <a:xfrm>
              <a:off x="6581520" y="592920"/>
              <a:ext cx="2340360" cy="515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99" name="CustomShape 13"/>
            <p:cNvSpPr/>
            <p:nvPr/>
          </p:nvSpPr>
          <p:spPr>
            <a:xfrm>
              <a:off x="6398280" y="3513960"/>
              <a:ext cx="1138680" cy="78588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600" name="Line 14"/>
            <p:cNvCxnSpPr>
              <a:stCxn id="597" idx="2"/>
              <a:endCxn id="599" idx="0"/>
            </p:cNvCxnSpPr>
            <p:nvPr/>
          </p:nvCxnSpPr>
          <p:spPr>
            <a:xfrm flipH="1">
              <a:off x="6967440" y="2369520"/>
              <a:ext cx="820800" cy="114480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601" name="CustomShape 15"/>
          <p:cNvSpPr/>
          <p:nvPr/>
        </p:nvSpPr>
        <p:spPr>
          <a:xfrm>
            <a:off x="-130320" y="4491720"/>
            <a:ext cx="3209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602" name="" descr=""/>
          <p:cNvPicPr/>
          <p:nvPr/>
        </p:nvPicPr>
        <p:blipFill>
          <a:blip r:embed="rId2"/>
          <a:stretch/>
        </p:blipFill>
        <p:spPr>
          <a:xfrm>
            <a:off x="2952720" y="4355640"/>
            <a:ext cx="1335240" cy="925560"/>
          </a:xfrm>
          <a:prstGeom prst="rect">
            <a:avLst/>
          </a:prstGeom>
          <a:ln>
            <a:noFill/>
          </a:ln>
        </p:spPr>
      </p:pic>
      <p:sp>
        <p:nvSpPr>
          <p:cNvPr id="603" name="CustomShape 16"/>
          <p:cNvSpPr/>
          <p:nvPr/>
        </p:nvSpPr>
        <p:spPr>
          <a:xfrm>
            <a:off x="2942280" y="4355640"/>
            <a:ext cx="1345680" cy="9259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04" name="" descr=""/>
          <p:cNvPicPr/>
          <p:nvPr/>
        </p:nvPicPr>
        <p:blipFill>
          <a:blip r:embed="rId3"/>
          <a:stretch/>
        </p:blipFill>
        <p:spPr>
          <a:xfrm>
            <a:off x="5079960" y="4391640"/>
            <a:ext cx="1380240" cy="927720"/>
          </a:xfrm>
          <a:prstGeom prst="rect">
            <a:avLst/>
          </a:prstGeom>
          <a:ln>
            <a:noFill/>
          </a:ln>
        </p:spPr>
      </p:pic>
      <p:sp>
        <p:nvSpPr>
          <p:cNvPr id="605" name="CustomShape 17"/>
          <p:cNvSpPr/>
          <p:nvPr/>
        </p:nvSpPr>
        <p:spPr>
          <a:xfrm>
            <a:off x="5079960" y="4391640"/>
            <a:ext cx="1380240" cy="9277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18"/>
          <p:cNvSpPr/>
          <p:nvPr/>
        </p:nvSpPr>
        <p:spPr>
          <a:xfrm>
            <a:off x="6473160" y="4508640"/>
            <a:ext cx="20707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607" name="TextShape 19"/>
          <p:cNvSpPr txBox="1"/>
          <p:nvPr/>
        </p:nvSpPr>
        <p:spPr>
          <a:xfrm>
            <a:off x="6460200" y="5033160"/>
            <a:ext cx="3188160" cy="28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608" name="TextShape 20"/>
          <p:cNvSpPr txBox="1"/>
          <p:nvPr/>
        </p:nvSpPr>
        <p:spPr>
          <a:xfrm>
            <a:off x="467280" y="4863960"/>
            <a:ext cx="2340360" cy="65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377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378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379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380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381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2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3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4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5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6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7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8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89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0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391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392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3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4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5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6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7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8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99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0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401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402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3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4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5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6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7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8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09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0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411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412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413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414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5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6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7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8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9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0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1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2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423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424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5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6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7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8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9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0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1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2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433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434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5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6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7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8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39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0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1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2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443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444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445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446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7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8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49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0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1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452" name="Line 76"/>
                  <p:cNvCxnSpPr>
                    <a:stCxn id="1451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453" name="Line 77"/>
                  <p:cNvCxnSpPr>
                    <a:stCxn id="1451" idx="4"/>
                    <a:endCxn id="1452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454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455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6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7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8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59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60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461" name="Line 85"/>
                  <p:cNvCxnSpPr>
                    <a:stCxn id="1460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462" name="Line 86"/>
                  <p:cNvCxnSpPr>
                    <a:stCxn id="1460" idx="4"/>
                    <a:endCxn id="1461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463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64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465" name="Line 88"/>
            <p:cNvCxnSpPr>
              <a:stCxn id="1464" idx="4"/>
              <a:endCxn id="1463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466" name="Line 89"/>
            <p:cNvCxnSpPr>
              <a:stCxn id="1463" idx="1"/>
              <a:endCxn id="1464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467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8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9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0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1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2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4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5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6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77" name="TextShape 100"/>
          <p:cNvSpPr txBox="1"/>
          <p:nvPr/>
        </p:nvSpPr>
        <p:spPr>
          <a:xfrm>
            <a:off x="-257760" y="372852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478" name="TextShape 101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479" name="TextShape 102"/>
          <p:cNvSpPr txBox="1"/>
          <p:nvPr/>
        </p:nvSpPr>
        <p:spPr>
          <a:xfrm>
            <a:off x="-257760" y="4088880"/>
            <a:ext cx="357192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TextShape 1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481" name="TextShape 2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482" name="Group 3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483" name="Group 4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484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485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86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87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88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89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0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1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2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3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4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495" name="Group 16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496" name="Line 17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7" name="Line 18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8" name="Line 19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99" name="Line 20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0" name="Line 21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1" name="Line 22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2" name="Line 23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3" name="Line 24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4" name="Line 25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505" name="Group 26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506" name="Line 27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7" name="Line 28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8" name="Line 29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09" name="Line 30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10" name="Line 31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11" name="Line 32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12" name="Line 33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13" name="Line 34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514" name="Line 35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515" name="Group 36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516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517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518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9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0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1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2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3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4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5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6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527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528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9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0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1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2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3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4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5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6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537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538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9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0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1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2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3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4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5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6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547" name="Group 68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548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549" name="Group 69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550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51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52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53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54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55" name="CustomShape 75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556" name="Line 76"/>
                  <p:cNvCxnSpPr>
                    <a:stCxn id="1555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557" name="Line 77"/>
                  <p:cNvCxnSpPr>
                    <a:stCxn id="1555" idx="4"/>
                    <a:endCxn id="1556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558" name="Group 78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559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60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61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62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63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64" name="CustomShape 84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565" name="Line 85"/>
                  <p:cNvCxnSpPr>
                    <a:stCxn id="1564" idx="0"/>
                  </p:cNvCxnSpPr>
                  <p:nvPr/>
                </p:nvCxnSpPr>
                <p:spPr>
                  <a:xfrm>
                    <a:off x="4343760" y="1204560"/>
                    <a:ext cx="802800" cy="134064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566" name="Line 86"/>
                  <p:cNvCxnSpPr>
                    <a:stCxn id="1564" idx="4"/>
                    <a:endCxn id="1565" idx="2"/>
                  </p:cNvCxnSpPr>
                  <p:nvPr/>
                </p:nvCxnSpPr>
                <p:spPr>
                  <a:xfrm flipH="1">
                    <a:off x="5146200" y="1070640"/>
                    <a:ext cx="203040" cy="1474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567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68" name="CustomShape 87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569" name="Line 88"/>
            <p:cNvCxnSpPr>
              <a:stCxn id="1568" idx="4"/>
              <a:endCxn id="1567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570" name="Line 89"/>
            <p:cNvCxnSpPr>
              <a:stCxn id="1567" idx="1"/>
              <a:endCxn id="1568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571" name="CustomShape 90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2" name="CustomShape 91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3" name="CustomShape 92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4" name="CustomShape 93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5" name="CustomShape 94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6" name="CustomShape 95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7" name="CustomShape 96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8" name="CustomShape 97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9" name="CustomShape 98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0" name="CustomShape 99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81" name="TextShape 100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582" name="TextShape 101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</a:t>
            </a:r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583" name="TextShape 102"/>
          <p:cNvSpPr txBox="1"/>
          <p:nvPr/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4" name="Google Shape;74;p16_0" descr=""/>
          <p:cNvPicPr/>
          <p:nvPr/>
        </p:nvPicPr>
        <p:blipFill>
          <a:blip r:embed="rId1"/>
          <a:stretch/>
        </p:blipFill>
        <p:spPr>
          <a:xfrm>
            <a:off x="1938960" y="19440"/>
            <a:ext cx="5633640" cy="561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TextShape 1"/>
          <p:cNvSpPr txBox="1"/>
          <p:nvPr/>
        </p:nvSpPr>
        <p:spPr>
          <a:xfrm>
            <a:off x="89280" y="-35640"/>
            <a:ext cx="10035360" cy="1133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JETSCAPE </a:t>
            </a:r>
            <a:r>
              <a:rPr b="0" lang="en-US" sz="3000" spc="-1" strike="noStrike">
                <a:latin typeface="Arial"/>
              </a:rPr>
              <a:t>Event generator</a:t>
            </a:r>
            <a:br/>
            <a:r>
              <a:rPr b="1" lang="en-US" sz="1800" spc="-1" strike="noStrike">
                <a:latin typeface="Arial"/>
              </a:rPr>
              <a:t>J</a:t>
            </a:r>
            <a:r>
              <a:rPr b="0" lang="en-US" sz="1800" spc="-1" strike="noStrike">
                <a:latin typeface="Arial"/>
              </a:rPr>
              <a:t>et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nergy-loss </a:t>
            </a:r>
            <a:r>
              <a:rPr b="1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omography with a </a:t>
            </a:r>
            <a:r>
              <a:rPr b="1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tatistically and </a:t>
            </a:r>
            <a:r>
              <a:rPr b="1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omputationally </a:t>
            </a:r>
            <a:r>
              <a:rPr b="1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dvanced </a:t>
            </a:r>
            <a:r>
              <a:rPr b="1" lang="en-US" sz="1800" spc="-1" strike="noStrike">
                <a:latin typeface="Arial"/>
              </a:rPr>
              <a:t>P</a:t>
            </a:r>
            <a:r>
              <a:rPr b="0" lang="en-US" sz="1800" spc="-1" strike="noStrike">
                <a:latin typeface="Arial"/>
              </a:rPr>
              <a:t>rogram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nvelope</a:t>
            </a:r>
            <a:br/>
            <a:r>
              <a:rPr b="0" lang="en-US" sz="1800" spc="-1" strike="noStrike">
                <a:latin typeface="Arial"/>
              </a:rPr>
              <a:t>http://jetscape.wayne.edu/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586" name="Group 2"/>
          <p:cNvGrpSpPr/>
          <p:nvPr/>
        </p:nvGrpSpPr>
        <p:grpSpPr>
          <a:xfrm>
            <a:off x="62280" y="1009800"/>
            <a:ext cx="2008800" cy="1933560"/>
            <a:chOff x="62280" y="1009800"/>
            <a:chExt cx="2008800" cy="1933560"/>
          </a:xfrm>
        </p:grpSpPr>
        <p:sp>
          <p:nvSpPr>
            <p:cNvPr id="1587" name="TextShape 3"/>
            <p:cNvSpPr txBox="1"/>
            <p:nvPr/>
          </p:nvSpPr>
          <p:spPr>
            <a:xfrm>
              <a:off x="62280" y="1009800"/>
              <a:ext cx="2008800" cy="193356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588" name="" descr=""/>
            <p:cNvPicPr/>
            <p:nvPr/>
          </p:nvPicPr>
          <p:blipFill>
            <a:blip r:embed="rId1"/>
            <a:stretch/>
          </p:blipFill>
          <p:spPr>
            <a:xfrm>
              <a:off x="257400" y="1505160"/>
              <a:ext cx="1718280" cy="1429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89" name="CustomShape 4"/>
          <p:cNvSpPr/>
          <p:nvPr/>
        </p:nvSpPr>
        <p:spPr>
          <a:xfrm>
            <a:off x="97200" y="3015360"/>
            <a:ext cx="1998720" cy="22309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0" name="TextShape 5"/>
          <p:cNvSpPr txBox="1"/>
          <p:nvPr/>
        </p:nvSpPr>
        <p:spPr>
          <a:xfrm>
            <a:off x="-12600" y="4918680"/>
            <a:ext cx="22222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200" spc="-1" strike="noStrike">
                <a:latin typeface="Arial"/>
              </a:rPr>
              <a:t>Realistic jets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591" name="Group 6"/>
          <p:cNvGrpSpPr/>
          <p:nvPr/>
        </p:nvGrpSpPr>
        <p:grpSpPr>
          <a:xfrm>
            <a:off x="349200" y="3038040"/>
            <a:ext cx="1081440" cy="1906560"/>
            <a:chOff x="349200" y="3038040"/>
            <a:chExt cx="1081440" cy="1906560"/>
          </a:xfrm>
        </p:grpSpPr>
        <p:grpSp>
          <p:nvGrpSpPr>
            <p:cNvPr id="1592" name="Group 7"/>
            <p:cNvGrpSpPr/>
            <p:nvPr/>
          </p:nvGrpSpPr>
          <p:grpSpPr>
            <a:xfrm>
              <a:off x="568440" y="3556080"/>
              <a:ext cx="530280" cy="659880"/>
              <a:chOff x="568440" y="3556080"/>
              <a:chExt cx="530280" cy="659880"/>
            </a:xfrm>
          </p:grpSpPr>
          <p:grpSp>
            <p:nvGrpSpPr>
              <p:cNvPr id="1593" name="Group 8"/>
              <p:cNvGrpSpPr/>
              <p:nvPr/>
            </p:nvGrpSpPr>
            <p:grpSpPr>
              <a:xfrm>
                <a:off x="568440" y="3556080"/>
                <a:ext cx="530280" cy="659880"/>
                <a:chOff x="568440" y="3556080"/>
                <a:chExt cx="530280" cy="659880"/>
              </a:xfrm>
            </p:grpSpPr>
            <p:grpSp>
              <p:nvGrpSpPr>
                <p:cNvPr id="1594" name="Group 9"/>
                <p:cNvGrpSpPr/>
                <p:nvPr/>
              </p:nvGrpSpPr>
              <p:grpSpPr>
                <a:xfrm>
                  <a:off x="568440" y="3556080"/>
                  <a:ext cx="530280" cy="659880"/>
                  <a:chOff x="568440" y="3556080"/>
                  <a:chExt cx="530280" cy="659880"/>
                </a:xfrm>
              </p:grpSpPr>
              <p:grpSp>
                <p:nvGrpSpPr>
                  <p:cNvPr id="1595" name="Group 10"/>
                  <p:cNvGrpSpPr/>
                  <p:nvPr/>
                </p:nvGrpSpPr>
                <p:grpSpPr>
                  <a:xfrm>
                    <a:off x="568440" y="3951720"/>
                    <a:ext cx="21600" cy="48600"/>
                    <a:chOff x="568440" y="3951720"/>
                    <a:chExt cx="21600" cy="48600"/>
                  </a:xfrm>
                </p:grpSpPr>
                <p:sp>
                  <p:nvSpPr>
                    <p:cNvPr id="1596" name="CustomShape 11"/>
                    <p:cNvSpPr/>
                    <p:nvPr/>
                  </p:nvSpPr>
                  <p:spPr>
                    <a:xfrm>
                      <a:off x="568440" y="3951720"/>
                      <a:ext cx="21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597" name="Group 12"/>
                  <p:cNvGrpSpPr/>
                  <p:nvPr/>
                </p:nvGrpSpPr>
                <p:grpSpPr>
                  <a:xfrm>
                    <a:off x="1078200" y="3987360"/>
                    <a:ext cx="20520" cy="48600"/>
                    <a:chOff x="1078200" y="3987360"/>
                    <a:chExt cx="20520" cy="48600"/>
                  </a:xfrm>
                </p:grpSpPr>
                <p:sp>
                  <p:nvSpPr>
                    <p:cNvPr id="1598" name="CustomShape 13"/>
                    <p:cNvSpPr/>
                    <p:nvPr/>
                  </p:nvSpPr>
                  <p:spPr>
                    <a:xfrm>
                      <a:off x="1078200" y="3987360"/>
                      <a:ext cx="2052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599" name="CustomShape 14"/>
                  <p:cNvSpPr/>
                  <p:nvPr/>
                </p:nvSpPr>
                <p:spPr>
                  <a:xfrm>
                    <a:off x="992160" y="3556080"/>
                    <a:ext cx="48600" cy="475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600" name="CustomShape 15"/>
                  <p:cNvSpPr/>
                  <p:nvPr/>
                </p:nvSpPr>
                <p:spPr>
                  <a:xfrm>
                    <a:off x="808200" y="4167360"/>
                    <a:ext cx="4896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601" name="Group 16"/>
                <p:cNvGrpSpPr/>
                <p:nvPr/>
              </p:nvGrpSpPr>
              <p:grpSpPr>
                <a:xfrm>
                  <a:off x="604800" y="3611160"/>
                  <a:ext cx="462960" cy="572400"/>
                  <a:chOff x="604800" y="3611160"/>
                  <a:chExt cx="462960" cy="572400"/>
                </a:xfrm>
              </p:grpSpPr>
              <p:sp>
                <p:nvSpPr>
                  <p:cNvPr id="1602" name="Line 17"/>
                  <p:cNvSpPr/>
                  <p:nvPr/>
                </p:nvSpPr>
                <p:spPr>
                  <a:xfrm>
                    <a:off x="604800" y="3980160"/>
                    <a:ext cx="210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603" name="Line 18"/>
                  <p:cNvSpPr/>
                  <p:nvPr/>
                </p:nvSpPr>
                <p:spPr>
                  <a:xfrm flipV="1">
                    <a:off x="825480" y="3611160"/>
                    <a:ext cx="176040" cy="36900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604" name="Group 19"/>
                  <p:cNvGrpSpPr/>
                  <p:nvPr/>
                </p:nvGrpSpPr>
                <p:grpSpPr>
                  <a:xfrm>
                    <a:off x="813600" y="4015080"/>
                    <a:ext cx="254160" cy="168480"/>
                    <a:chOff x="813600" y="4015080"/>
                    <a:chExt cx="254160" cy="168480"/>
                  </a:xfrm>
                </p:grpSpPr>
                <p:sp>
                  <p:nvSpPr>
                    <p:cNvPr id="1605" name="Line 20"/>
                    <p:cNvSpPr/>
                    <p:nvPr/>
                  </p:nvSpPr>
                  <p:spPr>
                    <a:xfrm flipH="1">
                      <a:off x="878040" y="4015080"/>
                      <a:ext cx="18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606" name="Freeform 21"/>
                    <p:cNvSpPr/>
                    <p:nvPr/>
                  </p:nvSpPr>
                  <p:spPr>
                    <a:xfrm>
                      <a:off x="773640" y="4014360"/>
                      <a:ext cx="135360" cy="16956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376" h="471">
                          <a:moveTo>
                            <a:pt x="295" y="2"/>
                          </a:moveTo>
                          <a:cubicBezTo>
                            <a:pt x="168" y="0"/>
                            <a:pt x="307" y="123"/>
                            <a:pt x="230" y="151"/>
                          </a:cubicBezTo>
                          <a:cubicBezTo>
                            <a:pt x="40" y="218"/>
                            <a:pt x="375" y="239"/>
                            <a:pt x="177" y="292"/>
                          </a:cubicBezTo>
                          <a:cubicBezTo>
                            <a:pt x="0" y="340"/>
                            <a:pt x="234" y="314"/>
                            <a:pt x="236" y="375"/>
                          </a:cubicBezTo>
                          <a:lnTo>
                            <a:pt x="171" y="411"/>
                          </a:lnTo>
                          <a:lnTo>
                            <a:pt x="195" y="470"/>
                          </a:lnTo>
                          <a:lnTo>
                            <a:pt x="195" y="464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607" name="CustomShape 22"/>
                  <p:cNvSpPr/>
                  <p:nvPr/>
                </p:nvSpPr>
                <p:spPr>
                  <a:xfrm>
                    <a:off x="772920" y="3927600"/>
                    <a:ext cx="157680" cy="12276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608" name="" descr=""/>
            <p:cNvPicPr/>
            <p:nvPr/>
          </p:nvPicPr>
          <p:blipFill>
            <a:blip r:embed="rId2"/>
            <a:stretch/>
          </p:blipFill>
          <p:spPr>
            <a:xfrm rot="7923600">
              <a:off x="464760" y="4235400"/>
              <a:ext cx="605520" cy="579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9" name="" descr=""/>
            <p:cNvPicPr/>
            <p:nvPr/>
          </p:nvPicPr>
          <p:blipFill>
            <a:blip r:embed="rId3"/>
            <a:stretch/>
          </p:blipFill>
          <p:spPr>
            <a:xfrm rot="1980600">
              <a:off x="995400" y="3077640"/>
              <a:ext cx="309960" cy="551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10" name="CustomShape 23"/>
          <p:cNvSpPr/>
          <p:nvPr/>
        </p:nvSpPr>
        <p:spPr>
          <a:xfrm>
            <a:off x="3138480" y="1565640"/>
            <a:ext cx="2137320" cy="28890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611" name="" descr=""/>
          <p:cNvPicPr/>
          <p:nvPr/>
        </p:nvPicPr>
        <p:blipFill>
          <a:blip r:embed="rId4"/>
          <a:stretch/>
        </p:blipFill>
        <p:spPr>
          <a:xfrm>
            <a:off x="3453120" y="212436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1612" name="TextShape 24"/>
          <p:cNvSpPr txBox="1"/>
          <p:nvPr/>
        </p:nvSpPr>
        <p:spPr>
          <a:xfrm>
            <a:off x="2992680" y="3573360"/>
            <a:ext cx="24415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200" spc="-1" strike="noStrike">
                <a:latin typeface="Arial"/>
              </a:rPr>
              <a:t>Realistic Monte Carlo Model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613" name="Group 25"/>
          <p:cNvGrpSpPr/>
          <p:nvPr/>
        </p:nvGrpSpPr>
        <p:grpSpPr>
          <a:xfrm>
            <a:off x="3886920" y="1546560"/>
            <a:ext cx="1077840" cy="1900440"/>
            <a:chOff x="3886920" y="1546560"/>
            <a:chExt cx="1077840" cy="1900440"/>
          </a:xfrm>
        </p:grpSpPr>
        <p:grpSp>
          <p:nvGrpSpPr>
            <p:cNvPr id="1614" name="Group 26"/>
            <p:cNvGrpSpPr/>
            <p:nvPr/>
          </p:nvGrpSpPr>
          <p:grpSpPr>
            <a:xfrm>
              <a:off x="4105440" y="2062800"/>
              <a:ext cx="528480" cy="658080"/>
              <a:chOff x="4105440" y="2062800"/>
              <a:chExt cx="528480" cy="658080"/>
            </a:xfrm>
          </p:grpSpPr>
          <p:grpSp>
            <p:nvGrpSpPr>
              <p:cNvPr id="1615" name="Group 27"/>
              <p:cNvGrpSpPr/>
              <p:nvPr/>
            </p:nvGrpSpPr>
            <p:grpSpPr>
              <a:xfrm>
                <a:off x="4105440" y="2062800"/>
                <a:ext cx="528480" cy="658080"/>
                <a:chOff x="4105440" y="2062800"/>
                <a:chExt cx="528480" cy="658080"/>
              </a:xfrm>
            </p:grpSpPr>
            <p:grpSp>
              <p:nvGrpSpPr>
                <p:cNvPr id="1616" name="Group 28"/>
                <p:cNvGrpSpPr/>
                <p:nvPr/>
              </p:nvGrpSpPr>
              <p:grpSpPr>
                <a:xfrm>
                  <a:off x="4105440" y="2062800"/>
                  <a:ext cx="528480" cy="658080"/>
                  <a:chOff x="4105440" y="2062800"/>
                  <a:chExt cx="528480" cy="658080"/>
                </a:xfrm>
              </p:grpSpPr>
              <p:grpSp>
                <p:nvGrpSpPr>
                  <p:cNvPr id="1617" name="Group 29"/>
                  <p:cNvGrpSpPr/>
                  <p:nvPr/>
                </p:nvGrpSpPr>
                <p:grpSpPr>
                  <a:xfrm>
                    <a:off x="4105440" y="2457360"/>
                    <a:ext cx="21240" cy="48240"/>
                    <a:chOff x="4105440" y="2457360"/>
                    <a:chExt cx="21240" cy="48240"/>
                  </a:xfrm>
                </p:grpSpPr>
                <p:sp>
                  <p:nvSpPr>
                    <p:cNvPr id="1618" name="CustomShape 30"/>
                    <p:cNvSpPr/>
                    <p:nvPr/>
                  </p:nvSpPr>
                  <p:spPr>
                    <a:xfrm>
                      <a:off x="4105440" y="2457360"/>
                      <a:ext cx="2124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619" name="Group 31"/>
                  <p:cNvGrpSpPr/>
                  <p:nvPr/>
                </p:nvGrpSpPr>
                <p:grpSpPr>
                  <a:xfrm>
                    <a:off x="4613040" y="2493000"/>
                    <a:ext cx="20880" cy="48240"/>
                    <a:chOff x="4613040" y="2493000"/>
                    <a:chExt cx="20880" cy="48240"/>
                  </a:xfrm>
                </p:grpSpPr>
                <p:sp>
                  <p:nvSpPr>
                    <p:cNvPr id="1620" name="CustomShape 32"/>
                    <p:cNvSpPr/>
                    <p:nvPr/>
                  </p:nvSpPr>
                  <p:spPr>
                    <a:xfrm>
                      <a:off x="4613040" y="2493000"/>
                      <a:ext cx="2088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621" name="CustomShape 33"/>
                  <p:cNvSpPr/>
                  <p:nvPr/>
                </p:nvSpPr>
                <p:spPr>
                  <a:xfrm>
                    <a:off x="4527360" y="2062800"/>
                    <a:ext cx="48600" cy="47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622" name="CustomShape 34"/>
                  <p:cNvSpPr/>
                  <p:nvPr/>
                </p:nvSpPr>
                <p:spPr>
                  <a:xfrm>
                    <a:off x="4344480" y="2672280"/>
                    <a:ext cx="4860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623" name="Group 35"/>
                <p:cNvGrpSpPr/>
                <p:nvPr/>
              </p:nvGrpSpPr>
              <p:grpSpPr>
                <a:xfrm>
                  <a:off x="4141440" y="2117880"/>
                  <a:ext cx="461520" cy="570600"/>
                  <a:chOff x="4141440" y="2117880"/>
                  <a:chExt cx="461520" cy="570600"/>
                </a:xfrm>
              </p:grpSpPr>
              <p:sp>
                <p:nvSpPr>
                  <p:cNvPr id="1624" name="Line 36"/>
                  <p:cNvSpPr/>
                  <p:nvPr/>
                </p:nvSpPr>
                <p:spPr>
                  <a:xfrm>
                    <a:off x="4141440" y="2485800"/>
                    <a:ext cx="21024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625" name="Line 37"/>
                  <p:cNvSpPr/>
                  <p:nvPr/>
                </p:nvSpPr>
                <p:spPr>
                  <a:xfrm flipV="1">
                    <a:off x="4361400" y="2117880"/>
                    <a:ext cx="175320" cy="36756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626" name="Group 38"/>
                  <p:cNvGrpSpPr/>
                  <p:nvPr/>
                </p:nvGrpSpPr>
                <p:grpSpPr>
                  <a:xfrm>
                    <a:off x="4349520" y="2520720"/>
                    <a:ext cx="253440" cy="167760"/>
                    <a:chOff x="4349520" y="2520720"/>
                    <a:chExt cx="253440" cy="167760"/>
                  </a:xfrm>
                </p:grpSpPr>
                <p:sp>
                  <p:nvSpPr>
                    <p:cNvPr id="1627" name="Line 39"/>
                    <p:cNvSpPr/>
                    <p:nvPr/>
                  </p:nvSpPr>
                  <p:spPr>
                    <a:xfrm flipH="1">
                      <a:off x="4413960" y="2520720"/>
                      <a:ext cx="18900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628" name="Freeform 40"/>
                    <p:cNvSpPr/>
                    <p:nvPr/>
                  </p:nvSpPr>
                  <p:spPr>
                    <a:xfrm>
                      <a:off x="4309920" y="2520000"/>
                      <a:ext cx="134640" cy="16884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374" h="469">
                          <a:moveTo>
                            <a:pt x="294" y="2"/>
                          </a:moveTo>
                          <a:cubicBezTo>
                            <a:pt x="167" y="0"/>
                            <a:pt x="305" y="122"/>
                            <a:pt x="229" y="150"/>
                          </a:cubicBezTo>
                          <a:cubicBezTo>
                            <a:pt x="40" y="218"/>
                            <a:pt x="373" y="238"/>
                            <a:pt x="176" y="291"/>
                          </a:cubicBezTo>
                          <a:cubicBezTo>
                            <a:pt x="0" y="339"/>
                            <a:pt x="233" y="313"/>
                            <a:pt x="235" y="374"/>
                          </a:cubicBezTo>
                          <a:lnTo>
                            <a:pt x="170" y="409"/>
                          </a:lnTo>
                          <a:lnTo>
                            <a:pt x="194" y="468"/>
                          </a:lnTo>
                          <a:lnTo>
                            <a:pt x="194" y="463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629" name="CustomShape 41"/>
                  <p:cNvSpPr/>
                  <p:nvPr/>
                </p:nvSpPr>
                <p:spPr>
                  <a:xfrm>
                    <a:off x="4309200" y="2433240"/>
                    <a:ext cx="157320" cy="1224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630" name="" descr=""/>
            <p:cNvPicPr/>
            <p:nvPr/>
          </p:nvPicPr>
          <p:blipFill>
            <a:blip r:embed="rId5"/>
            <a:stretch/>
          </p:blipFill>
          <p:spPr>
            <a:xfrm rot="7923000">
              <a:off x="4001760" y="2740320"/>
              <a:ext cx="603720" cy="577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1" name="" descr=""/>
            <p:cNvPicPr/>
            <p:nvPr/>
          </p:nvPicPr>
          <p:blipFill>
            <a:blip r:embed="rId6"/>
            <a:stretch/>
          </p:blipFill>
          <p:spPr>
            <a:xfrm rot="1978200">
              <a:off x="4530960" y="1586160"/>
              <a:ext cx="308880" cy="5497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632" name="Line 42"/>
          <p:cNvCxnSpPr>
            <a:stCxn id="1586" idx="3"/>
            <a:endCxn id="1610" idx="1"/>
          </p:cNvCxnSpPr>
          <p:nvPr/>
        </p:nvCxnSpPr>
        <p:spPr>
          <a:xfrm>
            <a:off x="2071080" y="1976400"/>
            <a:ext cx="1067760" cy="1033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633" name="Line 43"/>
          <p:cNvCxnSpPr>
            <a:stCxn id="1589" idx="3"/>
            <a:endCxn id="1610" idx="1"/>
          </p:cNvCxnSpPr>
          <p:nvPr/>
        </p:nvCxnSpPr>
        <p:spPr>
          <a:xfrm flipV="1">
            <a:off x="2095920" y="3009960"/>
            <a:ext cx="1042920" cy="11210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634" name="TextShape 44"/>
          <p:cNvSpPr txBox="1"/>
          <p:nvPr/>
        </p:nvSpPr>
        <p:spPr>
          <a:xfrm>
            <a:off x="7839000" y="2141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635" name="Group 45"/>
          <p:cNvGrpSpPr/>
          <p:nvPr/>
        </p:nvGrpSpPr>
        <p:grpSpPr>
          <a:xfrm>
            <a:off x="5290200" y="1736640"/>
            <a:ext cx="2532960" cy="2048040"/>
            <a:chOff x="5290200" y="1736640"/>
            <a:chExt cx="2532960" cy="2048040"/>
          </a:xfrm>
        </p:grpSpPr>
        <p:sp>
          <p:nvSpPr>
            <p:cNvPr id="1636" name="CustomShape 46"/>
            <p:cNvSpPr/>
            <p:nvPr/>
          </p:nvSpPr>
          <p:spPr>
            <a:xfrm>
              <a:off x="5290200" y="1736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cfe7f5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7" name="TextShape 47"/>
            <p:cNvSpPr txBox="1"/>
            <p:nvPr/>
          </p:nvSpPr>
          <p:spPr>
            <a:xfrm>
              <a:off x="5318640" y="2322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1638" name="" descr=""/>
          <p:cNvPicPr/>
          <p:nvPr/>
        </p:nvPicPr>
        <p:blipFill>
          <a:blip r:embed="rId7"/>
          <a:stretch/>
        </p:blipFill>
        <p:spPr>
          <a:xfrm>
            <a:off x="7515720" y="3731760"/>
            <a:ext cx="2517480" cy="1571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500" spc="-1" strike="noStrike">
                <a:latin typeface="Arial"/>
              </a:rPr>
              <a:t>Event Generator + Bayesian Statistical analysis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640" name="Group 2"/>
          <p:cNvGrpSpPr/>
          <p:nvPr/>
        </p:nvGrpSpPr>
        <p:grpSpPr>
          <a:xfrm>
            <a:off x="7702200" y="699120"/>
            <a:ext cx="2360160" cy="2007360"/>
            <a:chOff x="7702200" y="699120"/>
            <a:chExt cx="2360160" cy="2007360"/>
          </a:xfrm>
        </p:grpSpPr>
        <p:sp>
          <p:nvSpPr>
            <p:cNvPr id="1641" name="CustomShape 3"/>
            <p:cNvSpPr/>
            <p:nvPr/>
          </p:nvSpPr>
          <p:spPr>
            <a:xfrm>
              <a:off x="7702200" y="713520"/>
              <a:ext cx="2360160" cy="19929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42" name="" descr=""/>
            <p:cNvPicPr/>
            <p:nvPr/>
          </p:nvPicPr>
          <p:blipFill>
            <a:blip r:embed="rId1"/>
            <a:stretch/>
          </p:blipFill>
          <p:spPr>
            <a:xfrm>
              <a:off x="8360640" y="1132560"/>
              <a:ext cx="1220400" cy="1072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3" name="TextShape 4"/>
            <p:cNvSpPr txBox="1"/>
            <p:nvPr/>
          </p:nvSpPr>
          <p:spPr>
            <a:xfrm>
              <a:off x="7724520" y="2169720"/>
              <a:ext cx="2334600" cy="536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500" spc="-1" strike="noStrike">
                  <a:latin typeface="Arial"/>
                </a:rPr>
                <a:t>Realistic theoretical calculations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1644" name="Group 5"/>
            <p:cNvGrpSpPr/>
            <p:nvPr/>
          </p:nvGrpSpPr>
          <p:grpSpPr>
            <a:xfrm>
              <a:off x="8686080" y="699120"/>
              <a:ext cx="808560" cy="1425600"/>
              <a:chOff x="8686080" y="699120"/>
              <a:chExt cx="808560" cy="1425600"/>
            </a:xfrm>
          </p:grpSpPr>
          <p:grpSp>
            <p:nvGrpSpPr>
              <p:cNvPr id="1645" name="Group 6"/>
              <p:cNvGrpSpPr/>
              <p:nvPr/>
            </p:nvGrpSpPr>
            <p:grpSpPr>
              <a:xfrm>
                <a:off x="8849880" y="1086480"/>
                <a:ext cx="396360" cy="493560"/>
                <a:chOff x="8849880" y="1086480"/>
                <a:chExt cx="396360" cy="493560"/>
              </a:xfrm>
            </p:grpSpPr>
            <p:grpSp>
              <p:nvGrpSpPr>
                <p:cNvPr id="1646" name="Group 7"/>
                <p:cNvGrpSpPr/>
                <p:nvPr/>
              </p:nvGrpSpPr>
              <p:grpSpPr>
                <a:xfrm>
                  <a:off x="8849880" y="1086480"/>
                  <a:ext cx="396360" cy="493560"/>
                  <a:chOff x="8849880" y="1086480"/>
                  <a:chExt cx="396360" cy="493560"/>
                </a:xfrm>
              </p:grpSpPr>
              <p:grpSp>
                <p:nvGrpSpPr>
                  <p:cNvPr id="1647" name="Group 8"/>
                  <p:cNvGrpSpPr/>
                  <p:nvPr/>
                </p:nvGrpSpPr>
                <p:grpSpPr>
                  <a:xfrm>
                    <a:off x="8849880" y="1086480"/>
                    <a:ext cx="396360" cy="493560"/>
                    <a:chOff x="8849880" y="1086480"/>
                    <a:chExt cx="396360" cy="493560"/>
                  </a:xfrm>
                </p:grpSpPr>
                <p:grpSp>
                  <p:nvGrpSpPr>
                    <p:cNvPr id="1648" name="Group 9"/>
                    <p:cNvGrpSpPr/>
                    <p:nvPr/>
                  </p:nvGrpSpPr>
                  <p:grpSpPr>
                    <a:xfrm>
                      <a:off x="8849880" y="1382400"/>
                      <a:ext cx="15840" cy="36000"/>
                      <a:chOff x="8849880" y="1382400"/>
                      <a:chExt cx="15840" cy="36000"/>
                    </a:xfrm>
                  </p:grpSpPr>
                  <p:sp>
                    <p:nvSpPr>
                      <p:cNvPr id="1649" name="CustomShape 10"/>
                      <p:cNvSpPr/>
                      <p:nvPr/>
                    </p:nvSpPr>
                    <p:spPr>
                      <a:xfrm>
                        <a:off x="8849880" y="1382400"/>
                        <a:ext cx="15840" cy="36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650" name="Group 11"/>
                    <p:cNvGrpSpPr/>
                    <p:nvPr/>
                  </p:nvGrpSpPr>
                  <p:grpSpPr>
                    <a:xfrm>
                      <a:off x="9230760" y="1409040"/>
                      <a:ext cx="15480" cy="36000"/>
                      <a:chOff x="9230760" y="1409040"/>
                      <a:chExt cx="15480" cy="36000"/>
                    </a:xfrm>
                  </p:grpSpPr>
                  <p:sp>
                    <p:nvSpPr>
                      <p:cNvPr id="1651" name="CustomShape 12"/>
                      <p:cNvSpPr/>
                      <p:nvPr/>
                    </p:nvSpPr>
                    <p:spPr>
                      <a:xfrm>
                        <a:off x="9230760" y="1409040"/>
                        <a:ext cx="15480" cy="36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652" name="CustomShape 13"/>
                    <p:cNvSpPr/>
                    <p:nvPr/>
                  </p:nvSpPr>
                  <p:spPr>
                    <a:xfrm>
                      <a:off x="9166320" y="1086480"/>
                      <a:ext cx="36720" cy="356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653" name="CustomShape 14"/>
                    <p:cNvSpPr/>
                    <p:nvPr/>
                  </p:nvSpPr>
                  <p:spPr>
                    <a:xfrm>
                      <a:off x="9029160" y="1543320"/>
                      <a:ext cx="36720" cy="367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654" name="Group 15"/>
                  <p:cNvGrpSpPr/>
                  <p:nvPr/>
                </p:nvGrpSpPr>
                <p:grpSpPr>
                  <a:xfrm>
                    <a:off x="8876880" y="1127520"/>
                    <a:ext cx="346320" cy="428400"/>
                    <a:chOff x="8876880" y="1127520"/>
                    <a:chExt cx="346320" cy="428400"/>
                  </a:xfrm>
                </p:grpSpPr>
                <p:sp>
                  <p:nvSpPr>
                    <p:cNvPr id="1655" name="Line 16"/>
                    <p:cNvSpPr/>
                    <p:nvPr/>
                  </p:nvSpPr>
                  <p:spPr>
                    <a:xfrm>
                      <a:off x="8876880" y="1403640"/>
                      <a:ext cx="15768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656" name="Line 17"/>
                    <p:cNvSpPr/>
                    <p:nvPr/>
                  </p:nvSpPr>
                  <p:spPr>
                    <a:xfrm flipV="1">
                      <a:off x="9041760" y="1127520"/>
                      <a:ext cx="131400" cy="2757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657" name="Group 18"/>
                    <p:cNvGrpSpPr/>
                    <p:nvPr/>
                  </p:nvGrpSpPr>
                  <p:grpSpPr>
                    <a:xfrm>
                      <a:off x="9033120" y="1429920"/>
                      <a:ext cx="190080" cy="126000"/>
                      <a:chOff x="9033120" y="1429920"/>
                      <a:chExt cx="190080" cy="126000"/>
                    </a:xfrm>
                  </p:grpSpPr>
                  <p:sp>
                    <p:nvSpPr>
                      <p:cNvPr id="1658" name="Line 19"/>
                      <p:cNvSpPr/>
                      <p:nvPr/>
                    </p:nvSpPr>
                    <p:spPr>
                      <a:xfrm flipH="1">
                        <a:off x="9081360" y="1429920"/>
                        <a:ext cx="1418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659" name="Freeform 20"/>
                      <p:cNvSpPr/>
                      <p:nvPr/>
                    </p:nvSpPr>
                    <p:spPr>
                      <a:xfrm>
                        <a:off x="9003240" y="1429560"/>
                        <a:ext cx="101160" cy="12672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281" h="352">
                            <a:moveTo>
                              <a:pt x="221" y="1"/>
                            </a:moveTo>
                            <a:cubicBezTo>
                              <a:pt x="126" y="0"/>
                              <a:pt x="229" y="91"/>
                              <a:pt x="172" y="112"/>
                            </a:cubicBezTo>
                            <a:cubicBezTo>
                              <a:pt x="30" y="163"/>
                              <a:pt x="280" y="178"/>
                              <a:pt x="132" y="218"/>
                            </a:cubicBezTo>
                            <a:cubicBezTo>
                              <a:pt x="0" y="254"/>
                              <a:pt x="175" y="234"/>
                              <a:pt x="177" y="280"/>
                            </a:cubicBezTo>
                            <a:lnTo>
                              <a:pt x="128" y="306"/>
                            </a:lnTo>
                            <a:lnTo>
                              <a:pt x="146" y="351"/>
                            </a:lnTo>
                            <a:lnTo>
                              <a:pt x="146" y="347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660" name="CustomShape 21"/>
                    <p:cNvSpPr/>
                    <p:nvPr/>
                  </p:nvSpPr>
                  <p:spPr>
                    <a:xfrm>
                      <a:off x="9002880" y="1364040"/>
                      <a:ext cx="118080" cy="918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661" name="" descr=""/>
              <p:cNvPicPr/>
              <p:nvPr/>
            </p:nvPicPr>
            <p:blipFill>
              <a:blip r:embed="rId2"/>
              <a:stretch/>
            </p:blipFill>
            <p:spPr>
              <a:xfrm rot="7921800">
                <a:off x="8772120" y="1594800"/>
                <a:ext cx="452880" cy="4334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62" name="" descr=""/>
              <p:cNvPicPr/>
              <p:nvPr/>
            </p:nvPicPr>
            <p:blipFill>
              <a:blip r:embed="rId3"/>
              <a:stretch/>
            </p:blipFill>
            <p:spPr>
              <a:xfrm rot="1977000">
                <a:off x="9169200" y="728640"/>
                <a:ext cx="231840" cy="412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663" name="CustomShape 22"/>
          <p:cNvSpPr/>
          <p:nvPr/>
        </p:nvSpPr>
        <p:spPr>
          <a:xfrm>
            <a:off x="7657920" y="4353120"/>
            <a:ext cx="2423520" cy="85032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4" name="TextShape 23"/>
          <p:cNvSpPr txBox="1"/>
          <p:nvPr/>
        </p:nvSpPr>
        <p:spPr>
          <a:xfrm>
            <a:off x="7617240" y="4466880"/>
            <a:ext cx="2412000" cy="75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000" spc="-1" strike="noStrike">
                <a:latin typeface="Arial"/>
              </a:rPr>
              <a:t>Constraint of QGP properties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1665" name="Group 24"/>
          <p:cNvGrpSpPr/>
          <p:nvPr/>
        </p:nvGrpSpPr>
        <p:grpSpPr>
          <a:xfrm>
            <a:off x="77040" y="715320"/>
            <a:ext cx="6771240" cy="4571280"/>
            <a:chOff x="77040" y="715320"/>
            <a:chExt cx="6771240" cy="4571280"/>
          </a:xfrm>
        </p:grpSpPr>
        <p:sp>
          <p:nvSpPr>
            <p:cNvPr id="1666" name="CustomShape 25"/>
            <p:cNvSpPr/>
            <p:nvPr/>
          </p:nvSpPr>
          <p:spPr>
            <a:xfrm>
              <a:off x="77040" y="715320"/>
              <a:ext cx="6771240" cy="45712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7" name="TextShape 26"/>
            <p:cNvSpPr txBox="1"/>
            <p:nvPr/>
          </p:nvSpPr>
          <p:spPr>
            <a:xfrm>
              <a:off x="1382400" y="3212280"/>
              <a:ext cx="4051800" cy="69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1668" name="" descr=""/>
            <p:cNvPicPr/>
            <p:nvPr/>
          </p:nvPicPr>
          <p:blipFill>
            <a:blip r:embed="rId4"/>
            <a:stretch/>
          </p:blipFill>
          <p:spPr>
            <a:xfrm>
              <a:off x="134640" y="77724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9" name="" descr=""/>
            <p:cNvPicPr/>
            <p:nvPr/>
          </p:nvPicPr>
          <p:blipFill>
            <a:blip r:embed="rId5"/>
            <a:stretch/>
          </p:blipFill>
          <p:spPr>
            <a:xfrm>
              <a:off x="4977360" y="77904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0" name="" descr=""/>
            <p:cNvPicPr/>
            <p:nvPr/>
          </p:nvPicPr>
          <p:blipFill>
            <a:blip r:embed="rId6"/>
            <a:stretch/>
          </p:blipFill>
          <p:spPr>
            <a:xfrm>
              <a:off x="4976640" y="3827520"/>
              <a:ext cx="1828800" cy="139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1" name="" descr=""/>
            <p:cNvPicPr/>
            <p:nvPr/>
          </p:nvPicPr>
          <p:blipFill>
            <a:blip r:embed="rId7"/>
            <a:stretch/>
          </p:blipFill>
          <p:spPr>
            <a:xfrm>
              <a:off x="138600" y="2393280"/>
              <a:ext cx="18288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2" name="" descr=""/>
            <p:cNvPicPr/>
            <p:nvPr/>
          </p:nvPicPr>
          <p:blipFill>
            <a:blip r:embed="rId8"/>
            <a:stretch/>
          </p:blipFill>
          <p:spPr>
            <a:xfrm>
              <a:off x="205200" y="3602520"/>
              <a:ext cx="1828800" cy="1554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3" name="" descr=""/>
            <p:cNvPicPr/>
            <p:nvPr/>
          </p:nvPicPr>
          <p:blipFill>
            <a:blip r:embed="rId9"/>
            <a:stretch/>
          </p:blipFill>
          <p:spPr>
            <a:xfrm>
              <a:off x="2338920" y="779040"/>
              <a:ext cx="2286000" cy="1463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4" name="" descr=""/>
            <p:cNvPicPr/>
            <p:nvPr/>
          </p:nvPicPr>
          <p:blipFill>
            <a:blip r:embed="rId10"/>
            <a:stretch/>
          </p:blipFill>
          <p:spPr>
            <a:xfrm>
              <a:off x="2300760" y="2404800"/>
              <a:ext cx="228600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5" name="" descr=""/>
            <p:cNvPicPr/>
            <p:nvPr/>
          </p:nvPicPr>
          <p:blipFill>
            <a:blip r:embed="rId11"/>
            <a:stretch/>
          </p:blipFill>
          <p:spPr>
            <a:xfrm>
              <a:off x="2304000" y="3903120"/>
              <a:ext cx="2286000" cy="121608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676" name="Line 27"/>
          <p:cNvCxnSpPr>
            <a:stCxn id="1665" idx="3"/>
          </p:cNvCxnSpPr>
          <p:nvPr/>
        </p:nvCxnSpPr>
        <p:spPr>
          <a:xfrm>
            <a:off x="6848280" y="3000960"/>
            <a:ext cx="857520" cy="399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677" name="Line 28"/>
          <p:cNvCxnSpPr/>
          <p:nvPr/>
        </p:nvCxnSpPr>
        <p:spPr>
          <a:xfrm flipV="1">
            <a:off x="8308800" y="3111480"/>
            <a:ext cx="445320" cy="2642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678" name="CustomShape 29"/>
          <p:cNvSpPr/>
          <p:nvPr/>
        </p:nvSpPr>
        <p:spPr>
          <a:xfrm>
            <a:off x="7705440" y="3095640"/>
            <a:ext cx="2385720" cy="6098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9" name="TextShape 30"/>
          <p:cNvSpPr txBox="1"/>
          <p:nvPr/>
        </p:nvSpPr>
        <p:spPr>
          <a:xfrm>
            <a:off x="7632720" y="3201840"/>
            <a:ext cx="24901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latin typeface="Arial"/>
              </a:rPr>
              <a:t>Bayesian Statistical Analysis</a:t>
            </a:r>
            <a:endParaRPr b="0" lang="en-US" sz="1800" spc="-1" strike="noStrike">
              <a:latin typeface="Arial"/>
            </a:endParaRPr>
          </a:p>
        </p:txBody>
      </p:sp>
      <p:cxnSp>
        <p:nvCxnSpPr>
          <p:cNvPr id="1680" name="Line 31"/>
          <p:cNvCxnSpPr>
            <a:stCxn id="1679" idx="2"/>
            <a:endCxn id="1663" idx="0"/>
          </p:cNvCxnSpPr>
          <p:nvPr/>
        </p:nvCxnSpPr>
        <p:spPr>
          <a:xfrm flipH="1">
            <a:off x="8869680" y="3804120"/>
            <a:ext cx="8280" cy="5493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681" name="Line 32"/>
          <p:cNvCxnSpPr>
            <a:stCxn id="1640" idx="2"/>
            <a:endCxn id="1679" idx="0"/>
          </p:cNvCxnSpPr>
          <p:nvPr/>
        </p:nvCxnSpPr>
        <p:spPr>
          <a:xfrm flipH="1">
            <a:off x="8877600" y="2706480"/>
            <a:ext cx="5040" cy="4957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TextShape 1"/>
          <p:cNvSpPr txBox="1"/>
          <p:nvPr/>
        </p:nvSpPr>
        <p:spPr>
          <a:xfrm>
            <a:off x="89280" y="-35640"/>
            <a:ext cx="10035360" cy="1133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JETSCAPE </a:t>
            </a:r>
            <a:r>
              <a:rPr b="0" lang="en-US" sz="3000" spc="-1" strike="noStrike">
                <a:latin typeface="Arial"/>
              </a:rPr>
              <a:t>Event generator</a:t>
            </a:r>
            <a:br/>
            <a:r>
              <a:rPr b="1" lang="en-US" sz="1800" spc="-1" strike="noStrike">
                <a:latin typeface="Arial"/>
              </a:rPr>
              <a:t>J</a:t>
            </a:r>
            <a:r>
              <a:rPr b="0" lang="en-US" sz="1800" spc="-1" strike="noStrike">
                <a:latin typeface="Arial"/>
              </a:rPr>
              <a:t>et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nergy-loss </a:t>
            </a:r>
            <a:r>
              <a:rPr b="1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omography with a </a:t>
            </a:r>
            <a:r>
              <a:rPr b="1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tatistically and </a:t>
            </a:r>
            <a:r>
              <a:rPr b="1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omputationally </a:t>
            </a:r>
            <a:r>
              <a:rPr b="1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dvanced </a:t>
            </a:r>
            <a:r>
              <a:rPr b="1" lang="en-US" sz="1800" spc="-1" strike="noStrike">
                <a:latin typeface="Arial"/>
              </a:rPr>
              <a:t>P</a:t>
            </a:r>
            <a:r>
              <a:rPr b="0" lang="en-US" sz="1800" spc="-1" strike="noStrike">
                <a:latin typeface="Arial"/>
              </a:rPr>
              <a:t>rogram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nvelope</a:t>
            </a:r>
            <a:br/>
            <a:r>
              <a:rPr b="0" lang="en-US" sz="1800" spc="-1" strike="noStrike">
                <a:latin typeface="Arial"/>
              </a:rPr>
              <a:t>http://jetscape.wayne.edu/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683" name="Group 2"/>
          <p:cNvGrpSpPr/>
          <p:nvPr/>
        </p:nvGrpSpPr>
        <p:grpSpPr>
          <a:xfrm>
            <a:off x="62280" y="1009800"/>
            <a:ext cx="2008800" cy="1933560"/>
            <a:chOff x="62280" y="1009800"/>
            <a:chExt cx="2008800" cy="1933560"/>
          </a:xfrm>
        </p:grpSpPr>
        <p:sp>
          <p:nvSpPr>
            <p:cNvPr id="1684" name="TextShape 3"/>
            <p:cNvSpPr txBox="1"/>
            <p:nvPr/>
          </p:nvSpPr>
          <p:spPr>
            <a:xfrm>
              <a:off x="62280" y="1009800"/>
              <a:ext cx="2008800" cy="193356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685" name="" descr=""/>
            <p:cNvPicPr/>
            <p:nvPr/>
          </p:nvPicPr>
          <p:blipFill>
            <a:blip r:embed="rId1"/>
            <a:stretch/>
          </p:blipFill>
          <p:spPr>
            <a:xfrm>
              <a:off x="257400" y="1505160"/>
              <a:ext cx="1718280" cy="1429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86" name="CustomShape 4"/>
          <p:cNvSpPr/>
          <p:nvPr/>
        </p:nvSpPr>
        <p:spPr>
          <a:xfrm>
            <a:off x="97200" y="3015360"/>
            <a:ext cx="1998720" cy="22309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7" name="TextShape 5"/>
          <p:cNvSpPr txBox="1"/>
          <p:nvPr/>
        </p:nvSpPr>
        <p:spPr>
          <a:xfrm>
            <a:off x="-12600" y="4918680"/>
            <a:ext cx="22222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200" spc="-1" strike="noStrike">
                <a:latin typeface="Arial"/>
              </a:rPr>
              <a:t>Realistic jets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688" name="Group 6"/>
          <p:cNvGrpSpPr/>
          <p:nvPr/>
        </p:nvGrpSpPr>
        <p:grpSpPr>
          <a:xfrm>
            <a:off x="349200" y="3038040"/>
            <a:ext cx="1081440" cy="1906560"/>
            <a:chOff x="349200" y="3038040"/>
            <a:chExt cx="1081440" cy="1906560"/>
          </a:xfrm>
        </p:grpSpPr>
        <p:grpSp>
          <p:nvGrpSpPr>
            <p:cNvPr id="1689" name="Group 7"/>
            <p:cNvGrpSpPr/>
            <p:nvPr/>
          </p:nvGrpSpPr>
          <p:grpSpPr>
            <a:xfrm>
              <a:off x="568440" y="3556080"/>
              <a:ext cx="530280" cy="659880"/>
              <a:chOff x="568440" y="3556080"/>
              <a:chExt cx="530280" cy="659880"/>
            </a:xfrm>
          </p:grpSpPr>
          <p:grpSp>
            <p:nvGrpSpPr>
              <p:cNvPr id="1690" name="Group 8"/>
              <p:cNvGrpSpPr/>
              <p:nvPr/>
            </p:nvGrpSpPr>
            <p:grpSpPr>
              <a:xfrm>
                <a:off x="568440" y="3556080"/>
                <a:ext cx="530280" cy="659880"/>
                <a:chOff x="568440" y="3556080"/>
                <a:chExt cx="530280" cy="659880"/>
              </a:xfrm>
            </p:grpSpPr>
            <p:grpSp>
              <p:nvGrpSpPr>
                <p:cNvPr id="1691" name="Group 9"/>
                <p:cNvGrpSpPr/>
                <p:nvPr/>
              </p:nvGrpSpPr>
              <p:grpSpPr>
                <a:xfrm>
                  <a:off x="568440" y="3556080"/>
                  <a:ext cx="530280" cy="659880"/>
                  <a:chOff x="568440" y="3556080"/>
                  <a:chExt cx="530280" cy="659880"/>
                </a:xfrm>
              </p:grpSpPr>
              <p:grpSp>
                <p:nvGrpSpPr>
                  <p:cNvPr id="1692" name="Group 10"/>
                  <p:cNvGrpSpPr/>
                  <p:nvPr/>
                </p:nvGrpSpPr>
                <p:grpSpPr>
                  <a:xfrm>
                    <a:off x="568440" y="3951720"/>
                    <a:ext cx="21600" cy="48600"/>
                    <a:chOff x="568440" y="3951720"/>
                    <a:chExt cx="21600" cy="48600"/>
                  </a:xfrm>
                </p:grpSpPr>
                <p:sp>
                  <p:nvSpPr>
                    <p:cNvPr id="1693" name="CustomShape 11"/>
                    <p:cNvSpPr/>
                    <p:nvPr/>
                  </p:nvSpPr>
                  <p:spPr>
                    <a:xfrm>
                      <a:off x="568440" y="3951720"/>
                      <a:ext cx="21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694" name="Group 12"/>
                  <p:cNvGrpSpPr/>
                  <p:nvPr/>
                </p:nvGrpSpPr>
                <p:grpSpPr>
                  <a:xfrm>
                    <a:off x="1078200" y="3987360"/>
                    <a:ext cx="20520" cy="48600"/>
                    <a:chOff x="1078200" y="3987360"/>
                    <a:chExt cx="20520" cy="48600"/>
                  </a:xfrm>
                </p:grpSpPr>
                <p:sp>
                  <p:nvSpPr>
                    <p:cNvPr id="1695" name="CustomShape 13"/>
                    <p:cNvSpPr/>
                    <p:nvPr/>
                  </p:nvSpPr>
                  <p:spPr>
                    <a:xfrm>
                      <a:off x="1078200" y="3987360"/>
                      <a:ext cx="2052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696" name="CustomShape 14"/>
                  <p:cNvSpPr/>
                  <p:nvPr/>
                </p:nvSpPr>
                <p:spPr>
                  <a:xfrm>
                    <a:off x="992160" y="3556080"/>
                    <a:ext cx="48600" cy="475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697" name="CustomShape 15"/>
                  <p:cNvSpPr/>
                  <p:nvPr/>
                </p:nvSpPr>
                <p:spPr>
                  <a:xfrm>
                    <a:off x="808200" y="4167360"/>
                    <a:ext cx="4896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698" name="Group 16"/>
                <p:cNvGrpSpPr/>
                <p:nvPr/>
              </p:nvGrpSpPr>
              <p:grpSpPr>
                <a:xfrm>
                  <a:off x="604800" y="3611160"/>
                  <a:ext cx="462960" cy="572400"/>
                  <a:chOff x="604800" y="3611160"/>
                  <a:chExt cx="462960" cy="572400"/>
                </a:xfrm>
              </p:grpSpPr>
              <p:sp>
                <p:nvSpPr>
                  <p:cNvPr id="1699" name="Line 17"/>
                  <p:cNvSpPr/>
                  <p:nvPr/>
                </p:nvSpPr>
                <p:spPr>
                  <a:xfrm>
                    <a:off x="604800" y="3980160"/>
                    <a:ext cx="210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00" name="Line 18"/>
                  <p:cNvSpPr/>
                  <p:nvPr/>
                </p:nvSpPr>
                <p:spPr>
                  <a:xfrm flipV="1">
                    <a:off x="825480" y="3611160"/>
                    <a:ext cx="176040" cy="36900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701" name="Group 19"/>
                  <p:cNvGrpSpPr/>
                  <p:nvPr/>
                </p:nvGrpSpPr>
                <p:grpSpPr>
                  <a:xfrm>
                    <a:off x="813600" y="4015080"/>
                    <a:ext cx="254160" cy="168480"/>
                    <a:chOff x="813600" y="4015080"/>
                    <a:chExt cx="254160" cy="168480"/>
                  </a:xfrm>
                </p:grpSpPr>
                <p:sp>
                  <p:nvSpPr>
                    <p:cNvPr id="1702" name="Line 20"/>
                    <p:cNvSpPr/>
                    <p:nvPr/>
                  </p:nvSpPr>
                  <p:spPr>
                    <a:xfrm flipH="1">
                      <a:off x="878040" y="4015080"/>
                      <a:ext cx="18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703" name="Freeform 21"/>
                    <p:cNvSpPr/>
                    <p:nvPr/>
                  </p:nvSpPr>
                  <p:spPr>
                    <a:xfrm>
                      <a:off x="773640" y="4014360"/>
                      <a:ext cx="135360" cy="16956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376" h="471">
                          <a:moveTo>
                            <a:pt x="295" y="2"/>
                          </a:moveTo>
                          <a:cubicBezTo>
                            <a:pt x="168" y="0"/>
                            <a:pt x="307" y="123"/>
                            <a:pt x="230" y="151"/>
                          </a:cubicBezTo>
                          <a:cubicBezTo>
                            <a:pt x="40" y="218"/>
                            <a:pt x="375" y="239"/>
                            <a:pt x="177" y="292"/>
                          </a:cubicBezTo>
                          <a:cubicBezTo>
                            <a:pt x="0" y="340"/>
                            <a:pt x="234" y="314"/>
                            <a:pt x="236" y="375"/>
                          </a:cubicBezTo>
                          <a:lnTo>
                            <a:pt x="171" y="411"/>
                          </a:lnTo>
                          <a:lnTo>
                            <a:pt x="195" y="470"/>
                          </a:lnTo>
                          <a:lnTo>
                            <a:pt x="195" y="464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704" name="CustomShape 22"/>
                  <p:cNvSpPr/>
                  <p:nvPr/>
                </p:nvSpPr>
                <p:spPr>
                  <a:xfrm>
                    <a:off x="772920" y="3927600"/>
                    <a:ext cx="157680" cy="12276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705" name="" descr=""/>
            <p:cNvPicPr/>
            <p:nvPr/>
          </p:nvPicPr>
          <p:blipFill>
            <a:blip r:embed="rId2"/>
            <a:stretch/>
          </p:blipFill>
          <p:spPr>
            <a:xfrm rot="7923600">
              <a:off x="464760" y="4235400"/>
              <a:ext cx="605520" cy="579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6" name="" descr=""/>
            <p:cNvPicPr/>
            <p:nvPr/>
          </p:nvPicPr>
          <p:blipFill>
            <a:blip r:embed="rId3"/>
            <a:stretch/>
          </p:blipFill>
          <p:spPr>
            <a:xfrm rot="1980600">
              <a:off x="995400" y="3077640"/>
              <a:ext cx="309960" cy="551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07" name="CustomShape 23"/>
          <p:cNvSpPr/>
          <p:nvPr/>
        </p:nvSpPr>
        <p:spPr>
          <a:xfrm>
            <a:off x="3138480" y="1565640"/>
            <a:ext cx="2137320" cy="288900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08" name="" descr=""/>
          <p:cNvPicPr/>
          <p:nvPr/>
        </p:nvPicPr>
        <p:blipFill>
          <a:blip r:embed="rId4"/>
          <a:stretch/>
        </p:blipFill>
        <p:spPr>
          <a:xfrm>
            <a:off x="3453120" y="212436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1709" name="TextShape 24"/>
          <p:cNvSpPr txBox="1"/>
          <p:nvPr/>
        </p:nvSpPr>
        <p:spPr>
          <a:xfrm>
            <a:off x="2992680" y="3573360"/>
            <a:ext cx="24415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200" spc="-1" strike="noStrike">
                <a:latin typeface="Arial"/>
              </a:rPr>
              <a:t>Realistic Monte Carlo Model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1710" name="Group 25"/>
          <p:cNvGrpSpPr/>
          <p:nvPr/>
        </p:nvGrpSpPr>
        <p:grpSpPr>
          <a:xfrm>
            <a:off x="3886920" y="1546560"/>
            <a:ext cx="1077840" cy="1900440"/>
            <a:chOff x="3886920" y="1546560"/>
            <a:chExt cx="1077840" cy="1900440"/>
          </a:xfrm>
        </p:grpSpPr>
        <p:grpSp>
          <p:nvGrpSpPr>
            <p:cNvPr id="1711" name="Group 26"/>
            <p:cNvGrpSpPr/>
            <p:nvPr/>
          </p:nvGrpSpPr>
          <p:grpSpPr>
            <a:xfrm>
              <a:off x="4105440" y="2062800"/>
              <a:ext cx="528480" cy="658080"/>
              <a:chOff x="4105440" y="2062800"/>
              <a:chExt cx="528480" cy="658080"/>
            </a:xfrm>
          </p:grpSpPr>
          <p:grpSp>
            <p:nvGrpSpPr>
              <p:cNvPr id="1712" name="Group 27"/>
              <p:cNvGrpSpPr/>
              <p:nvPr/>
            </p:nvGrpSpPr>
            <p:grpSpPr>
              <a:xfrm>
                <a:off x="4105440" y="2062800"/>
                <a:ext cx="528480" cy="658080"/>
                <a:chOff x="4105440" y="2062800"/>
                <a:chExt cx="528480" cy="658080"/>
              </a:xfrm>
            </p:grpSpPr>
            <p:grpSp>
              <p:nvGrpSpPr>
                <p:cNvPr id="1713" name="Group 28"/>
                <p:cNvGrpSpPr/>
                <p:nvPr/>
              </p:nvGrpSpPr>
              <p:grpSpPr>
                <a:xfrm>
                  <a:off x="4105440" y="2062800"/>
                  <a:ext cx="528480" cy="658080"/>
                  <a:chOff x="4105440" y="2062800"/>
                  <a:chExt cx="528480" cy="658080"/>
                </a:xfrm>
              </p:grpSpPr>
              <p:grpSp>
                <p:nvGrpSpPr>
                  <p:cNvPr id="1714" name="Group 29"/>
                  <p:cNvGrpSpPr/>
                  <p:nvPr/>
                </p:nvGrpSpPr>
                <p:grpSpPr>
                  <a:xfrm>
                    <a:off x="4105440" y="2457360"/>
                    <a:ext cx="21240" cy="48240"/>
                    <a:chOff x="4105440" y="2457360"/>
                    <a:chExt cx="21240" cy="48240"/>
                  </a:xfrm>
                </p:grpSpPr>
                <p:sp>
                  <p:nvSpPr>
                    <p:cNvPr id="1715" name="CustomShape 30"/>
                    <p:cNvSpPr/>
                    <p:nvPr/>
                  </p:nvSpPr>
                  <p:spPr>
                    <a:xfrm>
                      <a:off x="4105440" y="2457360"/>
                      <a:ext cx="2124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716" name="Group 31"/>
                  <p:cNvGrpSpPr/>
                  <p:nvPr/>
                </p:nvGrpSpPr>
                <p:grpSpPr>
                  <a:xfrm>
                    <a:off x="4613040" y="2493000"/>
                    <a:ext cx="20880" cy="48240"/>
                    <a:chOff x="4613040" y="2493000"/>
                    <a:chExt cx="20880" cy="48240"/>
                  </a:xfrm>
                </p:grpSpPr>
                <p:sp>
                  <p:nvSpPr>
                    <p:cNvPr id="1717" name="CustomShape 32"/>
                    <p:cNvSpPr/>
                    <p:nvPr/>
                  </p:nvSpPr>
                  <p:spPr>
                    <a:xfrm>
                      <a:off x="4613040" y="2493000"/>
                      <a:ext cx="20880" cy="48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718" name="CustomShape 33"/>
                  <p:cNvSpPr/>
                  <p:nvPr/>
                </p:nvSpPr>
                <p:spPr>
                  <a:xfrm>
                    <a:off x="4527360" y="2062800"/>
                    <a:ext cx="48600" cy="47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19" name="CustomShape 34"/>
                  <p:cNvSpPr/>
                  <p:nvPr/>
                </p:nvSpPr>
                <p:spPr>
                  <a:xfrm>
                    <a:off x="4344480" y="2672280"/>
                    <a:ext cx="48600" cy="48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720" name="Group 35"/>
                <p:cNvGrpSpPr/>
                <p:nvPr/>
              </p:nvGrpSpPr>
              <p:grpSpPr>
                <a:xfrm>
                  <a:off x="4141440" y="2117880"/>
                  <a:ext cx="461520" cy="570600"/>
                  <a:chOff x="4141440" y="2117880"/>
                  <a:chExt cx="461520" cy="570600"/>
                </a:xfrm>
              </p:grpSpPr>
              <p:sp>
                <p:nvSpPr>
                  <p:cNvPr id="1721" name="Line 36"/>
                  <p:cNvSpPr/>
                  <p:nvPr/>
                </p:nvSpPr>
                <p:spPr>
                  <a:xfrm>
                    <a:off x="4141440" y="2485800"/>
                    <a:ext cx="21024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22" name="Line 37"/>
                  <p:cNvSpPr/>
                  <p:nvPr/>
                </p:nvSpPr>
                <p:spPr>
                  <a:xfrm flipV="1">
                    <a:off x="4361400" y="2117880"/>
                    <a:ext cx="175320" cy="36756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723" name="Group 38"/>
                  <p:cNvGrpSpPr/>
                  <p:nvPr/>
                </p:nvGrpSpPr>
                <p:grpSpPr>
                  <a:xfrm>
                    <a:off x="4349520" y="2520720"/>
                    <a:ext cx="253440" cy="167760"/>
                    <a:chOff x="4349520" y="2520720"/>
                    <a:chExt cx="253440" cy="167760"/>
                  </a:xfrm>
                </p:grpSpPr>
                <p:sp>
                  <p:nvSpPr>
                    <p:cNvPr id="1724" name="Line 39"/>
                    <p:cNvSpPr/>
                    <p:nvPr/>
                  </p:nvSpPr>
                  <p:spPr>
                    <a:xfrm flipH="1">
                      <a:off x="4413960" y="2520720"/>
                      <a:ext cx="18900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725" name="Freeform 40"/>
                    <p:cNvSpPr/>
                    <p:nvPr/>
                  </p:nvSpPr>
                  <p:spPr>
                    <a:xfrm>
                      <a:off x="4309920" y="2520000"/>
                      <a:ext cx="134640" cy="16884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374" h="469">
                          <a:moveTo>
                            <a:pt x="294" y="2"/>
                          </a:moveTo>
                          <a:cubicBezTo>
                            <a:pt x="167" y="0"/>
                            <a:pt x="305" y="122"/>
                            <a:pt x="229" y="150"/>
                          </a:cubicBezTo>
                          <a:cubicBezTo>
                            <a:pt x="40" y="218"/>
                            <a:pt x="373" y="238"/>
                            <a:pt x="176" y="291"/>
                          </a:cubicBezTo>
                          <a:cubicBezTo>
                            <a:pt x="0" y="339"/>
                            <a:pt x="233" y="313"/>
                            <a:pt x="235" y="374"/>
                          </a:cubicBezTo>
                          <a:lnTo>
                            <a:pt x="170" y="409"/>
                          </a:lnTo>
                          <a:lnTo>
                            <a:pt x="194" y="468"/>
                          </a:lnTo>
                          <a:lnTo>
                            <a:pt x="194" y="463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726" name="CustomShape 41"/>
                  <p:cNvSpPr/>
                  <p:nvPr/>
                </p:nvSpPr>
                <p:spPr>
                  <a:xfrm>
                    <a:off x="4309200" y="2433240"/>
                    <a:ext cx="157320" cy="1224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1727" name="" descr=""/>
            <p:cNvPicPr/>
            <p:nvPr/>
          </p:nvPicPr>
          <p:blipFill>
            <a:blip r:embed="rId5"/>
            <a:stretch/>
          </p:blipFill>
          <p:spPr>
            <a:xfrm rot="7923000">
              <a:off x="4001760" y="2740320"/>
              <a:ext cx="603720" cy="577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8" name="" descr=""/>
            <p:cNvPicPr/>
            <p:nvPr/>
          </p:nvPicPr>
          <p:blipFill>
            <a:blip r:embed="rId6"/>
            <a:stretch/>
          </p:blipFill>
          <p:spPr>
            <a:xfrm rot="1978200">
              <a:off x="4530960" y="1586160"/>
              <a:ext cx="308880" cy="5497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729" name="Line 42"/>
          <p:cNvCxnSpPr>
            <a:stCxn id="1683" idx="3"/>
            <a:endCxn id="1707" idx="1"/>
          </p:cNvCxnSpPr>
          <p:nvPr/>
        </p:nvCxnSpPr>
        <p:spPr>
          <a:xfrm>
            <a:off x="2071080" y="1976400"/>
            <a:ext cx="1067760" cy="1033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730" name="Line 43"/>
          <p:cNvCxnSpPr>
            <a:stCxn id="1686" idx="3"/>
            <a:endCxn id="1707" idx="1"/>
          </p:cNvCxnSpPr>
          <p:nvPr/>
        </p:nvCxnSpPr>
        <p:spPr>
          <a:xfrm flipV="1">
            <a:off x="2095920" y="3009960"/>
            <a:ext cx="1042920" cy="11210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731" name="TextShape 44"/>
          <p:cNvSpPr txBox="1"/>
          <p:nvPr/>
        </p:nvSpPr>
        <p:spPr>
          <a:xfrm>
            <a:off x="7839000" y="2141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732" name="Group 45"/>
          <p:cNvGrpSpPr/>
          <p:nvPr/>
        </p:nvGrpSpPr>
        <p:grpSpPr>
          <a:xfrm>
            <a:off x="5290200" y="1736640"/>
            <a:ext cx="2532960" cy="2048040"/>
            <a:chOff x="5290200" y="1736640"/>
            <a:chExt cx="2532960" cy="2048040"/>
          </a:xfrm>
        </p:grpSpPr>
        <p:sp>
          <p:nvSpPr>
            <p:cNvPr id="1733" name="CustomShape 46"/>
            <p:cNvSpPr/>
            <p:nvPr/>
          </p:nvSpPr>
          <p:spPr>
            <a:xfrm>
              <a:off x="5290200" y="1736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cfe7f5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4" name="TextShape 47"/>
            <p:cNvSpPr txBox="1"/>
            <p:nvPr/>
          </p:nvSpPr>
          <p:spPr>
            <a:xfrm>
              <a:off x="5318640" y="2322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1735" name="" descr=""/>
          <p:cNvPicPr/>
          <p:nvPr/>
        </p:nvPicPr>
        <p:blipFill>
          <a:blip r:embed="rId7"/>
          <a:stretch/>
        </p:blipFill>
        <p:spPr>
          <a:xfrm>
            <a:off x="7515720" y="3731760"/>
            <a:ext cx="2517480" cy="1571400"/>
          </a:xfrm>
          <a:prstGeom prst="rect">
            <a:avLst/>
          </a:prstGeom>
          <a:ln>
            <a:noFill/>
          </a:ln>
        </p:spPr>
      </p:pic>
      <p:sp>
        <p:nvSpPr>
          <p:cNvPr id="1736" name="Line 48"/>
          <p:cNvSpPr/>
          <p:nvPr/>
        </p:nvSpPr>
        <p:spPr>
          <a:xfrm flipV="1">
            <a:off x="6310800" y="3537720"/>
            <a:ext cx="9360" cy="1101960"/>
          </a:xfrm>
          <a:prstGeom prst="line">
            <a:avLst/>
          </a:prstGeom>
          <a:ln w="7632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7" name="TextShape 49"/>
          <p:cNvSpPr txBox="1"/>
          <p:nvPr/>
        </p:nvSpPr>
        <p:spPr>
          <a:xfrm>
            <a:off x="5090400" y="4639680"/>
            <a:ext cx="255852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Works here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8" name="Group 1"/>
          <p:cNvGrpSpPr/>
          <p:nvPr/>
        </p:nvGrpSpPr>
        <p:grpSpPr>
          <a:xfrm>
            <a:off x="2127600" y="792360"/>
            <a:ext cx="6456600" cy="4046400"/>
            <a:chOff x="2127600" y="792360"/>
            <a:chExt cx="6456600" cy="4046400"/>
          </a:xfrm>
        </p:grpSpPr>
        <p:pic>
          <p:nvPicPr>
            <p:cNvPr id="1739" name="" descr=""/>
            <p:cNvPicPr/>
            <p:nvPr/>
          </p:nvPicPr>
          <p:blipFill>
            <a:blip r:embed="rId1"/>
            <a:stretch/>
          </p:blipFill>
          <p:spPr>
            <a:xfrm>
              <a:off x="2127600" y="792360"/>
              <a:ext cx="6456600" cy="404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40" name="TextShape 2"/>
            <p:cNvSpPr txBox="1"/>
            <p:nvPr/>
          </p:nvSpPr>
          <p:spPr>
            <a:xfrm>
              <a:off x="2561040" y="4529880"/>
              <a:ext cx="5394240" cy="308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800" spc="-1" strike="noStrike">
                  <a:latin typeface="Arial"/>
                </a:rPr>
                <a:t>http://iterated-reality.com/en/2015/03/17/the-chicken-or-the-egg-causality-dilemma-solved-by-unity-consciousness/</a:t>
              </a:r>
              <a:endParaRPr b="0" lang="en-US" sz="800" spc="-1" strike="noStrike">
                <a:latin typeface="Arial"/>
              </a:endParaRPr>
            </a:p>
          </p:txBody>
        </p:sp>
      </p:grpSp>
      <p:sp>
        <p:nvSpPr>
          <p:cNvPr id="1741" name="TextShape 3"/>
          <p:cNvSpPr txBox="1"/>
          <p:nvPr/>
        </p:nvSpPr>
        <p:spPr>
          <a:xfrm>
            <a:off x="5766480" y="3826080"/>
            <a:ext cx="2817720" cy="92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solidFill>
                  <a:srgbClr val="a0532d"/>
                </a:solidFill>
                <a:latin typeface="Arial"/>
              </a:rPr>
              <a:t>Theorists don’t use Rivet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742" name="TextShape 4"/>
          <p:cNvSpPr txBox="1"/>
          <p:nvPr/>
        </p:nvSpPr>
        <p:spPr>
          <a:xfrm>
            <a:off x="1698480" y="335880"/>
            <a:ext cx="306360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Few heavy ion analyses in Rivet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" descr=""/>
          <p:cNvPicPr/>
          <p:nvPr/>
        </p:nvPicPr>
        <p:blipFill>
          <a:blip r:embed="rId1"/>
          <a:stretch/>
        </p:blipFill>
        <p:spPr>
          <a:xfrm>
            <a:off x="12240" y="-71676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744" name="TextShape 1"/>
          <p:cNvSpPr txBox="1"/>
          <p:nvPr/>
        </p:nvSpPr>
        <p:spPr>
          <a:xfrm>
            <a:off x="-540000" y="-58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Undergraduates!*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45" name="TextShape 2"/>
          <p:cNvSpPr txBox="1"/>
          <p:nvPr/>
        </p:nvSpPr>
        <p:spPr>
          <a:xfrm>
            <a:off x="2264400" y="5234760"/>
            <a:ext cx="64008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 with no programming experience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46" name="TextShape 3"/>
          <p:cNvSpPr txBox="1"/>
          <p:nvPr/>
        </p:nvSpPr>
        <p:spPr>
          <a:xfrm>
            <a:off x="2295720" y="4824000"/>
            <a:ext cx="6004440" cy="94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TextShape 1"/>
          <p:cNvSpPr txBox="1"/>
          <p:nvPr/>
        </p:nvSpPr>
        <p:spPr>
          <a:xfrm>
            <a:off x="0" y="5760"/>
            <a:ext cx="10080000" cy="821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33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br/>
            <a:r>
              <a:rPr b="1" lang="en-US" sz="2500" spc="-1" strike="noStrike">
                <a:solidFill>
                  <a:srgbClr val="0000cd"/>
                </a:solidFill>
                <a:latin typeface="Arial"/>
              </a:rPr>
              <a:t>Ask me if you want more info!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748" name="" descr=""/>
          <p:cNvPicPr/>
          <p:nvPr/>
        </p:nvPicPr>
        <p:blipFill>
          <a:blip r:embed="rId1"/>
          <a:stretch/>
        </p:blipFill>
        <p:spPr>
          <a:xfrm>
            <a:off x="0" y="1134000"/>
            <a:ext cx="5029200" cy="3620880"/>
          </a:xfrm>
          <a:prstGeom prst="rect">
            <a:avLst/>
          </a:prstGeom>
          <a:ln>
            <a:noFill/>
          </a:ln>
        </p:spPr>
      </p:pic>
      <p:pic>
        <p:nvPicPr>
          <p:cNvPr id="1749" name="" descr=""/>
          <p:cNvPicPr/>
          <p:nvPr/>
        </p:nvPicPr>
        <p:blipFill>
          <a:blip r:embed="rId2"/>
          <a:stretch/>
        </p:blipFill>
        <p:spPr>
          <a:xfrm>
            <a:off x="4846320" y="1097280"/>
            <a:ext cx="5029200" cy="2734200"/>
          </a:xfrm>
          <a:prstGeom prst="rect">
            <a:avLst/>
          </a:prstGeom>
          <a:ln>
            <a:noFill/>
          </a:ln>
        </p:spPr>
      </p:pic>
      <p:sp>
        <p:nvSpPr>
          <p:cNvPr id="1750" name="TextShape 2"/>
          <p:cNvSpPr txBox="1"/>
          <p:nvPr/>
        </p:nvSpPr>
        <p:spPr>
          <a:xfrm>
            <a:off x="5234400" y="3860280"/>
            <a:ext cx="198936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3 semesters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15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8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minorities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non-traditional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51" name="TextShape 3"/>
          <p:cNvSpPr txBox="1"/>
          <p:nvPr/>
        </p:nvSpPr>
        <p:spPr>
          <a:xfrm>
            <a:off x="7406640" y="3841920"/>
            <a:ext cx="2560320" cy="137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All Rivet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22 students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11 women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cd"/>
                </a:solidFill>
                <a:latin typeface="Arial"/>
                <a:ea typeface="Noto Sans CJK SC"/>
              </a:rPr>
              <a:t>7 minorities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4 non-traditional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300" spc="-1" strike="noStrike">
              <a:latin typeface="Arial"/>
            </a:endParaRPr>
          </a:p>
        </p:txBody>
      </p:sp>
      <p:grpSp>
        <p:nvGrpSpPr>
          <p:cNvPr id="1753" name="Group 2"/>
          <p:cNvGrpSpPr/>
          <p:nvPr/>
        </p:nvGrpSpPr>
        <p:grpSpPr>
          <a:xfrm>
            <a:off x="-2483280" y="7920"/>
            <a:ext cx="13617360" cy="7659000"/>
            <a:chOff x="-2483280" y="7920"/>
            <a:chExt cx="13617360" cy="7659000"/>
          </a:xfrm>
        </p:grpSpPr>
        <p:pic>
          <p:nvPicPr>
            <p:cNvPr id="1754" name="" descr=""/>
            <p:cNvPicPr/>
            <p:nvPr/>
          </p:nvPicPr>
          <p:blipFill>
            <a:blip r:embed="rId1"/>
            <a:stretch/>
          </p:blipFill>
          <p:spPr>
            <a:xfrm>
              <a:off x="-2483280" y="7920"/>
              <a:ext cx="13617360" cy="7659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755" name="Group 3"/>
            <p:cNvGrpSpPr/>
            <p:nvPr/>
          </p:nvGrpSpPr>
          <p:grpSpPr>
            <a:xfrm>
              <a:off x="1763640" y="160560"/>
              <a:ext cx="3673800" cy="6479640"/>
              <a:chOff x="1763640" y="160560"/>
              <a:chExt cx="3673800" cy="6479640"/>
            </a:xfrm>
          </p:grpSpPr>
          <p:grpSp>
            <p:nvGrpSpPr>
              <p:cNvPr id="1756" name="Group 4"/>
              <p:cNvGrpSpPr/>
              <p:nvPr/>
            </p:nvGrpSpPr>
            <p:grpSpPr>
              <a:xfrm>
                <a:off x="1763640" y="160560"/>
                <a:ext cx="3673800" cy="6479640"/>
                <a:chOff x="1763640" y="160560"/>
                <a:chExt cx="3673800" cy="6479640"/>
              </a:xfrm>
            </p:grpSpPr>
            <p:grpSp>
              <p:nvGrpSpPr>
                <p:cNvPr id="1757" name="Group 5"/>
                <p:cNvGrpSpPr/>
                <p:nvPr/>
              </p:nvGrpSpPr>
              <p:grpSpPr>
                <a:xfrm>
                  <a:off x="2509200" y="1919880"/>
                  <a:ext cx="1801800" cy="2242800"/>
                  <a:chOff x="2509200" y="1919880"/>
                  <a:chExt cx="1801800" cy="2242800"/>
                </a:xfrm>
              </p:grpSpPr>
              <p:grpSp>
                <p:nvGrpSpPr>
                  <p:cNvPr id="1758" name="Group 6"/>
                  <p:cNvGrpSpPr/>
                  <p:nvPr/>
                </p:nvGrpSpPr>
                <p:grpSpPr>
                  <a:xfrm>
                    <a:off x="2509200" y="1919880"/>
                    <a:ext cx="1801800" cy="2242800"/>
                    <a:chOff x="2509200" y="1919880"/>
                    <a:chExt cx="1801800" cy="2242800"/>
                  </a:xfrm>
                </p:grpSpPr>
                <p:grpSp>
                  <p:nvGrpSpPr>
                    <p:cNvPr id="1759" name="Group 7"/>
                    <p:cNvGrpSpPr/>
                    <p:nvPr/>
                  </p:nvGrpSpPr>
                  <p:grpSpPr>
                    <a:xfrm>
                      <a:off x="2509200" y="1919880"/>
                      <a:ext cx="1801800" cy="2242800"/>
                      <a:chOff x="2509200" y="1919880"/>
                      <a:chExt cx="1801800" cy="2242800"/>
                    </a:xfrm>
                  </p:grpSpPr>
                  <p:grpSp>
                    <p:nvGrpSpPr>
                      <p:cNvPr id="1760" name="Group 8"/>
                      <p:cNvGrpSpPr/>
                      <p:nvPr/>
                    </p:nvGrpSpPr>
                    <p:grpSpPr>
                      <a:xfrm>
                        <a:off x="2509200" y="3265560"/>
                        <a:ext cx="73440" cy="165240"/>
                        <a:chOff x="2509200" y="3265560"/>
                        <a:chExt cx="73440" cy="165240"/>
                      </a:xfrm>
                    </p:grpSpPr>
                    <p:sp>
                      <p:nvSpPr>
                        <p:cNvPr id="1761" name="CustomShape 9"/>
                        <p:cNvSpPr/>
                        <p:nvPr/>
                      </p:nvSpPr>
                      <p:spPr>
                        <a:xfrm>
                          <a:off x="2509200" y="3265560"/>
                          <a:ext cx="73440" cy="16524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762" name="Group 10"/>
                      <p:cNvGrpSpPr/>
                      <p:nvPr/>
                    </p:nvGrpSpPr>
                    <p:grpSpPr>
                      <a:xfrm>
                        <a:off x="4240080" y="3386520"/>
                        <a:ext cx="70920" cy="165600"/>
                        <a:chOff x="4240080" y="3386520"/>
                        <a:chExt cx="70920" cy="165600"/>
                      </a:xfrm>
                    </p:grpSpPr>
                    <p:sp>
                      <p:nvSpPr>
                        <p:cNvPr id="1763" name="CustomShape 11"/>
                        <p:cNvSpPr/>
                        <p:nvPr/>
                      </p:nvSpPr>
                      <p:spPr>
                        <a:xfrm>
                          <a:off x="4240080" y="3386520"/>
                          <a:ext cx="70920" cy="16560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764" name="CustomShape 12"/>
                      <p:cNvSpPr/>
                      <p:nvPr/>
                    </p:nvSpPr>
                    <p:spPr>
                      <a:xfrm>
                        <a:off x="3946320" y="1919880"/>
                        <a:ext cx="166320" cy="1641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765" name="CustomShape 13"/>
                      <p:cNvSpPr/>
                      <p:nvPr/>
                    </p:nvSpPr>
                    <p:spPr>
                      <a:xfrm>
                        <a:off x="3323520" y="3998160"/>
                        <a:ext cx="165600" cy="16452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766" name="Group 14"/>
                    <p:cNvGrpSpPr/>
                    <p:nvPr/>
                  </p:nvGrpSpPr>
                  <p:grpSpPr>
                    <a:xfrm>
                      <a:off x="2632680" y="2108880"/>
                      <a:ext cx="1571400" cy="1945440"/>
                      <a:chOff x="2632680" y="2108880"/>
                      <a:chExt cx="1571400" cy="1945440"/>
                    </a:xfrm>
                  </p:grpSpPr>
                  <p:sp>
                    <p:nvSpPr>
                      <p:cNvPr id="1767" name="Line 15"/>
                      <p:cNvSpPr/>
                      <p:nvPr/>
                    </p:nvSpPr>
                    <p:spPr>
                      <a:xfrm>
                        <a:off x="2632680" y="3362400"/>
                        <a:ext cx="7160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768" name="Line 16"/>
                      <p:cNvSpPr/>
                      <p:nvPr/>
                    </p:nvSpPr>
                    <p:spPr>
                      <a:xfrm flipV="1">
                        <a:off x="3381480" y="2108880"/>
                        <a:ext cx="596520" cy="12528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769" name="Group 17"/>
                      <p:cNvGrpSpPr/>
                      <p:nvPr/>
                    </p:nvGrpSpPr>
                    <p:grpSpPr>
                      <a:xfrm>
                        <a:off x="3341520" y="3482280"/>
                        <a:ext cx="862560" cy="572040"/>
                        <a:chOff x="3341520" y="3482280"/>
                        <a:chExt cx="862560" cy="572040"/>
                      </a:xfrm>
                    </p:grpSpPr>
                    <p:sp>
                      <p:nvSpPr>
                        <p:cNvPr id="1770" name="Line 18"/>
                        <p:cNvSpPr/>
                        <p:nvPr/>
                      </p:nvSpPr>
                      <p:spPr>
                        <a:xfrm flipH="1">
                          <a:off x="3560040" y="3482280"/>
                          <a:ext cx="644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771" name="Freeform 19"/>
                        <p:cNvSpPr/>
                        <p:nvPr/>
                      </p:nvSpPr>
                      <p:spPr>
                        <a:xfrm>
                          <a:off x="3206160" y="3480480"/>
                          <a:ext cx="458280" cy="5742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1273" h="1595">
                              <a:moveTo>
                                <a:pt x="1002" y="5"/>
                              </a:moveTo>
                              <a:cubicBezTo>
                                <a:pt x="571" y="0"/>
                                <a:pt x="1041" y="415"/>
                                <a:pt x="781" y="509"/>
                              </a:cubicBezTo>
                              <a:cubicBezTo>
                                <a:pt x="137" y="743"/>
                                <a:pt x="1272" y="810"/>
                                <a:pt x="599" y="992"/>
                              </a:cubicBezTo>
                              <a:cubicBezTo>
                                <a:pt x="0" y="1155"/>
                                <a:pt x="797" y="1067"/>
                                <a:pt x="802" y="1272"/>
                              </a:cubicBezTo>
                              <a:lnTo>
                                <a:pt x="581" y="1392"/>
                              </a:lnTo>
                              <a:lnTo>
                                <a:pt x="662" y="1594"/>
                              </a:lnTo>
                              <a:lnTo>
                                <a:pt x="662" y="1576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</p:grpSp>
              </p:grpSp>
            </p:grpSp>
            <p:pic>
              <p:nvPicPr>
                <p:cNvPr id="1772" name="" descr=""/>
                <p:cNvPicPr/>
                <p:nvPr/>
              </p:nvPicPr>
              <p:blipFill>
                <a:blip r:embed="rId2"/>
                <a:stretch/>
              </p:blipFill>
              <p:spPr>
                <a:xfrm rot="7921200">
                  <a:off x="2156040" y="4231080"/>
                  <a:ext cx="2057400" cy="19702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773" name="" descr=""/>
                <p:cNvPicPr/>
                <p:nvPr/>
              </p:nvPicPr>
              <p:blipFill>
                <a:blip r:embed="rId3"/>
                <a:stretch/>
              </p:blipFill>
              <p:spPr>
                <a:xfrm rot="1979400">
                  <a:off x="3957840" y="295920"/>
                  <a:ext cx="1053360" cy="18766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774" name="TextShape 20"/>
            <p:cNvSpPr txBox="1"/>
            <p:nvPr/>
          </p:nvSpPr>
          <p:spPr>
            <a:xfrm>
              <a:off x="1100520" y="7245360"/>
              <a:ext cx="568836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solidFill>
                    <a:srgbClr val="ffffff"/>
                  </a:solidFill>
                  <a:latin typeface="Arial"/>
                </a:rPr>
                <a:t>https://i.ytimg.com/vi/mZnv6LXD9qs/maxresdefault.jpg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775" name="TextShape 21"/>
          <p:cNvSpPr txBox="1"/>
          <p:nvPr/>
        </p:nvSpPr>
        <p:spPr>
          <a:xfrm>
            <a:off x="4980240" y="465552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 1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610" name="Group 2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611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12" name="CustomShape 3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13" name="CustomShape 4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14" name="CustomShape 5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615" name="CustomShape 6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616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7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8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9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0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1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2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3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24" name="TextShape 7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0" lang="en-US" sz="2700" spc="-1" strike="noStrike">
                  <a:latin typeface="Arial"/>
                </a:rPr>
                <a:t>Relativistic </a:t>
              </a:r>
              <a:r>
                <a:rPr b="0" lang="en-US" sz="2700" spc="-1" strike="noStrike">
                  <a:latin typeface="Arial"/>
                </a:rPr>
                <a:t>Heavy Ion </a:t>
              </a:r>
              <a:r>
                <a:rPr b="0" lang="en-US" sz="2700" spc="-1" strike="noStrike">
                  <a:latin typeface="Arial"/>
                </a:rPr>
                <a:t>Collider</a:t>
              </a:r>
              <a:endParaRPr b="0" lang="en-US" sz="2700" spc="-1" strike="noStrike">
                <a:latin typeface="Arial"/>
              </a:endParaRPr>
            </a:p>
          </p:txBody>
        </p:sp>
      </p:grpSp>
      <p:grpSp>
        <p:nvGrpSpPr>
          <p:cNvPr id="625" name="Group 8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626" name="Group 9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627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28" name="Group 10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629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30" name="TextShape 11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631" name="Group 12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632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33" name="TextShape 13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634" name="Group 14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635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36" name="TextShape 15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/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637" name="Group 16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638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39" name="TextShape 17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640" name="TextShape 18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0" lang="en-US" sz="2700" spc="-1" strike="noStrike">
                  <a:latin typeface="Arial"/>
                </a:rPr>
                <a:t>Large Hadron Collider</a:t>
              </a:r>
              <a:endParaRPr b="0" lang="en-US" sz="2700" spc="-1" strike="noStrike">
                <a:latin typeface="Arial"/>
              </a:endParaRPr>
            </a:p>
          </p:txBody>
        </p:sp>
      </p:grpSp>
      <p:sp>
        <p:nvSpPr>
          <p:cNvPr id="641" name="TextShape 19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4000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2" name="TextShape 20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4000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643" name="Group 21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644" name="CustomShape 22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5" name="Line 23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6" name="TextShape 24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647" name="Group 25"/>
          <p:cNvGrpSpPr/>
          <p:nvPr/>
        </p:nvGrpSpPr>
        <p:grpSpPr>
          <a:xfrm>
            <a:off x="2349360" y="1033560"/>
            <a:ext cx="2754360" cy="4229640"/>
            <a:chOff x="2349360" y="1033560"/>
            <a:chExt cx="2754360" cy="4229640"/>
          </a:xfrm>
        </p:grpSpPr>
        <p:pic>
          <p:nvPicPr>
            <p:cNvPr id="648" name="" descr=""/>
            <p:cNvPicPr/>
            <p:nvPr/>
          </p:nvPicPr>
          <p:blipFill>
            <a:blip r:embed="rId15"/>
            <a:stretch/>
          </p:blipFill>
          <p:spPr>
            <a:xfrm>
              <a:off x="2360520" y="2831040"/>
              <a:ext cx="2743200" cy="243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49" name="TextShape 26"/>
            <p:cNvSpPr txBox="1"/>
            <p:nvPr/>
          </p:nvSpPr>
          <p:spPr>
            <a:xfrm rot="16200000">
              <a:off x="2065320" y="2937600"/>
              <a:ext cx="9144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650" name="CustomShape 27"/>
            <p:cNvSpPr/>
            <p:nvPr/>
          </p:nvSpPr>
          <p:spPr>
            <a:xfrm>
              <a:off x="2893320" y="1729080"/>
              <a:ext cx="297000" cy="678600"/>
            </a:xfrm>
            <a:prstGeom prst="ellipse">
              <a:avLst/>
            </a:prstGeom>
            <a:solidFill>
              <a:srgbClr val="f77f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TextShape 28"/>
            <p:cNvSpPr txBox="1"/>
            <p:nvPr/>
          </p:nvSpPr>
          <p:spPr>
            <a:xfrm rot="16200000">
              <a:off x="2371680" y="1546200"/>
              <a:ext cx="1371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000000"/>
                  </a:solidFill>
                  <a:latin typeface="Arial"/>
                </a:rPr>
                <a:t>LHC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2" name="Freeform 29"/>
            <p:cNvSpPr/>
            <p:nvPr/>
          </p:nvSpPr>
          <p:spPr>
            <a:xfrm>
              <a:off x="2878920" y="2957760"/>
              <a:ext cx="2103480" cy="1463400"/>
            </a:xfrm>
            <a:custGeom>
              <a:avLst/>
              <a:gdLst/>
              <a:ahLst/>
              <a:rect l="0" t="0" r="r" b="b"/>
              <a:pathLst>
                <a:path w="5843" h="4065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Google Shape;74;p16_1" descr=""/>
          <p:cNvPicPr/>
          <p:nvPr/>
        </p:nvPicPr>
        <p:blipFill>
          <a:blip r:embed="rId1"/>
          <a:stretch/>
        </p:blipFill>
        <p:spPr>
          <a:xfrm>
            <a:off x="1938960" y="19440"/>
            <a:ext cx="5633640" cy="5612040"/>
          </a:xfrm>
          <a:prstGeom prst="rect">
            <a:avLst/>
          </a:prstGeom>
          <a:ln>
            <a:noFill/>
          </a:ln>
        </p:spPr>
      </p:pic>
      <p:sp>
        <p:nvSpPr>
          <p:cNvPr id="1777" name="TextShape 1"/>
          <p:cNvSpPr txBox="1"/>
          <p:nvPr/>
        </p:nvSpPr>
        <p:spPr>
          <a:xfrm>
            <a:off x="-32040" y="3041640"/>
            <a:ext cx="2256480" cy="468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300" spc="-1" strike="noStrike">
                <a:solidFill>
                  <a:srgbClr val="c9211e"/>
                </a:solidFill>
                <a:latin typeface="Arial"/>
              </a:rPr>
              <a:t>Format data</a:t>
            </a:r>
            <a:endParaRPr b="1" lang="en-US" sz="2300" spc="-1" strike="noStrike">
              <a:solidFill>
                <a:srgbClr val="c9211e"/>
              </a:solidFill>
              <a:latin typeface="Arial"/>
            </a:endParaRPr>
          </a:p>
        </p:txBody>
      </p:sp>
      <p:sp>
        <p:nvSpPr>
          <p:cNvPr id="1778" name="Line 2"/>
          <p:cNvSpPr/>
          <p:nvPr/>
        </p:nvSpPr>
        <p:spPr>
          <a:xfrm>
            <a:off x="1780200" y="3278880"/>
            <a:ext cx="351360" cy="0"/>
          </a:xfrm>
          <a:prstGeom prst="line">
            <a:avLst/>
          </a:prstGeom>
          <a:ln w="381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79" name="Line 3"/>
          <p:cNvSpPr/>
          <p:nvPr/>
        </p:nvSpPr>
        <p:spPr>
          <a:xfrm flipH="1">
            <a:off x="6611400" y="3224520"/>
            <a:ext cx="351360" cy="0"/>
          </a:xfrm>
          <a:prstGeom prst="line">
            <a:avLst/>
          </a:prstGeom>
          <a:ln w="3816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0" name="TextShape 4"/>
          <p:cNvSpPr txBox="1"/>
          <p:nvPr/>
        </p:nvSpPr>
        <p:spPr>
          <a:xfrm>
            <a:off x="7059960" y="3041640"/>
            <a:ext cx="2256480" cy="468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300" spc="-1" strike="noStrike">
                <a:solidFill>
                  <a:srgbClr val="c9211e"/>
                </a:solidFill>
                <a:latin typeface="Arial"/>
              </a:rPr>
              <a:t>Write analysis</a:t>
            </a:r>
            <a:endParaRPr b="1" lang="en-US" sz="2300" spc="-1" strike="noStrike">
              <a:solidFill>
                <a:srgbClr val="c9211e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5000" spc="-1" strike="noStrike">
                <a:solidFill>
                  <a:srgbClr val="000000"/>
                </a:solidFill>
                <a:latin typeface="Arial"/>
              </a:rPr>
              <a:t>Skills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2" name="TextShape 2"/>
          <p:cNvSpPr txBox="1"/>
          <p:nvPr/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Overview of high energy nuclear physics and how particle detectors work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Read a technical paper and understand it well enough to implement an analysis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Work well in a group where you are evaluated by the group’s success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3" name="TextShape 3"/>
          <p:cNvSpPr txBox="1"/>
          <p:nvPr/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Proficiency with the command line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Write a piece of code in C++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Code management with git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Write a paper in latex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Give a presentation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Keys to success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85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1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The right project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High physics emphasis, few prerequisite skills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Useful output for the PI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Low cost for project failure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Not time-sensitive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Feasible in ~135 hours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Diverse group of student skills, levels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Previous PI experience supervising UG research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Especially on the topic of research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Diversity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87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Results definitely sensitive to the instructor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Provides easy access to research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Lowers effort/student to supervising undergraduates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Allows C students to demonstrate skills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Develops faculty connections to students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TextShape 1"/>
          <p:cNvSpPr txBox="1"/>
          <p:nvPr/>
        </p:nvSpPr>
        <p:spPr>
          <a:xfrm>
            <a:off x="91440" y="118440"/>
            <a:ext cx="7498080" cy="54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Take home messages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89" name="TextShape 2"/>
          <p:cNvSpPr txBox="1"/>
          <p:nvPr/>
        </p:nvSpPr>
        <p:spPr>
          <a:xfrm>
            <a:off x="300240" y="777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If we get nuclear matter dense enough, we make a new phase of matter, which we produce in high energy heavy ion collisions.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This medium is extremely hot and dense...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...and opaque to colored probes and translucent to electromagnetic probes.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Build your own undergraduate army!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790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884000" y="10044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1791" name="" descr=""/>
          <p:cNvPicPr/>
          <p:nvPr/>
        </p:nvPicPr>
        <p:blipFill>
          <a:blip r:embed="rId2"/>
          <a:stretch/>
        </p:blipFill>
        <p:spPr>
          <a:xfrm>
            <a:off x="6994800" y="334872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1792" name="" descr=""/>
          <p:cNvPicPr/>
          <p:nvPr/>
        </p:nvPicPr>
        <p:blipFill>
          <a:blip r:embed="rId3"/>
          <a:stretch/>
        </p:blipFill>
        <p:spPr>
          <a:xfrm>
            <a:off x="8493480" y="1712160"/>
            <a:ext cx="914400" cy="1408320"/>
          </a:xfrm>
          <a:prstGeom prst="rect">
            <a:avLst/>
          </a:prstGeom>
          <a:ln>
            <a:noFill/>
          </a:ln>
        </p:spPr>
      </p:pic>
      <p:pic>
        <p:nvPicPr>
          <p:cNvPr id="1793" name="" descr=""/>
          <p:cNvPicPr/>
          <p:nvPr/>
        </p:nvPicPr>
        <p:blipFill>
          <a:blip r:embed="rId4"/>
          <a:stretch/>
        </p:blipFill>
        <p:spPr>
          <a:xfrm>
            <a:off x="2263680" y="3661920"/>
            <a:ext cx="2606040" cy="146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TextShape 1"/>
          <p:cNvSpPr txBox="1"/>
          <p:nvPr/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More information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95" name="TextShape 2"/>
          <p:cNvSpPr txBox="1"/>
          <p:nvPr/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1"/>
              </a:rPr>
              <a:t>Introductory lectures on the QGP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2"/>
              </a:rPr>
              <a:t>Overview of jets in heavy ion collisions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3"/>
              </a:rPr>
              <a:t>My syllabus</a:t>
            </a:r>
            <a:br/>
            <a:r>
              <a:rPr b="0" lang="en-US" sz="2400" spc="-1" strike="noStrike">
                <a:latin typeface="Arial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129315" dir="270000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solidFill>
                  <a:srgbClr val="000000"/>
                </a:solidFill>
                <a:latin typeface="Arial"/>
              </a:rPr>
              <a:t>Particle Detectors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roup 1"/>
          <p:cNvGrpSpPr/>
          <p:nvPr/>
        </p:nvGrpSpPr>
        <p:grpSpPr>
          <a:xfrm>
            <a:off x="19440" y="1796760"/>
            <a:ext cx="9886320" cy="3426840"/>
            <a:chOff x="19440" y="1796760"/>
            <a:chExt cx="9886320" cy="3426840"/>
          </a:xfrm>
        </p:grpSpPr>
        <p:grpSp>
          <p:nvGrpSpPr>
            <p:cNvPr id="655" name="Group 2"/>
            <p:cNvGrpSpPr/>
            <p:nvPr/>
          </p:nvGrpSpPr>
          <p:grpSpPr>
            <a:xfrm>
              <a:off x="19440" y="1796760"/>
              <a:ext cx="9886320" cy="3426840"/>
              <a:chOff x="19440" y="1796760"/>
              <a:chExt cx="9886320" cy="3426840"/>
            </a:xfrm>
          </p:grpSpPr>
          <p:pic>
            <p:nvPicPr>
              <p:cNvPr id="656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705360" y="2180880"/>
                <a:ext cx="3200400" cy="2560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19440" y="1796760"/>
                <a:ext cx="3657600" cy="2853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8" name="CustomShape 3"/>
              <p:cNvSpPr/>
              <p:nvPr/>
            </p:nvSpPr>
            <p:spPr>
              <a:xfrm>
                <a:off x="596160" y="4558320"/>
                <a:ext cx="174312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S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T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R</a:t>
                </a:r>
                <a:endParaRPr b="0" lang="en-US" sz="4000" spc="-1" strike="noStrike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59" name="CustomShape 4"/>
              <p:cNvSpPr/>
              <p:nvPr/>
            </p:nvSpPr>
            <p:spPr>
              <a:xfrm>
                <a:off x="7345440" y="4564080"/>
                <a:ext cx="228600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P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H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E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N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I</a:t>
                </a: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X</a:t>
                </a:r>
                <a:endParaRPr b="0" lang="en-US" sz="4000" spc="-1" strike="noStrike">
                  <a:solidFill>
                    <a:srgbClr val="ff0000"/>
                  </a:solidFill>
                  <a:latin typeface="Arial"/>
                </a:endParaRPr>
              </a:p>
            </p:txBody>
          </p:sp>
        </p:grpSp>
      </p:grpSp>
      <p:grpSp>
        <p:nvGrpSpPr>
          <p:cNvPr id="660" name="Group 5"/>
          <p:cNvGrpSpPr/>
          <p:nvPr/>
        </p:nvGrpSpPr>
        <p:grpSpPr>
          <a:xfrm>
            <a:off x="133200" y="-376560"/>
            <a:ext cx="9778320" cy="3183840"/>
            <a:chOff x="133200" y="-376560"/>
            <a:chExt cx="9778320" cy="3183840"/>
          </a:xfrm>
        </p:grpSpPr>
        <p:grpSp>
          <p:nvGrpSpPr>
            <p:cNvPr id="661" name="Group 6"/>
            <p:cNvGrpSpPr/>
            <p:nvPr/>
          </p:nvGrpSpPr>
          <p:grpSpPr>
            <a:xfrm>
              <a:off x="133200" y="45720"/>
              <a:ext cx="3513600" cy="2761560"/>
              <a:chOff x="133200" y="45720"/>
              <a:chExt cx="3513600" cy="2761560"/>
            </a:xfrm>
          </p:grpSpPr>
          <p:pic>
            <p:nvPicPr>
              <p:cNvPr id="662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33200" y="45720"/>
                <a:ext cx="3181320" cy="193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63" name="TextShape 7"/>
              <p:cNvSpPr txBox="1"/>
              <p:nvPr/>
            </p:nvSpPr>
            <p:spPr>
              <a:xfrm>
                <a:off x="296280" y="1737000"/>
                <a:ext cx="3350520" cy="1070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ALICE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64" name="Group 8"/>
            <p:cNvGrpSpPr/>
            <p:nvPr/>
          </p:nvGrpSpPr>
          <p:grpSpPr>
            <a:xfrm>
              <a:off x="3023280" y="-106560"/>
              <a:ext cx="3707640" cy="2666880"/>
              <a:chOff x="3023280" y="-106560"/>
              <a:chExt cx="3707640" cy="2666880"/>
            </a:xfrm>
          </p:grpSpPr>
          <p:pic>
            <p:nvPicPr>
              <p:cNvPr id="665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3023280" y="-106560"/>
                <a:ext cx="3657600" cy="2587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66" name="TextShape 9"/>
              <p:cNvSpPr txBox="1"/>
              <p:nvPr/>
            </p:nvSpPr>
            <p:spPr>
              <a:xfrm>
                <a:off x="4425120" y="1901520"/>
                <a:ext cx="230580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CMS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67" name="Group 10"/>
            <p:cNvGrpSpPr/>
            <p:nvPr/>
          </p:nvGrpSpPr>
          <p:grpSpPr>
            <a:xfrm>
              <a:off x="6253920" y="-376560"/>
              <a:ext cx="3657600" cy="2743200"/>
              <a:chOff x="6253920" y="-376560"/>
              <a:chExt cx="3657600" cy="2743200"/>
            </a:xfrm>
          </p:grpSpPr>
          <p:pic>
            <p:nvPicPr>
              <p:cNvPr id="668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6253920" y="-376560"/>
                <a:ext cx="3657600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69" name="TextShape 11"/>
              <p:cNvSpPr txBox="1"/>
              <p:nvPr/>
            </p:nvSpPr>
            <p:spPr>
              <a:xfrm>
                <a:off x="7121520" y="1662480"/>
                <a:ext cx="21499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ATLAS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  <p:pic>
        <p:nvPicPr>
          <p:cNvPr id="670" name="" descr=""/>
          <p:cNvPicPr/>
          <p:nvPr/>
        </p:nvPicPr>
        <p:blipFill>
          <a:blip r:embed="rId6"/>
          <a:stretch/>
        </p:blipFill>
        <p:spPr>
          <a:xfrm>
            <a:off x="4089600" y="2494800"/>
            <a:ext cx="2615040" cy="2743200"/>
          </a:xfrm>
          <a:prstGeom prst="rect">
            <a:avLst/>
          </a:prstGeom>
          <a:ln>
            <a:noFill/>
          </a:ln>
        </p:spPr>
      </p:pic>
      <p:sp>
        <p:nvSpPr>
          <p:cNvPr id="671" name="TextShape 12"/>
          <p:cNvSpPr txBox="1"/>
          <p:nvPr/>
        </p:nvSpPr>
        <p:spPr>
          <a:xfrm>
            <a:off x="3087360" y="4610880"/>
            <a:ext cx="241992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000" spc="-1" strike="noStrike">
                <a:solidFill>
                  <a:srgbClr val="ff0000"/>
                </a:solidFill>
                <a:latin typeface="Arial"/>
              </a:rPr>
              <a:t>sPHENIX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CustomShape 1"/>
          <p:cNvSpPr/>
          <p:nvPr/>
        </p:nvSpPr>
        <p:spPr>
          <a:xfrm>
            <a:off x="6578280" y="4791960"/>
            <a:ext cx="1664280" cy="36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FDCD95ED-CE01-4C00-B4CA-A338171E3ACC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pic>
        <p:nvPicPr>
          <p:cNvPr id="673" name="Picture 4_1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1468440" y="264960"/>
            <a:ext cx="7131240" cy="4995000"/>
          </a:xfrm>
          <a:prstGeom prst="rect">
            <a:avLst/>
          </a:prstGeom>
          <a:ln>
            <a:noFill/>
          </a:ln>
        </p:spPr>
      </p:pic>
      <p:sp>
        <p:nvSpPr>
          <p:cNvPr id="674" name="CustomShape 2"/>
          <p:cNvSpPr/>
          <p:nvPr/>
        </p:nvSpPr>
        <p:spPr>
          <a:xfrm>
            <a:off x="6269400" y="448920"/>
            <a:ext cx="2330280" cy="1560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75" name="Group 3"/>
          <p:cNvGrpSpPr/>
          <p:nvPr/>
        </p:nvGrpSpPr>
        <p:grpSpPr>
          <a:xfrm>
            <a:off x="6091200" y="-8280"/>
            <a:ext cx="2508480" cy="1823040"/>
            <a:chOff x="6091200" y="-8280"/>
            <a:chExt cx="2508480" cy="1823040"/>
          </a:xfrm>
        </p:grpSpPr>
        <p:pic>
          <p:nvPicPr>
            <p:cNvPr id="676" name="Picture 15_1" descr=""/>
            <p:cNvPicPr/>
            <p:nvPr/>
          </p:nvPicPr>
          <p:blipFill>
            <a:blip r:embed="rId2"/>
            <a:srcRect l="69835" t="6053" r="8465" b="71510"/>
            <a:stretch/>
          </p:blipFill>
          <p:spPr>
            <a:xfrm>
              <a:off x="6196680" y="151200"/>
              <a:ext cx="2403000" cy="1663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7" name="Picture 16_1" descr=""/>
            <p:cNvPicPr/>
            <p:nvPr/>
          </p:nvPicPr>
          <p:blipFill>
            <a:blip r:embed="rId3"/>
            <a:srcRect l="94849" t="18722" r="0" b="70410"/>
            <a:stretch/>
          </p:blipFill>
          <p:spPr>
            <a:xfrm>
              <a:off x="8177400" y="951120"/>
              <a:ext cx="417240" cy="58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8" name="Picture 17_1" descr=""/>
            <p:cNvPicPr/>
            <p:nvPr/>
          </p:nvPicPr>
          <p:blipFill>
            <a:blip r:embed="rId4"/>
            <a:srcRect l="68113" t="0" r="13776" b="97307"/>
            <a:stretch/>
          </p:blipFill>
          <p:spPr>
            <a:xfrm>
              <a:off x="6091200" y="-8280"/>
              <a:ext cx="1840320" cy="182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79" name="Picture 23_1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5780880" y="1572120"/>
            <a:ext cx="679680" cy="290160"/>
          </a:xfrm>
          <a:prstGeom prst="rect">
            <a:avLst/>
          </a:prstGeom>
          <a:ln>
            <a:noFill/>
          </a:ln>
        </p:spPr>
      </p:pic>
      <p:sp>
        <p:nvSpPr>
          <p:cNvPr id="680" name="CustomShape 4"/>
          <p:cNvSpPr/>
          <p:nvPr/>
        </p:nvSpPr>
        <p:spPr>
          <a:xfrm>
            <a:off x="1569240" y="9720"/>
            <a:ext cx="1588680" cy="75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>
            <a:spAutoFit/>
          </a:bodyPr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20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200" spc="-1" strike="noStrike">
              <a:latin typeface="Arial"/>
            </a:endParaRPr>
          </a:p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20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200" spc="-1" strike="noStrike">
              <a:latin typeface="Arial"/>
            </a:endParaRPr>
          </a:p>
          <a:p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20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681" name="Group 5"/>
          <p:cNvGrpSpPr/>
          <p:nvPr/>
        </p:nvGrpSpPr>
        <p:grpSpPr>
          <a:xfrm>
            <a:off x="3783240" y="766080"/>
            <a:ext cx="2666160" cy="2400840"/>
            <a:chOff x="3783240" y="766080"/>
            <a:chExt cx="2666160" cy="2400840"/>
          </a:xfrm>
        </p:grpSpPr>
        <p:sp>
          <p:nvSpPr>
            <p:cNvPr id="682" name="CustomShape 6"/>
            <p:cNvSpPr/>
            <p:nvPr/>
          </p:nvSpPr>
          <p:spPr>
            <a:xfrm>
              <a:off x="5527440" y="766080"/>
              <a:ext cx="324000" cy="159120"/>
            </a:xfrm>
            <a:custGeom>
              <a:avLst/>
              <a:gdLst/>
              <a:ahLst/>
              <a:rect l="0" t="0" r="r" b="b"/>
              <a:pathLst>
                <a:path w="902" h="444">
                  <a:moveTo>
                    <a:pt x="73" y="0"/>
                  </a:moveTo>
                  <a:lnTo>
                    <a:pt x="74" y="0"/>
                  </a:lnTo>
                  <a:cubicBezTo>
                    <a:pt x="61" y="0"/>
                    <a:pt x="48" y="3"/>
                    <a:pt x="37" y="10"/>
                  </a:cubicBezTo>
                  <a:cubicBezTo>
                    <a:pt x="26" y="16"/>
                    <a:pt x="16" y="26"/>
                    <a:pt x="10" y="37"/>
                  </a:cubicBezTo>
                  <a:cubicBezTo>
                    <a:pt x="3" y="48"/>
                    <a:pt x="0" y="61"/>
                    <a:pt x="0" y="74"/>
                  </a:cubicBezTo>
                  <a:lnTo>
                    <a:pt x="0" y="369"/>
                  </a:lnTo>
                  <a:lnTo>
                    <a:pt x="0" y="369"/>
                  </a:lnTo>
                  <a:cubicBezTo>
                    <a:pt x="0" y="382"/>
                    <a:pt x="3" y="395"/>
                    <a:pt x="10" y="406"/>
                  </a:cubicBezTo>
                  <a:cubicBezTo>
                    <a:pt x="16" y="417"/>
                    <a:pt x="26" y="427"/>
                    <a:pt x="37" y="433"/>
                  </a:cubicBezTo>
                  <a:cubicBezTo>
                    <a:pt x="48" y="440"/>
                    <a:pt x="61" y="443"/>
                    <a:pt x="74" y="443"/>
                  </a:cubicBezTo>
                  <a:lnTo>
                    <a:pt x="827" y="443"/>
                  </a:lnTo>
                  <a:lnTo>
                    <a:pt x="827" y="443"/>
                  </a:lnTo>
                  <a:cubicBezTo>
                    <a:pt x="840" y="443"/>
                    <a:pt x="853" y="440"/>
                    <a:pt x="864" y="433"/>
                  </a:cubicBezTo>
                  <a:cubicBezTo>
                    <a:pt x="875" y="427"/>
                    <a:pt x="885" y="417"/>
                    <a:pt x="891" y="406"/>
                  </a:cubicBezTo>
                  <a:cubicBezTo>
                    <a:pt x="898" y="395"/>
                    <a:pt x="901" y="382"/>
                    <a:pt x="901" y="369"/>
                  </a:cubicBezTo>
                  <a:lnTo>
                    <a:pt x="901" y="73"/>
                  </a:lnTo>
                  <a:lnTo>
                    <a:pt x="901" y="74"/>
                  </a:lnTo>
                  <a:lnTo>
                    <a:pt x="901" y="74"/>
                  </a:lnTo>
                  <a:cubicBezTo>
                    <a:pt x="901" y="61"/>
                    <a:pt x="898" y="48"/>
                    <a:pt x="891" y="37"/>
                  </a:cubicBezTo>
                  <a:cubicBezTo>
                    <a:pt x="885" y="26"/>
                    <a:pt x="875" y="16"/>
                    <a:pt x="864" y="10"/>
                  </a:cubicBezTo>
                  <a:cubicBezTo>
                    <a:pt x="853" y="3"/>
                    <a:pt x="840" y="0"/>
                    <a:pt x="827" y="0"/>
                  </a:cubicBezTo>
                  <a:lnTo>
                    <a:pt x="73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CustomShape 7"/>
            <p:cNvSpPr/>
            <p:nvPr/>
          </p:nvSpPr>
          <p:spPr>
            <a:xfrm>
              <a:off x="3783240" y="3039480"/>
              <a:ext cx="323640" cy="127440"/>
            </a:xfrm>
            <a:custGeom>
              <a:avLst/>
              <a:gdLst/>
              <a:ahLst/>
              <a:rect l="0" t="0" r="r" b="b"/>
              <a:pathLst>
                <a:path w="901" h="356">
                  <a:moveTo>
                    <a:pt x="59" y="0"/>
                  </a:moveTo>
                  <a:lnTo>
                    <a:pt x="59" y="0"/>
                  </a:lnTo>
                  <a:cubicBezTo>
                    <a:pt x="49" y="0"/>
                    <a:pt x="39" y="3"/>
                    <a:pt x="30" y="8"/>
                  </a:cubicBezTo>
                  <a:cubicBezTo>
                    <a:pt x="21" y="13"/>
                    <a:pt x="13" y="21"/>
                    <a:pt x="8" y="30"/>
                  </a:cubicBezTo>
                  <a:cubicBezTo>
                    <a:pt x="3" y="39"/>
                    <a:pt x="0" y="49"/>
                    <a:pt x="0" y="59"/>
                  </a:cubicBezTo>
                  <a:lnTo>
                    <a:pt x="0" y="295"/>
                  </a:lnTo>
                  <a:lnTo>
                    <a:pt x="0" y="296"/>
                  </a:lnTo>
                  <a:cubicBezTo>
                    <a:pt x="0" y="306"/>
                    <a:pt x="3" y="316"/>
                    <a:pt x="8" y="325"/>
                  </a:cubicBezTo>
                  <a:cubicBezTo>
                    <a:pt x="13" y="334"/>
                    <a:pt x="21" y="342"/>
                    <a:pt x="30" y="347"/>
                  </a:cubicBezTo>
                  <a:cubicBezTo>
                    <a:pt x="39" y="352"/>
                    <a:pt x="49" y="355"/>
                    <a:pt x="59" y="355"/>
                  </a:cubicBezTo>
                  <a:lnTo>
                    <a:pt x="840" y="355"/>
                  </a:lnTo>
                  <a:lnTo>
                    <a:pt x="841" y="355"/>
                  </a:lnTo>
                  <a:cubicBezTo>
                    <a:pt x="851" y="355"/>
                    <a:pt x="861" y="352"/>
                    <a:pt x="870" y="347"/>
                  </a:cubicBezTo>
                  <a:cubicBezTo>
                    <a:pt x="879" y="342"/>
                    <a:pt x="887" y="334"/>
                    <a:pt x="892" y="325"/>
                  </a:cubicBezTo>
                  <a:cubicBezTo>
                    <a:pt x="897" y="316"/>
                    <a:pt x="900" y="306"/>
                    <a:pt x="900" y="296"/>
                  </a:cubicBezTo>
                  <a:lnTo>
                    <a:pt x="900" y="59"/>
                  </a:lnTo>
                  <a:lnTo>
                    <a:pt x="900" y="59"/>
                  </a:lnTo>
                  <a:lnTo>
                    <a:pt x="900" y="59"/>
                  </a:lnTo>
                  <a:cubicBezTo>
                    <a:pt x="900" y="49"/>
                    <a:pt x="897" y="39"/>
                    <a:pt x="892" y="30"/>
                  </a:cubicBezTo>
                  <a:cubicBezTo>
                    <a:pt x="887" y="21"/>
                    <a:pt x="879" y="13"/>
                    <a:pt x="870" y="8"/>
                  </a:cubicBezTo>
                  <a:cubicBezTo>
                    <a:pt x="861" y="3"/>
                    <a:pt x="851" y="0"/>
                    <a:pt x="841" y="0"/>
                  </a:cubicBezTo>
                  <a:lnTo>
                    <a:pt x="59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8"/>
            <p:cNvSpPr/>
            <p:nvPr/>
          </p:nvSpPr>
          <p:spPr>
            <a:xfrm>
              <a:off x="5808960" y="1587600"/>
              <a:ext cx="640440" cy="286560"/>
            </a:xfrm>
            <a:custGeom>
              <a:avLst/>
              <a:gdLst/>
              <a:ahLst/>
              <a:rect l="0" t="0" r="r" b="b"/>
              <a:pathLst>
                <a:path w="1781" h="798">
                  <a:moveTo>
                    <a:pt x="132" y="0"/>
                  </a:moveTo>
                  <a:lnTo>
                    <a:pt x="133" y="0"/>
                  </a:lnTo>
                  <a:cubicBezTo>
                    <a:pt x="110" y="0"/>
                    <a:pt x="87" y="6"/>
                    <a:pt x="66" y="18"/>
                  </a:cubicBezTo>
                  <a:cubicBezTo>
                    <a:pt x="46" y="29"/>
                    <a:pt x="29" y="46"/>
                    <a:pt x="18" y="66"/>
                  </a:cubicBezTo>
                  <a:cubicBezTo>
                    <a:pt x="6" y="87"/>
                    <a:pt x="0" y="110"/>
                    <a:pt x="0" y="133"/>
                  </a:cubicBezTo>
                  <a:lnTo>
                    <a:pt x="0" y="664"/>
                  </a:lnTo>
                  <a:lnTo>
                    <a:pt x="0" y="664"/>
                  </a:lnTo>
                  <a:cubicBezTo>
                    <a:pt x="0" y="687"/>
                    <a:pt x="6" y="710"/>
                    <a:pt x="18" y="731"/>
                  </a:cubicBezTo>
                  <a:cubicBezTo>
                    <a:pt x="29" y="751"/>
                    <a:pt x="46" y="768"/>
                    <a:pt x="66" y="779"/>
                  </a:cubicBezTo>
                  <a:cubicBezTo>
                    <a:pt x="87" y="791"/>
                    <a:pt x="110" y="797"/>
                    <a:pt x="133" y="797"/>
                  </a:cubicBezTo>
                  <a:lnTo>
                    <a:pt x="1647" y="796"/>
                  </a:lnTo>
                  <a:lnTo>
                    <a:pt x="1647" y="797"/>
                  </a:lnTo>
                  <a:cubicBezTo>
                    <a:pt x="1670" y="797"/>
                    <a:pt x="1693" y="791"/>
                    <a:pt x="1714" y="779"/>
                  </a:cubicBezTo>
                  <a:cubicBezTo>
                    <a:pt x="1734" y="768"/>
                    <a:pt x="1751" y="751"/>
                    <a:pt x="1762" y="731"/>
                  </a:cubicBezTo>
                  <a:cubicBezTo>
                    <a:pt x="1774" y="710"/>
                    <a:pt x="1780" y="687"/>
                    <a:pt x="1780" y="664"/>
                  </a:cubicBezTo>
                  <a:lnTo>
                    <a:pt x="1779" y="132"/>
                  </a:lnTo>
                  <a:lnTo>
                    <a:pt x="1780" y="133"/>
                  </a:lnTo>
                  <a:lnTo>
                    <a:pt x="1780" y="133"/>
                  </a:lnTo>
                  <a:cubicBezTo>
                    <a:pt x="1780" y="110"/>
                    <a:pt x="1774" y="87"/>
                    <a:pt x="1762" y="66"/>
                  </a:cubicBezTo>
                  <a:cubicBezTo>
                    <a:pt x="1751" y="46"/>
                    <a:pt x="1734" y="29"/>
                    <a:pt x="1714" y="18"/>
                  </a:cubicBezTo>
                  <a:cubicBezTo>
                    <a:pt x="1693" y="6"/>
                    <a:pt x="1670" y="0"/>
                    <a:pt x="1647" y="0"/>
                  </a:cubicBezTo>
                  <a:lnTo>
                    <a:pt x="132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85" name="Group 9"/>
          <p:cNvGrpSpPr/>
          <p:nvPr/>
        </p:nvGrpSpPr>
        <p:grpSpPr>
          <a:xfrm>
            <a:off x="6083640" y="-16560"/>
            <a:ext cx="1842120" cy="191160"/>
            <a:chOff x="6083640" y="-16560"/>
            <a:chExt cx="1842120" cy="191160"/>
          </a:xfrm>
        </p:grpSpPr>
        <p:sp>
          <p:nvSpPr>
            <p:cNvPr id="686" name="CustomShape 10"/>
            <p:cNvSpPr/>
            <p:nvPr/>
          </p:nvSpPr>
          <p:spPr>
            <a:xfrm>
              <a:off x="7407720" y="-16560"/>
              <a:ext cx="518040" cy="191160"/>
            </a:xfrm>
            <a:custGeom>
              <a:avLst/>
              <a:gdLst/>
              <a:ahLst/>
              <a:rect l="0" t="0" r="r" b="b"/>
              <a:pathLst>
                <a:path w="1441" h="533">
                  <a:moveTo>
                    <a:pt x="88" y="0"/>
                  </a:moveTo>
                  <a:lnTo>
                    <a:pt x="89" y="0"/>
                  </a:lnTo>
                  <a:cubicBezTo>
                    <a:pt x="73" y="0"/>
                    <a:pt x="58" y="4"/>
                    <a:pt x="44" y="12"/>
                  </a:cubicBezTo>
                  <a:cubicBezTo>
                    <a:pt x="31" y="20"/>
                    <a:pt x="20" y="31"/>
                    <a:pt x="12" y="44"/>
                  </a:cubicBezTo>
                  <a:cubicBezTo>
                    <a:pt x="4" y="58"/>
                    <a:pt x="0" y="73"/>
                    <a:pt x="0" y="89"/>
                  </a:cubicBezTo>
                  <a:lnTo>
                    <a:pt x="0" y="443"/>
                  </a:lnTo>
                  <a:lnTo>
                    <a:pt x="0" y="443"/>
                  </a:lnTo>
                  <a:cubicBezTo>
                    <a:pt x="0" y="459"/>
                    <a:pt x="4" y="474"/>
                    <a:pt x="12" y="488"/>
                  </a:cubicBezTo>
                  <a:cubicBezTo>
                    <a:pt x="20" y="501"/>
                    <a:pt x="31" y="512"/>
                    <a:pt x="44" y="520"/>
                  </a:cubicBezTo>
                  <a:cubicBezTo>
                    <a:pt x="58" y="528"/>
                    <a:pt x="73" y="532"/>
                    <a:pt x="89" y="532"/>
                  </a:cubicBezTo>
                  <a:lnTo>
                    <a:pt x="1351" y="532"/>
                  </a:lnTo>
                  <a:lnTo>
                    <a:pt x="1351" y="532"/>
                  </a:lnTo>
                  <a:cubicBezTo>
                    <a:pt x="1367" y="532"/>
                    <a:pt x="1382" y="528"/>
                    <a:pt x="1396" y="520"/>
                  </a:cubicBezTo>
                  <a:cubicBezTo>
                    <a:pt x="1409" y="512"/>
                    <a:pt x="1420" y="501"/>
                    <a:pt x="1428" y="488"/>
                  </a:cubicBezTo>
                  <a:cubicBezTo>
                    <a:pt x="1436" y="474"/>
                    <a:pt x="1440" y="459"/>
                    <a:pt x="1440" y="443"/>
                  </a:cubicBezTo>
                  <a:lnTo>
                    <a:pt x="1440" y="88"/>
                  </a:lnTo>
                  <a:lnTo>
                    <a:pt x="1440" y="89"/>
                  </a:lnTo>
                  <a:lnTo>
                    <a:pt x="1440" y="89"/>
                  </a:lnTo>
                  <a:cubicBezTo>
                    <a:pt x="1440" y="73"/>
                    <a:pt x="1436" y="58"/>
                    <a:pt x="1428" y="44"/>
                  </a:cubicBezTo>
                  <a:cubicBezTo>
                    <a:pt x="1420" y="31"/>
                    <a:pt x="1409" y="20"/>
                    <a:pt x="1396" y="12"/>
                  </a:cubicBezTo>
                  <a:cubicBezTo>
                    <a:pt x="1382" y="4"/>
                    <a:pt x="1367" y="0"/>
                    <a:pt x="1351" y="0"/>
                  </a:cubicBezTo>
                  <a:lnTo>
                    <a:pt x="88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7" name="CustomShape 11"/>
            <p:cNvSpPr/>
            <p:nvPr/>
          </p:nvSpPr>
          <p:spPr>
            <a:xfrm>
              <a:off x="6770880" y="-16560"/>
              <a:ext cx="518040" cy="191160"/>
            </a:xfrm>
            <a:custGeom>
              <a:avLst/>
              <a:gdLst/>
              <a:ahLst/>
              <a:rect l="0" t="0" r="r" b="b"/>
              <a:pathLst>
                <a:path w="1441" h="533">
                  <a:moveTo>
                    <a:pt x="88" y="0"/>
                  </a:moveTo>
                  <a:lnTo>
                    <a:pt x="89" y="0"/>
                  </a:lnTo>
                  <a:cubicBezTo>
                    <a:pt x="73" y="0"/>
                    <a:pt x="58" y="4"/>
                    <a:pt x="44" y="12"/>
                  </a:cubicBezTo>
                  <a:cubicBezTo>
                    <a:pt x="31" y="20"/>
                    <a:pt x="20" y="31"/>
                    <a:pt x="12" y="44"/>
                  </a:cubicBezTo>
                  <a:cubicBezTo>
                    <a:pt x="4" y="58"/>
                    <a:pt x="0" y="73"/>
                    <a:pt x="0" y="89"/>
                  </a:cubicBezTo>
                  <a:lnTo>
                    <a:pt x="0" y="443"/>
                  </a:lnTo>
                  <a:lnTo>
                    <a:pt x="0" y="443"/>
                  </a:lnTo>
                  <a:cubicBezTo>
                    <a:pt x="0" y="459"/>
                    <a:pt x="4" y="474"/>
                    <a:pt x="12" y="488"/>
                  </a:cubicBezTo>
                  <a:cubicBezTo>
                    <a:pt x="20" y="501"/>
                    <a:pt x="31" y="512"/>
                    <a:pt x="44" y="520"/>
                  </a:cubicBezTo>
                  <a:cubicBezTo>
                    <a:pt x="58" y="528"/>
                    <a:pt x="73" y="532"/>
                    <a:pt x="89" y="532"/>
                  </a:cubicBezTo>
                  <a:lnTo>
                    <a:pt x="1351" y="532"/>
                  </a:lnTo>
                  <a:lnTo>
                    <a:pt x="1351" y="532"/>
                  </a:lnTo>
                  <a:cubicBezTo>
                    <a:pt x="1367" y="532"/>
                    <a:pt x="1382" y="528"/>
                    <a:pt x="1396" y="520"/>
                  </a:cubicBezTo>
                  <a:cubicBezTo>
                    <a:pt x="1409" y="512"/>
                    <a:pt x="1420" y="501"/>
                    <a:pt x="1428" y="488"/>
                  </a:cubicBezTo>
                  <a:cubicBezTo>
                    <a:pt x="1436" y="474"/>
                    <a:pt x="1440" y="459"/>
                    <a:pt x="1440" y="443"/>
                  </a:cubicBezTo>
                  <a:lnTo>
                    <a:pt x="1440" y="88"/>
                  </a:lnTo>
                  <a:lnTo>
                    <a:pt x="1440" y="89"/>
                  </a:lnTo>
                  <a:lnTo>
                    <a:pt x="1440" y="89"/>
                  </a:lnTo>
                  <a:cubicBezTo>
                    <a:pt x="1440" y="73"/>
                    <a:pt x="1436" y="58"/>
                    <a:pt x="1428" y="44"/>
                  </a:cubicBezTo>
                  <a:cubicBezTo>
                    <a:pt x="1420" y="31"/>
                    <a:pt x="1409" y="20"/>
                    <a:pt x="1396" y="12"/>
                  </a:cubicBezTo>
                  <a:cubicBezTo>
                    <a:pt x="1382" y="4"/>
                    <a:pt x="1367" y="0"/>
                    <a:pt x="1351" y="0"/>
                  </a:cubicBezTo>
                  <a:lnTo>
                    <a:pt x="88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8" name="CustomShape 12"/>
            <p:cNvSpPr/>
            <p:nvPr/>
          </p:nvSpPr>
          <p:spPr>
            <a:xfrm>
              <a:off x="6083640" y="-16560"/>
              <a:ext cx="517320" cy="191160"/>
            </a:xfrm>
            <a:custGeom>
              <a:avLst/>
              <a:gdLst/>
              <a:ahLst/>
              <a:rect l="0" t="0" r="r" b="b"/>
              <a:pathLst>
                <a:path w="1439" h="533">
                  <a:moveTo>
                    <a:pt x="88" y="0"/>
                  </a:moveTo>
                  <a:lnTo>
                    <a:pt x="89" y="0"/>
                  </a:lnTo>
                  <a:cubicBezTo>
                    <a:pt x="73" y="0"/>
                    <a:pt x="58" y="4"/>
                    <a:pt x="44" y="12"/>
                  </a:cubicBezTo>
                  <a:cubicBezTo>
                    <a:pt x="31" y="20"/>
                    <a:pt x="20" y="31"/>
                    <a:pt x="12" y="44"/>
                  </a:cubicBezTo>
                  <a:cubicBezTo>
                    <a:pt x="4" y="58"/>
                    <a:pt x="0" y="73"/>
                    <a:pt x="0" y="89"/>
                  </a:cubicBezTo>
                  <a:lnTo>
                    <a:pt x="0" y="443"/>
                  </a:lnTo>
                  <a:lnTo>
                    <a:pt x="0" y="443"/>
                  </a:lnTo>
                  <a:cubicBezTo>
                    <a:pt x="0" y="459"/>
                    <a:pt x="4" y="474"/>
                    <a:pt x="12" y="488"/>
                  </a:cubicBezTo>
                  <a:cubicBezTo>
                    <a:pt x="20" y="501"/>
                    <a:pt x="31" y="512"/>
                    <a:pt x="44" y="520"/>
                  </a:cubicBezTo>
                  <a:cubicBezTo>
                    <a:pt x="58" y="528"/>
                    <a:pt x="73" y="532"/>
                    <a:pt x="89" y="532"/>
                  </a:cubicBezTo>
                  <a:lnTo>
                    <a:pt x="1349" y="532"/>
                  </a:lnTo>
                  <a:lnTo>
                    <a:pt x="1349" y="532"/>
                  </a:lnTo>
                  <a:cubicBezTo>
                    <a:pt x="1365" y="532"/>
                    <a:pt x="1380" y="528"/>
                    <a:pt x="1394" y="520"/>
                  </a:cubicBezTo>
                  <a:cubicBezTo>
                    <a:pt x="1407" y="512"/>
                    <a:pt x="1418" y="501"/>
                    <a:pt x="1426" y="488"/>
                  </a:cubicBezTo>
                  <a:cubicBezTo>
                    <a:pt x="1434" y="474"/>
                    <a:pt x="1438" y="459"/>
                    <a:pt x="1438" y="443"/>
                  </a:cubicBezTo>
                  <a:lnTo>
                    <a:pt x="1438" y="88"/>
                  </a:lnTo>
                  <a:lnTo>
                    <a:pt x="1438" y="89"/>
                  </a:lnTo>
                  <a:lnTo>
                    <a:pt x="1438" y="89"/>
                  </a:lnTo>
                  <a:cubicBezTo>
                    <a:pt x="1438" y="73"/>
                    <a:pt x="1434" y="58"/>
                    <a:pt x="1426" y="44"/>
                  </a:cubicBezTo>
                  <a:cubicBezTo>
                    <a:pt x="1418" y="31"/>
                    <a:pt x="1407" y="20"/>
                    <a:pt x="1394" y="12"/>
                  </a:cubicBezTo>
                  <a:cubicBezTo>
                    <a:pt x="1380" y="4"/>
                    <a:pt x="1365" y="0"/>
                    <a:pt x="1349" y="0"/>
                  </a:cubicBezTo>
                  <a:lnTo>
                    <a:pt x="88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89" name="Group 13"/>
          <p:cNvGrpSpPr/>
          <p:nvPr/>
        </p:nvGrpSpPr>
        <p:grpSpPr>
          <a:xfrm>
            <a:off x="1874520" y="1265760"/>
            <a:ext cx="1261800" cy="3341880"/>
            <a:chOff x="1874520" y="1265760"/>
            <a:chExt cx="1261800" cy="3341880"/>
          </a:xfrm>
        </p:grpSpPr>
        <p:sp>
          <p:nvSpPr>
            <p:cNvPr id="690" name="CustomShape 14"/>
            <p:cNvSpPr/>
            <p:nvPr/>
          </p:nvSpPr>
          <p:spPr>
            <a:xfrm>
              <a:off x="2812680" y="4448160"/>
              <a:ext cx="323640" cy="159480"/>
            </a:xfrm>
            <a:custGeom>
              <a:avLst/>
              <a:gdLst/>
              <a:ahLst/>
              <a:rect l="0" t="0" r="r" b="b"/>
              <a:pathLst>
                <a:path w="901" h="445">
                  <a:moveTo>
                    <a:pt x="73" y="0"/>
                  </a:moveTo>
                  <a:lnTo>
                    <a:pt x="74" y="0"/>
                  </a:lnTo>
                  <a:cubicBezTo>
                    <a:pt x="61" y="0"/>
                    <a:pt x="48" y="3"/>
                    <a:pt x="37" y="10"/>
                  </a:cubicBezTo>
                  <a:cubicBezTo>
                    <a:pt x="26" y="16"/>
                    <a:pt x="16" y="26"/>
                    <a:pt x="10" y="37"/>
                  </a:cubicBezTo>
                  <a:cubicBezTo>
                    <a:pt x="3" y="48"/>
                    <a:pt x="0" y="61"/>
                    <a:pt x="0" y="7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83"/>
                    <a:pt x="3" y="396"/>
                    <a:pt x="10" y="407"/>
                  </a:cubicBezTo>
                  <a:cubicBezTo>
                    <a:pt x="16" y="418"/>
                    <a:pt x="26" y="428"/>
                    <a:pt x="37" y="434"/>
                  </a:cubicBezTo>
                  <a:cubicBezTo>
                    <a:pt x="48" y="441"/>
                    <a:pt x="61" y="444"/>
                    <a:pt x="74" y="444"/>
                  </a:cubicBezTo>
                  <a:lnTo>
                    <a:pt x="826" y="444"/>
                  </a:lnTo>
                  <a:lnTo>
                    <a:pt x="826" y="444"/>
                  </a:lnTo>
                  <a:cubicBezTo>
                    <a:pt x="839" y="444"/>
                    <a:pt x="852" y="441"/>
                    <a:pt x="863" y="434"/>
                  </a:cubicBezTo>
                  <a:cubicBezTo>
                    <a:pt x="874" y="428"/>
                    <a:pt x="884" y="418"/>
                    <a:pt x="890" y="407"/>
                  </a:cubicBezTo>
                  <a:cubicBezTo>
                    <a:pt x="897" y="396"/>
                    <a:pt x="900" y="383"/>
                    <a:pt x="900" y="370"/>
                  </a:cubicBezTo>
                  <a:lnTo>
                    <a:pt x="899" y="74"/>
                  </a:lnTo>
                  <a:lnTo>
                    <a:pt x="900" y="74"/>
                  </a:lnTo>
                  <a:lnTo>
                    <a:pt x="900" y="74"/>
                  </a:lnTo>
                  <a:cubicBezTo>
                    <a:pt x="900" y="61"/>
                    <a:pt x="897" y="48"/>
                    <a:pt x="890" y="37"/>
                  </a:cubicBezTo>
                  <a:cubicBezTo>
                    <a:pt x="884" y="26"/>
                    <a:pt x="874" y="16"/>
                    <a:pt x="863" y="10"/>
                  </a:cubicBezTo>
                  <a:cubicBezTo>
                    <a:pt x="852" y="3"/>
                    <a:pt x="839" y="0"/>
                    <a:pt x="826" y="0"/>
                  </a:cubicBezTo>
                  <a:lnTo>
                    <a:pt x="73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15"/>
            <p:cNvSpPr/>
            <p:nvPr/>
          </p:nvSpPr>
          <p:spPr>
            <a:xfrm>
              <a:off x="1874520" y="1421280"/>
              <a:ext cx="453240" cy="159480"/>
            </a:xfrm>
            <a:custGeom>
              <a:avLst/>
              <a:gdLst/>
              <a:ahLst/>
              <a:rect l="0" t="0" r="r" b="b"/>
              <a:pathLst>
                <a:path w="1261" h="445">
                  <a:moveTo>
                    <a:pt x="74" y="0"/>
                  </a:moveTo>
                  <a:lnTo>
                    <a:pt x="74" y="0"/>
                  </a:lnTo>
                  <a:cubicBezTo>
                    <a:pt x="61" y="0"/>
                    <a:pt x="48" y="3"/>
                    <a:pt x="37" y="10"/>
                  </a:cubicBezTo>
                  <a:cubicBezTo>
                    <a:pt x="26" y="16"/>
                    <a:pt x="16" y="26"/>
                    <a:pt x="10" y="37"/>
                  </a:cubicBezTo>
                  <a:cubicBezTo>
                    <a:pt x="3" y="48"/>
                    <a:pt x="0" y="61"/>
                    <a:pt x="0" y="7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83"/>
                    <a:pt x="3" y="396"/>
                    <a:pt x="10" y="407"/>
                  </a:cubicBezTo>
                  <a:cubicBezTo>
                    <a:pt x="16" y="418"/>
                    <a:pt x="26" y="428"/>
                    <a:pt x="37" y="434"/>
                  </a:cubicBezTo>
                  <a:cubicBezTo>
                    <a:pt x="48" y="441"/>
                    <a:pt x="61" y="444"/>
                    <a:pt x="74" y="444"/>
                  </a:cubicBezTo>
                  <a:lnTo>
                    <a:pt x="1186" y="444"/>
                  </a:lnTo>
                  <a:lnTo>
                    <a:pt x="1186" y="444"/>
                  </a:lnTo>
                  <a:cubicBezTo>
                    <a:pt x="1199" y="444"/>
                    <a:pt x="1212" y="441"/>
                    <a:pt x="1223" y="434"/>
                  </a:cubicBezTo>
                  <a:cubicBezTo>
                    <a:pt x="1234" y="428"/>
                    <a:pt x="1244" y="418"/>
                    <a:pt x="1250" y="407"/>
                  </a:cubicBezTo>
                  <a:cubicBezTo>
                    <a:pt x="1257" y="396"/>
                    <a:pt x="1260" y="383"/>
                    <a:pt x="1260" y="370"/>
                  </a:cubicBezTo>
                  <a:lnTo>
                    <a:pt x="1260" y="74"/>
                  </a:lnTo>
                  <a:lnTo>
                    <a:pt x="1260" y="74"/>
                  </a:lnTo>
                  <a:lnTo>
                    <a:pt x="1260" y="74"/>
                  </a:lnTo>
                  <a:cubicBezTo>
                    <a:pt x="1260" y="61"/>
                    <a:pt x="1257" y="48"/>
                    <a:pt x="1250" y="37"/>
                  </a:cubicBezTo>
                  <a:cubicBezTo>
                    <a:pt x="1244" y="26"/>
                    <a:pt x="1234" y="16"/>
                    <a:pt x="1223" y="10"/>
                  </a:cubicBezTo>
                  <a:cubicBezTo>
                    <a:pt x="1212" y="3"/>
                    <a:pt x="1199" y="0"/>
                    <a:pt x="1186" y="0"/>
                  </a:cubicBezTo>
                  <a:lnTo>
                    <a:pt x="74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16"/>
            <p:cNvSpPr/>
            <p:nvPr/>
          </p:nvSpPr>
          <p:spPr>
            <a:xfrm>
              <a:off x="2309760" y="1265760"/>
              <a:ext cx="323640" cy="127440"/>
            </a:xfrm>
            <a:custGeom>
              <a:avLst/>
              <a:gdLst/>
              <a:ahLst/>
              <a:rect l="0" t="0" r="r" b="b"/>
              <a:pathLst>
                <a:path w="901" h="356">
                  <a:moveTo>
                    <a:pt x="59" y="0"/>
                  </a:moveTo>
                  <a:lnTo>
                    <a:pt x="59" y="0"/>
                  </a:lnTo>
                  <a:cubicBezTo>
                    <a:pt x="49" y="0"/>
                    <a:pt x="39" y="3"/>
                    <a:pt x="30" y="8"/>
                  </a:cubicBezTo>
                  <a:cubicBezTo>
                    <a:pt x="21" y="13"/>
                    <a:pt x="13" y="21"/>
                    <a:pt x="8" y="30"/>
                  </a:cubicBezTo>
                  <a:cubicBezTo>
                    <a:pt x="3" y="39"/>
                    <a:pt x="0" y="49"/>
                    <a:pt x="0" y="59"/>
                  </a:cubicBezTo>
                  <a:lnTo>
                    <a:pt x="0" y="295"/>
                  </a:lnTo>
                  <a:lnTo>
                    <a:pt x="0" y="296"/>
                  </a:lnTo>
                  <a:cubicBezTo>
                    <a:pt x="0" y="306"/>
                    <a:pt x="3" y="316"/>
                    <a:pt x="8" y="325"/>
                  </a:cubicBezTo>
                  <a:cubicBezTo>
                    <a:pt x="13" y="334"/>
                    <a:pt x="21" y="342"/>
                    <a:pt x="30" y="347"/>
                  </a:cubicBezTo>
                  <a:cubicBezTo>
                    <a:pt x="39" y="352"/>
                    <a:pt x="49" y="355"/>
                    <a:pt x="59" y="355"/>
                  </a:cubicBezTo>
                  <a:lnTo>
                    <a:pt x="840" y="355"/>
                  </a:lnTo>
                  <a:lnTo>
                    <a:pt x="841" y="355"/>
                  </a:lnTo>
                  <a:cubicBezTo>
                    <a:pt x="851" y="355"/>
                    <a:pt x="861" y="352"/>
                    <a:pt x="870" y="347"/>
                  </a:cubicBezTo>
                  <a:cubicBezTo>
                    <a:pt x="879" y="342"/>
                    <a:pt x="887" y="334"/>
                    <a:pt x="892" y="325"/>
                  </a:cubicBezTo>
                  <a:cubicBezTo>
                    <a:pt x="897" y="316"/>
                    <a:pt x="900" y="306"/>
                    <a:pt x="900" y="296"/>
                  </a:cubicBezTo>
                  <a:lnTo>
                    <a:pt x="900" y="59"/>
                  </a:lnTo>
                  <a:lnTo>
                    <a:pt x="900" y="59"/>
                  </a:lnTo>
                  <a:lnTo>
                    <a:pt x="900" y="59"/>
                  </a:lnTo>
                  <a:cubicBezTo>
                    <a:pt x="900" y="49"/>
                    <a:pt x="897" y="39"/>
                    <a:pt x="892" y="30"/>
                  </a:cubicBezTo>
                  <a:cubicBezTo>
                    <a:pt x="887" y="21"/>
                    <a:pt x="879" y="13"/>
                    <a:pt x="870" y="8"/>
                  </a:cubicBezTo>
                  <a:cubicBezTo>
                    <a:pt x="861" y="3"/>
                    <a:pt x="851" y="0"/>
                    <a:pt x="841" y="0"/>
                  </a:cubicBezTo>
                  <a:lnTo>
                    <a:pt x="59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93" name="Group 17"/>
          <p:cNvGrpSpPr/>
          <p:nvPr/>
        </p:nvGrpSpPr>
        <p:grpSpPr>
          <a:xfrm>
            <a:off x="1482120" y="1040040"/>
            <a:ext cx="7129440" cy="2395080"/>
            <a:chOff x="1482120" y="1040040"/>
            <a:chExt cx="7129440" cy="2395080"/>
          </a:xfrm>
        </p:grpSpPr>
        <p:sp>
          <p:nvSpPr>
            <p:cNvPr id="694" name="CustomShape 18"/>
            <p:cNvSpPr/>
            <p:nvPr/>
          </p:nvSpPr>
          <p:spPr>
            <a:xfrm>
              <a:off x="1482120" y="2012400"/>
              <a:ext cx="582120" cy="254880"/>
            </a:xfrm>
            <a:custGeom>
              <a:avLst/>
              <a:gdLst/>
              <a:ahLst/>
              <a:rect l="0" t="0" r="r" b="b"/>
              <a:pathLst>
                <a:path w="1619" h="710">
                  <a:moveTo>
                    <a:pt x="118" y="0"/>
                  </a:moveTo>
                  <a:lnTo>
                    <a:pt x="118" y="0"/>
                  </a:lnTo>
                  <a:cubicBezTo>
                    <a:pt x="97" y="0"/>
                    <a:pt x="77" y="5"/>
                    <a:pt x="59" y="16"/>
                  </a:cubicBezTo>
                  <a:cubicBezTo>
                    <a:pt x="41" y="26"/>
                    <a:pt x="26" y="41"/>
                    <a:pt x="16" y="59"/>
                  </a:cubicBezTo>
                  <a:cubicBezTo>
                    <a:pt x="5" y="77"/>
                    <a:pt x="0" y="97"/>
                    <a:pt x="0" y="118"/>
                  </a:cubicBezTo>
                  <a:lnTo>
                    <a:pt x="0" y="590"/>
                  </a:lnTo>
                  <a:lnTo>
                    <a:pt x="0" y="591"/>
                  </a:lnTo>
                  <a:cubicBezTo>
                    <a:pt x="0" y="612"/>
                    <a:pt x="5" y="632"/>
                    <a:pt x="16" y="650"/>
                  </a:cubicBezTo>
                  <a:cubicBezTo>
                    <a:pt x="26" y="668"/>
                    <a:pt x="41" y="683"/>
                    <a:pt x="59" y="693"/>
                  </a:cubicBezTo>
                  <a:cubicBezTo>
                    <a:pt x="77" y="704"/>
                    <a:pt x="97" y="709"/>
                    <a:pt x="118" y="709"/>
                  </a:cubicBezTo>
                  <a:lnTo>
                    <a:pt x="1499" y="709"/>
                  </a:lnTo>
                  <a:lnTo>
                    <a:pt x="1500" y="709"/>
                  </a:lnTo>
                  <a:cubicBezTo>
                    <a:pt x="1521" y="709"/>
                    <a:pt x="1541" y="704"/>
                    <a:pt x="1559" y="693"/>
                  </a:cubicBezTo>
                  <a:cubicBezTo>
                    <a:pt x="1577" y="683"/>
                    <a:pt x="1592" y="668"/>
                    <a:pt x="1602" y="650"/>
                  </a:cubicBezTo>
                  <a:cubicBezTo>
                    <a:pt x="1613" y="632"/>
                    <a:pt x="1618" y="612"/>
                    <a:pt x="1618" y="591"/>
                  </a:cubicBezTo>
                  <a:lnTo>
                    <a:pt x="1618" y="118"/>
                  </a:lnTo>
                  <a:lnTo>
                    <a:pt x="1618" y="118"/>
                  </a:lnTo>
                  <a:lnTo>
                    <a:pt x="1618" y="118"/>
                  </a:lnTo>
                  <a:cubicBezTo>
                    <a:pt x="1618" y="97"/>
                    <a:pt x="1613" y="77"/>
                    <a:pt x="1602" y="59"/>
                  </a:cubicBezTo>
                  <a:cubicBezTo>
                    <a:pt x="1592" y="41"/>
                    <a:pt x="1577" y="26"/>
                    <a:pt x="1559" y="16"/>
                  </a:cubicBezTo>
                  <a:cubicBezTo>
                    <a:pt x="1541" y="5"/>
                    <a:pt x="1521" y="0"/>
                    <a:pt x="1500" y="0"/>
                  </a:cubicBezTo>
                  <a:lnTo>
                    <a:pt x="118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19"/>
            <p:cNvSpPr/>
            <p:nvPr/>
          </p:nvSpPr>
          <p:spPr>
            <a:xfrm>
              <a:off x="8029440" y="3180240"/>
              <a:ext cx="582120" cy="254880"/>
            </a:xfrm>
            <a:custGeom>
              <a:avLst/>
              <a:gdLst/>
              <a:ahLst/>
              <a:rect l="0" t="0" r="r" b="b"/>
              <a:pathLst>
                <a:path w="1619" h="710">
                  <a:moveTo>
                    <a:pt x="118" y="0"/>
                  </a:moveTo>
                  <a:lnTo>
                    <a:pt x="118" y="0"/>
                  </a:lnTo>
                  <a:cubicBezTo>
                    <a:pt x="97" y="0"/>
                    <a:pt x="77" y="5"/>
                    <a:pt x="59" y="16"/>
                  </a:cubicBezTo>
                  <a:cubicBezTo>
                    <a:pt x="41" y="26"/>
                    <a:pt x="26" y="41"/>
                    <a:pt x="16" y="59"/>
                  </a:cubicBezTo>
                  <a:cubicBezTo>
                    <a:pt x="5" y="77"/>
                    <a:pt x="0" y="97"/>
                    <a:pt x="0" y="118"/>
                  </a:cubicBezTo>
                  <a:lnTo>
                    <a:pt x="0" y="590"/>
                  </a:lnTo>
                  <a:lnTo>
                    <a:pt x="0" y="591"/>
                  </a:lnTo>
                  <a:cubicBezTo>
                    <a:pt x="0" y="612"/>
                    <a:pt x="5" y="632"/>
                    <a:pt x="16" y="650"/>
                  </a:cubicBezTo>
                  <a:cubicBezTo>
                    <a:pt x="26" y="668"/>
                    <a:pt x="41" y="683"/>
                    <a:pt x="59" y="693"/>
                  </a:cubicBezTo>
                  <a:cubicBezTo>
                    <a:pt x="77" y="704"/>
                    <a:pt x="97" y="709"/>
                    <a:pt x="118" y="709"/>
                  </a:cubicBezTo>
                  <a:lnTo>
                    <a:pt x="1499" y="709"/>
                  </a:lnTo>
                  <a:lnTo>
                    <a:pt x="1500" y="709"/>
                  </a:lnTo>
                  <a:cubicBezTo>
                    <a:pt x="1521" y="709"/>
                    <a:pt x="1541" y="704"/>
                    <a:pt x="1559" y="693"/>
                  </a:cubicBezTo>
                  <a:cubicBezTo>
                    <a:pt x="1577" y="683"/>
                    <a:pt x="1592" y="668"/>
                    <a:pt x="1602" y="650"/>
                  </a:cubicBezTo>
                  <a:cubicBezTo>
                    <a:pt x="1613" y="632"/>
                    <a:pt x="1618" y="612"/>
                    <a:pt x="1618" y="591"/>
                  </a:cubicBezTo>
                  <a:lnTo>
                    <a:pt x="1618" y="118"/>
                  </a:lnTo>
                  <a:lnTo>
                    <a:pt x="1618" y="118"/>
                  </a:lnTo>
                  <a:lnTo>
                    <a:pt x="1618" y="118"/>
                  </a:lnTo>
                  <a:cubicBezTo>
                    <a:pt x="1618" y="97"/>
                    <a:pt x="1613" y="77"/>
                    <a:pt x="1602" y="59"/>
                  </a:cubicBezTo>
                  <a:cubicBezTo>
                    <a:pt x="1592" y="41"/>
                    <a:pt x="1577" y="26"/>
                    <a:pt x="1559" y="16"/>
                  </a:cubicBezTo>
                  <a:cubicBezTo>
                    <a:pt x="1541" y="5"/>
                    <a:pt x="1521" y="0"/>
                    <a:pt x="1500" y="0"/>
                  </a:cubicBezTo>
                  <a:lnTo>
                    <a:pt x="118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20"/>
            <p:cNvSpPr/>
            <p:nvPr/>
          </p:nvSpPr>
          <p:spPr>
            <a:xfrm>
              <a:off x="2871000" y="1040040"/>
              <a:ext cx="387720" cy="127440"/>
            </a:xfrm>
            <a:custGeom>
              <a:avLst/>
              <a:gdLst/>
              <a:ahLst/>
              <a:rect l="0" t="0" r="r" b="b"/>
              <a:pathLst>
                <a:path w="1079" h="356">
                  <a:moveTo>
                    <a:pt x="59" y="0"/>
                  </a:moveTo>
                  <a:lnTo>
                    <a:pt x="59" y="0"/>
                  </a:lnTo>
                  <a:cubicBezTo>
                    <a:pt x="49" y="0"/>
                    <a:pt x="39" y="3"/>
                    <a:pt x="30" y="8"/>
                  </a:cubicBezTo>
                  <a:cubicBezTo>
                    <a:pt x="21" y="13"/>
                    <a:pt x="13" y="21"/>
                    <a:pt x="8" y="30"/>
                  </a:cubicBezTo>
                  <a:cubicBezTo>
                    <a:pt x="3" y="39"/>
                    <a:pt x="0" y="49"/>
                    <a:pt x="0" y="59"/>
                  </a:cubicBezTo>
                  <a:lnTo>
                    <a:pt x="0" y="295"/>
                  </a:lnTo>
                  <a:lnTo>
                    <a:pt x="0" y="296"/>
                  </a:lnTo>
                  <a:cubicBezTo>
                    <a:pt x="0" y="306"/>
                    <a:pt x="3" y="316"/>
                    <a:pt x="8" y="325"/>
                  </a:cubicBezTo>
                  <a:cubicBezTo>
                    <a:pt x="13" y="334"/>
                    <a:pt x="21" y="342"/>
                    <a:pt x="30" y="347"/>
                  </a:cubicBezTo>
                  <a:cubicBezTo>
                    <a:pt x="39" y="352"/>
                    <a:pt x="49" y="355"/>
                    <a:pt x="59" y="355"/>
                  </a:cubicBezTo>
                  <a:lnTo>
                    <a:pt x="1018" y="355"/>
                  </a:lnTo>
                  <a:lnTo>
                    <a:pt x="1019" y="355"/>
                  </a:lnTo>
                  <a:cubicBezTo>
                    <a:pt x="1029" y="355"/>
                    <a:pt x="1039" y="352"/>
                    <a:pt x="1048" y="347"/>
                  </a:cubicBezTo>
                  <a:cubicBezTo>
                    <a:pt x="1057" y="342"/>
                    <a:pt x="1065" y="334"/>
                    <a:pt x="1070" y="325"/>
                  </a:cubicBezTo>
                  <a:cubicBezTo>
                    <a:pt x="1075" y="316"/>
                    <a:pt x="1078" y="306"/>
                    <a:pt x="1078" y="296"/>
                  </a:cubicBezTo>
                  <a:lnTo>
                    <a:pt x="1078" y="59"/>
                  </a:lnTo>
                  <a:lnTo>
                    <a:pt x="1078" y="59"/>
                  </a:lnTo>
                  <a:lnTo>
                    <a:pt x="1078" y="59"/>
                  </a:lnTo>
                  <a:cubicBezTo>
                    <a:pt x="1078" y="49"/>
                    <a:pt x="1075" y="39"/>
                    <a:pt x="1070" y="30"/>
                  </a:cubicBezTo>
                  <a:cubicBezTo>
                    <a:pt x="1065" y="21"/>
                    <a:pt x="1057" y="13"/>
                    <a:pt x="1048" y="8"/>
                  </a:cubicBezTo>
                  <a:cubicBezTo>
                    <a:pt x="1039" y="3"/>
                    <a:pt x="1029" y="0"/>
                    <a:pt x="1019" y="0"/>
                  </a:cubicBezTo>
                  <a:lnTo>
                    <a:pt x="5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97" name="Group 21"/>
          <p:cNvGrpSpPr/>
          <p:nvPr/>
        </p:nvGrpSpPr>
        <p:grpSpPr>
          <a:xfrm>
            <a:off x="2029680" y="960480"/>
            <a:ext cx="6530400" cy="4022280"/>
            <a:chOff x="2029680" y="960480"/>
            <a:chExt cx="6530400" cy="4022280"/>
          </a:xfrm>
        </p:grpSpPr>
        <p:sp>
          <p:nvSpPr>
            <p:cNvPr id="698" name="CustomShape 22"/>
            <p:cNvSpPr/>
            <p:nvPr/>
          </p:nvSpPr>
          <p:spPr>
            <a:xfrm>
              <a:off x="2029680" y="2645280"/>
              <a:ext cx="323640" cy="127800"/>
            </a:xfrm>
            <a:custGeom>
              <a:avLst/>
              <a:gdLst/>
              <a:ahLst/>
              <a:rect l="0" t="0" r="r" b="b"/>
              <a:pathLst>
                <a:path w="901" h="357">
                  <a:moveTo>
                    <a:pt x="59" y="0"/>
                  </a:moveTo>
                  <a:lnTo>
                    <a:pt x="59" y="0"/>
                  </a:lnTo>
                  <a:cubicBezTo>
                    <a:pt x="49" y="0"/>
                    <a:pt x="39" y="3"/>
                    <a:pt x="30" y="8"/>
                  </a:cubicBezTo>
                  <a:cubicBezTo>
                    <a:pt x="21" y="13"/>
                    <a:pt x="13" y="21"/>
                    <a:pt x="8" y="30"/>
                  </a:cubicBezTo>
                  <a:cubicBezTo>
                    <a:pt x="3" y="39"/>
                    <a:pt x="0" y="49"/>
                    <a:pt x="0" y="59"/>
                  </a:cubicBezTo>
                  <a:lnTo>
                    <a:pt x="0" y="296"/>
                  </a:lnTo>
                  <a:lnTo>
                    <a:pt x="0" y="297"/>
                  </a:lnTo>
                  <a:cubicBezTo>
                    <a:pt x="0" y="307"/>
                    <a:pt x="3" y="317"/>
                    <a:pt x="8" y="326"/>
                  </a:cubicBezTo>
                  <a:cubicBezTo>
                    <a:pt x="13" y="335"/>
                    <a:pt x="21" y="343"/>
                    <a:pt x="30" y="348"/>
                  </a:cubicBezTo>
                  <a:cubicBezTo>
                    <a:pt x="39" y="353"/>
                    <a:pt x="49" y="356"/>
                    <a:pt x="59" y="356"/>
                  </a:cubicBezTo>
                  <a:lnTo>
                    <a:pt x="840" y="356"/>
                  </a:lnTo>
                  <a:lnTo>
                    <a:pt x="841" y="356"/>
                  </a:lnTo>
                  <a:cubicBezTo>
                    <a:pt x="851" y="356"/>
                    <a:pt x="861" y="353"/>
                    <a:pt x="870" y="348"/>
                  </a:cubicBezTo>
                  <a:cubicBezTo>
                    <a:pt x="879" y="343"/>
                    <a:pt x="887" y="335"/>
                    <a:pt x="892" y="326"/>
                  </a:cubicBezTo>
                  <a:cubicBezTo>
                    <a:pt x="897" y="317"/>
                    <a:pt x="900" y="307"/>
                    <a:pt x="900" y="297"/>
                  </a:cubicBezTo>
                  <a:lnTo>
                    <a:pt x="899" y="59"/>
                  </a:lnTo>
                  <a:lnTo>
                    <a:pt x="900" y="59"/>
                  </a:lnTo>
                  <a:lnTo>
                    <a:pt x="900" y="59"/>
                  </a:lnTo>
                  <a:cubicBezTo>
                    <a:pt x="900" y="49"/>
                    <a:pt x="897" y="39"/>
                    <a:pt x="892" y="30"/>
                  </a:cubicBezTo>
                  <a:cubicBezTo>
                    <a:pt x="887" y="21"/>
                    <a:pt x="879" y="13"/>
                    <a:pt x="870" y="8"/>
                  </a:cubicBezTo>
                  <a:cubicBezTo>
                    <a:pt x="861" y="3"/>
                    <a:pt x="851" y="0"/>
                    <a:pt x="841" y="0"/>
                  </a:cubicBezTo>
                  <a:lnTo>
                    <a:pt x="5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23"/>
            <p:cNvSpPr/>
            <p:nvPr/>
          </p:nvSpPr>
          <p:spPr>
            <a:xfrm>
              <a:off x="2029680" y="2846520"/>
              <a:ext cx="323640" cy="127440"/>
            </a:xfrm>
            <a:custGeom>
              <a:avLst/>
              <a:gdLst/>
              <a:ahLst/>
              <a:rect l="0" t="0" r="r" b="b"/>
              <a:pathLst>
                <a:path w="901" h="356">
                  <a:moveTo>
                    <a:pt x="59" y="0"/>
                  </a:moveTo>
                  <a:lnTo>
                    <a:pt x="59" y="0"/>
                  </a:lnTo>
                  <a:cubicBezTo>
                    <a:pt x="49" y="0"/>
                    <a:pt x="39" y="3"/>
                    <a:pt x="30" y="8"/>
                  </a:cubicBezTo>
                  <a:cubicBezTo>
                    <a:pt x="21" y="13"/>
                    <a:pt x="13" y="21"/>
                    <a:pt x="8" y="30"/>
                  </a:cubicBezTo>
                  <a:cubicBezTo>
                    <a:pt x="3" y="39"/>
                    <a:pt x="0" y="49"/>
                    <a:pt x="0" y="59"/>
                  </a:cubicBezTo>
                  <a:lnTo>
                    <a:pt x="0" y="295"/>
                  </a:lnTo>
                  <a:lnTo>
                    <a:pt x="0" y="296"/>
                  </a:lnTo>
                  <a:cubicBezTo>
                    <a:pt x="0" y="306"/>
                    <a:pt x="3" y="316"/>
                    <a:pt x="8" y="325"/>
                  </a:cubicBezTo>
                  <a:cubicBezTo>
                    <a:pt x="13" y="334"/>
                    <a:pt x="21" y="342"/>
                    <a:pt x="30" y="347"/>
                  </a:cubicBezTo>
                  <a:cubicBezTo>
                    <a:pt x="39" y="352"/>
                    <a:pt x="49" y="355"/>
                    <a:pt x="59" y="355"/>
                  </a:cubicBezTo>
                  <a:lnTo>
                    <a:pt x="840" y="355"/>
                  </a:lnTo>
                  <a:lnTo>
                    <a:pt x="841" y="355"/>
                  </a:lnTo>
                  <a:cubicBezTo>
                    <a:pt x="851" y="355"/>
                    <a:pt x="861" y="352"/>
                    <a:pt x="870" y="347"/>
                  </a:cubicBezTo>
                  <a:cubicBezTo>
                    <a:pt x="879" y="342"/>
                    <a:pt x="887" y="334"/>
                    <a:pt x="892" y="325"/>
                  </a:cubicBezTo>
                  <a:cubicBezTo>
                    <a:pt x="897" y="316"/>
                    <a:pt x="900" y="306"/>
                    <a:pt x="900" y="296"/>
                  </a:cubicBezTo>
                  <a:lnTo>
                    <a:pt x="900" y="59"/>
                  </a:lnTo>
                  <a:lnTo>
                    <a:pt x="900" y="59"/>
                  </a:lnTo>
                  <a:lnTo>
                    <a:pt x="900" y="59"/>
                  </a:lnTo>
                  <a:cubicBezTo>
                    <a:pt x="900" y="49"/>
                    <a:pt x="897" y="39"/>
                    <a:pt x="892" y="30"/>
                  </a:cubicBezTo>
                  <a:cubicBezTo>
                    <a:pt x="887" y="21"/>
                    <a:pt x="879" y="13"/>
                    <a:pt x="870" y="8"/>
                  </a:cubicBezTo>
                  <a:cubicBezTo>
                    <a:pt x="861" y="3"/>
                    <a:pt x="851" y="0"/>
                    <a:pt x="841" y="0"/>
                  </a:cubicBezTo>
                  <a:lnTo>
                    <a:pt x="5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24"/>
            <p:cNvSpPr/>
            <p:nvPr/>
          </p:nvSpPr>
          <p:spPr>
            <a:xfrm>
              <a:off x="7347600" y="2962800"/>
              <a:ext cx="581760" cy="254160"/>
            </a:xfrm>
            <a:custGeom>
              <a:avLst/>
              <a:gdLst/>
              <a:ahLst/>
              <a:rect l="0" t="0" r="r" b="b"/>
              <a:pathLst>
                <a:path w="1618" h="708">
                  <a:moveTo>
                    <a:pt x="117" y="0"/>
                  </a:moveTo>
                  <a:lnTo>
                    <a:pt x="118" y="0"/>
                  </a:lnTo>
                  <a:cubicBezTo>
                    <a:pt x="97" y="0"/>
                    <a:pt x="77" y="5"/>
                    <a:pt x="59" y="16"/>
                  </a:cubicBezTo>
                  <a:cubicBezTo>
                    <a:pt x="41" y="26"/>
                    <a:pt x="26" y="41"/>
                    <a:pt x="16" y="59"/>
                  </a:cubicBezTo>
                  <a:cubicBezTo>
                    <a:pt x="5" y="77"/>
                    <a:pt x="0" y="97"/>
                    <a:pt x="0" y="118"/>
                  </a:cubicBezTo>
                  <a:lnTo>
                    <a:pt x="0" y="589"/>
                  </a:lnTo>
                  <a:lnTo>
                    <a:pt x="0" y="589"/>
                  </a:lnTo>
                  <a:cubicBezTo>
                    <a:pt x="0" y="610"/>
                    <a:pt x="5" y="630"/>
                    <a:pt x="16" y="648"/>
                  </a:cubicBezTo>
                  <a:cubicBezTo>
                    <a:pt x="26" y="666"/>
                    <a:pt x="41" y="681"/>
                    <a:pt x="59" y="691"/>
                  </a:cubicBezTo>
                  <a:cubicBezTo>
                    <a:pt x="77" y="702"/>
                    <a:pt x="97" y="707"/>
                    <a:pt x="118" y="707"/>
                  </a:cubicBezTo>
                  <a:lnTo>
                    <a:pt x="1499" y="707"/>
                  </a:lnTo>
                  <a:lnTo>
                    <a:pt x="1499" y="707"/>
                  </a:lnTo>
                  <a:cubicBezTo>
                    <a:pt x="1520" y="707"/>
                    <a:pt x="1540" y="702"/>
                    <a:pt x="1558" y="691"/>
                  </a:cubicBezTo>
                  <a:cubicBezTo>
                    <a:pt x="1576" y="681"/>
                    <a:pt x="1591" y="666"/>
                    <a:pt x="1601" y="648"/>
                  </a:cubicBezTo>
                  <a:cubicBezTo>
                    <a:pt x="1612" y="630"/>
                    <a:pt x="1617" y="610"/>
                    <a:pt x="1617" y="589"/>
                  </a:cubicBezTo>
                  <a:lnTo>
                    <a:pt x="1617" y="117"/>
                  </a:lnTo>
                  <a:lnTo>
                    <a:pt x="1617" y="118"/>
                  </a:lnTo>
                  <a:lnTo>
                    <a:pt x="1617" y="118"/>
                  </a:lnTo>
                  <a:cubicBezTo>
                    <a:pt x="1617" y="97"/>
                    <a:pt x="1612" y="77"/>
                    <a:pt x="1601" y="59"/>
                  </a:cubicBezTo>
                  <a:cubicBezTo>
                    <a:pt x="1591" y="41"/>
                    <a:pt x="1576" y="26"/>
                    <a:pt x="1558" y="16"/>
                  </a:cubicBezTo>
                  <a:cubicBezTo>
                    <a:pt x="1540" y="5"/>
                    <a:pt x="1520" y="0"/>
                    <a:pt x="1499" y="0"/>
                  </a:cubicBezTo>
                  <a:lnTo>
                    <a:pt x="11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25"/>
            <p:cNvSpPr/>
            <p:nvPr/>
          </p:nvSpPr>
          <p:spPr>
            <a:xfrm>
              <a:off x="5580000" y="960480"/>
              <a:ext cx="517320" cy="254520"/>
            </a:xfrm>
            <a:custGeom>
              <a:avLst/>
              <a:gdLst/>
              <a:ahLst/>
              <a:rect l="0" t="0" r="r" b="b"/>
              <a:pathLst>
                <a:path w="1439" h="709">
                  <a:moveTo>
                    <a:pt x="117" y="0"/>
                  </a:moveTo>
                  <a:lnTo>
                    <a:pt x="118" y="0"/>
                  </a:lnTo>
                  <a:cubicBezTo>
                    <a:pt x="97" y="0"/>
                    <a:pt x="77" y="5"/>
                    <a:pt x="59" y="16"/>
                  </a:cubicBezTo>
                  <a:cubicBezTo>
                    <a:pt x="41" y="26"/>
                    <a:pt x="26" y="41"/>
                    <a:pt x="16" y="59"/>
                  </a:cubicBezTo>
                  <a:cubicBezTo>
                    <a:pt x="5" y="77"/>
                    <a:pt x="0" y="97"/>
                    <a:pt x="0" y="118"/>
                  </a:cubicBezTo>
                  <a:lnTo>
                    <a:pt x="0" y="590"/>
                  </a:lnTo>
                  <a:lnTo>
                    <a:pt x="0" y="590"/>
                  </a:lnTo>
                  <a:cubicBezTo>
                    <a:pt x="0" y="611"/>
                    <a:pt x="5" y="631"/>
                    <a:pt x="16" y="649"/>
                  </a:cubicBezTo>
                  <a:cubicBezTo>
                    <a:pt x="26" y="667"/>
                    <a:pt x="41" y="682"/>
                    <a:pt x="59" y="692"/>
                  </a:cubicBezTo>
                  <a:cubicBezTo>
                    <a:pt x="77" y="703"/>
                    <a:pt x="97" y="708"/>
                    <a:pt x="118" y="708"/>
                  </a:cubicBezTo>
                  <a:lnTo>
                    <a:pt x="1320" y="708"/>
                  </a:lnTo>
                  <a:lnTo>
                    <a:pt x="1320" y="708"/>
                  </a:lnTo>
                  <a:cubicBezTo>
                    <a:pt x="1341" y="708"/>
                    <a:pt x="1361" y="703"/>
                    <a:pt x="1379" y="692"/>
                  </a:cubicBezTo>
                  <a:cubicBezTo>
                    <a:pt x="1397" y="682"/>
                    <a:pt x="1412" y="667"/>
                    <a:pt x="1422" y="649"/>
                  </a:cubicBezTo>
                  <a:cubicBezTo>
                    <a:pt x="1433" y="631"/>
                    <a:pt x="1438" y="611"/>
                    <a:pt x="1438" y="590"/>
                  </a:cubicBezTo>
                  <a:lnTo>
                    <a:pt x="1438" y="118"/>
                  </a:lnTo>
                  <a:lnTo>
                    <a:pt x="1438" y="118"/>
                  </a:lnTo>
                  <a:lnTo>
                    <a:pt x="1438" y="118"/>
                  </a:lnTo>
                  <a:cubicBezTo>
                    <a:pt x="1438" y="97"/>
                    <a:pt x="1433" y="77"/>
                    <a:pt x="1422" y="59"/>
                  </a:cubicBezTo>
                  <a:cubicBezTo>
                    <a:pt x="1412" y="41"/>
                    <a:pt x="1397" y="26"/>
                    <a:pt x="1379" y="16"/>
                  </a:cubicBezTo>
                  <a:cubicBezTo>
                    <a:pt x="1361" y="5"/>
                    <a:pt x="1341" y="0"/>
                    <a:pt x="1320" y="0"/>
                  </a:cubicBezTo>
                  <a:lnTo>
                    <a:pt x="11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26"/>
            <p:cNvSpPr/>
            <p:nvPr/>
          </p:nvSpPr>
          <p:spPr>
            <a:xfrm>
              <a:off x="8172360" y="968760"/>
              <a:ext cx="387720" cy="159480"/>
            </a:xfrm>
            <a:custGeom>
              <a:avLst/>
              <a:gdLst/>
              <a:ahLst/>
              <a:rect l="0" t="0" r="r" b="b"/>
              <a:pathLst>
                <a:path w="1079" h="445">
                  <a:moveTo>
                    <a:pt x="74" y="0"/>
                  </a:moveTo>
                  <a:lnTo>
                    <a:pt x="74" y="0"/>
                  </a:lnTo>
                  <a:cubicBezTo>
                    <a:pt x="61" y="0"/>
                    <a:pt x="48" y="3"/>
                    <a:pt x="37" y="10"/>
                  </a:cubicBezTo>
                  <a:cubicBezTo>
                    <a:pt x="26" y="16"/>
                    <a:pt x="16" y="26"/>
                    <a:pt x="10" y="37"/>
                  </a:cubicBezTo>
                  <a:cubicBezTo>
                    <a:pt x="3" y="48"/>
                    <a:pt x="0" y="61"/>
                    <a:pt x="0" y="7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83"/>
                    <a:pt x="3" y="396"/>
                    <a:pt x="10" y="407"/>
                  </a:cubicBezTo>
                  <a:cubicBezTo>
                    <a:pt x="16" y="418"/>
                    <a:pt x="26" y="428"/>
                    <a:pt x="37" y="434"/>
                  </a:cubicBezTo>
                  <a:cubicBezTo>
                    <a:pt x="48" y="441"/>
                    <a:pt x="61" y="444"/>
                    <a:pt x="74" y="444"/>
                  </a:cubicBezTo>
                  <a:lnTo>
                    <a:pt x="1004" y="444"/>
                  </a:lnTo>
                  <a:lnTo>
                    <a:pt x="1004" y="444"/>
                  </a:lnTo>
                  <a:cubicBezTo>
                    <a:pt x="1017" y="444"/>
                    <a:pt x="1030" y="441"/>
                    <a:pt x="1041" y="434"/>
                  </a:cubicBezTo>
                  <a:cubicBezTo>
                    <a:pt x="1052" y="428"/>
                    <a:pt x="1062" y="418"/>
                    <a:pt x="1068" y="407"/>
                  </a:cubicBezTo>
                  <a:cubicBezTo>
                    <a:pt x="1075" y="396"/>
                    <a:pt x="1078" y="383"/>
                    <a:pt x="1078" y="370"/>
                  </a:cubicBezTo>
                  <a:lnTo>
                    <a:pt x="1078" y="74"/>
                  </a:lnTo>
                  <a:lnTo>
                    <a:pt x="1078" y="74"/>
                  </a:lnTo>
                  <a:lnTo>
                    <a:pt x="1078" y="74"/>
                  </a:lnTo>
                  <a:cubicBezTo>
                    <a:pt x="1078" y="61"/>
                    <a:pt x="1075" y="48"/>
                    <a:pt x="1068" y="37"/>
                  </a:cubicBezTo>
                  <a:cubicBezTo>
                    <a:pt x="1062" y="26"/>
                    <a:pt x="1052" y="16"/>
                    <a:pt x="1041" y="10"/>
                  </a:cubicBezTo>
                  <a:cubicBezTo>
                    <a:pt x="1030" y="3"/>
                    <a:pt x="1017" y="0"/>
                    <a:pt x="1004" y="0"/>
                  </a:cubicBezTo>
                  <a:lnTo>
                    <a:pt x="7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27"/>
            <p:cNvSpPr/>
            <p:nvPr/>
          </p:nvSpPr>
          <p:spPr>
            <a:xfrm>
              <a:off x="8172360" y="1169280"/>
              <a:ext cx="387720" cy="191160"/>
            </a:xfrm>
            <a:custGeom>
              <a:avLst/>
              <a:gdLst/>
              <a:ahLst/>
              <a:rect l="0" t="0" r="r" b="b"/>
              <a:pathLst>
                <a:path w="1079" h="533">
                  <a:moveTo>
                    <a:pt x="88" y="0"/>
                  </a:moveTo>
                  <a:lnTo>
                    <a:pt x="89" y="0"/>
                  </a:lnTo>
                  <a:cubicBezTo>
                    <a:pt x="73" y="0"/>
                    <a:pt x="58" y="4"/>
                    <a:pt x="44" y="12"/>
                  </a:cubicBezTo>
                  <a:cubicBezTo>
                    <a:pt x="31" y="20"/>
                    <a:pt x="20" y="31"/>
                    <a:pt x="12" y="44"/>
                  </a:cubicBezTo>
                  <a:cubicBezTo>
                    <a:pt x="4" y="58"/>
                    <a:pt x="0" y="73"/>
                    <a:pt x="0" y="89"/>
                  </a:cubicBezTo>
                  <a:lnTo>
                    <a:pt x="0" y="443"/>
                  </a:lnTo>
                  <a:lnTo>
                    <a:pt x="0" y="443"/>
                  </a:lnTo>
                  <a:cubicBezTo>
                    <a:pt x="0" y="459"/>
                    <a:pt x="4" y="474"/>
                    <a:pt x="12" y="488"/>
                  </a:cubicBezTo>
                  <a:cubicBezTo>
                    <a:pt x="20" y="501"/>
                    <a:pt x="31" y="512"/>
                    <a:pt x="44" y="520"/>
                  </a:cubicBezTo>
                  <a:cubicBezTo>
                    <a:pt x="58" y="528"/>
                    <a:pt x="73" y="532"/>
                    <a:pt x="89" y="532"/>
                  </a:cubicBezTo>
                  <a:lnTo>
                    <a:pt x="989" y="532"/>
                  </a:lnTo>
                  <a:lnTo>
                    <a:pt x="989" y="532"/>
                  </a:lnTo>
                  <a:cubicBezTo>
                    <a:pt x="1005" y="532"/>
                    <a:pt x="1020" y="528"/>
                    <a:pt x="1034" y="520"/>
                  </a:cubicBezTo>
                  <a:cubicBezTo>
                    <a:pt x="1047" y="512"/>
                    <a:pt x="1058" y="501"/>
                    <a:pt x="1066" y="488"/>
                  </a:cubicBezTo>
                  <a:cubicBezTo>
                    <a:pt x="1074" y="474"/>
                    <a:pt x="1078" y="459"/>
                    <a:pt x="1078" y="443"/>
                  </a:cubicBezTo>
                  <a:lnTo>
                    <a:pt x="1077" y="88"/>
                  </a:lnTo>
                  <a:lnTo>
                    <a:pt x="1078" y="89"/>
                  </a:lnTo>
                  <a:lnTo>
                    <a:pt x="1078" y="89"/>
                  </a:lnTo>
                  <a:cubicBezTo>
                    <a:pt x="1078" y="73"/>
                    <a:pt x="1074" y="58"/>
                    <a:pt x="1066" y="44"/>
                  </a:cubicBezTo>
                  <a:cubicBezTo>
                    <a:pt x="1058" y="31"/>
                    <a:pt x="1047" y="20"/>
                    <a:pt x="1034" y="12"/>
                  </a:cubicBezTo>
                  <a:cubicBezTo>
                    <a:pt x="1020" y="4"/>
                    <a:pt x="1005" y="0"/>
                    <a:pt x="989" y="0"/>
                  </a:cubicBezTo>
                  <a:lnTo>
                    <a:pt x="88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CustomShape 28"/>
            <p:cNvSpPr/>
            <p:nvPr/>
          </p:nvSpPr>
          <p:spPr>
            <a:xfrm>
              <a:off x="8172360" y="1344960"/>
              <a:ext cx="387720" cy="190800"/>
            </a:xfrm>
            <a:custGeom>
              <a:avLst/>
              <a:gdLst/>
              <a:ahLst/>
              <a:rect l="0" t="0" r="r" b="b"/>
              <a:pathLst>
                <a:path w="1079" h="532">
                  <a:moveTo>
                    <a:pt x="88" y="0"/>
                  </a:moveTo>
                  <a:lnTo>
                    <a:pt x="89" y="0"/>
                  </a:lnTo>
                  <a:cubicBezTo>
                    <a:pt x="73" y="0"/>
                    <a:pt x="58" y="4"/>
                    <a:pt x="44" y="12"/>
                  </a:cubicBezTo>
                  <a:cubicBezTo>
                    <a:pt x="31" y="20"/>
                    <a:pt x="20" y="31"/>
                    <a:pt x="12" y="44"/>
                  </a:cubicBezTo>
                  <a:cubicBezTo>
                    <a:pt x="4" y="58"/>
                    <a:pt x="0" y="73"/>
                    <a:pt x="0" y="89"/>
                  </a:cubicBezTo>
                  <a:lnTo>
                    <a:pt x="0" y="442"/>
                  </a:lnTo>
                  <a:lnTo>
                    <a:pt x="0" y="443"/>
                  </a:lnTo>
                  <a:cubicBezTo>
                    <a:pt x="0" y="458"/>
                    <a:pt x="4" y="473"/>
                    <a:pt x="12" y="487"/>
                  </a:cubicBezTo>
                  <a:cubicBezTo>
                    <a:pt x="20" y="500"/>
                    <a:pt x="31" y="511"/>
                    <a:pt x="44" y="519"/>
                  </a:cubicBezTo>
                  <a:cubicBezTo>
                    <a:pt x="58" y="527"/>
                    <a:pt x="73" y="531"/>
                    <a:pt x="89" y="531"/>
                  </a:cubicBezTo>
                  <a:lnTo>
                    <a:pt x="989" y="531"/>
                  </a:lnTo>
                  <a:lnTo>
                    <a:pt x="990" y="531"/>
                  </a:lnTo>
                  <a:cubicBezTo>
                    <a:pt x="1005" y="531"/>
                    <a:pt x="1020" y="527"/>
                    <a:pt x="1034" y="519"/>
                  </a:cubicBezTo>
                  <a:cubicBezTo>
                    <a:pt x="1047" y="511"/>
                    <a:pt x="1058" y="500"/>
                    <a:pt x="1066" y="487"/>
                  </a:cubicBezTo>
                  <a:cubicBezTo>
                    <a:pt x="1074" y="473"/>
                    <a:pt x="1078" y="458"/>
                    <a:pt x="1078" y="443"/>
                  </a:cubicBezTo>
                  <a:lnTo>
                    <a:pt x="1078" y="88"/>
                  </a:lnTo>
                  <a:lnTo>
                    <a:pt x="1078" y="89"/>
                  </a:lnTo>
                  <a:lnTo>
                    <a:pt x="1078" y="89"/>
                  </a:lnTo>
                  <a:cubicBezTo>
                    <a:pt x="1078" y="73"/>
                    <a:pt x="1074" y="58"/>
                    <a:pt x="1066" y="44"/>
                  </a:cubicBezTo>
                  <a:cubicBezTo>
                    <a:pt x="1058" y="31"/>
                    <a:pt x="1047" y="20"/>
                    <a:pt x="1034" y="12"/>
                  </a:cubicBezTo>
                  <a:cubicBezTo>
                    <a:pt x="1020" y="4"/>
                    <a:pt x="1005" y="0"/>
                    <a:pt x="990" y="0"/>
                  </a:cubicBezTo>
                  <a:lnTo>
                    <a:pt x="88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5" name="CustomShape 29"/>
            <p:cNvSpPr/>
            <p:nvPr/>
          </p:nvSpPr>
          <p:spPr>
            <a:xfrm>
              <a:off x="3596040" y="4856040"/>
              <a:ext cx="323280" cy="126720"/>
            </a:xfrm>
            <a:custGeom>
              <a:avLst/>
              <a:gdLst/>
              <a:ahLst/>
              <a:rect l="0" t="0" r="r" b="b"/>
              <a:pathLst>
                <a:path w="900" h="354">
                  <a:moveTo>
                    <a:pt x="58" y="0"/>
                  </a:moveTo>
                  <a:lnTo>
                    <a:pt x="59" y="0"/>
                  </a:lnTo>
                  <a:cubicBezTo>
                    <a:pt x="49" y="0"/>
                    <a:pt x="38" y="3"/>
                    <a:pt x="29" y="8"/>
                  </a:cubicBezTo>
                  <a:cubicBezTo>
                    <a:pt x="20" y="13"/>
                    <a:pt x="13" y="20"/>
                    <a:pt x="8" y="29"/>
                  </a:cubicBezTo>
                  <a:cubicBezTo>
                    <a:pt x="3" y="38"/>
                    <a:pt x="0" y="49"/>
                    <a:pt x="0" y="59"/>
                  </a:cubicBezTo>
                  <a:lnTo>
                    <a:pt x="0" y="294"/>
                  </a:lnTo>
                  <a:lnTo>
                    <a:pt x="0" y="294"/>
                  </a:lnTo>
                  <a:cubicBezTo>
                    <a:pt x="0" y="304"/>
                    <a:pt x="3" y="315"/>
                    <a:pt x="8" y="324"/>
                  </a:cubicBezTo>
                  <a:cubicBezTo>
                    <a:pt x="13" y="333"/>
                    <a:pt x="20" y="340"/>
                    <a:pt x="29" y="345"/>
                  </a:cubicBezTo>
                  <a:cubicBezTo>
                    <a:pt x="38" y="350"/>
                    <a:pt x="49" y="353"/>
                    <a:pt x="59" y="353"/>
                  </a:cubicBezTo>
                  <a:lnTo>
                    <a:pt x="840" y="353"/>
                  </a:lnTo>
                  <a:lnTo>
                    <a:pt x="840" y="353"/>
                  </a:lnTo>
                  <a:cubicBezTo>
                    <a:pt x="850" y="353"/>
                    <a:pt x="861" y="350"/>
                    <a:pt x="870" y="345"/>
                  </a:cubicBezTo>
                  <a:cubicBezTo>
                    <a:pt x="879" y="340"/>
                    <a:pt x="886" y="333"/>
                    <a:pt x="891" y="324"/>
                  </a:cubicBezTo>
                  <a:cubicBezTo>
                    <a:pt x="896" y="315"/>
                    <a:pt x="899" y="304"/>
                    <a:pt x="899" y="294"/>
                  </a:cubicBezTo>
                  <a:lnTo>
                    <a:pt x="898" y="58"/>
                  </a:lnTo>
                  <a:lnTo>
                    <a:pt x="899" y="59"/>
                  </a:lnTo>
                  <a:lnTo>
                    <a:pt x="899" y="59"/>
                  </a:lnTo>
                  <a:cubicBezTo>
                    <a:pt x="899" y="49"/>
                    <a:pt x="896" y="38"/>
                    <a:pt x="891" y="29"/>
                  </a:cubicBezTo>
                  <a:cubicBezTo>
                    <a:pt x="886" y="20"/>
                    <a:pt x="879" y="13"/>
                    <a:pt x="870" y="8"/>
                  </a:cubicBezTo>
                  <a:cubicBezTo>
                    <a:pt x="861" y="3"/>
                    <a:pt x="850" y="0"/>
                    <a:pt x="840" y="0"/>
                  </a:cubicBezTo>
                  <a:lnTo>
                    <a:pt x="58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06" name="TextShape 30"/>
          <p:cNvSpPr txBox="1"/>
          <p:nvPr/>
        </p:nvSpPr>
        <p:spPr>
          <a:xfrm>
            <a:off x="-66600" y="3489480"/>
            <a:ext cx="10015200" cy="1858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g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g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d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o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s</a:t>
            </a: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k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n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g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d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o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s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g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d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n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f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a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o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n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d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o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s</a:t>
            </a:r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k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a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l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o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i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m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t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e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r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s</a:t>
            </a:r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u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g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y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300" spc="-1" strike="noStrike">
                <a:latin typeface="Arial"/>
              </a:rPr>
              <a:t>p+p collisions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08" name="" descr=""/>
          <p:cNvPicPr/>
          <p:nvPr/>
        </p:nvPicPr>
        <p:blipFill>
          <a:blip r:embed="rId1"/>
          <a:stretch/>
        </p:blipFill>
        <p:spPr>
          <a:xfrm>
            <a:off x="1870560" y="549360"/>
            <a:ext cx="6339240" cy="4754160"/>
          </a:xfrm>
          <a:prstGeom prst="rect">
            <a:avLst/>
          </a:prstGeom>
          <a:ln>
            <a:noFill/>
          </a:ln>
        </p:spPr>
      </p:pic>
      <p:sp>
        <p:nvSpPr>
          <p:cNvPr id="709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26554</TotalTime>
  <Application>LibreOffice/6.4.6.2$Linux_X86_64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2020-12-08T15:10:42Z</dcterms:modified>
  <cp:revision>312</cp:revision>
  <dc:subject/>
  <dc:title/>
</cp:coreProperties>
</file>