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_rels/notesSlide12.xml.rels" ContentType="application/vnd.openxmlformats-package.relationships+xml"/>
  <Override PartName="/ppt/notesSlides/notesSlide12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3.gif" ContentType="image/gif"/>
  <Override PartName="/ppt/media/image16.png" ContentType="image/png"/>
  <Override PartName="/ppt/media/image9.png" ContentType="image/png"/>
  <Override PartName="/ppt/media/image8.png" ContentType="image/png"/>
  <Override PartName="/ppt/media/image12.png" ContentType="image/png"/>
  <Override PartName="/ppt/media/image20.jpeg" ContentType="image/jpeg"/>
  <Override PartName="/ppt/media/image7.png" ContentType="image/png"/>
  <Override PartName="/ppt/media/image1.jpeg" ContentType="image/jpeg"/>
  <Override PartName="/ppt/media/image11.png" ContentType="image/png"/>
  <Override PartName="/ppt/media/image6.png" ContentType="image/png"/>
  <Override PartName="/ppt/media/image4.png" ContentType="image/png"/>
  <Override PartName="/ppt/media/image27.png" ContentType="image/png"/>
  <Override PartName="/ppt/media/image3.png" ContentType="image/png"/>
  <Override PartName="/ppt/media/image26.png" ContentType="image/png"/>
  <Override PartName="/ppt/media/image2.jpeg" ContentType="image/jpeg"/>
  <Override PartName="/ppt/media/image25.png" ContentType="image/png"/>
  <Override PartName="/ppt/media/image23.png" ContentType="image/png"/>
  <Override PartName="/ppt/media/image10.png" ContentType="image/png"/>
  <Override PartName="/ppt/media/image22.png" ContentType="image/png"/>
  <Override PartName="/ppt/media/image21.jpeg" ContentType="image/jpeg"/>
  <Override PartName="/ppt/media/image5.png" ContentType="image/png"/>
  <Override PartName="/ppt/media/image28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24.jpeg" ContentType="image/jpeg"/>
  <Override PartName="/ppt/media/image15.png" ContentType="image/png"/>
  <Override PartName="/ppt/media/image14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460FD28-A0EC-4702-BFDA-4B3ECD5DA21F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sldImg"/>
          </p:nvPr>
        </p:nvSpPr>
        <p:spPr>
          <a:xfrm>
            <a:off x="1371600" y="764280"/>
            <a:ext cx="5028480" cy="3771360"/>
          </a:xfrm>
          <a:prstGeom prst="rect">
            <a:avLst/>
          </a:prstGeom>
        </p:spPr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en-US" sz="2000" spc="-1" strike="noStrike">
              <a:latin typeface="Arial"/>
            </a:endParaRPr>
          </a:p>
          <a:p>
            <a:r>
              <a:rPr b="0" lang="en-US" sz="1979" spc="-1" strike="noStrike">
                <a:latin typeface="Arial"/>
              </a:rPr>
              <a:t>----- Meeting Notes (6/24/13 16:47) -----</a:t>
            </a:r>
            <a:endParaRPr b="0" lang="en-US" sz="1979" spc="-1" strike="noStrike">
              <a:latin typeface="Arial"/>
            </a:endParaRPr>
          </a:p>
          <a:p>
            <a:r>
              <a:rPr b="0" lang="en-US" sz="1979" spc="-1" strike="noStrike">
                <a:latin typeface="Arial"/>
              </a:rPr>
              <a:t>Put Large Labels on</a:t>
            </a:r>
            <a:endParaRPr b="0" lang="en-US" sz="1979" spc="-1" strike="noStrike">
              <a:latin typeface="Arial"/>
            </a:endParaRPr>
          </a:p>
          <a:p>
            <a:r>
              <a:rPr b="0" lang="en-US" sz="1979" spc="-1" strike="noStrike">
                <a:latin typeface="Arial"/>
              </a:rPr>
              <a:t>b) change pT true -&gt; pT rec so consistence</a:t>
            </a:r>
            <a:endParaRPr b="0" lang="en-US" sz="1979" spc="-1" strike="noStrike">
              <a:latin typeface="Arial"/>
            </a:endParaRPr>
          </a:p>
          <a:p>
            <a:r>
              <a:rPr b="0" lang="en-US" sz="1979" spc="-1" strike="noStrike">
                <a:latin typeface="Arial"/>
              </a:rPr>
              <a:t>c) change gT true -&gt;pT gen</a:t>
            </a:r>
            <a:endParaRPr b="0" lang="en-US" sz="1979" spc="-1" strike="noStrike">
              <a:latin typeface="Arial"/>
            </a:endParaRPr>
          </a:p>
        </p:txBody>
      </p:sp>
      <p:sp>
        <p:nvSpPr>
          <p:cNvPr id="612" name="TextShape 3"/>
          <p:cNvSpPr txBox="1"/>
          <p:nvPr/>
        </p:nvSpPr>
        <p:spPr>
          <a:xfrm>
            <a:off x="360" y="36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EBF70EF6-8978-4959-9B52-5D8A2C2DF6AC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58595b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58595b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58595b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58595b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58595b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539920" y="5417640"/>
            <a:ext cx="1528920" cy="252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828C66D5-DECC-4729-A956-42B85864C40C}" type="slidenum">
              <a:rPr b="1" lang="en-US" sz="1400" spc="-1" strike="noStrike">
                <a:solidFill>
                  <a:srgbClr val="58595b"/>
                </a:solidFill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5" name="TextShape 6"/>
          <p:cNvSpPr txBox="1"/>
          <p:nvPr/>
        </p:nvSpPr>
        <p:spPr>
          <a:xfrm>
            <a:off x="-52560" y="5378400"/>
            <a:ext cx="71132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i="1" lang="en-US" sz="1800" spc="-1" strike="noStrike">
                <a:solidFill>
                  <a:srgbClr val="58595b"/>
                </a:solidFill>
                <a:latin typeface="Arial"/>
              </a:rPr>
              <a:t>Christine Nattrass, University of Tennessee, Knoxville, DNP 2020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" name="Line 7"/>
          <p:cNvSpPr/>
          <p:nvPr/>
        </p:nvSpPr>
        <p:spPr>
          <a:xfrm flipV="1">
            <a:off x="0" y="5414400"/>
            <a:ext cx="6949440" cy="16560"/>
          </a:xfrm>
          <a:prstGeom prst="line">
            <a:avLst/>
          </a:prstGeom>
          <a:ln w="12600">
            <a:solidFill>
              <a:srgbClr val="ff82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Line 8"/>
          <p:cNvSpPr/>
          <p:nvPr/>
        </p:nvSpPr>
        <p:spPr>
          <a:xfrm flipV="1">
            <a:off x="0" y="5378400"/>
            <a:ext cx="7060680" cy="16560"/>
          </a:xfrm>
          <a:prstGeom prst="line">
            <a:avLst/>
          </a:prstGeom>
          <a:ln w="12600">
            <a:solidFill>
              <a:srgbClr val="58595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TextShape 9"/>
          <p:cNvSpPr txBox="1"/>
          <p:nvPr/>
        </p:nvSpPr>
        <p:spPr>
          <a:xfrm>
            <a:off x="8787960" y="5350320"/>
            <a:ext cx="128700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r"/>
            <a:fld id="{66D2A544-A585-46F4-B0C3-27003C3D5F35}" type="slidenum">
              <a:rPr b="1" lang="en-US" sz="1800" spc="-1" strike="noStrike">
                <a:solidFill>
                  <a:srgbClr val="58595b"/>
                </a:solidFill>
                <a:latin typeface="Arial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gif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hyperlink" Target="https://indico.bnl.gov/event/8840" TargetMode="External"/><Relationship Id="rId4" Type="http://schemas.openxmlformats.org/officeDocument/2006/relationships/hyperlink" Target="https://indico.bnl.gov/event/8843/" TargetMode="External"/><Relationship Id="rId5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hyperlink" Target="https://indico.cern.ch/event/304078" TargetMode="External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-182880" y="4937760"/>
            <a:ext cx="10332720" cy="822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TextShape 2"/>
          <p:cNvSpPr txBox="1"/>
          <p:nvPr/>
        </p:nvSpPr>
        <p:spPr>
          <a:xfrm>
            <a:off x="1222920" y="202320"/>
            <a:ext cx="7634160" cy="993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3500" spc="-1" strike="noStrike">
                <a:solidFill>
                  <a:srgbClr val="58595b"/>
                </a:solidFill>
                <a:latin typeface="Arial"/>
              </a:rPr>
              <a:t>Implementation of heavy ion analyses in Rivet</a:t>
            </a:r>
            <a:endParaRPr b="0" lang="en-US" sz="35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67" name="TextShape 3"/>
          <p:cNvSpPr txBox="1"/>
          <p:nvPr/>
        </p:nvSpPr>
        <p:spPr>
          <a:xfrm>
            <a:off x="1799280" y="4846320"/>
            <a:ext cx="648144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58595b"/>
                </a:solidFill>
                <a:latin typeface="Arial"/>
              </a:rPr>
              <a:t>Christine Nattrass</a:t>
            </a:r>
            <a:r>
              <a:rPr b="1" lang="en-US" sz="1800" spc="-1" strike="noStrike">
                <a:solidFill>
                  <a:srgbClr val="58595b"/>
                </a:solidFill>
                <a:latin typeface="Arial"/>
              </a:rPr>
              <a:t>, </a:t>
            </a:r>
            <a:r>
              <a:rPr b="1" lang="en-US" sz="1800" spc="-1" strike="noStrike">
                <a:solidFill>
                  <a:srgbClr val="58595b"/>
                </a:solidFill>
                <a:latin typeface="Arial"/>
              </a:rPr>
              <a:t>Antonio Da Silva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8200"/>
                </a:solidFill>
                <a:latin typeface="Arial"/>
              </a:rPr>
              <a:t>University of Tennessee, Knoxville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168" name="Group 4"/>
          <p:cNvGrpSpPr/>
          <p:nvPr/>
        </p:nvGrpSpPr>
        <p:grpSpPr>
          <a:xfrm>
            <a:off x="4026960" y="1554480"/>
            <a:ext cx="2026440" cy="2601000"/>
            <a:chOff x="4026960" y="1554480"/>
            <a:chExt cx="2026440" cy="2601000"/>
          </a:xfrm>
        </p:grpSpPr>
        <p:pic>
          <p:nvPicPr>
            <p:cNvPr id="169" name="" descr=""/>
            <p:cNvPicPr/>
            <p:nvPr/>
          </p:nvPicPr>
          <p:blipFill>
            <a:blip r:embed="rId1"/>
            <a:stretch/>
          </p:blipFill>
          <p:spPr>
            <a:xfrm>
              <a:off x="4060080" y="1554480"/>
              <a:ext cx="1993320" cy="2313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0" name="TextShape 5"/>
            <p:cNvSpPr txBox="1"/>
            <p:nvPr/>
          </p:nvSpPr>
          <p:spPr>
            <a:xfrm>
              <a:off x="4026960" y="3808800"/>
              <a:ext cx="1998720" cy="346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1800" spc="-1" strike="noStrike">
                  <a:solidFill>
                    <a:srgbClr val="58595b"/>
                  </a:solidFill>
                  <a:latin typeface="Arial"/>
                </a:rPr>
                <a:t>Antonio Da Silva</a:t>
              </a:r>
              <a:endParaRPr b="0" lang="en-US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extShape 1"/>
          <p:cNvSpPr txBox="1"/>
          <p:nvPr/>
        </p:nvSpPr>
        <p:spPr>
          <a:xfrm>
            <a:off x="504000" y="1195200"/>
            <a:ext cx="9071640" cy="2500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58595b"/>
                </a:solidFill>
                <a:latin typeface="Arial"/>
              </a:rPr>
              <a:t>Rivet: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  Apply the same algorithm to data and your model.  Then the measurement and the calculation are the same.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extShape 1"/>
          <p:cNvSpPr txBox="1"/>
          <p:nvPr/>
        </p:nvSpPr>
        <p:spPr>
          <a:xfrm>
            <a:off x="496800" y="6732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Analysis steps – </a:t>
            </a:r>
            <a:r>
              <a:rPr b="1" lang="en-US" sz="4400" spc="-1" strike="noStrike">
                <a:solidFill>
                  <a:srgbClr val="58595b"/>
                </a:solidFill>
                <a:latin typeface="Arial"/>
              </a:rPr>
              <a:t>Data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grpSp>
        <p:nvGrpSpPr>
          <p:cNvPr id="479" name="Group 2"/>
          <p:cNvGrpSpPr/>
          <p:nvPr/>
        </p:nvGrpSpPr>
        <p:grpSpPr>
          <a:xfrm>
            <a:off x="195840" y="710280"/>
            <a:ext cx="1007280" cy="390240"/>
            <a:chOff x="195840" y="710280"/>
            <a:chExt cx="1007280" cy="390240"/>
          </a:xfrm>
        </p:grpSpPr>
        <p:sp>
          <p:nvSpPr>
            <p:cNvPr id="480" name="CustomShape 3"/>
            <p:cNvSpPr/>
            <p:nvPr/>
          </p:nvSpPr>
          <p:spPr>
            <a:xfrm>
              <a:off x="195840" y="768600"/>
              <a:ext cx="1007280" cy="331920"/>
            </a:xfrm>
            <a:custGeom>
              <a:avLst/>
              <a:gdLst/>
              <a:ahLst/>
              <a:rect l="0" t="0" r="r" b="b"/>
              <a:pathLst>
                <a:path w="2800" h="924">
                  <a:moveTo>
                    <a:pt x="153" y="0"/>
                  </a:moveTo>
                  <a:lnTo>
                    <a:pt x="154" y="0"/>
                  </a:lnTo>
                  <a:cubicBezTo>
                    <a:pt x="127" y="0"/>
                    <a:pt x="100" y="7"/>
                    <a:pt x="77" y="21"/>
                  </a:cubicBezTo>
                  <a:cubicBezTo>
                    <a:pt x="54" y="34"/>
                    <a:pt x="34" y="54"/>
                    <a:pt x="21" y="77"/>
                  </a:cubicBezTo>
                  <a:cubicBezTo>
                    <a:pt x="7" y="100"/>
                    <a:pt x="0" y="127"/>
                    <a:pt x="0" y="154"/>
                  </a:cubicBezTo>
                  <a:lnTo>
                    <a:pt x="0" y="769"/>
                  </a:lnTo>
                  <a:lnTo>
                    <a:pt x="0" y="769"/>
                  </a:lnTo>
                  <a:cubicBezTo>
                    <a:pt x="0" y="796"/>
                    <a:pt x="7" y="823"/>
                    <a:pt x="21" y="846"/>
                  </a:cubicBezTo>
                  <a:cubicBezTo>
                    <a:pt x="34" y="869"/>
                    <a:pt x="54" y="889"/>
                    <a:pt x="77" y="902"/>
                  </a:cubicBezTo>
                  <a:cubicBezTo>
                    <a:pt x="100" y="916"/>
                    <a:pt x="127" y="923"/>
                    <a:pt x="154" y="923"/>
                  </a:cubicBezTo>
                  <a:lnTo>
                    <a:pt x="2645" y="923"/>
                  </a:lnTo>
                  <a:lnTo>
                    <a:pt x="2645" y="923"/>
                  </a:lnTo>
                  <a:cubicBezTo>
                    <a:pt x="2672" y="923"/>
                    <a:pt x="2699" y="916"/>
                    <a:pt x="2722" y="902"/>
                  </a:cubicBezTo>
                  <a:cubicBezTo>
                    <a:pt x="2745" y="889"/>
                    <a:pt x="2765" y="869"/>
                    <a:pt x="2778" y="846"/>
                  </a:cubicBezTo>
                  <a:cubicBezTo>
                    <a:pt x="2792" y="823"/>
                    <a:pt x="2799" y="796"/>
                    <a:pt x="2799" y="769"/>
                  </a:cubicBezTo>
                  <a:lnTo>
                    <a:pt x="2799" y="153"/>
                  </a:lnTo>
                  <a:lnTo>
                    <a:pt x="2799" y="154"/>
                  </a:lnTo>
                  <a:lnTo>
                    <a:pt x="2799" y="154"/>
                  </a:lnTo>
                  <a:cubicBezTo>
                    <a:pt x="2799" y="127"/>
                    <a:pt x="2792" y="100"/>
                    <a:pt x="2778" y="77"/>
                  </a:cubicBezTo>
                  <a:cubicBezTo>
                    <a:pt x="2765" y="54"/>
                    <a:pt x="2745" y="34"/>
                    <a:pt x="2722" y="21"/>
                  </a:cubicBezTo>
                  <a:cubicBezTo>
                    <a:pt x="2699" y="7"/>
                    <a:pt x="2672" y="0"/>
                    <a:pt x="2645" y="0"/>
                  </a:cubicBezTo>
                  <a:lnTo>
                    <a:pt x="153" y="0"/>
                  </a:lnTo>
                </a:path>
              </a:pathLst>
            </a:custGeom>
            <a:solidFill>
              <a:srgbClr val="e6ff0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1" name="TextShape 4"/>
            <p:cNvSpPr txBox="1"/>
            <p:nvPr/>
          </p:nvSpPr>
          <p:spPr>
            <a:xfrm>
              <a:off x="215280" y="710280"/>
              <a:ext cx="966600" cy="373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2000" spc="-1" strike="noStrike">
                  <a:latin typeface="Arial"/>
                </a:rPr>
                <a:t>Tracks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482" name="Group 5"/>
          <p:cNvGrpSpPr/>
          <p:nvPr/>
        </p:nvGrpSpPr>
        <p:grpSpPr>
          <a:xfrm>
            <a:off x="80280" y="1194480"/>
            <a:ext cx="1216080" cy="390960"/>
            <a:chOff x="80280" y="1194480"/>
            <a:chExt cx="1216080" cy="390960"/>
          </a:xfrm>
        </p:grpSpPr>
        <p:sp>
          <p:nvSpPr>
            <p:cNvPr id="483" name="CustomShape 6"/>
            <p:cNvSpPr/>
            <p:nvPr/>
          </p:nvSpPr>
          <p:spPr>
            <a:xfrm>
              <a:off x="133560" y="1194480"/>
              <a:ext cx="1130040" cy="390960"/>
            </a:xfrm>
            <a:custGeom>
              <a:avLst/>
              <a:gdLst/>
              <a:ahLst/>
              <a:rect l="0" t="0" r="r" b="b"/>
              <a:pathLst>
                <a:path w="3141" h="1088">
                  <a:moveTo>
                    <a:pt x="181" y="0"/>
                  </a:moveTo>
                  <a:lnTo>
                    <a:pt x="181" y="0"/>
                  </a:lnTo>
                  <a:cubicBezTo>
                    <a:pt x="149" y="0"/>
                    <a:pt x="118" y="8"/>
                    <a:pt x="91" y="24"/>
                  </a:cubicBezTo>
                  <a:cubicBezTo>
                    <a:pt x="63" y="40"/>
                    <a:pt x="40" y="63"/>
                    <a:pt x="24" y="91"/>
                  </a:cubicBezTo>
                  <a:cubicBezTo>
                    <a:pt x="8" y="118"/>
                    <a:pt x="0" y="149"/>
                    <a:pt x="0" y="181"/>
                  </a:cubicBezTo>
                  <a:lnTo>
                    <a:pt x="0" y="905"/>
                  </a:lnTo>
                  <a:lnTo>
                    <a:pt x="0" y="906"/>
                  </a:lnTo>
                  <a:cubicBezTo>
                    <a:pt x="0" y="938"/>
                    <a:pt x="8" y="969"/>
                    <a:pt x="24" y="996"/>
                  </a:cubicBezTo>
                  <a:cubicBezTo>
                    <a:pt x="40" y="1024"/>
                    <a:pt x="63" y="1047"/>
                    <a:pt x="91" y="1063"/>
                  </a:cubicBezTo>
                  <a:cubicBezTo>
                    <a:pt x="118" y="1079"/>
                    <a:pt x="149" y="1087"/>
                    <a:pt x="181" y="1087"/>
                  </a:cubicBezTo>
                  <a:lnTo>
                    <a:pt x="2958" y="1087"/>
                  </a:lnTo>
                  <a:lnTo>
                    <a:pt x="2959" y="1087"/>
                  </a:lnTo>
                  <a:cubicBezTo>
                    <a:pt x="2991" y="1087"/>
                    <a:pt x="3022" y="1079"/>
                    <a:pt x="3049" y="1063"/>
                  </a:cubicBezTo>
                  <a:cubicBezTo>
                    <a:pt x="3077" y="1047"/>
                    <a:pt x="3100" y="1024"/>
                    <a:pt x="3116" y="996"/>
                  </a:cubicBezTo>
                  <a:cubicBezTo>
                    <a:pt x="3132" y="969"/>
                    <a:pt x="3140" y="938"/>
                    <a:pt x="3140" y="906"/>
                  </a:cubicBezTo>
                  <a:lnTo>
                    <a:pt x="3140" y="181"/>
                  </a:lnTo>
                  <a:lnTo>
                    <a:pt x="3140" y="181"/>
                  </a:lnTo>
                  <a:lnTo>
                    <a:pt x="3140" y="181"/>
                  </a:lnTo>
                  <a:cubicBezTo>
                    <a:pt x="3140" y="149"/>
                    <a:pt x="3132" y="118"/>
                    <a:pt x="3116" y="91"/>
                  </a:cubicBezTo>
                  <a:cubicBezTo>
                    <a:pt x="3100" y="63"/>
                    <a:pt x="3077" y="40"/>
                    <a:pt x="3049" y="24"/>
                  </a:cubicBezTo>
                  <a:cubicBezTo>
                    <a:pt x="3022" y="8"/>
                    <a:pt x="2991" y="0"/>
                    <a:pt x="2959" y="0"/>
                  </a:cubicBezTo>
                  <a:lnTo>
                    <a:pt x="181" y="0"/>
                  </a:lnTo>
                </a:path>
              </a:pathLst>
            </a:custGeom>
            <a:solidFill>
              <a:srgbClr val="e6ff0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4" name="TextShape 7"/>
            <p:cNvSpPr txBox="1"/>
            <p:nvPr/>
          </p:nvSpPr>
          <p:spPr>
            <a:xfrm>
              <a:off x="80280" y="1197000"/>
              <a:ext cx="1216080" cy="373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0" lang="en-US" sz="2000" spc="-1" strike="noStrike">
                  <a:latin typeface="Arial"/>
                </a:rPr>
                <a:t>Clusters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485" name="Group 8"/>
          <p:cNvGrpSpPr/>
          <p:nvPr/>
        </p:nvGrpSpPr>
        <p:grpSpPr>
          <a:xfrm>
            <a:off x="3061080" y="858600"/>
            <a:ext cx="1392120" cy="671400"/>
            <a:chOff x="3061080" y="858600"/>
            <a:chExt cx="1392120" cy="671400"/>
          </a:xfrm>
        </p:grpSpPr>
        <p:sp>
          <p:nvSpPr>
            <p:cNvPr id="486" name="CustomShape 9"/>
            <p:cNvSpPr/>
            <p:nvPr/>
          </p:nvSpPr>
          <p:spPr>
            <a:xfrm>
              <a:off x="3084480" y="866520"/>
              <a:ext cx="1368720" cy="663480"/>
            </a:xfrm>
            <a:custGeom>
              <a:avLst/>
              <a:gdLst/>
              <a:ahLst/>
              <a:rect l="0" t="0" r="r" b="b"/>
              <a:pathLst>
                <a:path w="3804" h="1845">
                  <a:moveTo>
                    <a:pt x="307" y="0"/>
                  </a:moveTo>
                  <a:lnTo>
                    <a:pt x="307" y="0"/>
                  </a:lnTo>
                  <a:cubicBezTo>
                    <a:pt x="253" y="0"/>
                    <a:pt x="200" y="14"/>
                    <a:pt x="154" y="41"/>
                  </a:cubicBezTo>
                  <a:cubicBezTo>
                    <a:pt x="107" y="68"/>
                    <a:pt x="68" y="107"/>
                    <a:pt x="41" y="154"/>
                  </a:cubicBezTo>
                  <a:cubicBezTo>
                    <a:pt x="14" y="200"/>
                    <a:pt x="0" y="253"/>
                    <a:pt x="0" y="307"/>
                  </a:cubicBezTo>
                  <a:lnTo>
                    <a:pt x="0" y="1536"/>
                  </a:lnTo>
                  <a:lnTo>
                    <a:pt x="0" y="1537"/>
                  </a:lnTo>
                  <a:cubicBezTo>
                    <a:pt x="0" y="1591"/>
                    <a:pt x="14" y="1644"/>
                    <a:pt x="41" y="1690"/>
                  </a:cubicBezTo>
                  <a:cubicBezTo>
                    <a:pt x="68" y="1737"/>
                    <a:pt x="107" y="1776"/>
                    <a:pt x="154" y="1803"/>
                  </a:cubicBezTo>
                  <a:cubicBezTo>
                    <a:pt x="200" y="1830"/>
                    <a:pt x="253" y="1844"/>
                    <a:pt x="307" y="1844"/>
                  </a:cubicBezTo>
                  <a:lnTo>
                    <a:pt x="3495" y="1844"/>
                  </a:lnTo>
                  <a:lnTo>
                    <a:pt x="3496" y="1844"/>
                  </a:lnTo>
                  <a:cubicBezTo>
                    <a:pt x="3550" y="1844"/>
                    <a:pt x="3603" y="1830"/>
                    <a:pt x="3649" y="1803"/>
                  </a:cubicBezTo>
                  <a:cubicBezTo>
                    <a:pt x="3696" y="1776"/>
                    <a:pt x="3735" y="1737"/>
                    <a:pt x="3762" y="1690"/>
                  </a:cubicBezTo>
                  <a:cubicBezTo>
                    <a:pt x="3789" y="1644"/>
                    <a:pt x="3803" y="1591"/>
                    <a:pt x="3803" y="1537"/>
                  </a:cubicBezTo>
                  <a:lnTo>
                    <a:pt x="3802" y="307"/>
                  </a:lnTo>
                  <a:lnTo>
                    <a:pt x="3803" y="307"/>
                  </a:lnTo>
                  <a:lnTo>
                    <a:pt x="3803" y="307"/>
                  </a:lnTo>
                  <a:cubicBezTo>
                    <a:pt x="3803" y="253"/>
                    <a:pt x="3789" y="200"/>
                    <a:pt x="3762" y="154"/>
                  </a:cubicBezTo>
                  <a:cubicBezTo>
                    <a:pt x="3735" y="107"/>
                    <a:pt x="3696" y="68"/>
                    <a:pt x="3649" y="41"/>
                  </a:cubicBezTo>
                  <a:cubicBezTo>
                    <a:pt x="3603" y="14"/>
                    <a:pt x="3550" y="0"/>
                    <a:pt x="3496" y="0"/>
                  </a:cubicBezTo>
                  <a:lnTo>
                    <a:pt x="307" y="0"/>
                  </a:lnTo>
                </a:path>
              </a:pathLst>
            </a:custGeom>
            <a:solidFill>
              <a:srgbClr val="7da647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7" name="TextShape 10"/>
            <p:cNvSpPr txBox="1"/>
            <p:nvPr/>
          </p:nvSpPr>
          <p:spPr>
            <a:xfrm>
              <a:off x="3061080" y="858600"/>
              <a:ext cx="1392120" cy="6570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0" lang="en-US" sz="2000" spc="-1" strike="noStrike">
                  <a:latin typeface="Arial"/>
                </a:rPr>
                <a:t>Jet finding algorithm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488" name="Group 11"/>
          <p:cNvGrpSpPr/>
          <p:nvPr/>
        </p:nvGrpSpPr>
        <p:grpSpPr>
          <a:xfrm>
            <a:off x="5185080" y="843840"/>
            <a:ext cx="1624680" cy="670680"/>
            <a:chOff x="5185080" y="843840"/>
            <a:chExt cx="1624680" cy="670680"/>
          </a:xfrm>
        </p:grpSpPr>
        <p:sp>
          <p:nvSpPr>
            <p:cNvPr id="489" name="CustomShape 12"/>
            <p:cNvSpPr/>
            <p:nvPr/>
          </p:nvSpPr>
          <p:spPr>
            <a:xfrm>
              <a:off x="5185080" y="882360"/>
              <a:ext cx="1624680" cy="632160"/>
            </a:xfrm>
            <a:custGeom>
              <a:avLst/>
              <a:gdLst/>
              <a:ahLst/>
              <a:rect l="0" t="0" r="r" b="b"/>
              <a:pathLst>
                <a:path w="4515" h="1758">
                  <a:moveTo>
                    <a:pt x="292" y="0"/>
                  </a:moveTo>
                  <a:lnTo>
                    <a:pt x="293" y="0"/>
                  </a:lnTo>
                  <a:cubicBezTo>
                    <a:pt x="241" y="0"/>
                    <a:pt x="191" y="14"/>
                    <a:pt x="146" y="39"/>
                  </a:cubicBezTo>
                  <a:cubicBezTo>
                    <a:pt x="102" y="65"/>
                    <a:pt x="65" y="102"/>
                    <a:pt x="39" y="146"/>
                  </a:cubicBezTo>
                  <a:cubicBezTo>
                    <a:pt x="14" y="191"/>
                    <a:pt x="0" y="241"/>
                    <a:pt x="0" y="293"/>
                  </a:cubicBezTo>
                  <a:lnTo>
                    <a:pt x="0" y="1464"/>
                  </a:lnTo>
                  <a:lnTo>
                    <a:pt x="0" y="1464"/>
                  </a:lnTo>
                  <a:cubicBezTo>
                    <a:pt x="0" y="1516"/>
                    <a:pt x="14" y="1566"/>
                    <a:pt x="39" y="1611"/>
                  </a:cubicBezTo>
                  <a:cubicBezTo>
                    <a:pt x="65" y="1655"/>
                    <a:pt x="102" y="1692"/>
                    <a:pt x="146" y="1718"/>
                  </a:cubicBezTo>
                  <a:cubicBezTo>
                    <a:pt x="191" y="1743"/>
                    <a:pt x="241" y="1757"/>
                    <a:pt x="293" y="1757"/>
                  </a:cubicBezTo>
                  <a:lnTo>
                    <a:pt x="4221" y="1757"/>
                  </a:lnTo>
                  <a:lnTo>
                    <a:pt x="4221" y="1757"/>
                  </a:lnTo>
                  <a:cubicBezTo>
                    <a:pt x="4273" y="1757"/>
                    <a:pt x="4323" y="1743"/>
                    <a:pt x="4368" y="1718"/>
                  </a:cubicBezTo>
                  <a:cubicBezTo>
                    <a:pt x="4412" y="1692"/>
                    <a:pt x="4449" y="1655"/>
                    <a:pt x="4475" y="1611"/>
                  </a:cubicBezTo>
                  <a:cubicBezTo>
                    <a:pt x="4500" y="1566"/>
                    <a:pt x="4514" y="1516"/>
                    <a:pt x="4514" y="1464"/>
                  </a:cubicBezTo>
                  <a:lnTo>
                    <a:pt x="4514" y="292"/>
                  </a:lnTo>
                  <a:lnTo>
                    <a:pt x="4514" y="293"/>
                  </a:lnTo>
                  <a:lnTo>
                    <a:pt x="4514" y="293"/>
                  </a:lnTo>
                  <a:cubicBezTo>
                    <a:pt x="4514" y="241"/>
                    <a:pt x="4500" y="191"/>
                    <a:pt x="4475" y="146"/>
                  </a:cubicBezTo>
                  <a:cubicBezTo>
                    <a:pt x="4449" y="102"/>
                    <a:pt x="4412" y="65"/>
                    <a:pt x="4368" y="39"/>
                  </a:cubicBezTo>
                  <a:cubicBezTo>
                    <a:pt x="4323" y="14"/>
                    <a:pt x="4273" y="0"/>
                    <a:pt x="4221" y="0"/>
                  </a:cubicBezTo>
                  <a:lnTo>
                    <a:pt x="292" y="0"/>
                  </a:lnTo>
                </a:path>
              </a:pathLst>
            </a:custGeom>
            <a:solidFill>
              <a:srgbClr val="9966cc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0" name="TextShape 13"/>
            <p:cNvSpPr txBox="1"/>
            <p:nvPr/>
          </p:nvSpPr>
          <p:spPr>
            <a:xfrm>
              <a:off x="5271120" y="843840"/>
              <a:ext cx="1502640" cy="6570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0" lang="en-US" sz="2000" spc="-1" strike="noStrike">
                  <a:latin typeface="Arial"/>
                </a:rPr>
                <a:t>Jet candidates</a:t>
              </a:r>
              <a:endParaRPr b="0" lang="en-US" sz="2000" spc="-1" strike="noStrike">
                <a:latin typeface="Arial"/>
              </a:endParaRPr>
            </a:p>
          </p:txBody>
        </p:sp>
      </p:grpSp>
      <p:cxnSp>
        <p:nvCxnSpPr>
          <p:cNvPr id="491" name="Line 14"/>
          <p:cNvCxnSpPr>
            <a:stCxn id="482" idx="3"/>
            <a:endCxn id="485" idx="1"/>
          </p:cNvCxnSpPr>
          <p:nvPr/>
        </p:nvCxnSpPr>
        <p:spPr>
          <a:xfrm flipV="1">
            <a:off x="1296360" y="1194120"/>
            <a:ext cx="1765080" cy="19620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cxnSp>
        <p:nvCxnSpPr>
          <p:cNvPr id="492" name="Line 15"/>
          <p:cNvCxnSpPr>
            <a:stCxn id="479" idx="3"/>
            <a:endCxn id="485" idx="1"/>
          </p:cNvCxnSpPr>
          <p:nvPr/>
        </p:nvCxnSpPr>
        <p:spPr>
          <a:xfrm>
            <a:off x="1203120" y="905400"/>
            <a:ext cx="1858320" cy="28908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cxnSp>
        <p:nvCxnSpPr>
          <p:cNvPr id="493" name="Line 16"/>
          <p:cNvCxnSpPr>
            <a:endCxn id="488" idx="1"/>
          </p:cNvCxnSpPr>
          <p:nvPr/>
        </p:nvCxnSpPr>
        <p:spPr>
          <a:xfrm flipV="1">
            <a:off x="4453200" y="1179000"/>
            <a:ext cx="732240" cy="3348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grpSp>
        <p:nvGrpSpPr>
          <p:cNvPr id="494" name="Group 17"/>
          <p:cNvGrpSpPr/>
          <p:nvPr/>
        </p:nvGrpSpPr>
        <p:grpSpPr>
          <a:xfrm>
            <a:off x="7439760" y="765000"/>
            <a:ext cx="1828440" cy="780840"/>
            <a:chOff x="7439760" y="765000"/>
            <a:chExt cx="1828440" cy="780840"/>
          </a:xfrm>
        </p:grpSpPr>
        <p:sp>
          <p:nvSpPr>
            <p:cNvPr id="495" name="CustomShape 18"/>
            <p:cNvSpPr/>
            <p:nvPr/>
          </p:nvSpPr>
          <p:spPr>
            <a:xfrm>
              <a:off x="7439760" y="765000"/>
              <a:ext cx="1765800" cy="780840"/>
            </a:xfrm>
            <a:custGeom>
              <a:avLst/>
              <a:gdLst/>
              <a:ahLst/>
              <a:rect l="0" t="0" r="r" b="b"/>
              <a:pathLst>
                <a:path w="4907" h="2171">
                  <a:moveTo>
                    <a:pt x="361" y="0"/>
                  </a:moveTo>
                  <a:lnTo>
                    <a:pt x="362" y="0"/>
                  </a:lnTo>
                  <a:cubicBezTo>
                    <a:pt x="298" y="0"/>
                    <a:pt x="236" y="17"/>
                    <a:pt x="181" y="48"/>
                  </a:cubicBezTo>
                  <a:cubicBezTo>
                    <a:pt x="126" y="80"/>
                    <a:pt x="80" y="126"/>
                    <a:pt x="48" y="181"/>
                  </a:cubicBezTo>
                  <a:cubicBezTo>
                    <a:pt x="17" y="236"/>
                    <a:pt x="0" y="298"/>
                    <a:pt x="0" y="362"/>
                  </a:cubicBezTo>
                  <a:lnTo>
                    <a:pt x="0" y="1808"/>
                  </a:lnTo>
                  <a:lnTo>
                    <a:pt x="0" y="1808"/>
                  </a:lnTo>
                  <a:cubicBezTo>
                    <a:pt x="0" y="1872"/>
                    <a:pt x="17" y="1934"/>
                    <a:pt x="48" y="1989"/>
                  </a:cubicBezTo>
                  <a:cubicBezTo>
                    <a:pt x="80" y="2044"/>
                    <a:pt x="126" y="2090"/>
                    <a:pt x="181" y="2122"/>
                  </a:cubicBezTo>
                  <a:cubicBezTo>
                    <a:pt x="236" y="2153"/>
                    <a:pt x="298" y="2170"/>
                    <a:pt x="362" y="2170"/>
                  </a:cubicBezTo>
                  <a:lnTo>
                    <a:pt x="4544" y="2170"/>
                  </a:lnTo>
                  <a:lnTo>
                    <a:pt x="4544" y="2170"/>
                  </a:lnTo>
                  <a:cubicBezTo>
                    <a:pt x="4608" y="2170"/>
                    <a:pt x="4670" y="2153"/>
                    <a:pt x="4725" y="2122"/>
                  </a:cubicBezTo>
                  <a:cubicBezTo>
                    <a:pt x="4780" y="2090"/>
                    <a:pt x="4826" y="2044"/>
                    <a:pt x="4858" y="1989"/>
                  </a:cubicBezTo>
                  <a:cubicBezTo>
                    <a:pt x="4889" y="1934"/>
                    <a:pt x="4906" y="1872"/>
                    <a:pt x="4906" y="1808"/>
                  </a:cubicBezTo>
                  <a:lnTo>
                    <a:pt x="4906" y="361"/>
                  </a:lnTo>
                  <a:lnTo>
                    <a:pt x="4906" y="362"/>
                  </a:lnTo>
                  <a:lnTo>
                    <a:pt x="4906" y="362"/>
                  </a:lnTo>
                  <a:cubicBezTo>
                    <a:pt x="4906" y="298"/>
                    <a:pt x="4889" y="236"/>
                    <a:pt x="4858" y="181"/>
                  </a:cubicBezTo>
                  <a:cubicBezTo>
                    <a:pt x="4826" y="126"/>
                    <a:pt x="4780" y="80"/>
                    <a:pt x="4725" y="48"/>
                  </a:cubicBezTo>
                  <a:cubicBezTo>
                    <a:pt x="4670" y="17"/>
                    <a:pt x="4608" y="0"/>
                    <a:pt x="4544" y="0"/>
                  </a:cubicBezTo>
                  <a:lnTo>
                    <a:pt x="361" y="0"/>
                  </a:lnTo>
                </a:path>
              </a:pathLst>
            </a:custGeom>
            <a:solidFill>
              <a:srgbClr val="00bfff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" name="TextShape 19"/>
            <p:cNvSpPr txBox="1"/>
            <p:nvPr/>
          </p:nvSpPr>
          <p:spPr>
            <a:xfrm>
              <a:off x="7519320" y="858600"/>
              <a:ext cx="1748880" cy="6570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0" lang="en-US" sz="2000" spc="-1" strike="noStrike">
                  <a:latin typeface="Arial"/>
                </a:rPr>
                <a:t>Background subtraction</a:t>
              </a:r>
              <a:endParaRPr b="0" lang="en-US" sz="2000" spc="-1" strike="noStrike">
                <a:latin typeface="Arial"/>
              </a:endParaRPr>
            </a:p>
          </p:txBody>
        </p:sp>
      </p:grpSp>
      <p:cxnSp>
        <p:nvCxnSpPr>
          <p:cNvPr id="497" name="Line 20"/>
          <p:cNvCxnSpPr>
            <a:stCxn id="488" idx="3"/>
            <a:endCxn id="494" idx="1"/>
          </p:cNvCxnSpPr>
          <p:nvPr/>
        </p:nvCxnSpPr>
        <p:spPr>
          <a:xfrm flipV="1">
            <a:off x="6809760" y="1155240"/>
            <a:ext cx="630360" cy="2412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grpSp>
        <p:nvGrpSpPr>
          <p:cNvPr id="498" name="Group 21"/>
          <p:cNvGrpSpPr/>
          <p:nvPr/>
        </p:nvGrpSpPr>
        <p:grpSpPr>
          <a:xfrm>
            <a:off x="101520" y="2220840"/>
            <a:ext cx="2342880" cy="3189600"/>
            <a:chOff x="101520" y="2220840"/>
            <a:chExt cx="2342880" cy="3189600"/>
          </a:xfrm>
        </p:grpSpPr>
        <p:sp>
          <p:nvSpPr>
            <p:cNvPr id="499" name="CustomShape 22"/>
            <p:cNvSpPr/>
            <p:nvPr/>
          </p:nvSpPr>
          <p:spPr>
            <a:xfrm>
              <a:off x="101520" y="2220840"/>
              <a:ext cx="2249640" cy="3049920"/>
            </a:xfrm>
            <a:custGeom>
              <a:avLst/>
              <a:gdLst/>
              <a:ahLst/>
              <a:rect l="0" t="0" r="r" b="b"/>
              <a:pathLst>
                <a:path w="6251" h="8474">
                  <a:moveTo>
                    <a:pt x="1041" y="0"/>
                  </a:moveTo>
                  <a:lnTo>
                    <a:pt x="1042" y="0"/>
                  </a:lnTo>
                  <a:cubicBezTo>
                    <a:pt x="859" y="0"/>
                    <a:pt x="679" y="48"/>
                    <a:pt x="521" y="140"/>
                  </a:cubicBezTo>
                  <a:cubicBezTo>
                    <a:pt x="362" y="231"/>
                    <a:pt x="231" y="362"/>
                    <a:pt x="140" y="521"/>
                  </a:cubicBezTo>
                  <a:cubicBezTo>
                    <a:pt x="48" y="679"/>
                    <a:pt x="0" y="859"/>
                    <a:pt x="0" y="1042"/>
                  </a:cubicBezTo>
                  <a:lnTo>
                    <a:pt x="0" y="7431"/>
                  </a:lnTo>
                  <a:lnTo>
                    <a:pt x="0" y="7431"/>
                  </a:lnTo>
                  <a:cubicBezTo>
                    <a:pt x="0" y="7614"/>
                    <a:pt x="48" y="7794"/>
                    <a:pt x="140" y="7952"/>
                  </a:cubicBezTo>
                  <a:cubicBezTo>
                    <a:pt x="231" y="8111"/>
                    <a:pt x="362" y="8242"/>
                    <a:pt x="521" y="8333"/>
                  </a:cubicBezTo>
                  <a:cubicBezTo>
                    <a:pt x="679" y="8425"/>
                    <a:pt x="859" y="8473"/>
                    <a:pt x="1042" y="8473"/>
                  </a:cubicBezTo>
                  <a:lnTo>
                    <a:pt x="5208" y="8473"/>
                  </a:lnTo>
                  <a:lnTo>
                    <a:pt x="5208" y="8473"/>
                  </a:lnTo>
                  <a:cubicBezTo>
                    <a:pt x="5391" y="8473"/>
                    <a:pt x="5571" y="8425"/>
                    <a:pt x="5729" y="8333"/>
                  </a:cubicBezTo>
                  <a:cubicBezTo>
                    <a:pt x="5888" y="8242"/>
                    <a:pt x="6019" y="8111"/>
                    <a:pt x="6110" y="7952"/>
                  </a:cubicBezTo>
                  <a:cubicBezTo>
                    <a:pt x="6202" y="7794"/>
                    <a:pt x="6250" y="7614"/>
                    <a:pt x="6250" y="7431"/>
                  </a:cubicBezTo>
                  <a:lnTo>
                    <a:pt x="6250" y="1041"/>
                  </a:lnTo>
                  <a:lnTo>
                    <a:pt x="6250" y="1042"/>
                  </a:lnTo>
                  <a:lnTo>
                    <a:pt x="6250" y="1042"/>
                  </a:lnTo>
                  <a:cubicBezTo>
                    <a:pt x="6250" y="859"/>
                    <a:pt x="6202" y="679"/>
                    <a:pt x="6110" y="521"/>
                  </a:cubicBezTo>
                  <a:cubicBezTo>
                    <a:pt x="6019" y="362"/>
                    <a:pt x="5888" y="231"/>
                    <a:pt x="5729" y="140"/>
                  </a:cubicBezTo>
                  <a:cubicBezTo>
                    <a:pt x="5571" y="48"/>
                    <a:pt x="5391" y="0"/>
                    <a:pt x="5208" y="0"/>
                  </a:cubicBezTo>
                  <a:lnTo>
                    <a:pt x="1041" y="0"/>
                  </a:lnTo>
                </a:path>
              </a:pathLst>
            </a:custGeom>
            <a:solidFill>
              <a:srgbClr val="98fb98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00" name="Picture 7_0" descr=""/>
            <p:cNvPicPr/>
            <p:nvPr/>
          </p:nvPicPr>
          <p:blipFill>
            <a:blip r:embed="rId1"/>
            <a:srcRect l="6825" t="3617" r="7480" b="31243"/>
            <a:stretch/>
          </p:blipFill>
          <p:spPr>
            <a:xfrm>
              <a:off x="264240" y="2291040"/>
              <a:ext cx="1883520" cy="2158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501" name="TextShape 23"/>
            <p:cNvSpPr txBox="1"/>
            <p:nvPr/>
          </p:nvSpPr>
          <p:spPr>
            <a:xfrm>
              <a:off x="117720" y="4473360"/>
              <a:ext cx="2326680" cy="9370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500" spc="-1" strike="noStrike">
                  <a:latin typeface="Arial"/>
                </a:rPr>
                <a:t>Jet spectrum smeared by energy resolution, background fluctuations</a:t>
              </a:r>
              <a:endParaRPr b="0" lang="en-US" sz="1500" spc="-1" strike="noStrike">
                <a:latin typeface="Arial"/>
              </a:endParaRPr>
            </a:p>
          </p:txBody>
        </p:sp>
      </p:grpSp>
      <p:cxnSp>
        <p:nvCxnSpPr>
          <p:cNvPr id="502" name="Line 24"/>
          <p:cNvCxnSpPr>
            <a:stCxn id="494" idx="2"/>
            <a:endCxn id="498" idx="0"/>
          </p:cNvCxnSpPr>
          <p:nvPr/>
        </p:nvCxnSpPr>
        <p:spPr>
          <a:xfrm flipH="1">
            <a:off x="1272960" y="1545840"/>
            <a:ext cx="7081200" cy="67536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grpSp>
        <p:nvGrpSpPr>
          <p:cNvPr id="503" name="Group 25"/>
          <p:cNvGrpSpPr/>
          <p:nvPr/>
        </p:nvGrpSpPr>
        <p:grpSpPr>
          <a:xfrm>
            <a:off x="2698200" y="1942200"/>
            <a:ext cx="3489840" cy="3336120"/>
            <a:chOff x="2698200" y="1942200"/>
            <a:chExt cx="3489840" cy="3336120"/>
          </a:xfrm>
        </p:grpSpPr>
        <p:sp>
          <p:nvSpPr>
            <p:cNvPr id="504" name="CustomShape 26"/>
            <p:cNvSpPr/>
            <p:nvPr/>
          </p:nvSpPr>
          <p:spPr>
            <a:xfrm>
              <a:off x="2698200" y="1942200"/>
              <a:ext cx="3489840" cy="3302280"/>
            </a:xfrm>
            <a:custGeom>
              <a:avLst/>
              <a:gdLst/>
              <a:ahLst/>
              <a:rect l="0" t="0" r="r" b="b"/>
              <a:pathLst>
                <a:path w="9696" h="9175">
                  <a:moveTo>
                    <a:pt x="1529" y="0"/>
                  </a:moveTo>
                  <a:lnTo>
                    <a:pt x="1529" y="0"/>
                  </a:lnTo>
                  <a:cubicBezTo>
                    <a:pt x="1261" y="0"/>
                    <a:pt x="997" y="71"/>
                    <a:pt x="765" y="205"/>
                  </a:cubicBezTo>
                  <a:cubicBezTo>
                    <a:pt x="532" y="339"/>
                    <a:pt x="339" y="532"/>
                    <a:pt x="205" y="765"/>
                  </a:cubicBezTo>
                  <a:cubicBezTo>
                    <a:pt x="71" y="997"/>
                    <a:pt x="0" y="1261"/>
                    <a:pt x="0" y="1529"/>
                  </a:cubicBezTo>
                  <a:lnTo>
                    <a:pt x="0" y="7645"/>
                  </a:lnTo>
                  <a:lnTo>
                    <a:pt x="0" y="7645"/>
                  </a:lnTo>
                  <a:cubicBezTo>
                    <a:pt x="0" y="7913"/>
                    <a:pt x="71" y="8177"/>
                    <a:pt x="205" y="8410"/>
                  </a:cubicBezTo>
                  <a:cubicBezTo>
                    <a:pt x="339" y="8642"/>
                    <a:pt x="532" y="8835"/>
                    <a:pt x="765" y="8969"/>
                  </a:cubicBezTo>
                  <a:cubicBezTo>
                    <a:pt x="997" y="9103"/>
                    <a:pt x="1261" y="9174"/>
                    <a:pt x="1529" y="9174"/>
                  </a:cubicBezTo>
                  <a:lnTo>
                    <a:pt x="8166" y="9174"/>
                  </a:lnTo>
                  <a:lnTo>
                    <a:pt x="8166" y="9174"/>
                  </a:lnTo>
                  <a:cubicBezTo>
                    <a:pt x="8434" y="9174"/>
                    <a:pt x="8698" y="9103"/>
                    <a:pt x="8931" y="8969"/>
                  </a:cubicBezTo>
                  <a:cubicBezTo>
                    <a:pt x="9163" y="8835"/>
                    <a:pt x="9356" y="8642"/>
                    <a:pt x="9490" y="8410"/>
                  </a:cubicBezTo>
                  <a:cubicBezTo>
                    <a:pt x="9624" y="8177"/>
                    <a:pt x="9695" y="7913"/>
                    <a:pt x="9695" y="7645"/>
                  </a:cubicBezTo>
                  <a:lnTo>
                    <a:pt x="9695" y="1529"/>
                  </a:lnTo>
                  <a:lnTo>
                    <a:pt x="9695" y="1529"/>
                  </a:lnTo>
                  <a:lnTo>
                    <a:pt x="9695" y="1529"/>
                  </a:lnTo>
                  <a:cubicBezTo>
                    <a:pt x="9695" y="1261"/>
                    <a:pt x="9624" y="997"/>
                    <a:pt x="9490" y="764"/>
                  </a:cubicBezTo>
                  <a:cubicBezTo>
                    <a:pt x="9356" y="532"/>
                    <a:pt x="9163" y="339"/>
                    <a:pt x="8931" y="205"/>
                  </a:cubicBezTo>
                  <a:cubicBezTo>
                    <a:pt x="8698" y="71"/>
                    <a:pt x="8434" y="0"/>
                    <a:pt x="8166" y="0"/>
                  </a:cubicBezTo>
                  <a:lnTo>
                    <a:pt x="1529" y="0"/>
                  </a:lnTo>
                </a:path>
              </a:pathLst>
            </a:custGeom>
            <a:solidFill>
              <a:srgbClr val="ffc0cb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505" name="Group 27"/>
            <p:cNvGrpSpPr/>
            <p:nvPr/>
          </p:nvGrpSpPr>
          <p:grpSpPr>
            <a:xfrm>
              <a:off x="3083760" y="2084400"/>
              <a:ext cx="2701440" cy="2412000"/>
              <a:chOff x="3083760" y="2084400"/>
              <a:chExt cx="2701440" cy="2412000"/>
            </a:xfrm>
          </p:grpSpPr>
          <p:sp>
            <p:nvSpPr>
              <p:cNvPr id="506" name="CustomShape 28"/>
              <p:cNvSpPr/>
              <p:nvPr/>
            </p:nvSpPr>
            <p:spPr>
              <a:xfrm>
                <a:off x="3143160" y="2125800"/>
                <a:ext cx="2642040" cy="23144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507" name="" descr=""/>
              <p:cNvPicPr/>
              <p:nvPr/>
            </p:nvPicPr>
            <p:blipFill>
              <a:blip r:embed="rId2"/>
              <a:stretch/>
            </p:blipFill>
            <p:spPr>
              <a:xfrm>
                <a:off x="3083760" y="2084400"/>
                <a:ext cx="2688480" cy="241200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508" name="TextShape 29"/>
            <p:cNvSpPr txBox="1"/>
            <p:nvPr/>
          </p:nvSpPr>
          <p:spPr>
            <a:xfrm>
              <a:off x="2867400" y="4420080"/>
              <a:ext cx="3316320" cy="8582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1800" spc="-1" strike="noStrike">
                  <a:latin typeface="Arial"/>
                </a:rPr>
                <a:t>Unfolding</a:t>
              </a:r>
              <a:r>
                <a:rPr b="0" lang="en-US" sz="1800" spc="-1" strike="noStrike">
                  <a:latin typeface="Arial"/>
                </a:rPr>
                <a:t> – corrects for single track reco </a:t>
              </a:r>
              <a:r>
                <a:rPr b="0" lang="en-US" sz="1800" spc="-1" strike="noStrike">
                  <a:latin typeface="Arial"/>
                  <a:ea typeface="Arial"/>
                </a:rPr>
                <a:t>ε</a:t>
              </a:r>
              <a:r>
                <a:rPr b="0" lang="en-US" sz="1800" spc="-1" strike="noStrike">
                  <a:latin typeface="Arial"/>
                  <a:ea typeface="Arial"/>
                </a:rPr>
                <a:t>, E resolution, background fluctuations</a:t>
              </a:r>
              <a:endParaRPr b="0" lang="en-US" sz="1800" spc="-1" strike="noStrike">
                <a:latin typeface="Arial"/>
              </a:endParaRPr>
            </a:p>
          </p:txBody>
        </p:sp>
      </p:grpSp>
      <p:cxnSp>
        <p:nvCxnSpPr>
          <p:cNvPr id="509" name="Line 30"/>
          <p:cNvCxnSpPr>
            <a:stCxn id="498" idx="3"/>
            <a:endCxn id="503" idx="1"/>
          </p:cNvCxnSpPr>
          <p:nvPr/>
        </p:nvCxnSpPr>
        <p:spPr>
          <a:xfrm flipV="1">
            <a:off x="2444400" y="3610080"/>
            <a:ext cx="254160" cy="20592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cxnSp>
        <p:nvCxnSpPr>
          <p:cNvPr id="510" name="Line 31"/>
          <p:cNvCxnSpPr>
            <a:stCxn id="503" idx="3"/>
          </p:cNvCxnSpPr>
          <p:nvPr/>
        </p:nvCxnSpPr>
        <p:spPr>
          <a:xfrm flipV="1">
            <a:off x="6188040" y="3583800"/>
            <a:ext cx="537840" cy="2664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grpSp>
        <p:nvGrpSpPr>
          <p:cNvPr id="511" name="Group 32"/>
          <p:cNvGrpSpPr/>
          <p:nvPr/>
        </p:nvGrpSpPr>
        <p:grpSpPr>
          <a:xfrm>
            <a:off x="6725520" y="1932840"/>
            <a:ext cx="3286080" cy="3302280"/>
            <a:chOff x="6725520" y="1932840"/>
            <a:chExt cx="3286080" cy="3302280"/>
          </a:xfrm>
        </p:grpSpPr>
        <p:sp>
          <p:nvSpPr>
            <p:cNvPr id="512" name="CustomShape 33"/>
            <p:cNvSpPr/>
            <p:nvPr/>
          </p:nvSpPr>
          <p:spPr>
            <a:xfrm>
              <a:off x="6725520" y="1932840"/>
              <a:ext cx="3286080" cy="3302280"/>
            </a:xfrm>
            <a:custGeom>
              <a:avLst/>
              <a:gdLst/>
              <a:ahLst/>
              <a:rect l="0" t="0" r="r" b="b"/>
              <a:pathLst>
                <a:path w="9130" h="9175">
                  <a:moveTo>
                    <a:pt x="1521" y="0"/>
                  </a:moveTo>
                  <a:lnTo>
                    <a:pt x="1522" y="0"/>
                  </a:lnTo>
                  <a:cubicBezTo>
                    <a:pt x="1254" y="0"/>
                    <a:pt x="992" y="70"/>
                    <a:pt x="761" y="204"/>
                  </a:cubicBezTo>
                  <a:cubicBezTo>
                    <a:pt x="529" y="337"/>
                    <a:pt x="337" y="529"/>
                    <a:pt x="204" y="761"/>
                  </a:cubicBezTo>
                  <a:cubicBezTo>
                    <a:pt x="70" y="992"/>
                    <a:pt x="0" y="1254"/>
                    <a:pt x="0" y="1522"/>
                  </a:cubicBezTo>
                  <a:lnTo>
                    <a:pt x="0" y="7652"/>
                  </a:lnTo>
                  <a:lnTo>
                    <a:pt x="0" y="7653"/>
                  </a:lnTo>
                  <a:cubicBezTo>
                    <a:pt x="0" y="7920"/>
                    <a:pt x="70" y="8182"/>
                    <a:pt x="204" y="8413"/>
                  </a:cubicBezTo>
                  <a:cubicBezTo>
                    <a:pt x="337" y="8645"/>
                    <a:pt x="529" y="8837"/>
                    <a:pt x="761" y="8970"/>
                  </a:cubicBezTo>
                  <a:cubicBezTo>
                    <a:pt x="992" y="9104"/>
                    <a:pt x="1254" y="9174"/>
                    <a:pt x="1522" y="9174"/>
                  </a:cubicBezTo>
                  <a:lnTo>
                    <a:pt x="7607" y="9174"/>
                  </a:lnTo>
                  <a:lnTo>
                    <a:pt x="7608" y="9174"/>
                  </a:lnTo>
                  <a:cubicBezTo>
                    <a:pt x="7875" y="9174"/>
                    <a:pt x="8137" y="9104"/>
                    <a:pt x="8368" y="8970"/>
                  </a:cubicBezTo>
                  <a:cubicBezTo>
                    <a:pt x="8600" y="8837"/>
                    <a:pt x="8792" y="8645"/>
                    <a:pt x="8925" y="8413"/>
                  </a:cubicBezTo>
                  <a:cubicBezTo>
                    <a:pt x="9059" y="8182"/>
                    <a:pt x="9129" y="7920"/>
                    <a:pt x="9129" y="7653"/>
                  </a:cubicBezTo>
                  <a:lnTo>
                    <a:pt x="9129" y="1521"/>
                  </a:lnTo>
                  <a:lnTo>
                    <a:pt x="9129" y="1522"/>
                  </a:lnTo>
                  <a:lnTo>
                    <a:pt x="9129" y="1521"/>
                  </a:lnTo>
                  <a:cubicBezTo>
                    <a:pt x="9129" y="1254"/>
                    <a:pt x="9059" y="992"/>
                    <a:pt x="8925" y="761"/>
                  </a:cubicBezTo>
                  <a:cubicBezTo>
                    <a:pt x="8792" y="529"/>
                    <a:pt x="8600" y="337"/>
                    <a:pt x="8368" y="204"/>
                  </a:cubicBezTo>
                  <a:cubicBezTo>
                    <a:pt x="8137" y="70"/>
                    <a:pt x="7875" y="0"/>
                    <a:pt x="7608" y="0"/>
                  </a:cubicBezTo>
                  <a:lnTo>
                    <a:pt x="1521" y="0"/>
                  </a:lnTo>
                </a:path>
              </a:pathLst>
            </a:custGeom>
            <a:solidFill>
              <a:srgbClr val="ffebcd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13" name="" descr=""/>
            <p:cNvPicPr/>
            <p:nvPr/>
          </p:nvPicPr>
          <p:blipFill>
            <a:blip r:embed="rId3"/>
            <a:stretch/>
          </p:blipFill>
          <p:spPr>
            <a:xfrm>
              <a:off x="7096680" y="2199600"/>
              <a:ext cx="2644920" cy="2449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514" name="TextShape 34"/>
            <p:cNvSpPr txBox="1"/>
            <p:nvPr/>
          </p:nvSpPr>
          <p:spPr>
            <a:xfrm>
              <a:off x="7179120" y="4694040"/>
              <a:ext cx="2441520" cy="346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800" spc="-1" strike="noStrike">
                  <a:latin typeface="Arial"/>
                </a:rPr>
                <a:t>Corrected spectra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515" name="TextShape 35"/>
          <p:cNvSpPr txBox="1"/>
          <p:nvPr/>
        </p:nvSpPr>
        <p:spPr>
          <a:xfrm>
            <a:off x="7725240" y="1999440"/>
            <a:ext cx="2111760" cy="232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000" spc="-1" strike="noStrike">
                <a:latin typeface="Arial"/>
              </a:rPr>
              <a:t>Phys. Lett. B 722 (2013) 262-272  </a:t>
            </a:r>
            <a:endParaRPr b="0" lang="en-US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" descr=""/>
          <p:cNvPicPr/>
          <p:nvPr/>
        </p:nvPicPr>
        <p:blipFill>
          <a:blip r:embed="rId1"/>
          <a:srcRect l="0" t="0" r="0" b="50223"/>
          <a:stretch/>
        </p:blipFill>
        <p:spPr>
          <a:xfrm>
            <a:off x="999360" y="1516320"/>
            <a:ext cx="7823160" cy="2489400"/>
          </a:xfrm>
          <a:prstGeom prst="rect">
            <a:avLst/>
          </a:prstGeom>
          <a:ln>
            <a:noFill/>
          </a:ln>
        </p:spPr>
      </p:pic>
      <p:sp>
        <p:nvSpPr>
          <p:cNvPr id="517" name="TextShape 1"/>
          <p:cNvSpPr txBox="1"/>
          <p:nvPr/>
        </p:nvSpPr>
        <p:spPr>
          <a:xfrm>
            <a:off x="59760" y="182880"/>
            <a:ext cx="10020240" cy="6364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Times New Roman"/>
              </a:rPr>
              <a:t>Jets in ALICE: Response Matrix Construction</a:t>
            </a:r>
            <a:endParaRPr b="0" lang="en-US" sz="40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518" name="TextShape 2"/>
          <p:cNvSpPr txBox="1"/>
          <p:nvPr/>
        </p:nvSpPr>
        <p:spPr>
          <a:xfrm>
            <a:off x="0" y="0"/>
            <a:ext cx="360" cy="200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19" name="CustomShape 3"/>
          <p:cNvSpPr/>
          <p:nvPr/>
        </p:nvSpPr>
        <p:spPr>
          <a:xfrm>
            <a:off x="1097280" y="1358640"/>
            <a:ext cx="95216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News Gothic MT"/>
              </a:rPr>
              <a:t>     </a:t>
            </a:r>
            <a:r>
              <a:rPr b="1" lang="en-US" sz="2000" spc="-1" strike="noStrike">
                <a:solidFill>
                  <a:srgbClr val="000000"/>
                </a:solidFill>
                <a:latin typeface="News Gothic MT"/>
              </a:rPr>
              <a:t>RMdet          X      RMbkg        =           RM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520" name="Picture 9_1" descr=""/>
          <p:cNvPicPr/>
          <p:nvPr/>
        </p:nvPicPr>
        <p:blipFill>
          <a:blip r:embed="rId2"/>
          <a:stretch/>
        </p:blipFill>
        <p:spPr>
          <a:xfrm rot="16200000">
            <a:off x="6042960" y="2898360"/>
            <a:ext cx="1149840" cy="346680"/>
          </a:xfrm>
          <a:prstGeom prst="rect">
            <a:avLst/>
          </a:prstGeom>
          <a:ln>
            <a:noFill/>
          </a:ln>
        </p:spPr>
      </p:pic>
      <p:pic>
        <p:nvPicPr>
          <p:cNvPr id="521" name="Picture 10_1" descr=""/>
          <p:cNvPicPr/>
          <p:nvPr/>
        </p:nvPicPr>
        <p:blipFill>
          <a:blip r:embed="rId3"/>
          <a:stretch/>
        </p:blipFill>
        <p:spPr>
          <a:xfrm rot="16200000">
            <a:off x="2814120" y="2919240"/>
            <a:ext cx="1278000" cy="377640"/>
          </a:xfrm>
          <a:prstGeom prst="rect">
            <a:avLst/>
          </a:prstGeom>
          <a:ln>
            <a:noFill/>
          </a:ln>
        </p:spPr>
      </p:pic>
      <p:sp>
        <p:nvSpPr>
          <p:cNvPr id="522" name="CustomShape 4"/>
          <p:cNvSpPr/>
          <p:nvPr/>
        </p:nvSpPr>
        <p:spPr>
          <a:xfrm>
            <a:off x="1097280" y="4006800"/>
            <a:ext cx="7239600" cy="38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News Gothic MT"/>
              </a:rPr>
              <a:t>RM</a:t>
            </a:r>
            <a:r>
              <a:rPr b="1" lang="en-US" sz="1500" spc="-1" strike="noStrike" baseline="-14000000">
                <a:solidFill>
                  <a:srgbClr val="000000"/>
                </a:solidFill>
                <a:latin typeface="News Gothic MT"/>
              </a:rPr>
              <a:t>bkg</a:t>
            </a:r>
            <a:r>
              <a:rPr b="1" lang="en-US" sz="1500" spc="-1" strike="noStrike">
                <a:solidFill>
                  <a:srgbClr val="000000"/>
                </a:solidFill>
                <a:latin typeface="News Gothic MT"/>
              </a:rPr>
              <a:t> and RM</a:t>
            </a:r>
            <a:r>
              <a:rPr b="1" lang="en-US" sz="1500" spc="-1" strike="noStrike" baseline="-14000000">
                <a:solidFill>
                  <a:srgbClr val="000000"/>
                </a:solidFill>
                <a:latin typeface="News Gothic MT"/>
              </a:rPr>
              <a:t>det</a:t>
            </a:r>
            <a:r>
              <a:rPr b="1" lang="en-US" sz="1500" spc="-1" strike="noStrike">
                <a:solidFill>
                  <a:srgbClr val="000000"/>
                </a:solidFill>
                <a:latin typeface="News Gothic MT"/>
              </a:rPr>
              <a:t> are approximately factorizable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523" name="CustomShape 5"/>
          <p:cNvSpPr/>
          <p:nvPr/>
        </p:nvSpPr>
        <p:spPr>
          <a:xfrm>
            <a:off x="1084680" y="1806840"/>
            <a:ext cx="2548440" cy="2134080"/>
          </a:xfrm>
          <a:prstGeom prst="rect">
            <a:avLst/>
          </a:prstGeom>
          <a:noFill/>
          <a:ln w="29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4" name="TextShape 6"/>
          <p:cNvSpPr txBox="1"/>
          <p:nvPr/>
        </p:nvSpPr>
        <p:spPr>
          <a:xfrm rot="16200000">
            <a:off x="-319320" y="2678760"/>
            <a:ext cx="24123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solidFill>
                  <a:srgbClr val="c9211e"/>
                </a:solidFill>
                <a:latin typeface="Arial"/>
              </a:rPr>
              <a:t>DETECTOR EFFECT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25" name="CustomShape 7"/>
          <p:cNvSpPr/>
          <p:nvPr/>
        </p:nvSpPr>
        <p:spPr>
          <a:xfrm>
            <a:off x="3640680" y="1806840"/>
            <a:ext cx="2548440" cy="2134080"/>
          </a:xfrm>
          <a:prstGeom prst="rect">
            <a:avLst/>
          </a:prstGeom>
          <a:noFill/>
          <a:ln w="29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6" name="TextShape 8"/>
          <p:cNvSpPr txBox="1"/>
          <p:nvPr/>
        </p:nvSpPr>
        <p:spPr>
          <a:xfrm>
            <a:off x="3920760" y="2109240"/>
            <a:ext cx="203616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solidFill>
                  <a:srgbClr val="c9211e"/>
                </a:solidFill>
                <a:latin typeface="Arial"/>
              </a:rPr>
              <a:t>NOT A DETECTOR EFFECT!!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Energy is smeared in Monte Carlo!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grpSp>
        <p:nvGrpSpPr>
          <p:cNvPr id="528" name="Group 2"/>
          <p:cNvGrpSpPr/>
          <p:nvPr/>
        </p:nvGrpSpPr>
        <p:grpSpPr>
          <a:xfrm>
            <a:off x="3108960" y="1155600"/>
            <a:ext cx="3923640" cy="3448800"/>
            <a:chOff x="3108960" y="1155600"/>
            <a:chExt cx="3923640" cy="3448800"/>
          </a:xfrm>
        </p:grpSpPr>
        <p:pic>
          <p:nvPicPr>
            <p:cNvPr id="529" name="" descr=""/>
            <p:cNvPicPr/>
            <p:nvPr/>
          </p:nvPicPr>
          <p:blipFill>
            <a:blip r:embed="rId1"/>
            <a:stretch/>
          </p:blipFill>
          <p:spPr>
            <a:xfrm>
              <a:off x="3108960" y="1155600"/>
              <a:ext cx="3923640" cy="3448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30" name="TextShape 3"/>
            <p:cNvSpPr txBox="1"/>
            <p:nvPr/>
          </p:nvSpPr>
          <p:spPr>
            <a:xfrm>
              <a:off x="3749040" y="1296720"/>
              <a:ext cx="310896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800" spc="-1" strike="noStrike">
                  <a:latin typeface="Arial"/>
                </a:rPr>
                <a:t>PYTHIA Angantyr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531" name="TextShape 4"/>
          <p:cNvSpPr txBox="1"/>
          <p:nvPr/>
        </p:nvSpPr>
        <p:spPr>
          <a:xfrm>
            <a:off x="3383280" y="4456440"/>
            <a:ext cx="3657600" cy="137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br/>
            <a:r>
              <a:rPr b="0" lang="en-US" sz="1800" spc="-1" strike="noStrike">
                <a:latin typeface="Arial"/>
              </a:rPr>
              <a:t>See W. Witt, HP2020, A. Da Silva RHIC/AGS AUM 2020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TextShape 1"/>
          <p:cNvSpPr txBox="1"/>
          <p:nvPr/>
        </p:nvSpPr>
        <p:spPr>
          <a:xfrm>
            <a:off x="496080" y="6732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Analysis steps – </a:t>
            </a:r>
            <a:r>
              <a:rPr b="1" lang="en-US" sz="4400" spc="-1" strike="noStrike">
                <a:solidFill>
                  <a:srgbClr val="58595b"/>
                </a:solidFill>
                <a:latin typeface="Arial"/>
              </a:rPr>
              <a:t>Monte Carlo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grpSp>
        <p:nvGrpSpPr>
          <p:cNvPr id="533" name="Group 2"/>
          <p:cNvGrpSpPr/>
          <p:nvPr/>
        </p:nvGrpSpPr>
        <p:grpSpPr>
          <a:xfrm>
            <a:off x="36000" y="999000"/>
            <a:ext cx="1280160" cy="659520"/>
            <a:chOff x="36000" y="999000"/>
            <a:chExt cx="1280160" cy="659520"/>
          </a:xfrm>
        </p:grpSpPr>
        <p:sp>
          <p:nvSpPr>
            <p:cNvPr id="534" name="CustomShape 3"/>
            <p:cNvSpPr/>
            <p:nvPr/>
          </p:nvSpPr>
          <p:spPr>
            <a:xfrm>
              <a:off x="117360" y="999000"/>
              <a:ext cx="1130040" cy="390960"/>
            </a:xfrm>
            <a:custGeom>
              <a:avLst/>
              <a:gdLst/>
              <a:ahLst/>
              <a:rect l="0" t="0" r="r" b="b"/>
              <a:pathLst>
                <a:path w="3141" h="1088">
                  <a:moveTo>
                    <a:pt x="181" y="0"/>
                  </a:moveTo>
                  <a:lnTo>
                    <a:pt x="181" y="0"/>
                  </a:lnTo>
                  <a:cubicBezTo>
                    <a:pt x="149" y="0"/>
                    <a:pt x="118" y="8"/>
                    <a:pt x="91" y="24"/>
                  </a:cubicBezTo>
                  <a:cubicBezTo>
                    <a:pt x="63" y="40"/>
                    <a:pt x="40" y="63"/>
                    <a:pt x="24" y="91"/>
                  </a:cubicBezTo>
                  <a:cubicBezTo>
                    <a:pt x="8" y="118"/>
                    <a:pt x="0" y="149"/>
                    <a:pt x="0" y="181"/>
                  </a:cubicBezTo>
                  <a:lnTo>
                    <a:pt x="0" y="905"/>
                  </a:lnTo>
                  <a:lnTo>
                    <a:pt x="0" y="906"/>
                  </a:lnTo>
                  <a:cubicBezTo>
                    <a:pt x="0" y="938"/>
                    <a:pt x="8" y="969"/>
                    <a:pt x="24" y="996"/>
                  </a:cubicBezTo>
                  <a:cubicBezTo>
                    <a:pt x="40" y="1024"/>
                    <a:pt x="63" y="1047"/>
                    <a:pt x="91" y="1063"/>
                  </a:cubicBezTo>
                  <a:cubicBezTo>
                    <a:pt x="118" y="1079"/>
                    <a:pt x="149" y="1087"/>
                    <a:pt x="181" y="1087"/>
                  </a:cubicBezTo>
                  <a:lnTo>
                    <a:pt x="2958" y="1087"/>
                  </a:lnTo>
                  <a:lnTo>
                    <a:pt x="2959" y="1087"/>
                  </a:lnTo>
                  <a:cubicBezTo>
                    <a:pt x="2991" y="1087"/>
                    <a:pt x="3022" y="1079"/>
                    <a:pt x="3049" y="1063"/>
                  </a:cubicBezTo>
                  <a:cubicBezTo>
                    <a:pt x="3077" y="1047"/>
                    <a:pt x="3100" y="1024"/>
                    <a:pt x="3116" y="996"/>
                  </a:cubicBezTo>
                  <a:cubicBezTo>
                    <a:pt x="3132" y="969"/>
                    <a:pt x="3140" y="938"/>
                    <a:pt x="3140" y="906"/>
                  </a:cubicBezTo>
                  <a:lnTo>
                    <a:pt x="3140" y="181"/>
                  </a:lnTo>
                  <a:lnTo>
                    <a:pt x="3140" y="181"/>
                  </a:lnTo>
                  <a:lnTo>
                    <a:pt x="3140" y="181"/>
                  </a:lnTo>
                  <a:cubicBezTo>
                    <a:pt x="3140" y="149"/>
                    <a:pt x="3132" y="118"/>
                    <a:pt x="3116" y="91"/>
                  </a:cubicBezTo>
                  <a:cubicBezTo>
                    <a:pt x="3100" y="63"/>
                    <a:pt x="3077" y="40"/>
                    <a:pt x="3049" y="24"/>
                  </a:cubicBezTo>
                  <a:cubicBezTo>
                    <a:pt x="3022" y="8"/>
                    <a:pt x="2991" y="0"/>
                    <a:pt x="2959" y="0"/>
                  </a:cubicBezTo>
                  <a:lnTo>
                    <a:pt x="181" y="0"/>
                  </a:lnTo>
                </a:path>
              </a:pathLst>
            </a:custGeom>
            <a:solidFill>
              <a:srgbClr val="e6ff00"/>
            </a:solidFill>
            <a:ln>
              <a:solidFill>
                <a:srgbClr val="80808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5" name="TextShape 4"/>
            <p:cNvSpPr txBox="1"/>
            <p:nvPr/>
          </p:nvSpPr>
          <p:spPr>
            <a:xfrm>
              <a:off x="36000" y="1001520"/>
              <a:ext cx="1280160" cy="6570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1" lang="en-US" sz="2000" spc="-1" strike="noStrike">
                  <a:latin typeface="Arial"/>
                </a:rPr>
                <a:t>Particles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536" name="Group 5"/>
          <p:cNvGrpSpPr/>
          <p:nvPr/>
        </p:nvGrpSpPr>
        <p:grpSpPr>
          <a:xfrm>
            <a:off x="3060360" y="858600"/>
            <a:ext cx="1392120" cy="671400"/>
            <a:chOff x="3060360" y="858600"/>
            <a:chExt cx="1392120" cy="671400"/>
          </a:xfrm>
        </p:grpSpPr>
        <p:sp>
          <p:nvSpPr>
            <p:cNvPr id="537" name="CustomShape 6"/>
            <p:cNvSpPr/>
            <p:nvPr/>
          </p:nvSpPr>
          <p:spPr>
            <a:xfrm>
              <a:off x="3083760" y="866520"/>
              <a:ext cx="1368720" cy="663480"/>
            </a:xfrm>
            <a:custGeom>
              <a:avLst/>
              <a:gdLst/>
              <a:ahLst/>
              <a:rect l="0" t="0" r="r" b="b"/>
              <a:pathLst>
                <a:path w="3804" h="1845">
                  <a:moveTo>
                    <a:pt x="307" y="0"/>
                  </a:moveTo>
                  <a:lnTo>
                    <a:pt x="307" y="0"/>
                  </a:lnTo>
                  <a:cubicBezTo>
                    <a:pt x="253" y="0"/>
                    <a:pt x="200" y="14"/>
                    <a:pt x="154" y="41"/>
                  </a:cubicBezTo>
                  <a:cubicBezTo>
                    <a:pt x="107" y="68"/>
                    <a:pt x="68" y="107"/>
                    <a:pt x="41" y="154"/>
                  </a:cubicBezTo>
                  <a:cubicBezTo>
                    <a:pt x="14" y="200"/>
                    <a:pt x="0" y="253"/>
                    <a:pt x="0" y="307"/>
                  </a:cubicBezTo>
                  <a:lnTo>
                    <a:pt x="0" y="1536"/>
                  </a:lnTo>
                  <a:lnTo>
                    <a:pt x="0" y="1537"/>
                  </a:lnTo>
                  <a:cubicBezTo>
                    <a:pt x="0" y="1591"/>
                    <a:pt x="14" y="1644"/>
                    <a:pt x="41" y="1690"/>
                  </a:cubicBezTo>
                  <a:cubicBezTo>
                    <a:pt x="68" y="1737"/>
                    <a:pt x="107" y="1776"/>
                    <a:pt x="154" y="1803"/>
                  </a:cubicBezTo>
                  <a:cubicBezTo>
                    <a:pt x="200" y="1830"/>
                    <a:pt x="253" y="1844"/>
                    <a:pt x="307" y="1844"/>
                  </a:cubicBezTo>
                  <a:lnTo>
                    <a:pt x="3495" y="1844"/>
                  </a:lnTo>
                  <a:lnTo>
                    <a:pt x="3496" y="1844"/>
                  </a:lnTo>
                  <a:cubicBezTo>
                    <a:pt x="3550" y="1844"/>
                    <a:pt x="3603" y="1830"/>
                    <a:pt x="3649" y="1803"/>
                  </a:cubicBezTo>
                  <a:cubicBezTo>
                    <a:pt x="3696" y="1776"/>
                    <a:pt x="3735" y="1737"/>
                    <a:pt x="3762" y="1690"/>
                  </a:cubicBezTo>
                  <a:cubicBezTo>
                    <a:pt x="3789" y="1644"/>
                    <a:pt x="3803" y="1591"/>
                    <a:pt x="3803" y="1537"/>
                  </a:cubicBezTo>
                  <a:lnTo>
                    <a:pt x="3802" y="307"/>
                  </a:lnTo>
                  <a:lnTo>
                    <a:pt x="3803" y="307"/>
                  </a:lnTo>
                  <a:lnTo>
                    <a:pt x="3803" y="307"/>
                  </a:lnTo>
                  <a:cubicBezTo>
                    <a:pt x="3803" y="253"/>
                    <a:pt x="3789" y="200"/>
                    <a:pt x="3762" y="154"/>
                  </a:cubicBezTo>
                  <a:cubicBezTo>
                    <a:pt x="3735" y="107"/>
                    <a:pt x="3696" y="68"/>
                    <a:pt x="3649" y="41"/>
                  </a:cubicBezTo>
                  <a:cubicBezTo>
                    <a:pt x="3603" y="14"/>
                    <a:pt x="3550" y="0"/>
                    <a:pt x="3496" y="0"/>
                  </a:cubicBezTo>
                  <a:lnTo>
                    <a:pt x="307" y="0"/>
                  </a:lnTo>
                </a:path>
              </a:pathLst>
            </a:custGeom>
            <a:solidFill>
              <a:srgbClr val="7da647"/>
            </a:solidFill>
            <a:ln>
              <a:solidFill>
                <a:srgbClr val="80808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8" name="TextShape 7"/>
            <p:cNvSpPr txBox="1"/>
            <p:nvPr/>
          </p:nvSpPr>
          <p:spPr>
            <a:xfrm>
              <a:off x="3060360" y="858600"/>
              <a:ext cx="1392120" cy="6570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0" lang="en-US" sz="2000" spc="-1" strike="noStrike">
                  <a:latin typeface="Arial"/>
                </a:rPr>
                <a:t>Jet finding algorithm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539" name="Group 8"/>
          <p:cNvGrpSpPr/>
          <p:nvPr/>
        </p:nvGrpSpPr>
        <p:grpSpPr>
          <a:xfrm>
            <a:off x="5184360" y="843840"/>
            <a:ext cx="1624680" cy="670680"/>
            <a:chOff x="5184360" y="843840"/>
            <a:chExt cx="1624680" cy="670680"/>
          </a:xfrm>
        </p:grpSpPr>
        <p:sp>
          <p:nvSpPr>
            <p:cNvPr id="540" name="CustomShape 9"/>
            <p:cNvSpPr/>
            <p:nvPr/>
          </p:nvSpPr>
          <p:spPr>
            <a:xfrm>
              <a:off x="5184360" y="882360"/>
              <a:ext cx="1624680" cy="632160"/>
            </a:xfrm>
            <a:custGeom>
              <a:avLst/>
              <a:gdLst/>
              <a:ahLst/>
              <a:rect l="0" t="0" r="r" b="b"/>
              <a:pathLst>
                <a:path w="4515" h="1758">
                  <a:moveTo>
                    <a:pt x="292" y="0"/>
                  </a:moveTo>
                  <a:lnTo>
                    <a:pt x="293" y="0"/>
                  </a:lnTo>
                  <a:cubicBezTo>
                    <a:pt x="241" y="0"/>
                    <a:pt x="191" y="14"/>
                    <a:pt x="146" y="39"/>
                  </a:cubicBezTo>
                  <a:cubicBezTo>
                    <a:pt x="102" y="65"/>
                    <a:pt x="65" y="102"/>
                    <a:pt x="39" y="146"/>
                  </a:cubicBezTo>
                  <a:cubicBezTo>
                    <a:pt x="14" y="191"/>
                    <a:pt x="0" y="241"/>
                    <a:pt x="0" y="293"/>
                  </a:cubicBezTo>
                  <a:lnTo>
                    <a:pt x="0" y="1464"/>
                  </a:lnTo>
                  <a:lnTo>
                    <a:pt x="0" y="1464"/>
                  </a:lnTo>
                  <a:cubicBezTo>
                    <a:pt x="0" y="1516"/>
                    <a:pt x="14" y="1566"/>
                    <a:pt x="39" y="1611"/>
                  </a:cubicBezTo>
                  <a:cubicBezTo>
                    <a:pt x="65" y="1655"/>
                    <a:pt x="102" y="1692"/>
                    <a:pt x="146" y="1718"/>
                  </a:cubicBezTo>
                  <a:cubicBezTo>
                    <a:pt x="191" y="1743"/>
                    <a:pt x="241" y="1757"/>
                    <a:pt x="293" y="1757"/>
                  </a:cubicBezTo>
                  <a:lnTo>
                    <a:pt x="4221" y="1757"/>
                  </a:lnTo>
                  <a:lnTo>
                    <a:pt x="4221" y="1757"/>
                  </a:lnTo>
                  <a:cubicBezTo>
                    <a:pt x="4273" y="1757"/>
                    <a:pt x="4323" y="1743"/>
                    <a:pt x="4368" y="1718"/>
                  </a:cubicBezTo>
                  <a:cubicBezTo>
                    <a:pt x="4412" y="1692"/>
                    <a:pt x="4449" y="1655"/>
                    <a:pt x="4475" y="1611"/>
                  </a:cubicBezTo>
                  <a:cubicBezTo>
                    <a:pt x="4500" y="1566"/>
                    <a:pt x="4514" y="1516"/>
                    <a:pt x="4514" y="1464"/>
                  </a:cubicBezTo>
                  <a:lnTo>
                    <a:pt x="4514" y="292"/>
                  </a:lnTo>
                  <a:lnTo>
                    <a:pt x="4514" y="293"/>
                  </a:lnTo>
                  <a:lnTo>
                    <a:pt x="4514" y="293"/>
                  </a:lnTo>
                  <a:cubicBezTo>
                    <a:pt x="4514" y="241"/>
                    <a:pt x="4500" y="191"/>
                    <a:pt x="4475" y="146"/>
                  </a:cubicBezTo>
                  <a:cubicBezTo>
                    <a:pt x="4449" y="102"/>
                    <a:pt x="4412" y="65"/>
                    <a:pt x="4368" y="39"/>
                  </a:cubicBezTo>
                  <a:cubicBezTo>
                    <a:pt x="4323" y="14"/>
                    <a:pt x="4273" y="0"/>
                    <a:pt x="4221" y="0"/>
                  </a:cubicBezTo>
                  <a:lnTo>
                    <a:pt x="292" y="0"/>
                  </a:lnTo>
                </a:path>
              </a:pathLst>
            </a:custGeom>
            <a:solidFill>
              <a:srgbClr val="9966cc"/>
            </a:solidFill>
            <a:ln>
              <a:solidFill>
                <a:srgbClr val="80808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1" name="TextShape 10"/>
            <p:cNvSpPr txBox="1"/>
            <p:nvPr/>
          </p:nvSpPr>
          <p:spPr>
            <a:xfrm>
              <a:off x="5270400" y="843840"/>
              <a:ext cx="1502640" cy="6570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0" lang="en-US" sz="2000" spc="-1" strike="noStrike">
                  <a:latin typeface="Arial"/>
                </a:rPr>
                <a:t>Jet candidates</a:t>
              </a:r>
              <a:endParaRPr b="0" lang="en-US" sz="2000" spc="-1" strike="noStrike">
                <a:latin typeface="Arial"/>
              </a:endParaRPr>
            </a:p>
          </p:txBody>
        </p:sp>
      </p:grpSp>
      <p:cxnSp>
        <p:nvCxnSpPr>
          <p:cNvPr id="542" name="Line 11"/>
          <p:cNvCxnSpPr>
            <a:stCxn id="533" idx="3"/>
            <a:endCxn id="536" idx="1"/>
          </p:cNvCxnSpPr>
          <p:nvPr/>
        </p:nvCxnSpPr>
        <p:spPr>
          <a:xfrm flipV="1">
            <a:off x="1316160" y="1194120"/>
            <a:ext cx="1744560" cy="13500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cxnSp>
        <p:nvCxnSpPr>
          <p:cNvPr id="543" name="Line 12"/>
          <p:cNvCxnSpPr>
            <a:endCxn id="539" idx="1"/>
          </p:cNvCxnSpPr>
          <p:nvPr/>
        </p:nvCxnSpPr>
        <p:spPr>
          <a:xfrm flipV="1">
            <a:off x="4452480" y="1179000"/>
            <a:ext cx="732240" cy="3348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grpSp>
        <p:nvGrpSpPr>
          <p:cNvPr id="544" name="Group 13"/>
          <p:cNvGrpSpPr/>
          <p:nvPr/>
        </p:nvGrpSpPr>
        <p:grpSpPr>
          <a:xfrm>
            <a:off x="7439040" y="765000"/>
            <a:ext cx="1828440" cy="780840"/>
            <a:chOff x="7439040" y="765000"/>
            <a:chExt cx="1828440" cy="780840"/>
          </a:xfrm>
        </p:grpSpPr>
        <p:sp>
          <p:nvSpPr>
            <p:cNvPr id="545" name="CustomShape 14"/>
            <p:cNvSpPr/>
            <p:nvPr/>
          </p:nvSpPr>
          <p:spPr>
            <a:xfrm>
              <a:off x="7439040" y="765000"/>
              <a:ext cx="1765800" cy="780840"/>
            </a:xfrm>
            <a:custGeom>
              <a:avLst/>
              <a:gdLst/>
              <a:ahLst/>
              <a:rect l="0" t="0" r="r" b="b"/>
              <a:pathLst>
                <a:path w="4907" h="2171">
                  <a:moveTo>
                    <a:pt x="361" y="0"/>
                  </a:moveTo>
                  <a:lnTo>
                    <a:pt x="362" y="0"/>
                  </a:lnTo>
                  <a:cubicBezTo>
                    <a:pt x="298" y="0"/>
                    <a:pt x="236" y="17"/>
                    <a:pt x="181" y="48"/>
                  </a:cubicBezTo>
                  <a:cubicBezTo>
                    <a:pt x="126" y="80"/>
                    <a:pt x="80" y="126"/>
                    <a:pt x="48" y="181"/>
                  </a:cubicBezTo>
                  <a:cubicBezTo>
                    <a:pt x="17" y="236"/>
                    <a:pt x="0" y="298"/>
                    <a:pt x="0" y="362"/>
                  </a:cubicBezTo>
                  <a:lnTo>
                    <a:pt x="0" y="1808"/>
                  </a:lnTo>
                  <a:lnTo>
                    <a:pt x="0" y="1808"/>
                  </a:lnTo>
                  <a:cubicBezTo>
                    <a:pt x="0" y="1872"/>
                    <a:pt x="17" y="1934"/>
                    <a:pt x="48" y="1989"/>
                  </a:cubicBezTo>
                  <a:cubicBezTo>
                    <a:pt x="80" y="2044"/>
                    <a:pt x="126" y="2090"/>
                    <a:pt x="181" y="2122"/>
                  </a:cubicBezTo>
                  <a:cubicBezTo>
                    <a:pt x="236" y="2153"/>
                    <a:pt x="298" y="2170"/>
                    <a:pt x="362" y="2170"/>
                  </a:cubicBezTo>
                  <a:lnTo>
                    <a:pt x="4544" y="2170"/>
                  </a:lnTo>
                  <a:lnTo>
                    <a:pt x="4544" y="2170"/>
                  </a:lnTo>
                  <a:cubicBezTo>
                    <a:pt x="4608" y="2170"/>
                    <a:pt x="4670" y="2153"/>
                    <a:pt x="4725" y="2122"/>
                  </a:cubicBezTo>
                  <a:cubicBezTo>
                    <a:pt x="4780" y="2090"/>
                    <a:pt x="4826" y="2044"/>
                    <a:pt x="4858" y="1989"/>
                  </a:cubicBezTo>
                  <a:cubicBezTo>
                    <a:pt x="4889" y="1934"/>
                    <a:pt x="4906" y="1872"/>
                    <a:pt x="4906" y="1808"/>
                  </a:cubicBezTo>
                  <a:lnTo>
                    <a:pt x="4906" y="361"/>
                  </a:lnTo>
                  <a:lnTo>
                    <a:pt x="4906" y="362"/>
                  </a:lnTo>
                  <a:lnTo>
                    <a:pt x="4906" y="362"/>
                  </a:lnTo>
                  <a:cubicBezTo>
                    <a:pt x="4906" y="298"/>
                    <a:pt x="4889" y="236"/>
                    <a:pt x="4858" y="181"/>
                  </a:cubicBezTo>
                  <a:cubicBezTo>
                    <a:pt x="4826" y="126"/>
                    <a:pt x="4780" y="80"/>
                    <a:pt x="4725" y="48"/>
                  </a:cubicBezTo>
                  <a:cubicBezTo>
                    <a:pt x="4670" y="17"/>
                    <a:pt x="4608" y="0"/>
                    <a:pt x="4544" y="0"/>
                  </a:cubicBezTo>
                  <a:lnTo>
                    <a:pt x="361" y="0"/>
                  </a:lnTo>
                </a:path>
              </a:pathLst>
            </a:custGeom>
            <a:solidFill>
              <a:srgbClr val="00bfff"/>
            </a:solidFill>
            <a:ln>
              <a:solidFill>
                <a:srgbClr val="80808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6" name="TextShape 15"/>
            <p:cNvSpPr txBox="1"/>
            <p:nvPr/>
          </p:nvSpPr>
          <p:spPr>
            <a:xfrm>
              <a:off x="7518600" y="858600"/>
              <a:ext cx="1748880" cy="6570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0" lang="en-US" sz="2000" spc="-1" strike="noStrike">
                  <a:latin typeface="Arial"/>
                </a:rPr>
                <a:t>Background subtraction</a:t>
              </a:r>
              <a:endParaRPr b="0" lang="en-US" sz="2000" spc="-1" strike="noStrike">
                <a:latin typeface="Arial"/>
              </a:endParaRPr>
            </a:p>
          </p:txBody>
        </p:sp>
      </p:grpSp>
      <p:cxnSp>
        <p:nvCxnSpPr>
          <p:cNvPr id="547" name="Line 16"/>
          <p:cNvCxnSpPr>
            <a:stCxn id="539" idx="3"/>
            <a:endCxn id="544" idx="1"/>
          </p:cNvCxnSpPr>
          <p:nvPr/>
        </p:nvCxnSpPr>
        <p:spPr>
          <a:xfrm flipV="1">
            <a:off x="6809040" y="1155240"/>
            <a:ext cx="630360" cy="2412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grpSp>
        <p:nvGrpSpPr>
          <p:cNvPr id="548" name="Group 17"/>
          <p:cNvGrpSpPr/>
          <p:nvPr/>
        </p:nvGrpSpPr>
        <p:grpSpPr>
          <a:xfrm>
            <a:off x="100800" y="2220840"/>
            <a:ext cx="2342880" cy="3189600"/>
            <a:chOff x="100800" y="2220840"/>
            <a:chExt cx="2342880" cy="3189600"/>
          </a:xfrm>
        </p:grpSpPr>
        <p:sp>
          <p:nvSpPr>
            <p:cNvPr id="549" name="CustomShape 18"/>
            <p:cNvSpPr/>
            <p:nvPr/>
          </p:nvSpPr>
          <p:spPr>
            <a:xfrm>
              <a:off x="100800" y="2220840"/>
              <a:ext cx="2249640" cy="3049920"/>
            </a:xfrm>
            <a:custGeom>
              <a:avLst/>
              <a:gdLst/>
              <a:ahLst/>
              <a:rect l="0" t="0" r="r" b="b"/>
              <a:pathLst>
                <a:path w="6251" h="8474">
                  <a:moveTo>
                    <a:pt x="1041" y="0"/>
                  </a:moveTo>
                  <a:lnTo>
                    <a:pt x="1042" y="0"/>
                  </a:lnTo>
                  <a:cubicBezTo>
                    <a:pt x="859" y="0"/>
                    <a:pt x="679" y="48"/>
                    <a:pt x="521" y="140"/>
                  </a:cubicBezTo>
                  <a:cubicBezTo>
                    <a:pt x="362" y="231"/>
                    <a:pt x="231" y="362"/>
                    <a:pt x="140" y="521"/>
                  </a:cubicBezTo>
                  <a:cubicBezTo>
                    <a:pt x="48" y="679"/>
                    <a:pt x="0" y="859"/>
                    <a:pt x="0" y="1042"/>
                  </a:cubicBezTo>
                  <a:lnTo>
                    <a:pt x="0" y="7431"/>
                  </a:lnTo>
                  <a:lnTo>
                    <a:pt x="0" y="7431"/>
                  </a:lnTo>
                  <a:cubicBezTo>
                    <a:pt x="0" y="7614"/>
                    <a:pt x="48" y="7794"/>
                    <a:pt x="140" y="7952"/>
                  </a:cubicBezTo>
                  <a:cubicBezTo>
                    <a:pt x="231" y="8111"/>
                    <a:pt x="362" y="8242"/>
                    <a:pt x="521" y="8333"/>
                  </a:cubicBezTo>
                  <a:cubicBezTo>
                    <a:pt x="679" y="8425"/>
                    <a:pt x="859" y="8473"/>
                    <a:pt x="1042" y="8473"/>
                  </a:cubicBezTo>
                  <a:lnTo>
                    <a:pt x="5208" y="8473"/>
                  </a:lnTo>
                  <a:lnTo>
                    <a:pt x="5208" y="8473"/>
                  </a:lnTo>
                  <a:cubicBezTo>
                    <a:pt x="5391" y="8473"/>
                    <a:pt x="5571" y="8425"/>
                    <a:pt x="5729" y="8333"/>
                  </a:cubicBezTo>
                  <a:cubicBezTo>
                    <a:pt x="5888" y="8242"/>
                    <a:pt x="6019" y="8111"/>
                    <a:pt x="6110" y="7952"/>
                  </a:cubicBezTo>
                  <a:cubicBezTo>
                    <a:pt x="6202" y="7794"/>
                    <a:pt x="6250" y="7614"/>
                    <a:pt x="6250" y="7431"/>
                  </a:cubicBezTo>
                  <a:lnTo>
                    <a:pt x="6250" y="1041"/>
                  </a:lnTo>
                  <a:lnTo>
                    <a:pt x="6250" y="1042"/>
                  </a:lnTo>
                  <a:lnTo>
                    <a:pt x="6250" y="1042"/>
                  </a:lnTo>
                  <a:cubicBezTo>
                    <a:pt x="6250" y="859"/>
                    <a:pt x="6202" y="679"/>
                    <a:pt x="6110" y="521"/>
                  </a:cubicBezTo>
                  <a:cubicBezTo>
                    <a:pt x="6019" y="362"/>
                    <a:pt x="5888" y="231"/>
                    <a:pt x="5729" y="140"/>
                  </a:cubicBezTo>
                  <a:cubicBezTo>
                    <a:pt x="5571" y="48"/>
                    <a:pt x="5391" y="0"/>
                    <a:pt x="5208" y="0"/>
                  </a:cubicBezTo>
                  <a:lnTo>
                    <a:pt x="1041" y="0"/>
                  </a:lnTo>
                </a:path>
              </a:pathLst>
            </a:custGeom>
            <a:solidFill>
              <a:srgbClr val="98fb98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50" name="Picture 7_0" descr=""/>
            <p:cNvPicPr/>
            <p:nvPr/>
          </p:nvPicPr>
          <p:blipFill>
            <a:blip r:embed="rId1"/>
            <a:srcRect l="6825" t="3617" r="7480" b="31243"/>
            <a:stretch/>
          </p:blipFill>
          <p:spPr>
            <a:xfrm>
              <a:off x="263520" y="2291040"/>
              <a:ext cx="1883520" cy="2158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551" name="TextShape 19"/>
            <p:cNvSpPr txBox="1"/>
            <p:nvPr/>
          </p:nvSpPr>
          <p:spPr>
            <a:xfrm>
              <a:off x="117000" y="4473360"/>
              <a:ext cx="2326680" cy="9370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500" spc="-1" strike="noStrike">
                  <a:latin typeface="Arial"/>
                </a:rPr>
                <a:t>Jet spectrum smeared by energy resolution, background fluctuations</a:t>
              </a:r>
              <a:endParaRPr b="0" lang="en-US" sz="1500" spc="-1" strike="noStrike">
                <a:latin typeface="Arial"/>
              </a:endParaRPr>
            </a:p>
          </p:txBody>
        </p:sp>
      </p:grpSp>
      <p:cxnSp>
        <p:nvCxnSpPr>
          <p:cNvPr id="552" name="Line 20"/>
          <p:cNvCxnSpPr>
            <a:stCxn id="544" idx="2"/>
            <a:endCxn id="548" idx="0"/>
          </p:cNvCxnSpPr>
          <p:nvPr/>
        </p:nvCxnSpPr>
        <p:spPr>
          <a:xfrm flipH="1">
            <a:off x="1272240" y="1545840"/>
            <a:ext cx="7081200" cy="67536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grpSp>
        <p:nvGrpSpPr>
          <p:cNvPr id="553" name="Group 21"/>
          <p:cNvGrpSpPr/>
          <p:nvPr/>
        </p:nvGrpSpPr>
        <p:grpSpPr>
          <a:xfrm>
            <a:off x="2697480" y="1942200"/>
            <a:ext cx="3489840" cy="3336120"/>
            <a:chOff x="2697480" y="1942200"/>
            <a:chExt cx="3489840" cy="3336120"/>
          </a:xfrm>
        </p:grpSpPr>
        <p:sp>
          <p:nvSpPr>
            <p:cNvPr id="554" name="CustomShape 22"/>
            <p:cNvSpPr/>
            <p:nvPr/>
          </p:nvSpPr>
          <p:spPr>
            <a:xfrm>
              <a:off x="2697480" y="1942200"/>
              <a:ext cx="3489840" cy="3302280"/>
            </a:xfrm>
            <a:custGeom>
              <a:avLst/>
              <a:gdLst/>
              <a:ahLst/>
              <a:rect l="0" t="0" r="r" b="b"/>
              <a:pathLst>
                <a:path w="9696" h="9175">
                  <a:moveTo>
                    <a:pt x="1529" y="0"/>
                  </a:moveTo>
                  <a:lnTo>
                    <a:pt x="1529" y="0"/>
                  </a:lnTo>
                  <a:cubicBezTo>
                    <a:pt x="1261" y="0"/>
                    <a:pt x="997" y="71"/>
                    <a:pt x="765" y="205"/>
                  </a:cubicBezTo>
                  <a:cubicBezTo>
                    <a:pt x="532" y="339"/>
                    <a:pt x="339" y="532"/>
                    <a:pt x="205" y="765"/>
                  </a:cubicBezTo>
                  <a:cubicBezTo>
                    <a:pt x="71" y="997"/>
                    <a:pt x="0" y="1261"/>
                    <a:pt x="0" y="1529"/>
                  </a:cubicBezTo>
                  <a:lnTo>
                    <a:pt x="0" y="7645"/>
                  </a:lnTo>
                  <a:lnTo>
                    <a:pt x="0" y="7645"/>
                  </a:lnTo>
                  <a:cubicBezTo>
                    <a:pt x="0" y="7913"/>
                    <a:pt x="71" y="8177"/>
                    <a:pt x="205" y="8410"/>
                  </a:cubicBezTo>
                  <a:cubicBezTo>
                    <a:pt x="339" y="8642"/>
                    <a:pt x="532" y="8835"/>
                    <a:pt x="765" y="8969"/>
                  </a:cubicBezTo>
                  <a:cubicBezTo>
                    <a:pt x="997" y="9103"/>
                    <a:pt x="1261" y="9174"/>
                    <a:pt x="1529" y="9174"/>
                  </a:cubicBezTo>
                  <a:lnTo>
                    <a:pt x="8166" y="9174"/>
                  </a:lnTo>
                  <a:lnTo>
                    <a:pt x="8166" y="9174"/>
                  </a:lnTo>
                  <a:cubicBezTo>
                    <a:pt x="8434" y="9174"/>
                    <a:pt x="8698" y="9103"/>
                    <a:pt x="8931" y="8969"/>
                  </a:cubicBezTo>
                  <a:cubicBezTo>
                    <a:pt x="9163" y="8835"/>
                    <a:pt x="9356" y="8642"/>
                    <a:pt x="9490" y="8410"/>
                  </a:cubicBezTo>
                  <a:cubicBezTo>
                    <a:pt x="9624" y="8177"/>
                    <a:pt x="9695" y="7913"/>
                    <a:pt x="9695" y="7645"/>
                  </a:cubicBezTo>
                  <a:lnTo>
                    <a:pt x="9695" y="1529"/>
                  </a:lnTo>
                  <a:lnTo>
                    <a:pt x="9695" y="1529"/>
                  </a:lnTo>
                  <a:lnTo>
                    <a:pt x="9695" y="1529"/>
                  </a:lnTo>
                  <a:cubicBezTo>
                    <a:pt x="9695" y="1261"/>
                    <a:pt x="9624" y="997"/>
                    <a:pt x="9490" y="764"/>
                  </a:cubicBezTo>
                  <a:cubicBezTo>
                    <a:pt x="9356" y="532"/>
                    <a:pt x="9163" y="339"/>
                    <a:pt x="8931" y="205"/>
                  </a:cubicBezTo>
                  <a:cubicBezTo>
                    <a:pt x="8698" y="71"/>
                    <a:pt x="8434" y="0"/>
                    <a:pt x="8166" y="0"/>
                  </a:cubicBezTo>
                  <a:lnTo>
                    <a:pt x="1529" y="0"/>
                  </a:lnTo>
                </a:path>
              </a:pathLst>
            </a:custGeom>
            <a:solidFill>
              <a:srgbClr val="ffc0cb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5" name="TextShape 23"/>
            <p:cNvSpPr txBox="1"/>
            <p:nvPr/>
          </p:nvSpPr>
          <p:spPr>
            <a:xfrm>
              <a:off x="2866680" y="4420080"/>
              <a:ext cx="3316320" cy="8582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1800" spc="-1" strike="noStrike">
                  <a:latin typeface="Arial"/>
                </a:rPr>
                <a:t>Unfolding</a:t>
              </a:r>
              <a:r>
                <a:rPr b="0" lang="en-US" sz="1800" spc="-1" strike="noStrike">
                  <a:latin typeface="Arial"/>
                </a:rPr>
                <a:t> – corrects for </a:t>
              </a:r>
              <a:r>
                <a:rPr b="0" lang="en-US" sz="1800" spc="-1" strike="noStrike">
                  <a:latin typeface="Arial"/>
                  <a:ea typeface="Arial"/>
                </a:rPr>
                <a:t> </a:t>
              </a:r>
              <a:r>
                <a:rPr b="1" i="1" lang="en-US" sz="1800" spc="-1" strike="noStrike">
                  <a:latin typeface="Arial"/>
                  <a:ea typeface="Arial"/>
                </a:rPr>
                <a:t>background fluctuations</a:t>
              </a:r>
              <a:endParaRPr b="0" lang="en-US" sz="1800" spc="-1" strike="noStrike">
                <a:latin typeface="Arial"/>
              </a:endParaRPr>
            </a:p>
          </p:txBody>
        </p:sp>
        <p:grpSp>
          <p:nvGrpSpPr>
            <p:cNvPr id="556" name="Group 24"/>
            <p:cNvGrpSpPr/>
            <p:nvPr/>
          </p:nvGrpSpPr>
          <p:grpSpPr>
            <a:xfrm>
              <a:off x="3109320" y="2103120"/>
              <a:ext cx="2743200" cy="2414160"/>
              <a:chOff x="3109320" y="2103120"/>
              <a:chExt cx="2743200" cy="2414160"/>
            </a:xfrm>
          </p:grpSpPr>
          <p:pic>
            <p:nvPicPr>
              <p:cNvPr id="557" name="" descr=""/>
              <p:cNvPicPr/>
              <p:nvPr/>
            </p:nvPicPr>
            <p:blipFill>
              <a:blip r:embed="rId2"/>
              <a:stretch/>
            </p:blipFill>
            <p:spPr>
              <a:xfrm>
                <a:off x="3109320" y="2103120"/>
                <a:ext cx="2743200" cy="24141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58" name="TextShape 25"/>
              <p:cNvSpPr txBox="1"/>
              <p:nvPr/>
            </p:nvSpPr>
            <p:spPr>
              <a:xfrm>
                <a:off x="3556800" y="2201760"/>
                <a:ext cx="2173680" cy="29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200" spc="-1" strike="noStrike">
                    <a:latin typeface="Arial"/>
                  </a:rPr>
                  <a:t>PYTHIA Angantyr</a:t>
                </a:r>
                <a:endParaRPr b="0" lang="en-US" sz="1200" spc="-1" strike="noStrike">
                  <a:latin typeface="Arial"/>
                </a:endParaRPr>
              </a:p>
            </p:txBody>
          </p:sp>
        </p:grpSp>
      </p:grpSp>
      <p:cxnSp>
        <p:nvCxnSpPr>
          <p:cNvPr id="559" name="Line 26"/>
          <p:cNvCxnSpPr>
            <a:stCxn id="548" idx="3"/>
            <a:endCxn id="553" idx="1"/>
          </p:cNvCxnSpPr>
          <p:nvPr/>
        </p:nvCxnSpPr>
        <p:spPr>
          <a:xfrm flipV="1">
            <a:off x="2443680" y="3610080"/>
            <a:ext cx="254160" cy="20592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cxnSp>
        <p:nvCxnSpPr>
          <p:cNvPr id="560" name="Line 27"/>
          <p:cNvCxnSpPr>
            <a:stCxn id="553" idx="3"/>
          </p:cNvCxnSpPr>
          <p:nvPr/>
        </p:nvCxnSpPr>
        <p:spPr>
          <a:xfrm flipV="1">
            <a:off x="6187320" y="3583800"/>
            <a:ext cx="537840" cy="2664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grpSp>
        <p:nvGrpSpPr>
          <p:cNvPr id="561" name="Group 28"/>
          <p:cNvGrpSpPr/>
          <p:nvPr/>
        </p:nvGrpSpPr>
        <p:grpSpPr>
          <a:xfrm>
            <a:off x="6724800" y="1932840"/>
            <a:ext cx="3286080" cy="3302280"/>
            <a:chOff x="6724800" y="1932840"/>
            <a:chExt cx="3286080" cy="3302280"/>
          </a:xfrm>
        </p:grpSpPr>
        <p:sp>
          <p:nvSpPr>
            <p:cNvPr id="562" name="CustomShape 29"/>
            <p:cNvSpPr/>
            <p:nvPr/>
          </p:nvSpPr>
          <p:spPr>
            <a:xfrm>
              <a:off x="6724800" y="1932840"/>
              <a:ext cx="3286080" cy="3302280"/>
            </a:xfrm>
            <a:custGeom>
              <a:avLst/>
              <a:gdLst/>
              <a:ahLst/>
              <a:rect l="0" t="0" r="r" b="b"/>
              <a:pathLst>
                <a:path w="9130" h="9175">
                  <a:moveTo>
                    <a:pt x="1521" y="0"/>
                  </a:moveTo>
                  <a:lnTo>
                    <a:pt x="1522" y="0"/>
                  </a:lnTo>
                  <a:cubicBezTo>
                    <a:pt x="1254" y="0"/>
                    <a:pt x="992" y="70"/>
                    <a:pt x="761" y="204"/>
                  </a:cubicBezTo>
                  <a:cubicBezTo>
                    <a:pt x="529" y="337"/>
                    <a:pt x="337" y="529"/>
                    <a:pt x="204" y="761"/>
                  </a:cubicBezTo>
                  <a:cubicBezTo>
                    <a:pt x="70" y="992"/>
                    <a:pt x="0" y="1254"/>
                    <a:pt x="0" y="1522"/>
                  </a:cubicBezTo>
                  <a:lnTo>
                    <a:pt x="0" y="7652"/>
                  </a:lnTo>
                  <a:lnTo>
                    <a:pt x="0" y="7653"/>
                  </a:lnTo>
                  <a:cubicBezTo>
                    <a:pt x="0" y="7920"/>
                    <a:pt x="70" y="8182"/>
                    <a:pt x="204" y="8413"/>
                  </a:cubicBezTo>
                  <a:cubicBezTo>
                    <a:pt x="337" y="8645"/>
                    <a:pt x="529" y="8837"/>
                    <a:pt x="761" y="8970"/>
                  </a:cubicBezTo>
                  <a:cubicBezTo>
                    <a:pt x="992" y="9104"/>
                    <a:pt x="1254" y="9174"/>
                    <a:pt x="1522" y="9174"/>
                  </a:cubicBezTo>
                  <a:lnTo>
                    <a:pt x="7607" y="9174"/>
                  </a:lnTo>
                  <a:lnTo>
                    <a:pt x="7608" y="9174"/>
                  </a:lnTo>
                  <a:cubicBezTo>
                    <a:pt x="7875" y="9174"/>
                    <a:pt x="8137" y="9104"/>
                    <a:pt x="8368" y="8970"/>
                  </a:cubicBezTo>
                  <a:cubicBezTo>
                    <a:pt x="8600" y="8837"/>
                    <a:pt x="8792" y="8645"/>
                    <a:pt x="8925" y="8413"/>
                  </a:cubicBezTo>
                  <a:cubicBezTo>
                    <a:pt x="9059" y="8182"/>
                    <a:pt x="9129" y="7920"/>
                    <a:pt x="9129" y="7653"/>
                  </a:cubicBezTo>
                  <a:lnTo>
                    <a:pt x="9129" y="1521"/>
                  </a:lnTo>
                  <a:lnTo>
                    <a:pt x="9129" y="1522"/>
                  </a:lnTo>
                  <a:lnTo>
                    <a:pt x="9129" y="1521"/>
                  </a:lnTo>
                  <a:cubicBezTo>
                    <a:pt x="9129" y="1254"/>
                    <a:pt x="9059" y="992"/>
                    <a:pt x="8925" y="761"/>
                  </a:cubicBezTo>
                  <a:cubicBezTo>
                    <a:pt x="8792" y="529"/>
                    <a:pt x="8600" y="337"/>
                    <a:pt x="8368" y="204"/>
                  </a:cubicBezTo>
                  <a:cubicBezTo>
                    <a:pt x="8137" y="70"/>
                    <a:pt x="7875" y="0"/>
                    <a:pt x="7608" y="0"/>
                  </a:cubicBezTo>
                  <a:lnTo>
                    <a:pt x="1521" y="0"/>
                  </a:lnTo>
                </a:path>
              </a:pathLst>
            </a:custGeom>
            <a:solidFill>
              <a:srgbClr val="ffebcd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3" name="TextShape 30"/>
            <p:cNvSpPr txBox="1"/>
            <p:nvPr/>
          </p:nvSpPr>
          <p:spPr>
            <a:xfrm>
              <a:off x="7178400" y="4694040"/>
              <a:ext cx="2441520" cy="346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800" spc="-1" strike="noStrike">
                  <a:latin typeface="Arial"/>
                </a:rPr>
                <a:t>Corrected spectra</a:t>
              </a:r>
              <a:endParaRPr b="0" lang="en-US" sz="1800" spc="-1" strike="noStrike">
                <a:latin typeface="Arial"/>
              </a:endParaRPr>
            </a:p>
          </p:txBody>
        </p:sp>
        <p:pic>
          <p:nvPicPr>
            <p:cNvPr id="564" name="" descr=""/>
            <p:cNvPicPr/>
            <p:nvPr/>
          </p:nvPicPr>
          <p:blipFill>
            <a:blip r:embed="rId3"/>
            <a:stretch/>
          </p:blipFill>
          <p:spPr>
            <a:xfrm>
              <a:off x="6985440" y="2094120"/>
              <a:ext cx="2743200" cy="2660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65" name="TextShape 31"/>
          <p:cNvSpPr txBox="1"/>
          <p:nvPr/>
        </p:nvSpPr>
        <p:spPr>
          <a:xfrm>
            <a:off x="7471440" y="3583440"/>
            <a:ext cx="1323720" cy="232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000" spc="-1" strike="noStrike">
                <a:latin typeface="Arial"/>
              </a:rPr>
              <a:t>JHEP 03 (2014) 013</a:t>
            </a:r>
            <a:endParaRPr b="0" lang="en-US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roup 1"/>
          <p:cNvGrpSpPr/>
          <p:nvPr/>
        </p:nvGrpSpPr>
        <p:grpSpPr>
          <a:xfrm>
            <a:off x="2127600" y="792360"/>
            <a:ext cx="6456600" cy="4046400"/>
            <a:chOff x="2127600" y="792360"/>
            <a:chExt cx="6456600" cy="4046400"/>
          </a:xfrm>
        </p:grpSpPr>
        <p:pic>
          <p:nvPicPr>
            <p:cNvPr id="567" name="" descr=""/>
            <p:cNvPicPr/>
            <p:nvPr/>
          </p:nvPicPr>
          <p:blipFill>
            <a:blip r:embed="rId1"/>
            <a:stretch/>
          </p:blipFill>
          <p:spPr>
            <a:xfrm>
              <a:off x="2127600" y="792360"/>
              <a:ext cx="6456600" cy="4046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68" name="TextShape 2"/>
            <p:cNvSpPr txBox="1"/>
            <p:nvPr/>
          </p:nvSpPr>
          <p:spPr>
            <a:xfrm>
              <a:off x="2561040" y="4529880"/>
              <a:ext cx="5394240" cy="3088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800" spc="-1" strike="noStrike">
                  <a:latin typeface="Arial"/>
                </a:rPr>
                <a:t>http://iterated-reality.com/en/2015/03/17/the-chicken-or-the-egg-causality-dilemma-solved-by-unity-consciousness/</a:t>
              </a:r>
              <a:endParaRPr b="0" lang="en-US" sz="800" spc="-1" strike="noStrike">
                <a:latin typeface="Arial"/>
              </a:endParaRPr>
            </a:p>
          </p:txBody>
        </p:sp>
      </p:grpSp>
      <p:sp>
        <p:nvSpPr>
          <p:cNvPr id="569" name="TextShape 3"/>
          <p:cNvSpPr txBox="1"/>
          <p:nvPr/>
        </p:nvSpPr>
        <p:spPr>
          <a:xfrm>
            <a:off x="5766480" y="3826080"/>
            <a:ext cx="2817720" cy="923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2500" spc="-1" strike="noStrike">
                <a:solidFill>
                  <a:srgbClr val="a0532d"/>
                </a:solidFill>
                <a:latin typeface="Arial"/>
              </a:rPr>
              <a:t>Theorists don’t use Rivet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570" name="TextShape 4"/>
          <p:cNvSpPr txBox="1"/>
          <p:nvPr/>
        </p:nvSpPr>
        <p:spPr>
          <a:xfrm>
            <a:off x="1698480" y="335880"/>
            <a:ext cx="3063600" cy="1150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2500" spc="-1" strike="noStrike">
                <a:solidFill>
                  <a:srgbClr val="ce181e"/>
                </a:solidFill>
                <a:latin typeface="Arial"/>
              </a:rPr>
              <a:t>Few heavy ion analyses in Rivet</a:t>
            </a:r>
            <a:endParaRPr b="0" lang="en-US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" descr=""/>
          <p:cNvPicPr/>
          <p:nvPr/>
        </p:nvPicPr>
        <p:blipFill>
          <a:blip r:embed="rId1"/>
          <a:stretch/>
        </p:blipFill>
        <p:spPr>
          <a:xfrm>
            <a:off x="12240" y="-71676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572" name="TextShape 1"/>
          <p:cNvSpPr txBox="1"/>
          <p:nvPr/>
        </p:nvSpPr>
        <p:spPr>
          <a:xfrm>
            <a:off x="-540000" y="-5868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Undergraduates!*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573" name="TextShape 2"/>
          <p:cNvSpPr txBox="1"/>
          <p:nvPr/>
        </p:nvSpPr>
        <p:spPr>
          <a:xfrm>
            <a:off x="2264400" y="5234760"/>
            <a:ext cx="640080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*And one beginning graduate student with no programming experience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574" name="TextShape 3"/>
          <p:cNvSpPr txBox="1"/>
          <p:nvPr/>
        </p:nvSpPr>
        <p:spPr>
          <a:xfrm>
            <a:off x="2295720" y="4824000"/>
            <a:ext cx="6004440" cy="94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Left to right:  Ricardo Santos (Berea), James Neuhaus, Jerrica Wilson, Mariah McCreary, Christine Nattrass, Austin Schmier (UTK)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extShape 1"/>
          <p:cNvSpPr txBox="1"/>
          <p:nvPr/>
        </p:nvSpPr>
        <p:spPr>
          <a:xfrm>
            <a:off x="0" y="5760"/>
            <a:ext cx="10080000" cy="82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3300" spc="-1" strike="noStrike">
                <a:solidFill>
                  <a:srgbClr val="ed1c24"/>
                </a:solidFill>
                <a:latin typeface="Arial"/>
              </a:rPr>
              <a:t>Course-based undergraduate research experience</a:t>
            </a:r>
            <a:br/>
            <a:r>
              <a:rPr b="1" lang="en-US" sz="2500" spc="-1" strike="noStrike">
                <a:solidFill>
                  <a:srgbClr val="0000cd"/>
                </a:solidFill>
                <a:latin typeface="Arial"/>
              </a:rPr>
              <a:t>Ask me if you want more info!</a:t>
            </a:r>
            <a:endParaRPr b="0" lang="en-US" sz="2500" spc="-1" strike="noStrike">
              <a:solidFill>
                <a:srgbClr val="58595b"/>
              </a:solidFill>
              <a:latin typeface="Arial"/>
            </a:endParaRPr>
          </a:p>
        </p:txBody>
      </p:sp>
      <p:pic>
        <p:nvPicPr>
          <p:cNvPr id="576" name="" descr=""/>
          <p:cNvPicPr/>
          <p:nvPr/>
        </p:nvPicPr>
        <p:blipFill>
          <a:blip r:embed="rId1"/>
          <a:stretch/>
        </p:blipFill>
        <p:spPr>
          <a:xfrm>
            <a:off x="0" y="1134000"/>
            <a:ext cx="5029200" cy="3620880"/>
          </a:xfrm>
          <a:prstGeom prst="rect">
            <a:avLst/>
          </a:prstGeom>
          <a:ln>
            <a:noFill/>
          </a:ln>
        </p:spPr>
      </p:pic>
      <p:pic>
        <p:nvPicPr>
          <p:cNvPr id="577" name="" descr=""/>
          <p:cNvPicPr/>
          <p:nvPr/>
        </p:nvPicPr>
        <p:blipFill>
          <a:blip r:embed="rId2"/>
          <a:stretch/>
        </p:blipFill>
        <p:spPr>
          <a:xfrm>
            <a:off x="4846320" y="1097280"/>
            <a:ext cx="5029200" cy="2734200"/>
          </a:xfrm>
          <a:prstGeom prst="rect">
            <a:avLst/>
          </a:prstGeom>
          <a:ln>
            <a:noFill/>
          </a:ln>
        </p:spPr>
      </p:pic>
      <p:sp>
        <p:nvSpPr>
          <p:cNvPr id="578" name="TextShape 2"/>
          <p:cNvSpPr txBox="1"/>
          <p:nvPr/>
        </p:nvSpPr>
        <p:spPr>
          <a:xfrm>
            <a:off x="5234400" y="3860280"/>
            <a:ext cx="1989360" cy="162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solidFill>
                  <a:srgbClr val="0000cd"/>
                </a:solidFill>
                <a:latin typeface="Arial"/>
              </a:rPr>
              <a:t>3 semesters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cd"/>
                </a:solidFill>
                <a:latin typeface="Arial"/>
              </a:rPr>
              <a:t>15 students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cd"/>
                </a:solidFill>
                <a:latin typeface="Arial"/>
              </a:rPr>
              <a:t>8 women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cd"/>
                </a:solidFill>
                <a:latin typeface="Arial"/>
              </a:rPr>
              <a:t>3 minorities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cd"/>
                </a:solidFill>
                <a:latin typeface="Arial"/>
              </a:rPr>
              <a:t>3 non-traditional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79" name="TextShape 3"/>
          <p:cNvSpPr txBox="1"/>
          <p:nvPr/>
        </p:nvSpPr>
        <p:spPr>
          <a:xfrm>
            <a:off x="7406640" y="3841920"/>
            <a:ext cx="2560320" cy="137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solidFill>
                  <a:srgbClr val="0000cd"/>
                </a:solidFill>
                <a:latin typeface="Arial"/>
              </a:rPr>
              <a:t>All Rivet students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cd"/>
                </a:solidFill>
                <a:latin typeface="Arial"/>
              </a:rPr>
              <a:t>22 students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cd"/>
                </a:solidFill>
                <a:latin typeface="Arial"/>
              </a:rPr>
              <a:t>11 women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cd"/>
                </a:solidFill>
                <a:latin typeface="Arial"/>
                <a:ea typeface="Noto Sans CJK SC"/>
              </a:rPr>
              <a:t>7 minorities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cd"/>
                </a:solidFill>
                <a:latin typeface="Arial"/>
              </a:rPr>
              <a:t>4 non-traditional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grpSp>
        <p:nvGrpSpPr>
          <p:cNvPr id="581" name="Group 2"/>
          <p:cNvGrpSpPr/>
          <p:nvPr/>
        </p:nvGrpSpPr>
        <p:grpSpPr>
          <a:xfrm>
            <a:off x="-1429200" y="-10800"/>
            <a:ext cx="13617360" cy="7659000"/>
            <a:chOff x="-1429200" y="-10800"/>
            <a:chExt cx="13617360" cy="7659000"/>
          </a:xfrm>
        </p:grpSpPr>
        <p:pic>
          <p:nvPicPr>
            <p:cNvPr id="582" name="" descr=""/>
            <p:cNvPicPr/>
            <p:nvPr/>
          </p:nvPicPr>
          <p:blipFill>
            <a:blip r:embed="rId1"/>
            <a:stretch/>
          </p:blipFill>
          <p:spPr>
            <a:xfrm>
              <a:off x="-1429200" y="-10800"/>
              <a:ext cx="13617360" cy="7659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583" name="Group 3"/>
            <p:cNvGrpSpPr/>
            <p:nvPr/>
          </p:nvGrpSpPr>
          <p:grpSpPr>
            <a:xfrm>
              <a:off x="2817720" y="141840"/>
              <a:ext cx="3673800" cy="6479640"/>
              <a:chOff x="2817720" y="141840"/>
              <a:chExt cx="3673800" cy="6479640"/>
            </a:xfrm>
          </p:grpSpPr>
          <p:grpSp>
            <p:nvGrpSpPr>
              <p:cNvPr id="584" name="Group 4"/>
              <p:cNvGrpSpPr/>
              <p:nvPr/>
            </p:nvGrpSpPr>
            <p:grpSpPr>
              <a:xfrm>
                <a:off x="2817720" y="141840"/>
                <a:ext cx="3673800" cy="6479640"/>
                <a:chOff x="2817720" y="141840"/>
                <a:chExt cx="3673800" cy="6479640"/>
              </a:xfrm>
            </p:grpSpPr>
            <p:grpSp>
              <p:nvGrpSpPr>
                <p:cNvPr id="585" name="Group 5"/>
                <p:cNvGrpSpPr/>
                <p:nvPr/>
              </p:nvGrpSpPr>
              <p:grpSpPr>
                <a:xfrm>
                  <a:off x="3563280" y="1901160"/>
                  <a:ext cx="1801800" cy="2242800"/>
                  <a:chOff x="3563280" y="1901160"/>
                  <a:chExt cx="1801800" cy="2242800"/>
                </a:xfrm>
              </p:grpSpPr>
              <p:grpSp>
                <p:nvGrpSpPr>
                  <p:cNvPr id="586" name="Group 6"/>
                  <p:cNvGrpSpPr/>
                  <p:nvPr/>
                </p:nvGrpSpPr>
                <p:grpSpPr>
                  <a:xfrm>
                    <a:off x="3563280" y="1901160"/>
                    <a:ext cx="1801800" cy="2242800"/>
                    <a:chOff x="3563280" y="1901160"/>
                    <a:chExt cx="1801800" cy="2242800"/>
                  </a:xfrm>
                </p:grpSpPr>
                <p:grpSp>
                  <p:nvGrpSpPr>
                    <p:cNvPr id="587" name="Group 7"/>
                    <p:cNvGrpSpPr/>
                    <p:nvPr/>
                  </p:nvGrpSpPr>
                  <p:grpSpPr>
                    <a:xfrm>
                      <a:off x="3563280" y="1901160"/>
                      <a:ext cx="1801800" cy="2242800"/>
                      <a:chOff x="3563280" y="1901160"/>
                      <a:chExt cx="1801800" cy="2242800"/>
                    </a:xfrm>
                  </p:grpSpPr>
                  <p:grpSp>
                    <p:nvGrpSpPr>
                      <p:cNvPr id="588" name="Group 8"/>
                      <p:cNvGrpSpPr/>
                      <p:nvPr/>
                    </p:nvGrpSpPr>
                    <p:grpSpPr>
                      <a:xfrm>
                        <a:off x="3563280" y="3246840"/>
                        <a:ext cx="73440" cy="165240"/>
                        <a:chOff x="3563280" y="3246840"/>
                        <a:chExt cx="73440" cy="165240"/>
                      </a:xfrm>
                    </p:grpSpPr>
                    <p:sp>
                      <p:nvSpPr>
                        <p:cNvPr id="589" name="CustomShape 9"/>
                        <p:cNvSpPr/>
                        <p:nvPr/>
                      </p:nvSpPr>
                      <p:spPr>
                        <a:xfrm>
                          <a:off x="3563280" y="3246840"/>
                          <a:ext cx="73440" cy="16524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360">
                          <a:solidFill>
                            <a:srgbClr val="000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</p:grpSp>
                  <p:grpSp>
                    <p:nvGrpSpPr>
                      <p:cNvPr id="590" name="Group 10"/>
                      <p:cNvGrpSpPr/>
                      <p:nvPr/>
                    </p:nvGrpSpPr>
                    <p:grpSpPr>
                      <a:xfrm>
                        <a:off x="5294160" y="3367800"/>
                        <a:ext cx="70920" cy="165600"/>
                        <a:chOff x="5294160" y="3367800"/>
                        <a:chExt cx="70920" cy="165600"/>
                      </a:xfrm>
                    </p:grpSpPr>
                    <p:sp>
                      <p:nvSpPr>
                        <p:cNvPr id="591" name="CustomShape 11"/>
                        <p:cNvSpPr/>
                        <p:nvPr/>
                      </p:nvSpPr>
                      <p:spPr>
                        <a:xfrm>
                          <a:off x="5294160" y="3367800"/>
                          <a:ext cx="70920" cy="16560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360">
                          <a:solidFill>
                            <a:srgbClr val="000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</p:grpSp>
                  <p:sp>
                    <p:nvSpPr>
                      <p:cNvPr id="592" name="CustomShape 12"/>
                      <p:cNvSpPr/>
                      <p:nvPr/>
                    </p:nvSpPr>
                    <p:spPr>
                      <a:xfrm>
                        <a:off x="5000400" y="1901160"/>
                        <a:ext cx="166320" cy="164160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36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593" name="CustomShape 13"/>
                      <p:cNvSpPr/>
                      <p:nvPr/>
                    </p:nvSpPr>
                    <p:spPr>
                      <a:xfrm>
                        <a:off x="4377600" y="3979440"/>
                        <a:ext cx="165600" cy="164520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36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  <p:grpSp>
                  <p:nvGrpSpPr>
                    <p:cNvPr id="594" name="Group 14"/>
                    <p:cNvGrpSpPr/>
                    <p:nvPr/>
                  </p:nvGrpSpPr>
                  <p:grpSpPr>
                    <a:xfrm>
                      <a:off x="3686760" y="2090160"/>
                      <a:ext cx="1571400" cy="1945440"/>
                      <a:chOff x="3686760" y="2090160"/>
                      <a:chExt cx="1571400" cy="1945440"/>
                    </a:xfrm>
                  </p:grpSpPr>
                  <p:sp>
                    <p:nvSpPr>
                      <p:cNvPr id="595" name="Line 15"/>
                      <p:cNvSpPr/>
                      <p:nvPr/>
                    </p:nvSpPr>
                    <p:spPr>
                      <a:xfrm>
                        <a:off x="3686760" y="3343680"/>
                        <a:ext cx="716040" cy="0"/>
                      </a:xfrm>
                      <a:prstGeom prst="line">
                        <a:avLst/>
                      </a:prstGeom>
                      <a:ln w="3816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596" name="Line 16"/>
                      <p:cNvSpPr/>
                      <p:nvPr/>
                    </p:nvSpPr>
                    <p:spPr>
                      <a:xfrm flipV="1">
                        <a:off x="4435560" y="2090160"/>
                        <a:ext cx="596520" cy="1252800"/>
                      </a:xfrm>
                      <a:prstGeom prst="line">
                        <a:avLst/>
                      </a:prstGeom>
                      <a:ln w="38160">
                        <a:solidFill>
                          <a:srgbClr val="000000"/>
                        </a:solidFill>
                        <a:miter/>
                        <a:tailEnd len="med" type="triangle" w="med"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grpSp>
                    <p:nvGrpSpPr>
                      <p:cNvPr id="597" name="Group 17"/>
                      <p:cNvGrpSpPr/>
                      <p:nvPr/>
                    </p:nvGrpSpPr>
                    <p:grpSpPr>
                      <a:xfrm>
                        <a:off x="4395600" y="3463560"/>
                        <a:ext cx="862560" cy="572040"/>
                        <a:chOff x="4395600" y="3463560"/>
                        <a:chExt cx="862560" cy="572040"/>
                      </a:xfrm>
                    </p:grpSpPr>
                    <p:sp>
                      <p:nvSpPr>
                        <p:cNvPr id="598" name="Line 18"/>
                        <p:cNvSpPr/>
                        <p:nvPr/>
                      </p:nvSpPr>
                      <p:spPr>
                        <a:xfrm flipH="1">
                          <a:off x="4614120" y="3463560"/>
                          <a:ext cx="644040" cy="0"/>
                        </a:xfrm>
                        <a:prstGeom prst="line">
                          <a:avLst/>
                        </a:prstGeom>
                        <a:ln w="38160">
                          <a:solidFill>
                            <a:srgbClr val="000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599" name="Freeform 19"/>
                        <p:cNvSpPr/>
                        <p:nvPr/>
                      </p:nvSpPr>
                      <p:spPr>
                        <a:xfrm>
                          <a:off x="4260240" y="3461760"/>
                          <a:ext cx="458280" cy="574200"/>
                        </a:xfrm>
                        <a:custGeom>
                          <a:avLst/>
                          <a:gdLst/>
                          <a:ahLst/>
                          <a:rect l="0" t="0" r="r" b="b"/>
                          <a:pathLst>
                            <a:path w="1273" h="1595">
                              <a:moveTo>
                                <a:pt x="1002" y="5"/>
                              </a:moveTo>
                              <a:cubicBezTo>
                                <a:pt x="571" y="0"/>
                                <a:pt x="1041" y="415"/>
                                <a:pt x="781" y="509"/>
                              </a:cubicBezTo>
                              <a:cubicBezTo>
                                <a:pt x="137" y="743"/>
                                <a:pt x="1272" y="810"/>
                                <a:pt x="599" y="992"/>
                              </a:cubicBezTo>
                              <a:cubicBezTo>
                                <a:pt x="0" y="1155"/>
                                <a:pt x="797" y="1067"/>
                                <a:pt x="802" y="1272"/>
                              </a:cubicBezTo>
                              <a:lnTo>
                                <a:pt x="581" y="1392"/>
                              </a:lnTo>
                              <a:lnTo>
                                <a:pt x="662" y="1594"/>
                              </a:lnTo>
                              <a:lnTo>
                                <a:pt x="662" y="1576"/>
                              </a:lnTo>
                            </a:path>
                          </a:pathLst>
                        </a:custGeom>
                        <a:ln w="36720">
                          <a:solidFill>
                            <a:srgbClr val="000000"/>
                          </a:solidFill>
                          <a:round/>
                        </a:ln>
                      </p:spPr>
                    </p:sp>
                  </p:grpSp>
                </p:grpSp>
              </p:grpSp>
            </p:grpSp>
            <p:pic>
              <p:nvPicPr>
                <p:cNvPr id="600" name="" descr=""/>
                <p:cNvPicPr/>
                <p:nvPr/>
              </p:nvPicPr>
              <p:blipFill>
                <a:blip r:embed="rId2"/>
                <a:stretch/>
              </p:blipFill>
              <p:spPr>
                <a:xfrm rot="7921200">
                  <a:off x="3210120" y="4212360"/>
                  <a:ext cx="2057400" cy="197028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601" name="" descr=""/>
                <p:cNvPicPr/>
                <p:nvPr/>
              </p:nvPicPr>
              <p:blipFill>
                <a:blip r:embed="rId3"/>
                <a:stretch/>
              </p:blipFill>
              <p:spPr>
                <a:xfrm rot="1979400">
                  <a:off x="5011920" y="277200"/>
                  <a:ext cx="1053360" cy="187668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sp>
          <p:nvSpPr>
            <p:cNvPr id="602" name="TextShape 20"/>
            <p:cNvSpPr txBox="1"/>
            <p:nvPr/>
          </p:nvSpPr>
          <p:spPr>
            <a:xfrm>
              <a:off x="2154600" y="7226640"/>
              <a:ext cx="5688360" cy="346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800" spc="-1" strike="noStrike">
                  <a:solidFill>
                    <a:srgbClr val="ffffff"/>
                  </a:solidFill>
                  <a:latin typeface="Arial"/>
                </a:rPr>
                <a:t>https://i.ytimg.com/vi/mZnv6LXD9qs/maxresdefault.jpg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603" name="TextShape 21"/>
          <p:cNvSpPr txBox="1"/>
          <p:nvPr/>
        </p:nvSpPr>
        <p:spPr>
          <a:xfrm>
            <a:off x="4980240" y="4655520"/>
            <a:ext cx="180720" cy="427320"/>
          </a:xfrm>
          <a:prstGeom prst="rect">
            <a:avLst/>
          </a:prstGeom>
          <a:noFill/>
          <a:ln>
            <a:noFill/>
          </a:ln>
        </p:spPr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TextShape 1"/>
          <p:cNvSpPr txBox="1"/>
          <p:nvPr/>
        </p:nvSpPr>
        <p:spPr>
          <a:xfrm>
            <a:off x="504000" y="173880"/>
            <a:ext cx="9071640" cy="97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Learn Rivet yourself!</a:t>
            </a:r>
            <a:br/>
            <a:r>
              <a:rPr b="0" lang="en-US" sz="2500" spc="-1" strike="noStrike">
                <a:solidFill>
                  <a:srgbClr val="58595b"/>
                </a:solidFill>
                <a:latin typeface="Arial"/>
              </a:rPr>
              <a:t>Or send your students &amp; postdocs!</a:t>
            </a:r>
            <a:endParaRPr b="0" lang="en-US" sz="2500" spc="-1" strike="noStrike">
              <a:solidFill>
                <a:srgbClr val="58595b"/>
              </a:solidFill>
              <a:latin typeface="Arial"/>
            </a:endParaRPr>
          </a:p>
        </p:txBody>
      </p:sp>
      <p:grpSp>
        <p:nvGrpSpPr>
          <p:cNvPr id="605" name="Group 2"/>
          <p:cNvGrpSpPr/>
          <p:nvPr/>
        </p:nvGrpSpPr>
        <p:grpSpPr>
          <a:xfrm>
            <a:off x="-36000" y="1740240"/>
            <a:ext cx="10178280" cy="3546720"/>
            <a:chOff x="-36000" y="1740240"/>
            <a:chExt cx="10178280" cy="3546720"/>
          </a:xfrm>
        </p:grpSpPr>
        <p:pic>
          <p:nvPicPr>
            <p:cNvPr id="606" name="" descr=""/>
            <p:cNvPicPr/>
            <p:nvPr/>
          </p:nvPicPr>
          <p:blipFill>
            <a:blip r:embed="rId1"/>
            <a:stretch/>
          </p:blipFill>
          <p:spPr>
            <a:xfrm>
              <a:off x="-36000" y="1748160"/>
              <a:ext cx="5029200" cy="353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7" name="" descr=""/>
            <p:cNvPicPr/>
            <p:nvPr/>
          </p:nvPicPr>
          <p:blipFill>
            <a:blip r:embed="rId2"/>
            <a:srcRect l="0" t="1020" r="0" b="0"/>
            <a:stretch/>
          </p:blipFill>
          <p:spPr>
            <a:xfrm>
              <a:off x="4993200" y="1740240"/>
              <a:ext cx="5149080" cy="34747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08" name="TextShape 3"/>
          <p:cNvSpPr txBox="1"/>
          <p:nvPr/>
        </p:nvSpPr>
        <p:spPr>
          <a:xfrm>
            <a:off x="5486400" y="1172520"/>
            <a:ext cx="345276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  <a:hlinkClick r:id="rId3"/>
              </a:rPr>
              <a:t>https://indico.bnl.gov/event/8840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09" name="TextShape 4"/>
          <p:cNvSpPr txBox="1"/>
          <p:nvPr/>
        </p:nvSpPr>
        <p:spPr>
          <a:xfrm>
            <a:off x="731520" y="1172520"/>
            <a:ext cx="351684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  <a:hlinkClick r:id="rId4"/>
              </a:rPr>
              <a:t>https://indico.bnl.gov/event/8843/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1440" y="-39960"/>
            <a:ext cx="12134160" cy="7772400"/>
          </a:xfrm>
          <a:prstGeom prst="rect">
            <a:avLst/>
          </a:prstGeom>
          <a:ln>
            <a:noFill/>
          </a:ln>
        </p:spPr>
      </p:pic>
      <p:sp>
        <p:nvSpPr>
          <p:cNvPr id="172" name="TextShape 1"/>
          <p:cNvSpPr txBox="1"/>
          <p:nvPr/>
        </p:nvSpPr>
        <p:spPr>
          <a:xfrm>
            <a:off x="504000" y="300960"/>
            <a:ext cx="9071640" cy="1261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4400" spc="-1" strike="noStrike">
                <a:solidFill>
                  <a:srgbClr val="58595b"/>
                </a:solidFill>
                <a:latin typeface="Arial"/>
              </a:rPr>
              <a:t>The Lisbon Accord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95760" y="4338000"/>
            <a:ext cx="9786600" cy="97344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>
            <a:normAutofit fontScale="33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  <a:hlinkClick r:id="rId2"/>
              </a:rPr>
              <a:t>Lisbon Accord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 proposed that heavy ion experiments adopt Rivet in July 2014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Fully heavy ion capable with June 2019 release of Rivet 3.0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74" name="TextShape 3"/>
          <p:cNvSpPr txBox="1"/>
          <p:nvPr/>
        </p:nvSpPr>
        <p:spPr>
          <a:xfrm>
            <a:off x="163440" y="5247720"/>
            <a:ext cx="614268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https://www.aworldtotravel.com/things-lisbon-is-famous-for/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504000" y="166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Arial"/>
              </a:rPr>
              <a:t>What is Rivet?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91440" y="2683440"/>
            <a:ext cx="9988560" cy="150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spcBef>
                <a:spcPts val="1191"/>
              </a:spcBef>
              <a:spcAft>
                <a:spcPts val="992"/>
              </a:spcAft>
            </a:pPr>
            <a:r>
              <a:rPr b="1" lang="en-US" sz="2500" spc="-1" strike="noStrike">
                <a:latin typeface="Arial"/>
              </a:rPr>
              <a:t>R</a:t>
            </a:r>
            <a:r>
              <a:rPr b="0" lang="en-US" sz="2500" spc="-1" strike="noStrike">
                <a:latin typeface="Arial"/>
              </a:rPr>
              <a:t>obust </a:t>
            </a:r>
            <a:r>
              <a:rPr b="1" lang="en-US" sz="2500" spc="-1" strike="noStrike">
                <a:latin typeface="Arial"/>
              </a:rPr>
              <a:t>I</a:t>
            </a:r>
            <a:r>
              <a:rPr b="0" lang="en-US" sz="2500" spc="-1" strike="noStrike">
                <a:latin typeface="Arial"/>
              </a:rPr>
              <a:t>ndependent </a:t>
            </a:r>
            <a:r>
              <a:rPr b="1" lang="en-US" sz="2500" spc="-1" strike="noStrike">
                <a:latin typeface="Arial"/>
              </a:rPr>
              <a:t>V</a:t>
            </a:r>
            <a:r>
              <a:rPr b="0" lang="en-US" sz="2500" spc="-1" strike="noStrike">
                <a:latin typeface="Arial"/>
              </a:rPr>
              <a:t>alidation of </a:t>
            </a:r>
            <a:r>
              <a:rPr b="1" lang="en-US" sz="2500" spc="-1" strike="noStrike">
                <a:latin typeface="Arial"/>
              </a:rPr>
              <a:t>E</a:t>
            </a:r>
            <a:r>
              <a:rPr b="0" lang="en-US" sz="2500" spc="-1" strike="noStrike">
                <a:latin typeface="Arial"/>
              </a:rPr>
              <a:t>xperiment and </a:t>
            </a:r>
            <a:r>
              <a:rPr b="1" lang="en-US" sz="2500" spc="-1" strike="noStrike">
                <a:latin typeface="Arial"/>
              </a:rPr>
              <a:t>T</a:t>
            </a:r>
            <a:r>
              <a:rPr b="0" lang="en-US" sz="2500" spc="-1" strike="noStrike">
                <a:latin typeface="Arial"/>
              </a:rPr>
              <a:t>heory</a:t>
            </a:r>
            <a:endParaRPr b="0" lang="en-US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74;p16" descr=""/>
          <p:cNvPicPr/>
          <p:nvPr/>
        </p:nvPicPr>
        <p:blipFill>
          <a:blip r:embed="rId1"/>
          <a:stretch/>
        </p:blipFill>
        <p:spPr>
          <a:xfrm>
            <a:off x="1938960" y="19440"/>
            <a:ext cx="5633640" cy="5612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Why use Rivet?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Facilitates comparisons between Monte Carlos and data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It’s not that hard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It preserves analysis details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You can treat Monte Carlo like data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0" y="-51840"/>
            <a:ext cx="7955280" cy="107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800" spc="-1" strike="noStrike">
                <a:solidFill>
                  <a:srgbClr val="58595b"/>
                </a:solidFill>
                <a:latin typeface="Arial"/>
              </a:rPr>
              <a:t>Signal vs Background: </a:t>
            </a:r>
            <a:br/>
            <a:r>
              <a:rPr b="0" lang="en-US" sz="2500" spc="-1" strike="noStrike">
                <a:solidFill>
                  <a:srgbClr val="58595b"/>
                </a:solidFill>
                <a:latin typeface="Arial"/>
              </a:rPr>
              <a:t>The standard paradigm</a:t>
            </a:r>
            <a:endParaRPr b="0" lang="en-US" sz="25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731520" y="1280160"/>
            <a:ext cx="2834640" cy="627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3500" spc="-1" strike="noStrike">
                <a:solidFill>
                  <a:srgbClr val="0066b3"/>
                </a:solidFill>
                <a:latin typeface="Arial"/>
              </a:rPr>
              <a:t>Background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182" name="TextShape 3"/>
          <p:cNvSpPr txBox="1"/>
          <p:nvPr/>
        </p:nvSpPr>
        <p:spPr>
          <a:xfrm>
            <a:off x="7040880" y="3768120"/>
            <a:ext cx="2322360" cy="62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3500" spc="-1" strike="noStrike">
                <a:solidFill>
                  <a:srgbClr val="ce181e"/>
                </a:solidFill>
                <a:latin typeface="Arial"/>
              </a:rPr>
              <a:t>Signal</a:t>
            </a:r>
            <a:endParaRPr b="0" lang="en-US" sz="3500" spc="-1" strike="noStrike">
              <a:latin typeface="Arial"/>
            </a:endParaRPr>
          </a:p>
        </p:txBody>
      </p:sp>
      <p:grpSp>
        <p:nvGrpSpPr>
          <p:cNvPr id="183" name="Group 4"/>
          <p:cNvGrpSpPr/>
          <p:nvPr/>
        </p:nvGrpSpPr>
        <p:grpSpPr>
          <a:xfrm>
            <a:off x="2934000" y="915120"/>
            <a:ext cx="4212360" cy="4252680"/>
            <a:chOff x="2934000" y="915120"/>
            <a:chExt cx="4212360" cy="4252680"/>
          </a:xfrm>
        </p:grpSpPr>
        <p:grpSp>
          <p:nvGrpSpPr>
            <p:cNvPr id="184" name="Group 5"/>
            <p:cNvGrpSpPr/>
            <p:nvPr/>
          </p:nvGrpSpPr>
          <p:grpSpPr>
            <a:xfrm>
              <a:off x="4892760" y="1341000"/>
              <a:ext cx="1904760" cy="3826800"/>
              <a:chOff x="4892760" y="1341000"/>
              <a:chExt cx="1904760" cy="3826800"/>
            </a:xfrm>
          </p:grpSpPr>
          <p:grpSp>
            <p:nvGrpSpPr>
              <p:cNvPr id="185" name="Group 6"/>
              <p:cNvGrpSpPr/>
              <p:nvPr/>
            </p:nvGrpSpPr>
            <p:grpSpPr>
              <a:xfrm>
                <a:off x="4892760" y="1341000"/>
                <a:ext cx="1616760" cy="1484640"/>
                <a:chOff x="4892760" y="1341000"/>
                <a:chExt cx="1616760" cy="1484640"/>
              </a:xfrm>
            </p:grpSpPr>
            <p:sp>
              <p:nvSpPr>
                <p:cNvPr id="186" name="Line 7"/>
                <p:cNvSpPr/>
                <p:nvPr/>
              </p:nvSpPr>
              <p:spPr>
                <a:xfrm flipV="1">
                  <a:off x="5576040" y="1928520"/>
                  <a:ext cx="488520" cy="53028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87" name="Line 8"/>
                <p:cNvSpPr/>
                <p:nvPr/>
              </p:nvSpPr>
              <p:spPr>
                <a:xfrm flipV="1">
                  <a:off x="5643360" y="1964520"/>
                  <a:ext cx="544320" cy="5720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88" name="Line 9"/>
                <p:cNvSpPr/>
                <p:nvPr/>
              </p:nvSpPr>
              <p:spPr>
                <a:xfrm flipV="1">
                  <a:off x="5715720" y="2097360"/>
                  <a:ext cx="612000" cy="5594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89" name="Line 10"/>
                <p:cNvSpPr/>
                <p:nvPr/>
              </p:nvSpPr>
              <p:spPr>
                <a:xfrm flipV="1">
                  <a:off x="5812200" y="2210040"/>
                  <a:ext cx="627840" cy="5191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0" name="Line 11"/>
                <p:cNvSpPr/>
                <p:nvPr/>
              </p:nvSpPr>
              <p:spPr>
                <a:xfrm flipV="1">
                  <a:off x="5884920" y="2366280"/>
                  <a:ext cx="624600" cy="45936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1" name="Line 12"/>
                <p:cNvSpPr/>
                <p:nvPr/>
              </p:nvSpPr>
              <p:spPr>
                <a:xfrm flipV="1">
                  <a:off x="5450040" y="1809720"/>
                  <a:ext cx="501480" cy="5821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2" name="Line 13"/>
                <p:cNvSpPr/>
                <p:nvPr/>
              </p:nvSpPr>
              <p:spPr>
                <a:xfrm flipV="1">
                  <a:off x="5329440" y="1641240"/>
                  <a:ext cx="378360" cy="6541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3" name="Line 14"/>
                <p:cNvSpPr/>
                <p:nvPr/>
              </p:nvSpPr>
              <p:spPr>
                <a:xfrm flipV="1">
                  <a:off x="5160240" y="1459800"/>
                  <a:ext cx="284040" cy="7873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4" name="Line 15"/>
                <p:cNvSpPr/>
                <p:nvPr/>
              </p:nvSpPr>
              <p:spPr>
                <a:xfrm flipV="1">
                  <a:off x="5063760" y="1347120"/>
                  <a:ext cx="92520" cy="8035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5" name="Line 16"/>
                <p:cNvSpPr/>
                <p:nvPr/>
              </p:nvSpPr>
              <p:spPr>
                <a:xfrm flipH="1" flipV="1">
                  <a:off x="4892760" y="1341000"/>
                  <a:ext cx="10080" cy="8150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96" name="Group 17"/>
              <p:cNvGrpSpPr/>
              <p:nvPr/>
            </p:nvGrpSpPr>
            <p:grpSpPr>
              <a:xfrm>
                <a:off x="4961880" y="3689640"/>
                <a:ext cx="1445760" cy="1478160"/>
                <a:chOff x="4961880" y="3689640"/>
                <a:chExt cx="1445760" cy="1478160"/>
              </a:xfrm>
            </p:grpSpPr>
            <p:sp>
              <p:nvSpPr>
                <p:cNvPr id="197" name="Line 18"/>
                <p:cNvSpPr/>
                <p:nvPr/>
              </p:nvSpPr>
              <p:spPr>
                <a:xfrm>
                  <a:off x="5474160" y="4056120"/>
                  <a:ext cx="488520" cy="53028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8" name="Line 19"/>
                <p:cNvSpPr/>
                <p:nvPr/>
              </p:nvSpPr>
              <p:spPr>
                <a:xfrm>
                  <a:off x="5541480" y="3978720"/>
                  <a:ext cx="544320" cy="5720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9" name="Line 20"/>
                <p:cNvSpPr/>
                <p:nvPr/>
              </p:nvSpPr>
              <p:spPr>
                <a:xfrm>
                  <a:off x="5614200" y="3858120"/>
                  <a:ext cx="612000" cy="5594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00" name="Line 21"/>
                <p:cNvSpPr/>
                <p:nvPr/>
              </p:nvSpPr>
              <p:spPr>
                <a:xfrm>
                  <a:off x="5710680" y="3785760"/>
                  <a:ext cx="627840" cy="5191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01" name="Line 22"/>
                <p:cNvSpPr/>
                <p:nvPr/>
              </p:nvSpPr>
              <p:spPr>
                <a:xfrm>
                  <a:off x="5783040" y="3689640"/>
                  <a:ext cx="624600" cy="45936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02" name="Line 23"/>
                <p:cNvSpPr/>
                <p:nvPr/>
              </p:nvSpPr>
              <p:spPr>
                <a:xfrm>
                  <a:off x="5348520" y="4123080"/>
                  <a:ext cx="501480" cy="5821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03" name="Line 24"/>
                <p:cNvSpPr/>
                <p:nvPr/>
              </p:nvSpPr>
              <p:spPr>
                <a:xfrm>
                  <a:off x="5227560" y="4219560"/>
                  <a:ext cx="378360" cy="6541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04" name="Line 25"/>
                <p:cNvSpPr/>
                <p:nvPr/>
              </p:nvSpPr>
              <p:spPr>
                <a:xfrm>
                  <a:off x="5058720" y="4267800"/>
                  <a:ext cx="284040" cy="7873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05" name="Line 26"/>
                <p:cNvSpPr/>
                <p:nvPr/>
              </p:nvSpPr>
              <p:spPr>
                <a:xfrm>
                  <a:off x="4961880" y="4364280"/>
                  <a:ext cx="92520" cy="8035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06" name="Group 27"/>
              <p:cNvGrpSpPr/>
              <p:nvPr/>
            </p:nvGrpSpPr>
            <p:grpSpPr>
              <a:xfrm>
                <a:off x="5888160" y="2597400"/>
                <a:ext cx="909360" cy="1535400"/>
                <a:chOff x="5888160" y="2597400"/>
                <a:chExt cx="909360" cy="1535400"/>
              </a:xfrm>
            </p:grpSpPr>
            <p:sp>
              <p:nvSpPr>
                <p:cNvPr id="207" name="Line 28"/>
                <p:cNvSpPr/>
                <p:nvPr/>
              </p:nvSpPr>
              <p:spPr>
                <a:xfrm>
                  <a:off x="5926680" y="3241440"/>
                  <a:ext cx="870840" cy="10008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08" name="Line 29"/>
                <p:cNvSpPr/>
                <p:nvPr/>
              </p:nvSpPr>
              <p:spPr>
                <a:xfrm>
                  <a:off x="5995800" y="3347640"/>
                  <a:ext cx="776880" cy="1562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09" name="Line 30"/>
                <p:cNvSpPr/>
                <p:nvPr/>
              </p:nvSpPr>
              <p:spPr>
                <a:xfrm>
                  <a:off x="6005160" y="3439440"/>
                  <a:ext cx="773280" cy="3704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10" name="Line 31"/>
                <p:cNvSpPr/>
                <p:nvPr/>
              </p:nvSpPr>
              <p:spPr>
                <a:xfrm>
                  <a:off x="6002280" y="3524400"/>
                  <a:ext cx="688680" cy="4982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11" name="Line 32"/>
                <p:cNvSpPr/>
                <p:nvPr/>
              </p:nvSpPr>
              <p:spPr>
                <a:xfrm>
                  <a:off x="5970240" y="3614760"/>
                  <a:ext cx="576360" cy="5180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12" name="Line 33"/>
                <p:cNvSpPr/>
                <p:nvPr/>
              </p:nvSpPr>
              <p:spPr>
                <a:xfrm>
                  <a:off x="5901840" y="3147480"/>
                  <a:ext cx="883080" cy="187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13" name="Line 34"/>
                <p:cNvSpPr/>
                <p:nvPr/>
              </p:nvSpPr>
              <p:spPr>
                <a:xfrm flipV="1">
                  <a:off x="5944320" y="3028680"/>
                  <a:ext cx="796680" cy="900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14" name="Line 35"/>
                <p:cNvSpPr/>
                <p:nvPr/>
              </p:nvSpPr>
              <p:spPr>
                <a:xfrm flipV="1">
                  <a:off x="5933880" y="2866320"/>
                  <a:ext cx="851040" cy="6876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15" name="Line 36"/>
                <p:cNvSpPr/>
                <p:nvPr/>
              </p:nvSpPr>
              <p:spPr>
                <a:xfrm flipV="1">
                  <a:off x="5888160" y="2597400"/>
                  <a:ext cx="821520" cy="27180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grpSp>
          <p:nvGrpSpPr>
            <p:cNvPr id="216" name="Group 37"/>
            <p:cNvGrpSpPr/>
            <p:nvPr/>
          </p:nvGrpSpPr>
          <p:grpSpPr>
            <a:xfrm>
              <a:off x="2934000" y="915120"/>
              <a:ext cx="4212360" cy="4252320"/>
              <a:chOff x="2934000" y="915120"/>
              <a:chExt cx="4212360" cy="4252320"/>
            </a:xfrm>
          </p:grpSpPr>
          <p:grpSp>
            <p:nvGrpSpPr>
              <p:cNvPr id="217" name="Group 38"/>
              <p:cNvGrpSpPr/>
              <p:nvPr/>
            </p:nvGrpSpPr>
            <p:grpSpPr>
              <a:xfrm>
                <a:off x="2934000" y="1318680"/>
                <a:ext cx="1845000" cy="3848760"/>
                <a:chOff x="2934000" y="1318680"/>
                <a:chExt cx="1845000" cy="3848760"/>
              </a:xfrm>
            </p:grpSpPr>
            <p:grpSp>
              <p:nvGrpSpPr>
                <p:cNvPr id="218" name="Group 39"/>
                <p:cNvGrpSpPr/>
                <p:nvPr/>
              </p:nvGrpSpPr>
              <p:grpSpPr>
                <a:xfrm>
                  <a:off x="3223440" y="1318680"/>
                  <a:ext cx="1453320" cy="1488960"/>
                  <a:chOff x="3223440" y="1318680"/>
                  <a:chExt cx="1453320" cy="1488960"/>
                </a:xfrm>
              </p:grpSpPr>
              <p:sp>
                <p:nvSpPr>
                  <p:cNvPr id="219" name="Line 40"/>
                  <p:cNvSpPr/>
                  <p:nvPr/>
                </p:nvSpPr>
                <p:spPr>
                  <a:xfrm flipH="1" flipV="1">
                    <a:off x="3670560" y="1904400"/>
                    <a:ext cx="491040" cy="5342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20" name="Line 41"/>
                  <p:cNvSpPr/>
                  <p:nvPr/>
                </p:nvSpPr>
                <p:spPr>
                  <a:xfrm flipH="1" flipV="1">
                    <a:off x="3547080" y="1940400"/>
                    <a:ext cx="547200" cy="5763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21" name="Line 42"/>
                  <p:cNvSpPr/>
                  <p:nvPr/>
                </p:nvSpPr>
                <p:spPr>
                  <a:xfrm flipH="1" flipV="1">
                    <a:off x="3405960" y="2074320"/>
                    <a:ext cx="615240" cy="5637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22" name="Line 43"/>
                  <p:cNvSpPr/>
                  <p:nvPr/>
                </p:nvSpPr>
                <p:spPr>
                  <a:xfrm flipH="1" flipV="1">
                    <a:off x="3292920" y="2187720"/>
                    <a:ext cx="631080" cy="52308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23" name="Line 44"/>
                  <p:cNvSpPr/>
                  <p:nvPr/>
                </p:nvSpPr>
                <p:spPr>
                  <a:xfrm flipH="1" flipV="1">
                    <a:off x="3223440" y="2345040"/>
                    <a:ext cx="627840" cy="46260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24" name="Line 45"/>
                  <p:cNvSpPr/>
                  <p:nvPr/>
                </p:nvSpPr>
                <p:spPr>
                  <a:xfrm flipH="1" flipV="1">
                    <a:off x="3783960" y="1784520"/>
                    <a:ext cx="504360" cy="5864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25" name="Line 46"/>
                  <p:cNvSpPr/>
                  <p:nvPr/>
                </p:nvSpPr>
                <p:spPr>
                  <a:xfrm flipH="1" flipV="1">
                    <a:off x="4029480" y="1614600"/>
                    <a:ext cx="380160" cy="6591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26" name="Line 47"/>
                  <p:cNvSpPr/>
                  <p:nvPr/>
                </p:nvSpPr>
                <p:spPr>
                  <a:xfrm flipH="1" flipV="1">
                    <a:off x="4294080" y="1432080"/>
                    <a:ext cx="285480" cy="7934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27" name="Line 48"/>
                  <p:cNvSpPr/>
                  <p:nvPr/>
                </p:nvSpPr>
                <p:spPr>
                  <a:xfrm flipH="1" flipV="1">
                    <a:off x="4583880" y="1318680"/>
                    <a:ext cx="92880" cy="8096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228" name="Group 49"/>
                <p:cNvGrpSpPr/>
                <p:nvPr/>
              </p:nvGrpSpPr>
              <p:grpSpPr>
                <a:xfrm>
                  <a:off x="3325680" y="3678120"/>
                  <a:ext cx="1453320" cy="1489320"/>
                  <a:chOff x="3325680" y="3678120"/>
                  <a:chExt cx="1453320" cy="1489320"/>
                </a:xfrm>
              </p:grpSpPr>
              <p:sp>
                <p:nvSpPr>
                  <p:cNvPr id="229" name="Line 50"/>
                  <p:cNvSpPr/>
                  <p:nvPr/>
                </p:nvSpPr>
                <p:spPr>
                  <a:xfrm flipH="1">
                    <a:off x="3772800" y="4047480"/>
                    <a:ext cx="491040" cy="5342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30" name="Line 51"/>
                  <p:cNvSpPr/>
                  <p:nvPr/>
                </p:nvSpPr>
                <p:spPr>
                  <a:xfrm flipH="1">
                    <a:off x="3648960" y="3969360"/>
                    <a:ext cx="547200" cy="5763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31" name="Line 52"/>
                  <p:cNvSpPr/>
                  <p:nvPr/>
                </p:nvSpPr>
                <p:spPr>
                  <a:xfrm flipH="1">
                    <a:off x="3508200" y="3848040"/>
                    <a:ext cx="615240" cy="5637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32" name="Line 53"/>
                  <p:cNvSpPr/>
                  <p:nvPr/>
                </p:nvSpPr>
                <p:spPr>
                  <a:xfrm flipH="1">
                    <a:off x="3395160" y="3775320"/>
                    <a:ext cx="631080" cy="52308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33" name="Line 54"/>
                  <p:cNvSpPr/>
                  <p:nvPr/>
                </p:nvSpPr>
                <p:spPr>
                  <a:xfrm flipH="1">
                    <a:off x="3325680" y="3678120"/>
                    <a:ext cx="627840" cy="46260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34" name="Line 55"/>
                  <p:cNvSpPr/>
                  <p:nvPr/>
                </p:nvSpPr>
                <p:spPr>
                  <a:xfrm flipH="1">
                    <a:off x="3886200" y="4115160"/>
                    <a:ext cx="504360" cy="5864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35" name="Line 56"/>
                  <p:cNvSpPr/>
                  <p:nvPr/>
                </p:nvSpPr>
                <p:spPr>
                  <a:xfrm flipH="1">
                    <a:off x="4131720" y="4212360"/>
                    <a:ext cx="380160" cy="6591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36" name="Line 57"/>
                  <p:cNvSpPr/>
                  <p:nvPr/>
                </p:nvSpPr>
                <p:spPr>
                  <a:xfrm flipH="1">
                    <a:off x="4396320" y="4260960"/>
                    <a:ext cx="285480" cy="7934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37" name="Line 58"/>
                  <p:cNvSpPr/>
                  <p:nvPr/>
                </p:nvSpPr>
                <p:spPr>
                  <a:xfrm flipH="1">
                    <a:off x="4686120" y="4357800"/>
                    <a:ext cx="92880" cy="8096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238" name="Group 59"/>
                <p:cNvGrpSpPr/>
                <p:nvPr/>
              </p:nvGrpSpPr>
              <p:grpSpPr>
                <a:xfrm>
                  <a:off x="2934000" y="2577960"/>
                  <a:ext cx="914040" cy="1546920"/>
                  <a:chOff x="2934000" y="2577960"/>
                  <a:chExt cx="914040" cy="1546920"/>
                </a:xfrm>
              </p:grpSpPr>
              <p:sp>
                <p:nvSpPr>
                  <p:cNvPr id="239" name="Line 60"/>
                  <p:cNvSpPr/>
                  <p:nvPr/>
                </p:nvSpPr>
                <p:spPr>
                  <a:xfrm flipH="1">
                    <a:off x="2934000" y="3226680"/>
                    <a:ext cx="875520" cy="10080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40" name="Line 61"/>
                  <p:cNvSpPr/>
                  <p:nvPr/>
                </p:nvSpPr>
                <p:spPr>
                  <a:xfrm flipH="1">
                    <a:off x="2959200" y="3333600"/>
                    <a:ext cx="780840" cy="15768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41" name="Line 62"/>
                  <p:cNvSpPr/>
                  <p:nvPr/>
                </p:nvSpPr>
                <p:spPr>
                  <a:xfrm flipH="1">
                    <a:off x="2952720" y="3426480"/>
                    <a:ext cx="777240" cy="37332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42" name="Line 63"/>
                  <p:cNvSpPr/>
                  <p:nvPr/>
                </p:nvSpPr>
                <p:spPr>
                  <a:xfrm flipH="1">
                    <a:off x="3040920" y="3511800"/>
                    <a:ext cx="692280" cy="50220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43" name="Line 64"/>
                  <p:cNvSpPr/>
                  <p:nvPr/>
                </p:nvSpPr>
                <p:spPr>
                  <a:xfrm flipH="1">
                    <a:off x="3186000" y="3602880"/>
                    <a:ext cx="579600" cy="52200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44" name="Line 65"/>
                  <p:cNvSpPr/>
                  <p:nvPr/>
                </p:nvSpPr>
                <p:spPr>
                  <a:xfrm flipH="1">
                    <a:off x="2946600" y="3132360"/>
                    <a:ext cx="887760" cy="1908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45" name="Line 66"/>
                  <p:cNvSpPr/>
                  <p:nvPr/>
                </p:nvSpPr>
                <p:spPr>
                  <a:xfrm flipH="1" flipV="1">
                    <a:off x="2990520" y="3012480"/>
                    <a:ext cx="801000" cy="900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46" name="Line 67"/>
                  <p:cNvSpPr/>
                  <p:nvPr/>
                </p:nvSpPr>
                <p:spPr>
                  <a:xfrm flipH="1" flipV="1">
                    <a:off x="2946600" y="2849040"/>
                    <a:ext cx="855360" cy="6912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47" name="Line 68"/>
                  <p:cNvSpPr/>
                  <p:nvPr/>
                </p:nvSpPr>
                <p:spPr>
                  <a:xfrm flipH="1" flipV="1">
                    <a:off x="3022200" y="2577960"/>
                    <a:ext cx="825840" cy="2739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248" name="Group 69"/>
              <p:cNvGrpSpPr/>
              <p:nvPr/>
            </p:nvGrpSpPr>
            <p:grpSpPr>
              <a:xfrm>
                <a:off x="3547080" y="915120"/>
                <a:ext cx="3599280" cy="3548160"/>
                <a:chOff x="3547080" y="915120"/>
                <a:chExt cx="3599280" cy="3548160"/>
              </a:xfrm>
            </p:grpSpPr>
            <p:pic>
              <p:nvPicPr>
                <p:cNvPr id="249" name="" descr=""/>
                <p:cNvPicPr/>
                <p:nvPr/>
              </p:nvPicPr>
              <p:blipFill>
                <a:blip r:embed="rId1"/>
                <a:stretch/>
              </p:blipFill>
              <p:spPr>
                <a:xfrm>
                  <a:off x="3547080" y="1940400"/>
                  <a:ext cx="2870640" cy="2522880"/>
                </a:xfrm>
                <a:prstGeom prst="rect">
                  <a:avLst/>
                </a:prstGeom>
                <a:ln>
                  <a:noFill/>
                </a:ln>
              </p:spPr>
            </p:pic>
            <p:grpSp>
              <p:nvGrpSpPr>
                <p:cNvPr id="250" name="Group 70"/>
                <p:cNvGrpSpPr/>
                <p:nvPr/>
              </p:nvGrpSpPr>
              <p:grpSpPr>
                <a:xfrm>
                  <a:off x="5459400" y="3226680"/>
                  <a:ext cx="1686960" cy="1140120"/>
                  <a:chOff x="5459400" y="3226680"/>
                  <a:chExt cx="1686960" cy="1140120"/>
                </a:xfrm>
              </p:grpSpPr>
              <p:sp>
                <p:nvSpPr>
                  <p:cNvPr id="251" name="Line 71"/>
                  <p:cNvSpPr/>
                  <p:nvPr/>
                </p:nvSpPr>
                <p:spPr>
                  <a:xfrm>
                    <a:off x="5603760" y="3314880"/>
                    <a:ext cx="1259280" cy="35280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52" name="Line 72"/>
                  <p:cNvSpPr/>
                  <p:nvPr/>
                </p:nvSpPr>
                <p:spPr>
                  <a:xfrm>
                    <a:off x="5603760" y="3314880"/>
                    <a:ext cx="1436040" cy="18288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53" name="Line 73"/>
                  <p:cNvSpPr/>
                  <p:nvPr/>
                </p:nvSpPr>
                <p:spPr>
                  <a:xfrm>
                    <a:off x="5603760" y="3314880"/>
                    <a:ext cx="1429560" cy="45360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54" name="Line 74"/>
                  <p:cNvSpPr/>
                  <p:nvPr/>
                </p:nvSpPr>
                <p:spPr>
                  <a:xfrm>
                    <a:off x="5566320" y="3327480"/>
                    <a:ext cx="1322280" cy="64224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55" name="Line 75"/>
                  <p:cNvSpPr/>
                  <p:nvPr/>
                </p:nvSpPr>
                <p:spPr>
                  <a:xfrm>
                    <a:off x="5547240" y="3277080"/>
                    <a:ext cx="1120680" cy="84384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56" name="CustomShape 76"/>
                  <p:cNvSpPr/>
                  <p:nvPr/>
                </p:nvSpPr>
                <p:spPr>
                  <a:xfrm rot="1800000">
                    <a:off x="6598800" y="3341520"/>
                    <a:ext cx="315000" cy="1013760"/>
                  </a:xfrm>
                  <a:prstGeom prst="ellipse">
                    <a:avLst/>
                  </a:prstGeom>
                  <a:solidFill>
                    <a:srgbClr val="ce181e">
                      <a:alpha val="50000"/>
                    </a:srgbClr>
                  </a:solidFill>
                  <a:ln>
                    <a:solidFill>
                      <a:srgbClr val="3465a4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cxnSp>
                <p:nvCxnSpPr>
                  <p:cNvPr id="257" name="Line 77"/>
                  <p:cNvCxnSpPr>
                    <a:stCxn id="256" idx="0"/>
                  </p:cNvCxnSpPr>
                  <p:nvPr/>
                </p:nvCxnSpPr>
                <p:spPr>
                  <a:xfrm flipH="1" flipV="1">
                    <a:off x="5459400" y="3226680"/>
                    <a:ext cx="1551600" cy="182880"/>
                  </a:xfrm>
                  <a:prstGeom prst="straightConnector1">
                    <a:avLst/>
                  </a:prstGeom>
                  <a:ln w="38160">
                    <a:solidFill>
                      <a:srgbClr val="ce181e"/>
                    </a:solidFill>
                    <a:round/>
                  </a:ln>
                </p:spPr>
              </p:cxnSp>
              <p:cxnSp>
                <p:nvCxnSpPr>
                  <p:cNvPr id="258" name="Line 78"/>
                  <p:cNvCxnSpPr>
                    <a:stCxn id="256" idx="4"/>
                    <a:endCxn id="257" idx="1"/>
                  </p:cNvCxnSpPr>
                  <p:nvPr/>
                </p:nvCxnSpPr>
                <p:spPr>
                  <a:xfrm flipH="1" flipV="1">
                    <a:off x="5459400" y="3226680"/>
                    <a:ext cx="1045440" cy="1061280"/>
                  </a:xfrm>
                  <a:prstGeom prst="straightConnector1">
                    <a:avLst/>
                  </a:prstGeom>
                  <a:ln w="38160">
                    <a:solidFill>
                      <a:srgbClr val="ce181e"/>
                    </a:solidFill>
                    <a:round/>
                  </a:ln>
                </p:spPr>
              </p:cxnSp>
            </p:grpSp>
            <p:grpSp>
              <p:nvGrpSpPr>
                <p:cNvPr id="259" name="Group 79"/>
                <p:cNvGrpSpPr/>
                <p:nvPr/>
              </p:nvGrpSpPr>
              <p:grpSpPr>
                <a:xfrm>
                  <a:off x="4322880" y="915120"/>
                  <a:ext cx="1046520" cy="1629720"/>
                  <a:chOff x="4322880" y="915120"/>
                  <a:chExt cx="1046520" cy="1629720"/>
                </a:xfrm>
              </p:grpSpPr>
              <p:sp>
                <p:nvSpPr>
                  <p:cNvPr id="260" name="Line 80"/>
                  <p:cNvSpPr/>
                  <p:nvPr/>
                </p:nvSpPr>
                <p:spPr>
                  <a:xfrm flipH="1" flipV="1">
                    <a:off x="4637520" y="1163520"/>
                    <a:ext cx="489960" cy="121248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61" name="Line 81"/>
                  <p:cNvSpPr/>
                  <p:nvPr/>
                </p:nvSpPr>
                <p:spPr>
                  <a:xfrm flipH="1" flipV="1">
                    <a:off x="4395240" y="1127880"/>
                    <a:ext cx="732240" cy="124848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62" name="Line 82"/>
                  <p:cNvSpPr/>
                  <p:nvPr/>
                </p:nvSpPr>
                <p:spPr>
                  <a:xfrm flipH="1" flipV="1">
                    <a:off x="4613040" y="967680"/>
                    <a:ext cx="514080" cy="140904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63" name="Line 83"/>
                  <p:cNvSpPr/>
                  <p:nvPr/>
                </p:nvSpPr>
                <p:spPr>
                  <a:xfrm flipH="1" flipV="1">
                    <a:off x="4861080" y="959040"/>
                    <a:ext cx="299160" cy="143928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64" name="Line 84"/>
                  <p:cNvSpPr/>
                  <p:nvPr/>
                </p:nvSpPr>
                <p:spPr>
                  <a:xfrm flipH="1" flipV="1">
                    <a:off x="5115600" y="1041480"/>
                    <a:ext cx="16560" cy="140292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65" name="CustomShape 85"/>
                  <p:cNvSpPr/>
                  <p:nvPr/>
                </p:nvSpPr>
                <p:spPr>
                  <a:xfrm rot="15741000">
                    <a:off x="4688640" y="630720"/>
                    <a:ext cx="314640" cy="1013760"/>
                  </a:xfrm>
                  <a:prstGeom prst="ellipse">
                    <a:avLst/>
                  </a:prstGeom>
                  <a:solidFill>
                    <a:srgbClr val="ce181e">
                      <a:alpha val="50000"/>
                    </a:srgbClr>
                  </a:solidFill>
                  <a:ln>
                    <a:solidFill>
                      <a:srgbClr val="3465a4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cxnSp>
                <p:nvCxnSpPr>
                  <p:cNvPr id="266" name="Line 86"/>
                  <p:cNvCxnSpPr>
                    <a:stCxn id="265" idx="0"/>
                  </p:cNvCxnSpPr>
                  <p:nvPr/>
                </p:nvCxnSpPr>
                <p:spPr>
                  <a:xfrm>
                    <a:off x="4343760" y="1204560"/>
                    <a:ext cx="802800" cy="1340640"/>
                  </a:xfrm>
                  <a:prstGeom prst="straightConnector1">
                    <a:avLst/>
                  </a:prstGeom>
                  <a:ln w="38160">
                    <a:solidFill>
                      <a:srgbClr val="ce181e"/>
                    </a:solidFill>
                    <a:round/>
                  </a:ln>
                </p:spPr>
              </p:cxnSp>
              <p:cxnSp>
                <p:nvCxnSpPr>
                  <p:cNvPr id="267" name="Line 87"/>
                  <p:cNvCxnSpPr>
                    <a:stCxn id="265" idx="4"/>
                    <a:endCxn id="266" idx="2"/>
                  </p:cNvCxnSpPr>
                  <p:nvPr/>
                </p:nvCxnSpPr>
                <p:spPr>
                  <a:xfrm flipH="1">
                    <a:off x="5146200" y="1070640"/>
                    <a:ext cx="203040" cy="1474560"/>
                  </a:xfrm>
                  <a:prstGeom prst="straightConnector1">
                    <a:avLst/>
                  </a:prstGeom>
                  <a:ln w="38160">
                    <a:solidFill>
                      <a:srgbClr val="ce181e"/>
                    </a:solidFill>
                    <a:round/>
                  </a:ln>
                </p:spPr>
              </p:cxnSp>
            </p:grpSp>
          </p:grpSp>
        </p:grpSp>
        <p:pic>
          <p:nvPicPr>
            <p:cNvPr id="268" name="" descr=""/>
            <p:cNvPicPr/>
            <p:nvPr/>
          </p:nvPicPr>
          <p:blipFill>
            <a:blip r:embed="rId2"/>
            <a:stretch/>
          </p:blipFill>
          <p:spPr>
            <a:xfrm rot="19800000">
              <a:off x="4099320" y="2323800"/>
              <a:ext cx="1585080" cy="162180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731520" y="1280160"/>
            <a:ext cx="2834640" cy="627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3500" spc="-1" strike="noStrike">
                <a:solidFill>
                  <a:srgbClr val="0066b3"/>
                </a:solidFill>
                <a:latin typeface="Arial"/>
              </a:rPr>
              <a:t>Background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270" name="TextShape 2"/>
          <p:cNvSpPr txBox="1"/>
          <p:nvPr/>
        </p:nvSpPr>
        <p:spPr>
          <a:xfrm>
            <a:off x="7040880" y="3768120"/>
            <a:ext cx="2322360" cy="62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3500" spc="-1" strike="noStrike">
                <a:solidFill>
                  <a:srgbClr val="ce181e"/>
                </a:solidFill>
                <a:latin typeface="Arial"/>
              </a:rPr>
              <a:t>Signal</a:t>
            </a:r>
            <a:endParaRPr b="0" lang="en-US" sz="3500" spc="-1" strike="noStrike">
              <a:latin typeface="Arial"/>
            </a:endParaRPr>
          </a:p>
        </p:txBody>
      </p:sp>
      <p:grpSp>
        <p:nvGrpSpPr>
          <p:cNvPr id="271" name="Group 3"/>
          <p:cNvGrpSpPr/>
          <p:nvPr/>
        </p:nvGrpSpPr>
        <p:grpSpPr>
          <a:xfrm>
            <a:off x="2883600" y="915120"/>
            <a:ext cx="4262760" cy="4300560"/>
            <a:chOff x="2883600" y="915120"/>
            <a:chExt cx="4262760" cy="4300560"/>
          </a:xfrm>
        </p:grpSpPr>
        <p:grpSp>
          <p:nvGrpSpPr>
            <p:cNvPr id="272" name="Group 4"/>
            <p:cNvGrpSpPr/>
            <p:nvPr/>
          </p:nvGrpSpPr>
          <p:grpSpPr>
            <a:xfrm>
              <a:off x="4892760" y="1341000"/>
              <a:ext cx="1904760" cy="3826800"/>
              <a:chOff x="4892760" y="1341000"/>
              <a:chExt cx="1904760" cy="3826800"/>
            </a:xfrm>
          </p:grpSpPr>
          <p:grpSp>
            <p:nvGrpSpPr>
              <p:cNvPr id="273" name="Group 5"/>
              <p:cNvGrpSpPr/>
              <p:nvPr/>
            </p:nvGrpSpPr>
            <p:grpSpPr>
              <a:xfrm>
                <a:off x="4892760" y="1341000"/>
                <a:ext cx="1616760" cy="1484640"/>
                <a:chOff x="4892760" y="1341000"/>
                <a:chExt cx="1616760" cy="1484640"/>
              </a:xfrm>
            </p:grpSpPr>
            <p:sp>
              <p:nvSpPr>
                <p:cNvPr id="274" name="Line 6"/>
                <p:cNvSpPr/>
                <p:nvPr/>
              </p:nvSpPr>
              <p:spPr>
                <a:xfrm flipV="1">
                  <a:off x="5576040" y="1928520"/>
                  <a:ext cx="488520" cy="53028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75" name="Line 7"/>
                <p:cNvSpPr/>
                <p:nvPr/>
              </p:nvSpPr>
              <p:spPr>
                <a:xfrm flipV="1">
                  <a:off x="5643360" y="1964520"/>
                  <a:ext cx="544320" cy="5720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76" name="Line 8"/>
                <p:cNvSpPr/>
                <p:nvPr/>
              </p:nvSpPr>
              <p:spPr>
                <a:xfrm flipV="1">
                  <a:off x="5715720" y="2097360"/>
                  <a:ext cx="612000" cy="5594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77" name="Line 9"/>
                <p:cNvSpPr/>
                <p:nvPr/>
              </p:nvSpPr>
              <p:spPr>
                <a:xfrm flipV="1">
                  <a:off x="5812200" y="2210040"/>
                  <a:ext cx="627840" cy="5191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78" name="Line 10"/>
                <p:cNvSpPr/>
                <p:nvPr/>
              </p:nvSpPr>
              <p:spPr>
                <a:xfrm flipV="1">
                  <a:off x="5884920" y="2366280"/>
                  <a:ext cx="624600" cy="45936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79" name="Line 11"/>
                <p:cNvSpPr/>
                <p:nvPr/>
              </p:nvSpPr>
              <p:spPr>
                <a:xfrm flipV="1">
                  <a:off x="5450040" y="1809720"/>
                  <a:ext cx="501480" cy="5821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80" name="Line 12"/>
                <p:cNvSpPr/>
                <p:nvPr/>
              </p:nvSpPr>
              <p:spPr>
                <a:xfrm flipV="1">
                  <a:off x="5329440" y="1641240"/>
                  <a:ext cx="378360" cy="6541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81" name="Line 13"/>
                <p:cNvSpPr/>
                <p:nvPr/>
              </p:nvSpPr>
              <p:spPr>
                <a:xfrm flipV="1">
                  <a:off x="5160240" y="1459800"/>
                  <a:ext cx="284040" cy="7873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82" name="Line 14"/>
                <p:cNvSpPr/>
                <p:nvPr/>
              </p:nvSpPr>
              <p:spPr>
                <a:xfrm flipV="1">
                  <a:off x="5063760" y="1347120"/>
                  <a:ext cx="92520" cy="8035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83" name="Line 15"/>
                <p:cNvSpPr/>
                <p:nvPr/>
              </p:nvSpPr>
              <p:spPr>
                <a:xfrm flipH="1" flipV="1">
                  <a:off x="4892760" y="1341000"/>
                  <a:ext cx="10080" cy="8150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84" name="Group 16"/>
              <p:cNvGrpSpPr/>
              <p:nvPr/>
            </p:nvGrpSpPr>
            <p:grpSpPr>
              <a:xfrm>
                <a:off x="4961880" y="3689640"/>
                <a:ext cx="1445760" cy="1478160"/>
                <a:chOff x="4961880" y="3689640"/>
                <a:chExt cx="1445760" cy="1478160"/>
              </a:xfrm>
            </p:grpSpPr>
            <p:sp>
              <p:nvSpPr>
                <p:cNvPr id="285" name="Line 17"/>
                <p:cNvSpPr/>
                <p:nvPr/>
              </p:nvSpPr>
              <p:spPr>
                <a:xfrm>
                  <a:off x="5474160" y="4056120"/>
                  <a:ext cx="488520" cy="53028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86" name="Line 18"/>
                <p:cNvSpPr/>
                <p:nvPr/>
              </p:nvSpPr>
              <p:spPr>
                <a:xfrm>
                  <a:off x="5541480" y="3978720"/>
                  <a:ext cx="544320" cy="5720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87" name="Line 19"/>
                <p:cNvSpPr/>
                <p:nvPr/>
              </p:nvSpPr>
              <p:spPr>
                <a:xfrm>
                  <a:off x="5614200" y="3858120"/>
                  <a:ext cx="612000" cy="5594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88" name="Line 20"/>
                <p:cNvSpPr/>
                <p:nvPr/>
              </p:nvSpPr>
              <p:spPr>
                <a:xfrm>
                  <a:off x="5710680" y="3785760"/>
                  <a:ext cx="627840" cy="5191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89" name="Line 21"/>
                <p:cNvSpPr/>
                <p:nvPr/>
              </p:nvSpPr>
              <p:spPr>
                <a:xfrm>
                  <a:off x="5783040" y="3689640"/>
                  <a:ext cx="624600" cy="45936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0" name="Line 22"/>
                <p:cNvSpPr/>
                <p:nvPr/>
              </p:nvSpPr>
              <p:spPr>
                <a:xfrm>
                  <a:off x="5348520" y="4123080"/>
                  <a:ext cx="501480" cy="5821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1" name="Line 23"/>
                <p:cNvSpPr/>
                <p:nvPr/>
              </p:nvSpPr>
              <p:spPr>
                <a:xfrm>
                  <a:off x="5227560" y="4219560"/>
                  <a:ext cx="378360" cy="6541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2" name="Line 24"/>
                <p:cNvSpPr/>
                <p:nvPr/>
              </p:nvSpPr>
              <p:spPr>
                <a:xfrm>
                  <a:off x="5058720" y="4267800"/>
                  <a:ext cx="284040" cy="7873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3" name="Line 25"/>
                <p:cNvSpPr/>
                <p:nvPr/>
              </p:nvSpPr>
              <p:spPr>
                <a:xfrm>
                  <a:off x="4961880" y="4364280"/>
                  <a:ext cx="92520" cy="8035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94" name="Group 26"/>
              <p:cNvGrpSpPr/>
              <p:nvPr/>
            </p:nvGrpSpPr>
            <p:grpSpPr>
              <a:xfrm>
                <a:off x="5888160" y="2597400"/>
                <a:ext cx="909360" cy="1535400"/>
                <a:chOff x="5888160" y="2597400"/>
                <a:chExt cx="909360" cy="1535400"/>
              </a:xfrm>
            </p:grpSpPr>
            <p:sp>
              <p:nvSpPr>
                <p:cNvPr id="295" name="Line 27"/>
                <p:cNvSpPr/>
                <p:nvPr/>
              </p:nvSpPr>
              <p:spPr>
                <a:xfrm>
                  <a:off x="5926680" y="3241440"/>
                  <a:ext cx="870840" cy="10008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6" name="Line 28"/>
                <p:cNvSpPr/>
                <p:nvPr/>
              </p:nvSpPr>
              <p:spPr>
                <a:xfrm>
                  <a:off x="5995800" y="3347640"/>
                  <a:ext cx="776880" cy="1562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7" name="Line 29"/>
                <p:cNvSpPr/>
                <p:nvPr/>
              </p:nvSpPr>
              <p:spPr>
                <a:xfrm>
                  <a:off x="6005160" y="3439440"/>
                  <a:ext cx="773280" cy="3704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8" name="Line 30"/>
                <p:cNvSpPr/>
                <p:nvPr/>
              </p:nvSpPr>
              <p:spPr>
                <a:xfrm>
                  <a:off x="6002280" y="3524400"/>
                  <a:ext cx="688680" cy="4982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9" name="Line 31"/>
                <p:cNvSpPr/>
                <p:nvPr/>
              </p:nvSpPr>
              <p:spPr>
                <a:xfrm>
                  <a:off x="5970240" y="3614760"/>
                  <a:ext cx="576360" cy="5180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00" name="Line 32"/>
                <p:cNvSpPr/>
                <p:nvPr/>
              </p:nvSpPr>
              <p:spPr>
                <a:xfrm>
                  <a:off x="5901840" y="3147480"/>
                  <a:ext cx="883080" cy="187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01" name="Line 33"/>
                <p:cNvSpPr/>
                <p:nvPr/>
              </p:nvSpPr>
              <p:spPr>
                <a:xfrm flipV="1">
                  <a:off x="5944320" y="3028680"/>
                  <a:ext cx="796680" cy="900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02" name="Line 34"/>
                <p:cNvSpPr/>
                <p:nvPr/>
              </p:nvSpPr>
              <p:spPr>
                <a:xfrm flipV="1">
                  <a:off x="5933880" y="2866320"/>
                  <a:ext cx="851040" cy="6876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03" name="Line 35"/>
                <p:cNvSpPr/>
                <p:nvPr/>
              </p:nvSpPr>
              <p:spPr>
                <a:xfrm flipV="1">
                  <a:off x="5888160" y="2597400"/>
                  <a:ext cx="821520" cy="27180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grpSp>
          <p:nvGrpSpPr>
            <p:cNvPr id="304" name="Group 36"/>
            <p:cNvGrpSpPr/>
            <p:nvPr/>
          </p:nvGrpSpPr>
          <p:grpSpPr>
            <a:xfrm>
              <a:off x="2934000" y="915120"/>
              <a:ext cx="4212360" cy="4252320"/>
              <a:chOff x="2934000" y="915120"/>
              <a:chExt cx="4212360" cy="4252320"/>
            </a:xfrm>
          </p:grpSpPr>
          <p:grpSp>
            <p:nvGrpSpPr>
              <p:cNvPr id="305" name="Group 37"/>
              <p:cNvGrpSpPr/>
              <p:nvPr/>
            </p:nvGrpSpPr>
            <p:grpSpPr>
              <a:xfrm>
                <a:off x="2934000" y="1318680"/>
                <a:ext cx="1845000" cy="3848760"/>
                <a:chOff x="2934000" y="1318680"/>
                <a:chExt cx="1845000" cy="3848760"/>
              </a:xfrm>
            </p:grpSpPr>
            <p:grpSp>
              <p:nvGrpSpPr>
                <p:cNvPr id="306" name="Group 38"/>
                <p:cNvGrpSpPr/>
                <p:nvPr/>
              </p:nvGrpSpPr>
              <p:grpSpPr>
                <a:xfrm>
                  <a:off x="3223440" y="1318680"/>
                  <a:ext cx="1453320" cy="1488960"/>
                  <a:chOff x="3223440" y="1318680"/>
                  <a:chExt cx="1453320" cy="1488960"/>
                </a:xfrm>
              </p:grpSpPr>
              <p:sp>
                <p:nvSpPr>
                  <p:cNvPr id="307" name="Line 39"/>
                  <p:cNvSpPr/>
                  <p:nvPr/>
                </p:nvSpPr>
                <p:spPr>
                  <a:xfrm flipH="1" flipV="1">
                    <a:off x="3670560" y="1904400"/>
                    <a:ext cx="491040" cy="5342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08" name="Line 40"/>
                  <p:cNvSpPr/>
                  <p:nvPr/>
                </p:nvSpPr>
                <p:spPr>
                  <a:xfrm flipH="1" flipV="1">
                    <a:off x="3547080" y="1940400"/>
                    <a:ext cx="547200" cy="5763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09" name="Line 41"/>
                  <p:cNvSpPr/>
                  <p:nvPr/>
                </p:nvSpPr>
                <p:spPr>
                  <a:xfrm flipH="1" flipV="1">
                    <a:off x="3405960" y="2074320"/>
                    <a:ext cx="615240" cy="5637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10" name="Line 42"/>
                  <p:cNvSpPr/>
                  <p:nvPr/>
                </p:nvSpPr>
                <p:spPr>
                  <a:xfrm flipH="1" flipV="1">
                    <a:off x="3292920" y="2187720"/>
                    <a:ext cx="631080" cy="52308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11" name="Line 43"/>
                  <p:cNvSpPr/>
                  <p:nvPr/>
                </p:nvSpPr>
                <p:spPr>
                  <a:xfrm flipH="1" flipV="1">
                    <a:off x="3223440" y="2345040"/>
                    <a:ext cx="627840" cy="46260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12" name="Line 44"/>
                  <p:cNvSpPr/>
                  <p:nvPr/>
                </p:nvSpPr>
                <p:spPr>
                  <a:xfrm flipH="1" flipV="1">
                    <a:off x="3783960" y="1784520"/>
                    <a:ext cx="504360" cy="5864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13" name="Line 45"/>
                  <p:cNvSpPr/>
                  <p:nvPr/>
                </p:nvSpPr>
                <p:spPr>
                  <a:xfrm flipH="1" flipV="1">
                    <a:off x="4029480" y="1614600"/>
                    <a:ext cx="380160" cy="6591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14" name="Line 46"/>
                  <p:cNvSpPr/>
                  <p:nvPr/>
                </p:nvSpPr>
                <p:spPr>
                  <a:xfrm flipH="1" flipV="1">
                    <a:off x="4294080" y="1432080"/>
                    <a:ext cx="285480" cy="7934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15" name="Line 47"/>
                  <p:cNvSpPr/>
                  <p:nvPr/>
                </p:nvSpPr>
                <p:spPr>
                  <a:xfrm flipH="1" flipV="1">
                    <a:off x="4583880" y="1318680"/>
                    <a:ext cx="92880" cy="8096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16" name="Group 48"/>
                <p:cNvGrpSpPr/>
                <p:nvPr/>
              </p:nvGrpSpPr>
              <p:grpSpPr>
                <a:xfrm>
                  <a:off x="3325680" y="3678120"/>
                  <a:ext cx="1453320" cy="1489320"/>
                  <a:chOff x="3325680" y="3678120"/>
                  <a:chExt cx="1453320" cy="1489320"/>
                </a:xfrm>
              </p:grpSpPr>
              <p:sp>
                <p:nvSpPr>
                  <p:cNvPr id="317" name="Line 49"/>
                  <p:cNvSpPr/>
                  <p:nvPr/>
                </p:nvSpPr>
                <p:spPr>
                  <a:xfrm flipH="1">
                    <a:off x="3772800" y="4047480"/>
                    <a:ext cx="491040" cy="5342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18" name="Line 50"/>
                  <p:cNvSpPr/>
                  <p:nvPr/>
                </p:nvSpPr>
                <p:spPr>
                  <a:xfrm flipH="1">
                    <a:off x="3648960" y="3969360"/>
                    <a:ext cx="547200" cy="5763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19" name="Line 51"/>
                  <p:cNvSpPr/>
                  <p:nvPr/>
                </p:nvSpPr>
                <p:spPr>
                  <a:xfrm flipH="1">
                    <a:off x="3508200" y="3848040"/>
                    <a:ext cx="615240" cy="5637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0" name="Line 52"/>
                  <p:cNvSpPr/>
                  <p:nvPr/>
                </p:nvSpPr>
                <p:spPr>
                  <a:xfrm flipH="1">
                    <a:off x="3395160" y="3775320"/>
                    <a:ext cx="631080" cy="52308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1" name="Line 53"/>
                  <p:cNvSpPr/>
                  <p:nvPr/>
                </p:nvSpPr>
                <p:spPr>
                  <a:xfrm flipH="1">
                    <a:off x="3325680" y="3678120"/>
                    <a:ext cx="627840" cy="46260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2" name="Line 54"/>
                  <p:cNvSpPr/>
                  <p:nvPr/>
                </p:nvSpPr>
                <p:spPr>
                  <a:xfrm flipH="1">
                    <a:off x="3886200" y="4115160"/>
                    <a:ext cx="504360" cy="5864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3" name="Line 55"/>
                  <p:cNvSpPr/>
                  <p:nvPr/>
                </p:nvSpPr>
                <p:spPr>
                  <a:xfrm flipH="1">
                    <a:off x="4131720" y="4212360"/>
                    <a:ext cx="380160" cy="6591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4" name="Line 56"/>
                  <p:cNvSpPr/>
                  <p:nvPr/>
                </p:nvSpPr>
                <p:spPr>
                  <a:xfrm flipH="1">
                    <a:off x="4396320" y="4260960"/>
                    <a:ext cx="285480" cy="7934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5" name="Line 57"/>
                  <p:cNvSpPr/>
                  <p:nvPr/>
                </p:nvSpPr>
                <p:spPr>
                  <a:xfrm flipH="1">
                    <a:off x="4686120" y="4357800"/>
                    <a:ext cx="92880" cy="8096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26" name="Group 58"/>
                <p:cNvGrpSpPr/>
                <p:nvPr/>
              </p:nvGrpSpPr>
              <p:grpSpPr>
                <a:xfrm>
                  <a:off x="2934000" y="2577960"/>
                  <a:ext cx="914040" cy="1546920"/>
                  <a:chOff x="2934000" y="2577960"/>
                  <a:chExt cx="914040" cy="1546920"/>
                </a:xfrm>
              </p:grpSpPr>
              <p:sp>
                <p:nvSpPr>
                  <p:cNvPr id="327" name="Line 59"/>
                  <p:cNvSpPr/>
                  <p:nvPr/>
                </p:nvSpPr>
                <p:spPr>
                  <a:xfrm flipH="1">
                    <a:off x="2934000" y="3226680"/>
                    <a:ext cx="875520" cy="10080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8" name="Line 60"/>
                  <p:cNvSpPr/>
                  <p:nvPr/>
                </p:nvSpPr>
                <p:spPr>
                  <a:xfrm flipH="1">
                    <a:off x="2959200" y="3333600"/>
                    <a:ext cx="780840" cy="15768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9" name="Line 61"/>
                  <p:cNvSpPr/>
                  <p:nvPr/>
                </p:nvSpPr>
                <p:spPr>
                  <a:xfrm flipH="1">
                    <a:off x="2952720" y="3426480"/>
                    <a:ext cx="777240" cy="37332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0" name="Line 62"/>
                  <p:cNvSpPr/>
                  <p:nvPr/>
                </p:nvSpPr>
                <p:spPr>
                  <a:xfrm flipH="1">
                    <a:off x="3040920" y="3511800"/>
                    <a:ext cx="692280" cy="50220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1" name="Line 63"/>
                  <p:cNvSpPr/>
                  <p:nvPr/>
                </p:nvSpPr>
                <p:spPr>
                  <a:xfrm flipH="1">
                    <a:off x="3186000" y="3602880"/>
                    <a:ext cx="579600" cy="52200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2" name="Line 64"/>
                  <p:cNvSpPr/>
                  <p:nvPr/>
                </p:nvSpPr>
                <p:spPr>
                  <a:xfrm flipH="1">
                    <a:off x="2946600" y="3132360"/>
                    <a:ext cx="887760" cy="1908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3" name="Line 65"/>
                  <p:cNvSpPr/>
                  <p:nvPr/>
                </p:nvSpPr>
                <p:spPr>
                  <a:xfrm flipH="1" flipV="1">
                    <a:off x="2990520" y="3012480"/>
                    <a:ext cx="801000" cy="900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4" name="Line 66"/>
                  <p:cNvSpPr/>
                  <p:nvPr/>
                </p:nvSpPr>
                <p:spPr>
                  <a:xfrm flipH="1" flipV="1">
                    <a:off x="2946600" y="2849040"/>
                    <a:ext cx="855360" cy="6912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5" name="Line 67"/>
                  <p:cNvSpPr/>
                  <p:nvPr/>
                </p:nvSpPr>
                <p:spPr>
                  <a:xfrm flipH="1" flipV="1">
                    <a:off x="3022200" y="2577960"/>
                    <a:ext cx="825840" cy="2739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336" name="Group 68"/>
              <p:cNvGrpSpPr/>
              <p:nvPr/>
            </p:nvGrpSpPr>
            <p:grpSpPr>
              <a:xfrm>
                <a:off x="3547080" y="915120"/>
                <a:ext cx="3599280" cy="3548160"/>
                <a:chOff x="3547080" y="915120"/>
                <a:chExt cx="3599280" cy="3548160"/>
              </a:xfrm>
            </p:grpSpPr>
            <p:pic>
              <p:nvPicPr>
                <p:cNvPr id="337" name="" descr=""/>
                <p:cNvPicPr/>
                <p:nvPr/>
              </p:nvPicPr>
              <p:blipFill>
                <a:blip r:embed="rId1"/>
                <a:stretch/>
              </p:blipFill>
              <p:spPr>
                <a:xfrm>
                  <a:off x="3547080" y="1940400"/>
                  <a:ext cx="2870640" cy="2522880"/>
                </a:xfrm>
                <a:prstGeom prst="rect">
                  <a:avLst/>
                </a:prstGeom>
                <a:ln>
                  <a:noFill/>
                </a:ln>
              </p:spPr>
            </p:pic>
            <p:grpSp>
              <p:nvGrpSpPr>
                <p:cNvPr id="338" name="Group 69"/>
                <p:cNvGrpSpPr/>
                <p:nvPr/>
              </p:nvGrpSpPr>
              <p:grpSpPr>
                <a:xfrm>
                  <a:off x="5459400" y="3226680"/>
                  <a:ext cx="1686960" cy="1140120"/>
                  <a:chOff x="5459400" y="3226680"/>
                  <a:chExt cx="1686960" cy="1140120"/>
                </a:xfrm>
              </p:grpSpPr>
              <p:sp>
                <p:nvSpPr>
                  <p:cNvPr id="339" name="Line 70"/>
                  <p:cNvSpPr/>
                  <p:nvPr/>
                </p:nvSpPr>
                <p:spPr>
                  <a:xfrm>
                    <a:off x="5603760" y="3314880"/>
                    <a:ext cx="1259280" cy="35280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0" name="Line 71"/>
                  <p:cNvSpPr/>
                  <p:nvPr/>
                </p:nvSpPr>
                <p:spPr>
                  <a:xfrm>
                    <a:off x="5603760" y="3314880"/>
                    <a:ext cx="1436040" cy="18288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1" name="Line 72"/>
                  <p:cNvSpPr/>
                  <p:nvPr/>
                </p:nvSpPr>
                <p:spPr>
                  <a:xfrm>
                    <a:off x="5603760" y="3314880"/>
                    <a:ext cx="1429560" cy="45360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2" name="Line 73"/>
                  <p:cNvSpPr/>
                  <p:nvPr/>
                </p:nvSpPr>
                <p:spPr>
                  <a:xfrm>
                    <a:off x="5566320" y="3327480"/>
                    <a:ext cx="1322280" cy="64224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3" name="Line 74"/>
                  <p:cNvSpPr/>
                  <p:nvPr/>
                </p:nvSpPr>
                <p:spPr>
                  <a:xfrm>
                    <a:off x="5547240" y="3277080"/>
                    <a:ext cx="1120680" cy="84384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4" name="CustomShape 75"/>
                  <p:cNvSpPr/>
                  <p:nvPr/>
                </p:nvSpPr>
                <p:spPr>
                  <a:xfrm rot="1800000">
                    <a:off x="6598800" y="3341520"/>
                    <a:ext cx="315000" cy="1013760"/>
                  </a:xfrm>
                  <a:prstGeom prst="ellipse">
                    <a:avLst/>
                  </a:prstGeom>
                  <a:solidFill>
                    <a:srgbClr val="ce181e">
                      <a:alpha val="50000"/>
                    </a:srgbClr>
                  </a:solidFill>
                  <a:ln>
                    <a:solidFill>
                      <a:srgbClr val="3465a4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cxnSp>
                <p:nvCxnSpPr>
                  <p:cNvPr id="345" name="Line 76"/>
                  <p:cNvCxnSpPr>
                    <a:stCxn id="344" idx="0"/>
                  </p:cNvCxnSpPr>
                  <p:nvPr/>
                </p:nvCxnSpPr>
                <p:spPr>
                  <a:xfrm flipH="1" flipV="1">
                    <a:off x="5459400" y="3226680"/>
                    <a:ext cx="1551600" cy="182880"/>
                  </a:xfrm>
                  <a:prstGeom prst="straightConnector1">
                    <a:avLst/>
                  </a:prstGeom>
                  <a:ln w="38160">
                    <a:solidFill>
                      <a:srgbClr val="ce181e"/>
                    </a:solidFill>
                    <a:round/>
                  </a:ln>
                </p:spPr>
              </p:cxnSp>
              <p:cxnSp>
                <p:nvCxnSpPr>
                  <p:cNvPr id="346" name="Line 77"/>
                  <p:cNvCxnSpPr>
                    <a:stCxn id="344" idx="4"/>
                    <a:endCxn id="345" idx="1"/>
                  </p:cNvCxnSpPr>
                  <p:nvPr/>
                </p:nvCxnSpPr>
                <p:spPr>
                  <a:xfrm flipH="1" flipV="1">
                    <a:off x="5459400" y="3226680"/>
                    <a:ext cx="1045440" cy="1061280"/>
                  </a:xfrm>
                  <a:prstGeom prst="straightConnector1">
                    <a:avLst/>
                  </a:prstGeom>
                  <a:ln w="38160">
                    <a:solidFill>
                      <a:srgbClr val="ce181e"/>
                    </a:solidFill>
                    <a:round/>
                  </a:ln>
                </p:spPr>
              </p:cxnSp>
            </p:grpSp>
            <p:grpSp>
              <p:nvGrpSpPr>
                <p:cNvPr id="347" name="Group 78"/>
                <p:cNvGrpSpPr/>
                <p:nvPr/>
              </p:nvGrpSpPr>
              <p:grpSpPr>
                <a:xfrm>
                  <a:off x="4322880" y="915120"/>
                  <a:ext cx="1046520" cy="1629720"/>
                  <a:chOff x="4322880" y="915120"/>
                  <a:chExt cx="1046520" cy="1629720"/>
                </a:xfrm>
              </p:grpSpPr>
              <p:sp>
                <p:nvSpPr>
                  <p:cNvPr id="348" name="Line 79"/>
                  <p:cNvSpPr/>
                  <p:nvPr/>
                </p:nvSpPr>
                <p:spPr>
                  <a:xfrm flipH="1" flipV="1">
                    <a:off x="4637520" y="1163520"/>
                    <a:ext cx="489960" cy="121248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49" name="Line 80"/>
                  <p:cNvSpPr/>
                  <p:nvPr/>
                </p:nvSpPr>
                <p:spPr>
                  <a:xfrm flipH="1" flipV="1">
                    <a:off x="4395240" y="1127880"/>
                    <a:ext cx="732240" cy="124848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0" name="Line 81"/>
                  <p:cNvSpPr/>
                  <p:nvPr/>
                </p:nvSpPr>
                <p:spPr>
                  <a:xfrm flipH="1" flipV="1">
                    <a:off x="4613040" y="967680"/>
                    <a:ext cx="514080" cy="140904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1" name="Line 82"/>
                  <p:cNvSpPr/>
                  <p:nvPr/>
                </p:nvSpPr>
                <p:spPr>
                  <a:xfrm flipH="1" flipV="1">
                    <a:off x="4861080" y="959040"/>
                    <a:ext cx="299160" cy="143928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2" name="Line 83"/>
                  <p:cNvSpPr/>
                  <p:nvPr/>
                </p:nvSpPr>
                <p:spPr>
                  <a:xfrm flipH="1" flipV="1">
                    <a:off x="5115600" y="1041480"/>
                    <a:ext cx="16560" cy="140292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3" name="CustomShape 84"/>
                  <p:cNvSpPr/>
                  <p:nvPr/>
                </p:nvSpPr>
                <p:spPr>
                  <a:xfrm rot="15741000">
                    <a:off x="4688640" y="630720"/>
                    <a:ext cx="314640" cy="1013760"/>
                  </a:xfrm>
                  <a:prstGeom prst="ellipse">
                    <a:avLst/>
                  </a:prstGeom>
                  <a:solidFill>
                    <a:srgbClr val="ce181e">
                      <a:alpha val="50000"/>
                    </a:srgbClr>
                  </a:solidFill>
                  <a:ln>
                    <a:solidFill>
                      <a:srgbClr val="3465a4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cxnSp>
                <p:nvCxnSpPr>
                  <p:cNvPr id="354" name="Line 85"/>
                  <p:cNvCxnSpPr>
                    <a:stCxn id="353" idx="0"/>
                  </p:cNvCxnSpPr>
                  <p:nvPr/>
                </p:nvCxnSpPr>
                <p:spPr>
                  <a:xfrm>
                    <a:off x="4343760" y="1204560"/>
                    <a:ext cx="802800" cy="1340640"/>
                  </a:xfrm>
                  <a:prstGeom prst="straightConnector1">
                    <a:avLst/>
                  </a:prstGeom>
                  <a:ln w="38160">
                    <a:solidFill>
                      <a:srgbClr val="ce181e"/>
                    </a:solidFill>
                    <a:round/>
                  </a:ln>
                </p:spPr>
              </p:cxnSp>
              <p:cxnSp>
                <p:nvCxnSpPr>
                  <p:cNvPr id="355" name="Line 86"/>
                  <p:cNvCxnSpPr>
                    <a:stCxn id="353" idx="4"/>
                    <a:endCxn id="354" idx="2"/>
                  </p:cNvCxnSpPr>
                  <p:nvPr/>
                </p:nvCxnSpPr>
                <p:spPr>
                  <a:xfrm flipH="1">
                    <a:off x="5146200" y="1070640"/>
                    <a:ext cx="203040" cy="1474560"/>
                  </a:xfrm>
                  <a:prstGeom prst="straightConnector1">
                    <a:avLst/>
                  </a:prstGeom>
                  <a:ln w="38160">
                    <a:solidFill>
                      <a:srgbClr val="ce181e"/>
                    </a:solidFill>
                    <a:round/>
                  </a:ln>
                </p:spPr>
              </p:cxnSp>
            </p:grpSp>
          </p:grpSp>
        </p:grpSp>
        <p:pic>
          <p:nvPicPr>
            <p:cNvPr id="356" name="" descr=""/>
            <p:cNvPicPr/>
            <p:nvPr/>
          </p:nvPicPr>
          <p:blipFill>
            <a:blip r:embed="rId2"/>
            <a:stretch/>
          </p:blipFill>
          <p:spPr>
            <a:xfrm rot="19800000">
              <a:off x="4099320" y="2323800"/>
              <a:ext cx="1585080" cy="1621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57" name="CustomShape 87"/>
            <p:cNvSpPr/>
            <p:nvPr/>
          </p:nvSpPr>
          <p:spPr>
            <a:xfrm rot="8880000">
              <a:off x="3170160" y="3432960"/>
              <a:ext cx="314640" cy="1013760"/>
            </a:xfrm>
            <a:prstGeom prst="ellipse">
              <a:avLst/>
            </a:prstGeom>
            <a:solidFill>
              <a:srgbClr val="0066b3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cxnSp>
          <p:nvCxnSpPr>
            <p:cNvPr id="358" name="Line 88"/>
            <p:cNvCxnSpPr>
              <a:stCxn id="357" idx="4"/>
              <a:endCxn id="356" idx="1"/>
            </p:cNvCxnSpPr>
            <p:nvPr/>
          </p:nvCxnSpPr>
          <p:spPr>
            <a:xfrm>
              <a:off x="3059640" y="3509640"/>
              <a:ext cx="1146240" cy="21600"/>
            </a:xfrm>
            <a:prstGeom prst="straightConnector1">
              <a:avLst/>
            </a:prstGeom>
            <a:ln w="29160">
              <a:solidFill>
                <a:srgbClr val="0066b3"/>
              </a:solidFill>
              <a:round/>
            </a:ln>
          </p:spPr>
        </p:cxnSp>
        <p:cxnSp>
          <p:nvCxnSpPr>
            <p:cNvPr id="359" name="Line 89"/>
            <p:cNvCxnSpPr>
              <a:stCxn id="356" idx="1"/>
              <a:endCxn id="357" idx="0"/>
            </p:cNvCxnSpPr>
            <p:nvPr/>
          </p:nvCxnSpPr>
          <p:spPr>
            <a:xfrm flipH="1">
              <a:off x="3596040" y="3530880"/>
              <a:ext cx="609840" cy="839520"/>
            </a:xfrm>
            <a:prstGeom prst="straightConnector1">
              <a:avLst/>
            </a:prstGeom>
            <a:ln w="29160">
              <a:solidFill>
                <a:srgbClr val="0066b3"/>
              </a:solidFill>
              <a:round/>
            </a:ln>
          </p:spPr>
        </p:cxnSp>
        <p:sp>
          <p:nvSpPr>
            <p:cNvPr id="360" name="CustomShape 90"/>
            <p:cNvSpPr/>
            <p:nvPr/>
          </p:nvSpPr>
          <p:spPr>
            <a:xfrm rot="10800000">
              <a:off x="2883600" y="2459520"/>
              <a:ext cx="314640" cy="1013760"/>
            </a:xfrm>
            <a:prstGeom prst="ellipse">
              <a:avLst/>
            </a:prstGeom>
            <a:solidFill>
              <a:srgbClr val="0066b3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1" name="CustomShape 91"/>
            <p:cNvSpPr/>
            <p:nvPr/>
          </p:nvSpPr>
          <p:spPr>
            <a:xfrm rot="13560000">
              <a:off x="3277800" y="1597320"/>
              <a:ext cx="314640" cy="1013760"/>
            </a:xfrm>
            <a:prstGeom prst="ellipse">
              <a:avLst/>
            </a:prstGeom>
            <a:solidFill>
              <a:srgbClr val="0066b3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2" name="CustomShape 92"/>
            <p:cNvSpPr/>
            <p:nvPr/>
          </p:nvSpPr>
          <p:spPr>
            <a:xfrm rot="14760000">
              <a:off x="3986280" y="1334880"/>
              <a:ext cx="181440" cy="580680"/>
            </a:xfrm>
            <a:prstGeom prst="ellipse">
              <a:avLst/>
            </a:prstGeom>
            <a:solidFill>
              <a:srgbClr val="0066b3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3" name="CustomShape 93"/>
            <p:cNvSpPr/>
            <p:nvPr/>
          </p:nvSpPr>
          <p:spPr>
            <a:xfrm rot="7620000">
              <a:off x="3820320" y="4219920"/>
              <a:ext cx="314640" cy="1013760"/>
            </a:xfrm>
            <a:prstGeom prst="ellipse">
              <a:avLst/>
            </a:prstGeom>
            <a:solidFill>
              <a:srgbClr val="0066b3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4" name="CustomShape 94"/>
            <p:cNvSpPr/>
            <p:nvPr/>
          </p:nvSpPr>
          <p:spPr>
            <a:xfrm rot="5400000">
              <a:off x="4750920" y="4551480"/>
              <a:ext cx="314640" cy="1013760"/>
            </a:xfrm>
            <a:prstGeom prst="ellipse">
              <a:avLst/>
            </a:prstGeom>
            <a:solidFill>
              <a:srgbClr val="0066b3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5" name="CustomShape 95"/>
            <p:cNvSpPr/>
            <p:nvPr/>
          </p:nvSpPr>
          <p:spPr>
            <a:xfrm rot="3060000">
              <a:off x="5573880" y="4414320"/>
              <a:ext cx="314640" cy="810360"/>
            </a:xfrm>
            <a:prstGeom prst="ellipse">
              <a:avLst/>
            </a:prstGeom>
            <a:solidFill>
              <a:srgbClr val="0066b3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6" name="CustomShape 96"/>
            <p:cNvSpPr/>
            <p:nvPr/>
          </p:nvSpPr>
          <p:spPr>
            <a:xfrm rot="2229000">
              <a:off x="6089760" y="4190400"/>
              <a:ext cx="314640" cy="533520"/>
            </a:xfrm>
            <a:prstGeom prst="ellipse">
              <a:avLst/>
            </a:prstGeom>
            <a:solidFill>
              <a:srgbClr val="0066b3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7" name="CustomShape 97"/>
            <p:cNvSpPr/>
            <p:nvPr/>
          </p:nvSpPr>
          <p:spPr>
            <a:xfrm rot="20700000">
              <a:off x="6718680" y="2545560"/>
              <a:ext cx="314640" cy="810360"/>
            </a:xfrm>
            <a:prstGeom prst="ellipse">
              <a:avLst/>
            </a:prstGeom>
            <a:solidFill>
              <a:srgbClr val="0066b3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8" name="CustomShape 98"/>
            <p:cNvSpPr/>
            <p:nvPr/>
          </p:nvSpPr>
          <p:spPr>
            <a:xfrm rot="18624600">
              <a:off x="5567040" y="1177200"/>
              <a:ext cx="314640" cy="810360"/>
            </a:xfrm>
            <a:prstGeom prst="ellipse">
              <a:avLst/>
            </a:prstGeom>
            <a:solidFill>
              <a:srgbClr val="0066b3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9" name="CustomShape 99"/>
            <p:cNvSpPr/>
            <p:nvPr/>
          </p:nvSpPr>
          <p:spPr>
            <a:xfrm rot="19614600">
              <a:off x="6233040" y="1689480"/>
              <a:ext cx="314640" cy="948600"/>
            </a:xfrm>
            <a:prstGeom prst="ellipse">
              <a:avLst/>
            </a:prstGeom>
            <a:solidFill>
              <a:srgbClr val="0066b3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70" name="TextShape 100"/>
          <p:cNvSpPr txBox="1"/>
          <p:nvPr/>
        </p:nvSpPr>
        <p:spPr>
          <a:xfrm>
            <a:off x="-257760" y="3728520"/>
            <a:ext cx="3571920" cy="108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i="1" lang="en-US" sz="2500" spc="-1" strike="noStrike">
                <a:solidFill>
                  <a:srgbClr val="0066b3"/>
                </a:solidFill>
                <a:latin typeface="Arial"/>
              </a:rPr>
              <a:t>Combinatorial jets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371" name="TextShape 101"/>
          <p:cNvSpPr txBox="1"/>
          <p:nvPr/>
        </p:nvSpPr>
        <p:spPr>
          <a:xfrm>
            <a:off x="0" y="-51480"/>
            <a:ext cx="7955280" cy="107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800" spc="-1" strike="noStrike">
                <a:solidFill>
                  <a:srgbClr val="58595b"/>
                </a:solidFill>
                <a:latin typeface="Arial"/>
              </a:rPr>
              <a:t>Signal vs Background: </a:t>
            </a:r>
            <a:br/>
            <a:r>
              <a:rPr b="0" lang="en-US" sz="2500" spc="-1" strike="noStrike">
                <a:solidFill>
                  <a:srgbClr val="58595b"/>
                </a:solidFill>
                <a:latin typeface="Arial"/>
              </a:rPr>
              <a:t>The standard paradigm</a:t>
            </a:r>
            <a:endParaRPr b="0" lang="en-US" sz="25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  <p:transition spd="slow">
    <p:dissolv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Shape 1"/>
          <p:cNvSpPr txBox="1"/>
          <p:nvPr/>
        </p:nvSpPr>
        <p:spPr>
          <a:xfrm>
            <a:off x="731520" y="1280160"/>
            <a:ext cx="2834640" cy="627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3500" spc="-1" strike="noStrike">
                <a:solidFill>
                  <a:srgbClr val="0066b3"/>
                </a:solidFill>
                <a:latin typeface="Arial"/>
              </a:rPr>
              <a:t>Background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373" name="TextShape 2"/>
          <p:cNvSpPr txBox="1"/>
          <p:nvPr/>
        </p:nvSpPr>
        <p:spPr>
          <a:xfrm>
            <a:off x="7040880" y="3768120"/>
            <a:ext cx="2322360" cy="62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3500" spc="-1" strike="noStrike">
                <a:solidFill>
                  <a:srgbClr val="ce181e"/>
                </a:solidFill>
                <a:latin typeface="Arial"/>
              </a:rPr>
              <a:t>Signal</a:t>
            </a:r>
            <a:endParaRPr b="0" lang="en-US" sz="3500" spc="-1" strike="noStrike">
              <a:latin typeface="Arial"/>
            </a:endParaRPr>
          </a:p>
        </p:txBody>
      </p:sp>
      <p:grpSp>
        <p:nvGrpSpPr>
          <p:cNvPr id="374" name="Group 3"/>
          <p:cNvGrpSpPr/>
          <p:nvPr/>
        </p:nvGrpSpPr>
        <p:grpSpPr>
          <a:xfrm>
            <a:off x="2883600" y="915120"/>
            <a:ext cx="4262760" cy="4300560"/>
            <a:chOff x="2883600" y="915120"/>
            <a:chExt cx="4262760" cy="4300560"/>
          </a:xfrm>
        </p:grpSpPr>
        <p:grpSp>
          <p:nvGrpSpPr>
            <p:cNvPr id="375" name="Group 4"/>
            <p:cNvGrpSpPr/>
            <p:nvPr/>
          </p:nvGrpSpPr>
          <p:grpSpPr>
            <a:xfrm>
              <a:off x="4892760" y="1341000"/>
              <a:ext cx="1904760" cy="3826800"/>
              <a:chOff x="4892760" y="1341000"/>
              <a:chExt cx="1904760" cy="3826800"/>
            </a:xfrm>
          </p:grpSpPr>
          <p:grpSp>
            <p:nvGrpSpPr>
              <p:cNvPr id="376" name="Group 5"/>
              <p:cNvGrpSpPr/>
              <p:nvPr/>
            </p:nvGrpSpPr>
            <p:grpSpPr>
              <a:xfrm>
                <a:off x="4892760" y="1341000"/>
                <a:ext cx="1616760" cy="1484640"/>
                <a:chOff x="4892760" y="1341000"/>
                <a:chExt cx="1616760" cy="1484640"/>
              </a:xfrm>
            </p:grpSpPr>
            <p:sp>
              <p:nvSpPr>
                <p:cNvPr id="377" name="Line 6"/>
                <p:cNvSpPr/>
                <p:nvPr/>
              </p:nvSpPr>
              <p:spPr>
                <a:xfrm flipV="1">
                  <a:off x="5576040" y="1928520"/>
                  <a:ext cx="488520" cy="53028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78" name="Line 7"/>
                <p:cNvSpPr/>
                <p:nvPr/>
              </p:nvSpPr>
              <p:spPr>
                <a:xfrm flipV="1">
                  <a:off x="5643360" y="1964520"/>
                  <a:ext cx="544320" cy="5720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79" name="Line 8"/>
                <p:cNvSpPr/>
                <p:nvPr/>
              </p:nvSpPr>
              <p:spPr>
                <a:xfrm flipV="1">
                  <a:off x="5715720" y="2097360"/>
                  <a:ext cx="612000" cy="5594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0" name="Line 9"/>
                <p:cNvSpPr/>
                <p:nvPr/>
              </p:nvSpPr>
              <p:spPr>
                <a:xfrm flipV="1">
                  <a:off x="5812200" y="2210040"/>
                  <a:ext cx="627840" cy="5191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1" name="Line 10"/>
                <p:cNvSpPr/>
                <p:nvPr/>
              </p:nvSpPr>
              <p:spPr>
                <a:xfrm flipV="1">
                  <a:off x="5884920" y="2366280"/>
                  <a:ext cx="624600" cy="45936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2" name="Line 11"/>
                <p:cNvSpPr/>
                <p:nvPr/>
              </p:nvSpPr>
              <p:spPr>
                <a:xfrm flipV="1">
                  <a:off x="5450040" y="1809720"/>
                  <a:ext cx="501480" cy="5821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3" name="Line 12"/>
                <p:cNvSpPr/>
                <p:nvPr/>
              </p:nvSpPr>
              <p:spPr>
                <a:xfrm flipV="1">
                  <a:off x="5329440" y="1641240"/>
                  <a:ext cx="378360" cy="654120"/>
                </a:xfrm>
                <a:prstGeom prst="line">
                  <a:avLst/>
                </a:prstGeom>
                <a:ln w="29160">
                  <a:solidFill>
                    <a:srgbClr val="5c2d91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4" name="Line 13"/>
                <p:cNvSpPr/>
                <p:nvPr/>
              </p:nvSpPr>
              <p:spPr>
                <a:xfrm flipV="1">
                  <a:off x="5160240" y="1459800"/>
                  <a:ext cx="284040" cy="7873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5" name="Line 14"/>
                <p:cNvSpPr/>
                <p:nvPr/>
              </p:nvSpPr>
              <p:spPr>
                <a:xfrm flipV="1">
                  <a:off x="5063760" y="1347120"/>
                  <a:ext cx="92520" cy="8035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6" name="Line 15"/>
                <p:cNvSpPr/>
                <p:nvPr/>
              </p:nvSpPr>
              <p:spPr>
                <a:xfrm flipH="1" flipV="1">
                  <a:off x="4892760" y="1341000"/>
                  <a:ext cx="10080" cy="815040"/>
                </a:xfrm>
                <a:prstGeom prst="line">
                  <a:avLst/>
                </a:prstGeom>
                <a:ln w="29160">
                  <a:solidFill>
                    <a:srgbClr val="5c2d91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387" name="Group 16"/>
              <p:cNvGrpSpPr/>
              <p:nvPr/>
            </p:nvGrpSpPr>
            <p:grpSpPr>
              <a:xfrm>
                <a:off x="4961880" y="3689640"/>
                <a:ext cx="1445760" cy="1478160"/>
                <a:chOff x="4961880" y="3689640"/>
                <a:chExt cx="1445760" cy="1478160"/>
              </a:xfrm>
            </p:grpSpPr>
            <p:sp>
              <p:nvSpPr>
                <p:cNvPr id="388" name="Line 17"/>
                <p:cNvSpPr/>
                <p:nvPr/>
              </p:nvSpPr>
              <p:spPr>
                <a:xfrm>
                  <a:off x="5474160" y="4056120"/>
                  <a:ext cx="488520" cy="53028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9" name="Line 18"/>
                <p:cNvSpPr/>
                <p:nvPr/>
              </p:nvSpPr>
              <p:spPr>
                <a:xfrm>
                  <a:off x="5541480" y="3978720"/>
                  <a:ext cx="544320" cy="5720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0" name="Line 19"/>
                <p:cNvSpPr/>
                <p:nvPr/>
              </p:nvSpPr>
              <p:spPr>
                <a:xfrm>
                  <a:off x="5614200" y="3858120"/>
                  <a:ext cx="612000" cy="5594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1" name="Line 20"/>
                <p:cNvSpPr/>
                <p:nvPr/>
              </p:nvSpPr>
              <p:spPr>
                <a:xfrm>
                  <a:off x="5710680" y="3785760"/>
                  <a:ext cx="627840" cy="519120"/>
                </a:xfrm>
                <a:prstGeom prst="line">
                  <a:avLst/>
                </a:prstGeom>
                <a:ln w="29160">
                  <a:solidFill>
                    <a:srgbClr val="5c2d91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2" name="Line 21"/>
                <p:cNvSpPr/>
                <p:nvPr/>
              </p:nvSpPr>
              <p:spPr>
                <a:xfrm>
                  <a:off x="5783040" y="3689640"/>
                  <a:ext cx="624600" cy="45936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3" name="Line 22"/>
                <p:cNvSpPr/>
                <p:nvPr/>
              </p:nvSpPr>
              <p:spPr>
                <a:xfrm>
                  <a:off x="5348520" y="4123080"/>
                  <a:ext cx="501480" cy="5821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4" name="Line 23"/>
                <p:cNvSpPr/>
                <p:nvPr/>
              </p:nvSpPr>
              <p:spPr>
                <a:xfrm>
                  <a:off x="5227560" y="4219560"/>
                  <a:ext cx="378360" cy="6541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5" name="Line 24"/>
                <p:cNvSpPr/>
                <p:nvPr/>
              </p:nvSpPr>
              <p:spPr>
                <a:xfrm>
                  <a:off x="5058720" y="4267800"/>
                  <a:ext cx="284040" cy="7873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6" name="Line 25"/>
                <p:cNvSpPr/>
                <p:nvPr/>
              </p:nvSpPr>
              <p:spPr>
                <a:xfrm>
                  <a:off x="4961880" y="4364280"/>
                  <a:ext cx="92520" cy="8035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397" name="Group 26"/>
              <p:cNvGrpSpPr/>
              <p:nvPr/>
            </p:nvGrpSpPr>
            <p:grpSpPr>
              <a:xfrm>
                <a:off x="5888160" y="2597400"/>
                <a:ext cx="909360" cy="1535400"/>
                <a:chOff x="5888160" y="2597400"/>
                <a:chExt cx="909360" cy="1535400"/>
              </a:xfrm>
            </p:grpSpPr>
            <p:sp>
              <p:nvSpPr>
                <p:cNvPr id="398" name="Line 27"/>
                <p:cNvSpPr/>
                <p:nvPr/>
              </p:nvSpPr>
              <p:spPr>
                <a:xfrm>
                  <a:off x="5926680" y="3241440"/>
                  <a:ext cx="870840" cy="10008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9" name="Line 28"/>
                <p:cNvSpPr/>
                <p:nvPr/>
              </p:nvSpPr>
              <p:spPr>
                <a:xfrm>
                  <a:off x="5995800" y="3347640"/>
                  <a:ext cx="776880" cy="1562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00" name="Line 29"/>
                <p:cNvSpPr/>
                <p:nvPr/>
              </p:nvSpPr>
              <p:spPr>
                <a:xfrm>
                  <a:off x="6005160" y="3439440"/>
                  <a:ext cx="773280" cy="370440"/>
                </a:xfrm>
                <a:prstGeom prst="line">
                  <a:avLst/>
                </a:prstGeom>
                <a:ln w="29160">
                  <a:solidFill>
                    <a:srgbClr val="5c2d91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01" name="Line 30"/>
                <p:cNvSpPr/>
                <p:nvPr/>
              </p:nvSpPr>
              <p:spPr>
                <a:xfrm>
                  <a:off x="6002280" y="3524400"/>
                  <a:ext cx="688680" cy="4982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02" name="Line 31"/>
                <p:cNvSpPr/>
                <p:nvPr/>
              </p:nvSpPr>
              <p:spPr>
                <a:xfrm>
                  <a:off x="5970240" y="3614760"/>
                  <a:ext cx="576360" cy="518040"/>
                </a:xfrm>
                <a:prstGeom prst="line">
                  <a:avLst/>
                </a:prstGeom>
                <a:ln w="29160">
                  <a:solidFill>
                    <a:srgbClr val="5c2d91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03" name="Line 32"/>
                <p:cNvSpPr/>
                <p:nvPr/>
              </p:nvSpPr>
              <p:spPr>
                <a:xfrm>
                  <a:off x="5901840" y="3147480"/>
                  <a:ext cx="883080" cy="187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04" name="Line 33"/>
                <p:cNvSpPr/>
                <p:nvPr/>
              </p:nvSpPr>
              <p:spPr>
                <a:xfrm flipV="1">
                  <a:off x="5944320" y="3028680"/>
                  <a:ext cx="796680" cy="9000"/>
                </a:xfrm>
                <a:prstGeom prst="line">
                  <a:avLst/>
                </a:prstGeom>
                <a:ln w="29160">
                  <a:solidFill>
                    <a:srgbClr val="5c2d91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05" name="Line 34"/>
                <p:cNvSpPr/>
                <p:nvPr/>
              </p:nvSpPr>
              <p:spPr>
                <a:xfrm flipV="1">
                  <a:off x="5933880" y="2866320"/>
                  <a:ext cx="851040" cy="6876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06" name="Line 35"/>
                <p:cNvSpPr/>
                <p:nvPr/>
              </p:nvSpPr>
              <p:spPr>
                <a:xfrm flipV="1">
                  <a:off x="5888160" y="2597400"/>
                  <a:ext cx="821520" cy="27180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grpSp>
          <p:nvGrpSpPr>
            <p:cNvPr id="407" name="Group 36"/>
            <p:cNvGrpSpPr/>
            <p:nvPr/>
          </p:nvGrpSpPr>
          <p:grpSpPr>
            <a:xfrm>
              <a:off x="2934000" y="915120"/>
              <a:ext cx="4212360" cy="4252320"/>
              <a:chOff x="2934000" y="915120"/>
              <a:chExt cx="4212360" cy="4252320"/>
            </a:xfrm>
          </p:grpSpPr>
          <p:grpSp>
            <p:nvGrpSpPr>
              <p:cNvPr id="408" name="Group 37"/>
              <p:cNvGrpSpPr/>
              <p:nvPr/>
            </p:nvGrpSpPr>
            <p:grpSpPr>
              <a:xfrm>
                <a:off x="2934000" y="1318680"/>
                <a:ext cx="1845000" cy="3848760"/>
                <a:chOff x="2934000" y="1318680"/>
                <a:chExt cx="1845000" cy="3848760"/>
              </a:xfrm>
            </p:grpSpPr>
            <p:grpSp>
              <p:nvGrpSpPr>
                <p:cNvPr id="409" name="Group 38"/>
                <p:cNvGrpSpPr/>
                <p:nvPr/>
              </p:nvGrpSpPr>
              <p:grpSpPr>
                <a:xfrm>
                  <a:off x="3223440" y="1318680"/>
                  <a:ext cx="1453320" cy="1488960"/>
                  <a:chOff x="3223440" y="1318680"/>
                  <a:chExt cx="1453320" cy="1488960"/>
                </a:xfrm>
              </p:grpSpPr>
              <p:sp>
                <p:nvSpPr>
                  <p:cNvPr id="410" name="Line 39"/>
                  <p:cNvSpPr/>
                  <p:nvPr/>
                </p:nvSpPr>
                <p:spPr>
                  <a:xfrm flipH="1" flipV="1">
                    <a:off x="3670560" y="1904400"/>
                    <a:ext cx="491040" cy="5342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1" name="Line 40"/>
                  <p:cNvSpPr/>
                  <p:nvPr/>
                </p:nvSpPr>
                <p:spPr>
                  <a:xfrm flipH="1" flipV="1">
                    <a:off x="3547080" y="1940400"/>
                    <a:ext cx="547200" cy="5763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2" name="Line 41"/>
                  <p:cNvSpPr/>
                  <p:nvPr/>
                </p:nvSpPr>
                <p:spPr>
                  <a:xfrm flipH="1" flipV="1">
                    <a:off x="3405960" y="2074320"/>
                    <a:ext cx="615240" cy="5637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3" name="Line 42"/>
                  <p:cNvSpPr/>
                  <p:nvPr/>
                </p:nvSpPr>
                <p:spPr>
                  <a:xfrm flipH="1" flipV="1">
                    <a:off x="3292920" y="2187720"/>
                    <a:ext cx="631080" cy="52308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4" name="Line 43"/>
                  <p:cNvSpPr/>
                  <p:nvPr/>
                </p:nvSpPr>
                <p:spPr>
                  <a:xfrm flipH="1" flipV="1">
                    <a:off x="3223440" y="2345040"/>
                    <a:ext cx="627840" cy="46260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5" name="Line 44"/>
                  <p:cNvSpPr/>
                  <p:nvPr/>
                </p:nvSpPr>
                <p:spPr>
                  <a:xfrm flipH="1" flipV="1">
                    <a:off x="3783960" y="1784520"/>
                    <a:ext cx="504360" cy="5864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6" name="Line 45"/>
                  <p:cNvSpPr/>
                  <p:nvPr/>
                </p:nvSpPr>
                <p:spPr>
                  <a:xfrm flipH="1" flipV="1">
                    <a:off x="4029480" y="1614600"/>
                    <a:ext cx="380160" cy="6591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7" name="Line 46"/>
                  <p:cNvSpPr/>
                  <p:nvPr/>
                </p:nvSpPr>
                <p:spPr>
                  <a:xfrm flipH="1" flipV="1">
                    <a:off x="4294080" y="1432080"/>
                    <a:ext cx="285480" cy="793440"/>
                  </a:xfrm>
                  <a:prstGeom prst="line">
                    <a:avLst/>
                  </a:prstGeom>
                  <a:ln w="29160">
                    <a:solidFill>
                      <a:srgbClr val="5c2d91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8" name="Line 47"/>
                  <p:cNvSpPr/>
                  <p:nvPr/>
                </p:nvSpPr>
                <p:spPr>
                  <a:xfrm flipH="1" flipV="1">
                    <a:off x="4583880" y="1318680"/>
                    <a:ext cx="92880" cy="8096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419" name="Group 48"/>
                <p:cNvGrpSpPr/>
                <p:nvPr/>
              </p:nvGrpSpPr>
              <p:grpSpPr>
                <a:xfrm>
                  <a:off x="3325680" y="3678120"/>
                  <a:ext cx="1453320" cy="1489320"/>
                  <a:chOff x="3325680" y="3678120"/>
                  <a:chExt cx="1453320" cy="1489320"/>
                </a:xfrm>
              </p:grpSpPr>
              <p:sp>
                <p:nvSpPr>
                  <p:cNvPr id="420" name="Line 49"/>
                  <p:cNvSpPr/>
                  <p:nvPr/>
                </p:nvSpPr>
                <p:spPr>
                  <a:xfrm flipH="1">
                    <a:off x="3772800" y="4047480"/>
                    <a:ext cx="491040" cy="5342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1" name="Line 50"/>
                  <p:cNvSpPr/>
                  <p:nvPr/>
                </p:nvSpPr>
                <p:spPr>
                  <a:xfrm flipH="1">
                    <a:off x="3648960" y="3969360"/>
                    <a:ext cx="547200" cy="5763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2" name="Line 51"/>
                  <p:cNvSpPr/>
                  <p:nvPr/>
                </p:nvSpPr>
                <p:spPr>
                  <a:xfrm flipH="1">
                    <a:off x="3508200" y="3848040"/>
                    <a:ext cx="615240" cy="5637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3" name="Line 52"/>
                  <p:cNvSpPr/>
                  <p:nvPr/>
                </p:nvSpPr>
                <p:spPr>
                  <a:xfrm flipH="1">
                    <a:off x="3395160" y="3775320"/>
                    <a:ext cx="631080" cy="52308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4" name="Line 53"/>
                  <p:cNvSpPr/>
                  <p:nvPr/>
                </p:nvSpPr>
                <p:spPr>
                  <a:xfrm flipH="1">
                    <a:off x="3325680" y="3678120"/>
                    <a:ext cx="627840" cy="46260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5" name="Line 54"/>
                  <p:cNvSpPr/>
                  <p:nvPr/>
                </p:nvSpPr>
                <p:spPr>
                  <a:xfrm flipH="1">
                    <a:off x="3886200" y="4115160"/>
                    <a:ext cx="504360" cy="5864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6" name="Line 55"/>
                  <p:cNvSpPr/>
                  <p:nvPr/>
                </p:nvSpPr>
                <p:spPr>
                  <a:xfrm flipH="1">
                    <a:off x="4131720" y="4212360"/>
                    <a:ext cx="380160" cy="6591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7" name="Line 56"/>
                  <p:cNvSpPr/>
                  <p:nvPr/>
                </p:nvSpPr>
                <p:spPr>
                  <a:xfrm flipH="1">
                    <a:off x="4396320" y="4260960"/>
                    <a:ext cx="285480" cy="7934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8" name="Line 57"/>
                  <p:cNvSpPr/>
                  <p:nvPr/>
                </p:nvSpPr>
                <p:spPr>
                  <a:xfrm flipH="1">
                    <a:off x="4686120" y="4357800"/>
                    <a:ext cx="92880" cy="8096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429" name="Group 58"/>
                <p:cNvGrpSpPr/>
                <p:nvPr/>
              </p:nvGrpSpPr>
              <p:grpSpPr>
                <a:xfrm>
                  <a:off x="2934000" y="2577960"/>
                  <a:ext cx="914040" cy="1546920"/>
                  <a:chOff x="2934000" y="2577960"/>
                  <a:chExt cx="914040" cy="1546920"/>
                </a:xfrm>
              </p:grpSpPr>
              <p:sp>
                <p:nvSpPr>
                  <p:cNvPr id="430" name="Line 59"/>
                  <p:cNvSpPr/>
                  <p:nvPr/>
                </p:nvSpPr>
                <p:spPr>
                  <a:xfrm flipH="1">
                    <a:off x="2934000" y="3226680"/>
                    <a:ext cx="875520" cy="10080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1" name="Line 60"/>
                  <p:cNvSpPr/>
                  <p:nvPr/>
                </p:nvSpPr>
                <p:spPr>
                  <a:xfrm flipH="1">
                    <a:off x="2959200" y="3333600"/>
                    <a:ext cx="780840" cy="15768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2" name="Line 61"/>
                  <p:cNvSpPr/>
                  <p:nvPr/>
                </p:nvSpPr>
                <p:spPr>
                  <a:xfrm flipH="1">
                    <a:off x="2952720" y="3426480"/>
                    <a:ext cx="777240" cy="37332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3" name="Line 62"/>
                  <p:cNvSpPr/>
                  <p:nvPr/>
                </p:nvSpPr>
                <p:spPr>
                  <a:xfrm flipH="1">
                    <a:off x="3040920" y="3511800"/>
                    <a:ext cx="692280" cy="50220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4" name="Line 63"/>
                  <p:cNvSpPr/>
                  <p:nvPr/>
                </p:nvSpPr>
                <p:spPr>
                  <a:xfrm flipH="1">
                    <a:off x="3186000" y="3602880"/>
                    <a:ext cx="579600" cy="52200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5" name="Line 64"/>
                  <p:cNvSpPr/>
                  <p:nvPr/>
                </p:nvSpPr>
                <p:spPr>
                  <a:xfrm flipH="1">
                    <a:off x="2946600" y="3132360"/>
                    <a:ext cx="887760" cy="1908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6" name="Line 65"/>
                  <p:cNvSpPr/>
                  <p:nvPr/>
                </p:nvSpPr>
                <p:spPr>
                  <a:xfrm flipH="1" flipV="1">
                    <a:off x="2990520" y="3012480"/>
                    <a:ext cx="801000" cy="900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7" name="Line 66"/>
                  <p:cNvSpPr/>
                  <p:nvPr/>
                </p:nvSpPr>
                <p:spPr>
                  <a:xfrm flipH="1" flipV="1">
                    <a:off x="2946600" y="2849040"/>
                    <a:ext cx="855360" cy="6912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8" name="Line 67"/>
                  <p:cNvSpPr/>
                  <p:nvPr/>
                </p:nvSpPr>
                <p:spPr>
                  <a:xfrm flipH="1" flipV="1">
                    <a:off x="3022200" y="2577960"/>
                    <a:ext cx="825840" cy="2739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439" name="Group 68"/>
              <p:cNvGrpSpPr/>
              <p:nvPr/>
            </p:nvGrpSpPr>
            <p:grpSpPr>
              <a:xfrm>
                <a:off x="3547080" y="915120"/>
                <a:ext cx="3599280" cy="3548160"/>
                <a:chOff x="3547080" y="915120"/>
                <a:chExt cx="3599280" cy="3548160"/>
              </a:xfrm>
            </p:grpSpPr>
            <p:pic>
              <p:nvPicPr>
                <p:cNvPr id="440" name="" descr=""/>
                <p:cNvPicPr/>
                <p:nvPr/>
              </p:nvPicPr>
              <p:blipFill>
                <a:blip r:embed="rId1"/>
                <a:stretch/>
              </p:blipFill>
              <p:spPr>
                <a:xfrm>
                  <a:off x="3547080" y="1940400"/>
                  <a:ext cx="2870640" cy="2522880"/>
                </a:xfrm>
                <a:prstGeom prst="rect">
                  <a:avLst/>
                </a:prstGeom>
                <a:ln>
                  <a:noFill/>
                </a:ln>
              </p:spPr>
            </p:pic>
            <p:grpSp>
              <p:nvGrpSpPr>
                <p:cNvPr id="441" name="Group 69"/>
                <p:cNvGrpSpPr/>
                <p:nvPr/>
              </p:nvGrpSpPr>
              <p:grpSpPr>
                <a:xfrm>
                  <a:off x="5459400" y="3226680"/>
                  <a:ext cx="1686960" cy="1140120"/>
                  <a:chOff x="5459400" y="3226680"/>
                  <a:chExt cx="1686960" cy="1140120"/>
                </a:xfrm>
              </p:grpSpPr>
              <p:sp>
                <p:nvSpPr>
                  <p:cNvPr id="442" name="Line 70"/>
                  <p:cNvSpPr/>
                  <p:nvPr/>
                </p:nvSpPr>
                <p:spPr>
                  <a:xfrm>
                    <a:off x="5603760" y="3314880"/>
                    <a:ext cx="1259280" cy="35280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43" name="Line 71"/>
                  <p:cNvSpPr/>
                  <p:nvPr/>
                </p:nvSpPr>
                <p:spPr>
                  <a:xfrm>
                    <a:off x="5603760" y="3314880"/>
                    <a:ext cx="1436040" cy="18288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44" name="Line 72"/>
                  <p:cNvSpPr/>
                  <p:nvPr/>
                </p:nvSpPr>
                <p:spPr>
                  <a:xfrm>
                    <a:off x="5603760" y="3314880"/>
                    <a:ext cx="1429560" cy="45360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45" name="Line 73"/>
                  <p:cNvSpPr/>
                  <p:nvPr/>
                </p:nvSpPr>
                <p:spPr>
                  <a:xfrm>
                    <a:off x="5566320" y="3327480"/>
                    <a:ext cx="1322280" cy="64224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46" name="Line 74"/>
                  <p:cNvSpPr/>
                  <p:nvPr/>
                </p:nvSpPr>
                <p:spPr>
                  <a:xfrm>
                    <a:off x="5547240" y="3277080"/>
                    <a:ext cx="1120680" cy="84384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47" name="CustomShape 75"/>
                  <p:cNvSpPr/>
                  <p:nvPr/>
                </p:nvSpPr>
                <p:spPr>
                  <a:xfrm rot="1800000">
                    <a:off x="6598800" y="3341520"/>
                    <a:ext cx="315000" cy="1013760"/>
                  </a:xfrm>
                  <a:prstGeom prst="ellipse">
                    <a:avLst/>
                  </a:prstGeom>
                  <a:solidFill>
                    <a:srgbClr val="ce181e">
                      <a:alpha val="50000"/>
                    </a:srgbClr>
                  </a:solidFill>
                  <a:ln>
                    <a:solidFill>
                      <a:srgbClr val="3465a4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cxnSp>
                <p:nvCxnSpPr>
                  <p:cNvPr id="448" name="Line 76"/>
                  <p:cNvCxnSpPr>
                    <a:stCxn id="447" idx="0"/>
                  </p:cNvCxnSpPr>
                  <p:nvPr/>
                </p:nvCxnSpPr>
                <p:spPr>
                  <a:xfrm flipH="1" flipV="1">
                    <a:off x="5459400" y="3226680"/>
                    <a:ext cx="1551600" cy="182880"/>
                  </a:xfrm>
                  <a:prstGeom prst="straightConnector1">
                    <a:avLst/>
                  </a:prstGeom>
                  <a:ln w="38160">
                    <a:solidFill>
                      <a:srgbClr val="ce181e"/>
                    </a:solidFill>
                    <a:round/>
                  </a:ln>
                </p:spPr>
              </p:cxnSp>
              <p:cxnSp>
                <p:nvCxnSpPr>
                  <p:cNvPr id="449" name="Line 77"/>
                  <p:cNvCxnSpPr>
                    <a:stCxn id="447" idx="4"/>
                    <a:endCxn id="448" idx="1"/>
                  </p:cNvCxnSpPr>
                  <p:nvPr/>
                </p:nvCxnSpPr>
                <p:spPr>
                  <a:xfrm flipH="1" flipV="1">
                    <a:off x="5459400" y="3226680"/>
                    <a:ext cx="1045440" cy="1061280"/>
                  </a:xfrm>
                  <a:prstGeom prst="straightConnector1">
                    <a:avLst/>
                  </a:prstGeom>
                  <a:ln w="38160">
                    <a:solidFill>
                      <a:srgbClr val="ce181e"/>
                    </a:solidFill>
                    <a:round/>
                  </a:ln>
                </p:spPr>
              </p:cxnSp>
            </p:grpSp>
            <p:grpSp>
              <p:nvGrpSpPr>
                <p:cNvPr id="450" name="Group 78"/>
                <p:cNvGrpSpPr/>
                <p:nvPr/>
              </p:nvGrpSpPr>
              <p:grpSpPr>
                <a:xfrm>
                  <a:off x="4322880" y="915120"/>
                  <a:ext cx="1046520" cy="1629720"/>
                  <a:chOff x="4322880" y="915120"/>
                  <a:chExt cx="1046520" cy="1629720"/>
                </a:xfrm>
              </p:grpSpPr>
              <p:sp>
                <p:nvSpPr>
                  <p:cNvPr id="451" name="Line 79"/>
                  <p:cNvSpPr/>
                  <p:nvPr/>
                </p:nvSpPr>
                <p:spPr>
                  <a:xfrm flipH="1" flipV="1">
                    <a:off x="4637520" y="1163520"/>
                    <a:ext cx="489960" cy="121248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52" name="Line 80"/>
                  <p:cNvSpPr/>
                  <p:nvPr/>
                </p:nvSpPr>
                <p:spPr>
                  <a:xfrm flipH="1" flipV="1">
                    <a:off x="4395240" y="1127880"/>
                    <a:ext cx="732240" cy="124848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53" name="Line 81"/>
                  <p:cNvSpPr/>
                  <p:nvPr/>
                </p:nvSpPr>
                <p:spPr>
                  <a:xfrm flipH="1" flipV="1">
                    <a:off x="4613040" y="967680"/>
                    <a:ext cx="514080" cy="140904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54" name="Line 82"/>
                  <p:cNvSpPr/>
                  <p:nvPr/>
                </p:nvSpPr>
                <p:spPr>
                  <a:xfrm flipH="1" flipV="1">
                    <a:off x="4861080" y="959040"/>
                    <a:ext cx="299160" cy="143928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55" name="Line 83"/>
                  <p:cNvSpPr/>
                  <p:nvPr/>
                </p:nvSpPr>
                <p:spPr>
                  <a:xfrm flipH="1" flipV="1">
                    <a:off x="5115600" y="1041480"/>
                    <a:ext cx="16560" cy="140292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56" name="CustomShape 84"/>
                  <p:cNvSpPr/>
                  <p:nvPr/>
                </p:nvSpPr>
                <p:spPr>
                  <a:xfrm rot="15741000">
                    <a:off x="4688640" y="630720"/>
                    <a:ext cx="314640" cy="1013760"/>
                  </a:xfrm>
                  <a:prstGeom prst="ellipse">
                    <a:avLst/>
                  </a:prstGeom>
                  <a:solidFill>
                    <a:srgbClr val="ce181e">
                      <a:alpha val="50000"/>
                    </a:srgbClr>
                  </a:solidFill>
                  <a:ln>
                    <a:solidFill>
                      <a:srgbClr val="3465a4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cxnSp>
                <p:nvCxnSpPr>
                  <p:cNvPr id="457" name="Line 85"/>
                  <p:cNvCxnSpPr>
                    <a:stCxn id="456" idx="0"/>
                  </p:cNvCxnSpPr>
                  <p:nvPr/>
                </p:nvCxnSpPr>
                <p:spPr>
                  <a:xfrm>
                    <a:off x="4343760" y="1204560"/>
                    <a:ext cx="802800" cy="1340640"/>
                  </a:xfrm>
                  <a:prstGeom prst="straightConnector1">
                    <a:avLst/>
                  </a:prstGeom>
                  <a:ln w="38160">
                    <a:solidFill>
                      <a:srgbClr val="ce181e"/>
                    </a:solidFill>
                    <a:round/>
                  </a:ln>
                </p:spPr>
              </p:cxnSp>
              <p:cxnSp>
                <p:nvCxnSpPr>
                  <p:cNvPr id="458" name="Line 86"/>
                  <p:cNvCxnSpPr>
                    <a:stCxn id="456" idx="4"/>
                    <a:endCxn id="457" idx="2"/>
                  </p:cNvCxnSpPr>
                  <p:nvPr/>
                </p:nvCxnSpPr>
                <p:spPr>
                  <a:xfrm flipH="1">
                    <a:off x="5146200" y="1070640"/>
                    <a:ext cx="203040" cy="1474560"/>
                  </a:xfrm>
                  <a:prstGeom prst="straightConnector1">
                    <a:avLst/>
                  </a:prstGeom>
                  <a:ln w="38160">
                    <a:solidFill>
                      <a:srgbClr val="ce181e"/>
                    </a:solidFill>
                    <a:round/>
                  </a:ln>
                </p:spPr>
              </p:cxnSp>
            </p:grpSp>
          </p:grpSp>
        </p:grpSp>
        <p:pic>
          <p:nvPicPr>
            <p:cNvPr id="459" name="" descr=""/>
            <p:cNvPicPr/>
            <p:nvPr/>
          </p:nvPicPr>
          <p:blipFill>
            <a:blip r:embed="rId2"/>
            <a:stretch/>
          </p:blipFill>
          <p:spPr>
            <a:xfrm rot="19800000">
              <a:off x="4099320" y="2323800"/>
              <a:ext cx="1585080" cy="1621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60" name="CustomShape 87"/>
            <p:cNvSpPr/>
            <p:nvPr/>
          </p:nvSpPr>
          <p:spPr>
            <a:xfrm rot="8880000">
              <a:off x="3170160" y="3432960"/>
              <a:ext cx="314640" cy="1013760"/>
            </a:xfrm>
            <a:prstGeom prst="ellipse">
              <a:avLst/>
            </a:prstGeom>
            <a:solidFill>
              <a:srgbClr val="0066b3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cxnSp>
          <p:nvCxnSpPr>
            <p:cNvPr id="461" name="Line 88"/>
            <p:cNvCxnSpPr>
              <a:stCxn id="460" idx="4"/>
              <a:endCxn id="459" idx="1"/>
            </p:cNvCxnSpPr>
            <p:nvPr/>
          </p:nvCxnSpPr>
          <p:spPr>
            <a:xfrm>
              <a:off x="3059640" y="3509640"/>
              <a:ext cx="1146240" cy="21600"/>
            </a:xfrm>
            <a:prstGeom prst="straightConnector1">
              <a:avLst/>
            </a:prstGeom>
            <a:ln w="29160">
              <a:solidFill>
                <a:srgbClr val="0066b3"/>
              </a:solidFill>
              <a:round/>
            </a:ln>
          </p:spPr>
        </p:cxnSp>
        <p:cxnSp>
          <p:nvCxnSpPr>
            <p:cNvPr id="462" name="Line 89"/>
            <p:cNvCxnSpPr>
              <a:stCxn id="459" idx="1"/>
              <a:endCxn id="460" idx="0"/>
            </p:cNvCxnSpPr>
            <p:nvPr/>
          </p:nvCxnSpPr>
          <p:spPr>
            <a:xfrm flipH="1">
              <a:off x="3596040" y="3530880"/>
              <a:ext cx="609840" cy="839520"/>
            </a:xfrm>
            <a:prstGeom prst="straightConnector1">
              <a:avLst/>
            </a:prstGeom>
            <a:ln w="29160">
              <a:solidFill>
                <a:srgbClr val="0066b3"/>
              </a:solidFill>
              <a:round/>
            </a:ln>
          </p:spPr>
        </p:cxnSp>
        <p:sp>
          <p:nvSpPr>
            <p:cNvPr id="463" name="CustomShape 90"/>
            <p:cNvSpPr/>
            <p:nvPr/>
          </p:nvSpPr>
          <p:spPr>
            <a:xfrm rot="10800000">
              <a:off x="2883600" y="2459520"/>
              <a:ext cx="314640" cy="1013760"/>
            </a:xfrm>
            <a:prstGeom prst="ellipse">
              <a:avLst/>
            </a:prstGeom>
            <a:solidFill>
              <a:srgbClr val="0066b3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4" name="CustomShape 91"/>
            <p:cNvSpPr/>
            <p:nvPr/>
          </p:nvSpPr>
          <p:spPr>
            <a:xfrm rot="13560000">
              <a:off x="3277800" y="1597320"/>
              <a:ext cx="314640" cy="1013760"/>
            </a:xfrm>
            <a:prstGeom prst="ellipse">
              <a:avLst/>
            </a:prstGeom>
            <a:solidFill>
              <a:srgbClr val="0066b3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5" name="CustomShape 92"/>
            <p:cNvSpPr/>
            <p:nvPr/>
          </p:nvSpPr>
          <p:spPr>
            <a:xfrm rot="14760000">
              <a:off x="3986280" y="1334880"/>
              <a:ext cx="181440" cy="580680"/>
            </a:xfrm>
            <a:prstGeom prst="ellipse">
              <a:avLst/>
            </a:prstGeom>
            <a:solidFill>
              <a:srgbClr val="5c2d91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6" name="CustomShape 93"/>
            <p:cNvSpPr/>
            <p:nvPr/>
          </p:nvSpPr>
          <p:spPr>
            <a:xfrm rot="7620000">
              <a:off x="3820320" y="4219920"/>
              <a:ext cx="314640" cy="1013760"/>
            </a:xfrm>
            <a:prstGeom prst="ellipse">
              <a:avLst/>
            </a:prstGeom>
            <a:solidFill>
              <a:srgbClr val="0066b3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7" name="CustomShape 94"/>
            <p:cNvSpPr/>
            <p:nvPr/>
          </p:nvSpPr>
          <p:spPr>
            <a:xfrm rot="5400000">
              <a:off x="4750920" y="4551480"/>
              <a:ext cx="314640" cy="1013760"/>
            </a:xfrm>
            <a:prstGeom prst="ellipse">
              <a:avLst/>
            </a:prstGeom>
            <a:solidFill>
              <a:srgbClr val="0066b3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8" name="CustomShape 95"/>
            <p:cNvSpPr/>
            <p:nvPr/>
          </p:nvSpPr>
          <p:spPr>
            <a:xfrm rot="3060000">
              <a:off x="5573880" y="4414320"/>
              <a:ext cx="314640" cy="810360"/>
            </a:xfrm>
            <a:prstGeom prst="ellipse">
              <a:avLst/>
            </a:prstGeom>
            <a:solidFill>
              <a:srgbClr val="0066b3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9" name="CustomShape 96"/>
            <p:cNvSpPr/>
            <p:nvPr/>
          </p:nvSpPr>
          <p:spPr>
            <a:xfrm rot="2229000">
              <a:off x="6089760" y="4190400"/>
              <a:ext cx="314640" cy="533520"/>
            </a:xfrm>
            <a:prstGeom prst="ellipse">
              <a:avLst/>
            </a:prstGeom>
            <a:solidFill>
              <a:srgbClr val="5c2d91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0" name="CustomShape 97"/>
            <p:cNvSpPr/>
            <p:nvPr/>
          </p:nvSpPr>
          <p:spPr>
            <a:xfrm rot="20700000">
              <a:off x="6718680" y="2545560"/>
              <a:ext cx="314640" cy="810360"/>
            </a:xfrm>
            <a:prstGeom prst="ellipse">
              <a:avLst/>
            </a:prstGeom>
            <a:solidFill>
              <a:srgbClr val="5c2d91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1" name="CustomShape 98"/>
            <p:cNvSpPr/>
            <p:nvPr/>
          </p:nvSpPr>
          <p:spPr>
            <a:xfrm rot="18624600">
              <a:off x="5567040" y="1177200"/>
              <a:ext cx="314640" cy="810360"/>
            </a:xfrm>
            <a:prstGeom prst="ellipse">
              <a:avLst/>
            </a:prstGeom>
            <a:solidFill>
              <a:srgbClr val="5c2d91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2" name="CustomShape 99"/>
            <p:cNvSpPr/>
            <p:nvPr/>
          </p:nvSpPr>
          <p:spPr>
            <a:xfrm rot="19614600">
              <a:off x="6233040" y="1689480"/>
              <a:ext cx="314640" cy="948600"/>
            </a:xfrm>
            <a:prstGeom prst="ellipse">
              <a:avLst/>
            </a:prstGeom>
            <a:solidFill>
              <a:srgbClr val="0066b3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73" name="TextShape 100"/>
          <p:cNvSpPr txBox="1"/>
          <p:nvPr/>
        </p:nvSpPr>
        <p:spPr>
          <a:xfrm>
            <a:off x="-257760" y="3728520"/>
            <a:ext cx="3571920" cy="108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i="1" lang="en-US" sz="2500" spc="-1" strike="noStrike">
                <a:solidFill>
                  <a:srgbClr val="0066b3"/>
                </a:solidFill>
                <a:latin typeface="Arial"/>
              </a:rPr>
              <a:t>Combinatorial jets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474" name="TextShape 101"/>
          <p:cNvSpPr txBox="1"/>
          <p:nvPr/>
        </p:nvSpPr>
        <p:spPr>
          <a:xfrm>
            <a:off x="7132320" y="4918320"/>
            <a:ext cx="2947680" cy="443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2500" spc="-1" strike="noStrike">
                <a:solidFill>
                  <a:srgbClr val="5c2d91"/>
                </a:solidFill>
                <a:latin typeface="Arial"/>
              </a:rPr>
              <a:t>*Some gray areas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475" name="TextShape 102"/>
          <p:cNvSpPr txBox="1"/>
          <p:nvPr/>
        </p:nvSpPr>
        <p:spPr>
          <a:xfrm>
            <a:off x="0" y="-51480"/>
            <a:ext cx="7955280" cy="107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800" spc="-1" strike="noStrike">
                <a:solidFill>
                  <a:srgbClr val="58595b"/>
                </a:solidFill>
                <a:latin typeface="Arial"/>
              </a:rPr>
              <a:t>Signal vs Background: </a:t>
            </a:r>
            <a:br/>
            <a:r>
              <a:rPr b="0" lang="en-US" sz="2500" spc="-1" strike="noStrike">
                <a:solidFill>
                  <a:srgbClr val="58595b"/>
                </a:solidFill>
                <a:latin typeface="Arial"/>
              </a:rPr>
              <a:t>The standard paradigm</a:t>
            </a:r>
            <a:endParaRPr b="0" lang="en-US" sz="25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extShape 1"/>
          <p:cNvSpPr txBox="1"/>
          <p:nvPr/>
        </p:nvSpPr>
        <p:spPr>
          <a:xfrm>
            <a:off x="504000" y="1195200"/>
            <a:ext cx="9071640" cy="2500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58595b"/>
                </a:solidFill>
                <a:latin typeface="Arial"/>
              </a:rPr>
              <a:t>Snowmass Accord: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  Apply the same algorithm to data and your model.  Then the measurement and the calculation are the same.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1845</TotalTime>
  <Application>LibreOffice/6.4.6.2$Linux_X86_64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2020-04-12T06:17:34Z</dcterms:created>
  <dc:creator/>
  <dc:description/>
  <dc:language>en-US</dc:language>
  <cp:lastModifiedBy/>
  <dcterms:modified xsi:type="dcterms:W3CDTF">2020-11-01T13:19:09Z</dcterms:modified>
  <cp:revision>40</cp:revision>
  <dc:subject/>
  <dc:title/>
</cp:coreProperties>
</file>