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12.xml.rels" ContentType="application/vnd.openxmlformats-package.relationships+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11.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10.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10.xml" ContentType="application/vnd.openxmlformats-officedocument.presentationml.slideMaster+xml"/>
  <Override PartName="/ppt/slideMasters/slideMaster4.xml" ContentType="application/vnd.openxmlformats-officedocument.presentationml.slideMaster+xml"/>
  <Override PartName="/ppt/slideMasters/slideMaster11.xml" ContentType="application/vnd.openxmlformats-officedocument.presentationml.slideMaster+xml"/>
  <Override PartName="/ppt/slideMasters/slideMaster5.xml" ContentType="application/vnd.openxmlformats-officedocument.presentationml.slideMaster+xml"/>
  <Override PartName="/ppt/slideMasters/slideMaster12.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0.xml" ContentType="application/vnd.openxmlformats-officedocument.theme+xml"/>
  <Override PartName="/ppt/theme/theme5.xml" ContentType="application/vnd.openxmlformats-officedocument.theme+xml"/>
  <Override PartName="/ppt/theme/theme11.xml" ContentType="application/vnd.openxmlformats-officedocument.theme+xml"/>
  <Override PartName="/ppt/theme/theme6.xml" ContentType="application/vnd.openxmlformats-officedocument.theme+xml"/>
  <Override PartName="/ppt/theme/theme12.xml" ContentType="application/vnd.openxmlformats-officedocument.theme+xml"/>
  <Override PartName="/ppt/theme/theme7.xml" ContentType="application/vnd.openxmlformats-officedocument.theme+xml"/>
  <Override PartName="/ppt/theme/theme13.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_rels/notesSlide76.xml.rels" ContentType="application/vnd.openxmlformats-package.relationships+xml"/>
  <Override PartName="/ppt/notesSlides/_rels/notesSlide77.xml.rels" ContentType="application/vnd.openxmlformats-package.relationships+xml"/>
  <Override PartName="/ppt/notesSlides/_rels/notesSlide57.xml.rels" ContentType="application/vnd.openxmlformats-package.relationships+xml"/>
  <Override PartName="/ppt/notesSlides/_rels/notesSlide113.xml.rels" ContentType="application/vnd.openxmlformats-package.relationships+xml"/>
  <Override PartName="/ppt/notesSlides/_rels/notesSlide32.xml.rels" ContentType="application/vnd.openxmlformats-package.relationships+xml"/>
  <Override PartName="/ppt/notesSlides/_rels/notesSlide128.xml.rels" ContentType="application/vnd.openxmlformats-package.relationships+xml"/>
  <Override PartName="/ppt/notesSlides/_rels/notesSlide31.xml.rels" ContentType="application/vnd.openxmlformats-package.relationships+xml"/>
  <Override PartName="/ppt/notesSlides/_rels/notesSlide112.xml.rels" ContentType="application/vnd.openxmlformats-package.relationships+xml"/>
  <Override PartName="/ppt/notesSlides/_rels/notesSlide111.xml.rels" ContentType="application/vnd.openxmlformats-package.relationships+xml"/>
  <Override PartName="/ppt/notesSlides/_rels/notesSlide117.xml.rels" ContentType="application/vnd.openxmlformats-package.relationships+xml"/>
  <Override PartName="/ppt/notesSlides/_rels/notesSlide109.xml.rels" ContentType="application/vnd.openxmlformats-package.relationships+xml"/>
  <Override PartName="/ppt/notesSlides/_rels/notesSlide110.xml.rels" ContentType="application/vnd.openxmlformats-package.relationships+xml"/>
  <Override PartName="/ppt/notesSlides/_rels/notesSlide108.xml.rels" ContentType="application/vnd.openxmlformats-package.relationships+xml"/>
  <Override PartName="/ppt/notesSlides/_rels/notesSlide115.xml.rels" ContentType="application/vnd.openxmlformats-package.relationships+xml"/>
  <Override PartName="/ppt/notesSlides/_rels/notesSlide78.xml.rels" ContentType="application/vnd.openxmlformats-package.relationships+xml"/>
  <Override PartName="/ppt/notesSlides/_rels/notesSlide80.xml.rels" ContentType="application/vnd.openxmlformats-package.relationships+xml"/>
  <Override PartName="/ppt/notesSlides/_rels/notesSlide89.xml.rels" ContentType="application/vnd.openxmlformats-package.relationships+xml"/>
  <Override PartName="/ppt/notesSlides/_rels/notesSlide132.xml.rels" ContentType="application/vnd.openxmlformats-package.relationships+xml"/>
  <Override PartName="/ppt/notesSlides/_rels/notesSlide130.xml.rels" ContentType="application/vnd.openxmlformats-package.relationships+xml"/>
  <Override PartName="/ppt/notesSlides/_rels/notesSlide129.xml.rels" ContentType="application/vnd.openxmlformats-package.relationships+xml"/>
  <Override PartName="/ppt/notesSlides/_rels/notesSlide114.xml.rels" ContentType="application/vnd.openxmlformats-package.relationships+xml"/>
  <Override PartName="/ppt/notesSlides/notesSlide112.xml" ContentType="application/vnd.openxmlformats-officedocument.presentationml.notesSlide+xml"/>
  <Override PartName="/ppt/notesSlides/notesSlide111.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08.xml" ContentType="application/vnd.openxmlformats-officedocument.presentationml.notesSlide+xml"/>
  <Override PartName="/ppt/notesSlides/notesSlide78.xml" ContentType="application/vnd.openxmlformats-officedocument.presentationml.notesSlide+xml"/>
  <Override PartName="/ppt/notesSlides/notesSlide80.xml" ContentType="application/vnd.openxmlformats-officedocument.presentationml.notesSlide+xml"/>
  <Override PartName="/ppt/notesSlides/notesSlide89.xml" ContentType="application/vnd.openxmlformats-officedocument.presentationml.notesSlide+xml"/>
  <Override PartName="/ppt/notesSlides/notesSlide132.xml" ContentType="application/vnd.openxmlformats-officedocument.presentationml.notesSlide+xml"/>
  <Override PartName="/ppt/notesSlides/notesSlide129.xml" ContentType="application/vnd.openxmlformats-officedocument.presentationml.notesSlide+xml"/>
  <Override PartName="/ppt/notesSlides/notesSlide117.xml" ContentType="application/vnd.openxmlformats-officedocument.presentationml.notesSlide+xml"/>
  <Override PartName="/ppt/notesSlides/notesSlide31.xml" ContentType="application/vnd.openxmlformats-officedocument.presentationml.notesSlide+xml"/>
  <Override PartName="/ppt/notesSlides/notesSlide130.xml" ContentType="application/vnd.openxmlformats-officedocument.presentationml.notesSlide+xml"/>
  <Override PartName="/ppt/notesSlides/notesSlide128.xml" ContentType="application/vnd.openxmlformats-officedocument.presentationml.notesSlide+xml"/>
  <Override PartName="/ppt/notesSlides/notesSlide115.xml" ContentType="application/vnd.openxmlformats-officedocument.presentationml.notesSlide+xml"/>
  <Override PartName="/ppt/notesSlides/notesSlide114.xml" ContentType="application/vnd.openxmlformats-officedocument.presentationml.notesSlide+xml"/>
  <Override PartName="/ppt/notesSlides/notesSlide77.xml" ContentType="application/vnd.openxmlformats-officedocument.presentationml.notesSlide+xml"/>
  <Override PartName="/ppt/notesSlides/notesSlide32.xml" ContentType="application/vnd.openxmlformats-officedocument.presentationml.notesSlid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76.xml" ContentType="application/vnd.openxmlformats-officedocument.presentationml.notesSlide+xml"/>
  <Override PartName="/ppt/_rels/presentation.xml.rels" ContentType="application/vnd.openxmlformats-package.relationships+xml"/>
  <Override PartName="/ppt/slideLayouts/_rels/slideLayout102.xml.rels" ContentType="application/vnd.openxmlformats-package.relationships+xml"/>
  <Override PartName="/ppt/slideLayouts/_rels/slideLayout101.xml.rels" ContentType="application/vnd.openxmlformats-package.relationships+xml"/>
  <Override PartName="/ppt/slideLayouts/_rels/slideLayout100.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28.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_rels/slideLayout27.xml.rels" ContentType="application/vnd.openxmlformats-package.relationships+xml"/>
  <Override PartName="/ppt/slideLayouts/_rels/slideLayout88.xml.rels" ContentType="application/vnd.openxmlformats-package.relationships+xml"/>
  <Override PartName="/ppt/slideLayouts/_rels/slideLayout87.xml.rels" ContentType="application/vnd.openxmlformats-package.relationships+xml"/>
  <Override PartName="/ppt/slideLayouts/_rels/slideLayout86.xml.rels" ContentType="application/vnd.openxmlformats-package.relationships+xml"/>
  <Override PartName="/ppt/slideLayouts/_rels/slideLayout78.xml.rels" ContentType="application/vnd.openxmlformats-package.relationships+xml"/>
  <Override PartName="/ppt/slideLayouts/_rels/slideLayout76.xml.rels" ContentType="application/vnd.openxmlformats-package.relationships+xml"/>
  <Override PartName="/ppt/slideLayouts/_rels/slideLayout75.xml.rels" ContentType="application/vnd.openxmlformats-package.relationships+xml"/>
  <Override PartName="/ppt/slideLayouts/_rels/slideLayout74.xml.rels" ContentType="application/vnd.openxmlformats-package.relationships+xml"/>
  <Override PartName="/ppt/slideLayouts/_rels/slideLayout140.xml.rels" ContentType="application/vnd.openxmlformats-package.relationships+xml"/>
  <Override PartName="/ppt/slideLayouts/_rels/slideLayout29.xml.rels" ContentType="application/vnd.openxmlformats-package.relationships+xml"/>
  <Override PartName="/ppt/slideLayouts/_rels/slideLayout144.xml.rels" ContentType="application/vnd.openxmlformats-package.relationships+xml"/>
  <Override PartName="/ppt/slideLayouts/_rels/slideLayout40.xml.rels" ContentType="application/vnd.openxmlformats-package.relationships+xml"/>
  <Override PartName="/ppt/slideLayouts/_rels/slideLayout55.xml.rels" ContentType="application/vnd.openxmlformats-package.relationships+xml"/>
  <Override PartName="/ppt/slideLayouts/_rels/slideLayout39.xml.rels" ContentType="application/vnd.openxmlformats-package.relationships+xml"/>
  <Override PartName="/ppt/slideLayouts/_rels/slideLayout133.xml.rels" ContentType="application/vnd.openxmlformats-package.relationships+xml"/>
  <Override PartName="/ppt/slideLayouts/_rels/slideLayout142.xml.rels" ContentType="application/vnd.openxmlformats-package.relationships+xml"/>
  <Override PartName="/ppt/slideLayouts/_rels/slideLayout112.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50.xml.rels" ContentType="application/vnd.openxmlformats-package.relationships+xml"/>
  <Override PartName="/ppt/slideLayouts/_rels/slideLayout108.xml.rels" ContentType="application/vnd.openxmlformats-package.relationships+xml"/>
  <Override PartName="/ppt/slideLayouts/_rels/slideLayout99.xml.rels" ContentType="application/vnd.openxmlformats-package.relationships+xml"/>
  <Override PartName="/ppt/slideLayouts/_rels/slideLayout41.xml.rels" ContentType="application/vnd.openxmlformats-package.relationships+xml"/>
  <Override PartName="/ppt/slideLayouts/_rels/slideLayout34.xml.rels" ContentType="application/vnd.openxmlformats-package.relationships+xml"/>
  <Override PartName="/ppt/slideLayouts/_rels/slideLayout138.xml.rels" ContentType="application/vnd.openxmlformats-package.relationships+xml"/>
  <Override PartName="/ppt/slideLayouts/_rels/slideLayout54.xml.rels" ContentType="application/vnd.openxmlformats-package.relationships+xml"/>
  <Override PartName="/ppt/slideLayouts/_rels/slideLayout7.xml.rels" ContentType="application/vnd.openxmlformats-package.relationships+xml"/>
  <Override PartName="/ppt/slideLayouts/_rels/slideLayout132.xml.rels" ContentType="application/vnd.openxmlformats-package.relationships+xml"/>
  <Override PartName="/ppt/slideLayouts/_rels/slideLayout141.xml.rels" ContentType="application/vnd.openxmlformats-package.relationships+xml"/>
  <Override PartName="/ppt/slideLayouts/_rels/slideLayout33.xml.rels" ContentType="application/vnd.openxmlformats-package.relationships+xml"/>
  <Override PartName="/ppt/slideLayouts/_rels/slideLayout137.xml.rels" ContentType="application/vnd.openxmlformats-package.relationships+xml"/>
  <Override PartName="/ppt/slideLayouts/_rels/slideLayout105.xml.rels" ContentType="application/vnd.openxmlformats-package.relationships+xml"/>
  <Override PartName="/ppt/slideLayouts/_rels/slideLayout53.xml.rels" ContentType="application/vnd.openxmlformats-package.relationships+xml"/>
  <Override PartName="/ppt/slideLayouts/_rels/slideLayout136.xml.rels" ContentType="application/vnd.openxmlformats-package.relationships+xml"/>
  <Override PartName="/ppt/slideLayouts/_rels/slideLayout32.xml.rels" ContentType="application/vnd.openxmlformats-package.relationships+xml"/>
  <Override PartName="/ppt/slideLayouts/_rels/slideLayout85.xml.rels" ContentType="application/vnd.openxmlformats-package.relationships+xml"/>
  <Override PartName="/ppt/slideLayouts/_rels/slideLayout59.xml.rels" ContentType="application/vnd.openxmlformats-package.relationships+xml"/>
  <Override PartName="/ppt/slideLayouts/_rels/slideLayout104.xml.rels" ContentType="application/vnd.openxmlformats-package.relationships+xml"/>
  <Override PartName="/ppt/slideLayouts/_rels/slideLayout52.xml.rels" ContentType="application/vnd.openxmlformats-package.relationships+xml"/>
  <Override PartName="/ppt/slideLayouts/_rels/slideLayout111.xml.rels" ContentType="application/vnd.openxmlformats-package.relationships+xml"/>
  <Override PartName="/ppt/slideLayouts/_rels/slideLayout6.xml.rels" ContentType="application/vnd.openxmlformats-package.relationships+xml"/>
  <Override PartName="/ppt/slideLayouts/_rels/slideLayout64.xml.rels" ContentType="application/vnd.openxmlformats-package.relationships+xml"/>
  <Override PartName="/ppt/slideLayouts/_rels/slideLayout143.xml.rels" ContentType="application/vnd.openxmlformats-package.relationships+xml"/>
  <Override PartName="/ppt/slideLayouts/_rels/slideLayout47.xml.rels" ContentType="application/vnd.openxmlformats-package.relationships+xml"/>
  <Override PartName="/ppt/slideLayouts/_rels/slideLayout91.xml.rels" ContentType="application/vnd.openxmlformats-package.relationships+xml"/>
  <Override PartName="/ppt/slideLayouts/_rels/slideLayout96.xml.rels" ContentType="application/vnd.openxmlformats-package.relationships+xml"/>
  <Override PartName="/ppt/slideLayouts/_rels/slideLayout43.xml.rels" ContentType="application/vnd.openxmlformats-package.relationships+xml"/>
  <Override PartName="/ppt/slideLayouts/_rels/slideLayout113.xml.rels" ContentType="application/vnd.openxmlformats-package.relationships+xml"/>
  <Override PartName="/ppt/slideLayouts/_rels/slideLayout109.xml.rels" ContentType="application/vnd.openxmlformats-package.relationships+xml"/>
  <Override PartName="/ppt/slideLayouts/_rels/slideLayout120.xml.rels" ContentType="application/vnd.openxmlformats-package.relationships+xml"/>
  <Override PartName="/ppt/slideLayouts/_rels/slideLayout42.xml.rels" ContentType="application/vnd.openxmlformats-package.relationships+xml"/>
  <Override PartName="/ppt/slideLayouts/_rels/slideLayout51.xml.rels" ContentType="application/vnd.openxmlformats-package.relationships+xml"/>
  <Override PartName="/ppt/slideLayouts/_rels/slideLayout11.xml.rels" ContentType="application/vnd.openxmlformats-package.relationships+xml"/>
  <Override PartName="/ppt/slideLayouts/_rels/slideLayout115.xml.rels" ContentType="application/vnd.openxmlformats-package.relationships+xml"/>
  <Override PartName="/ppt/slideLayouts/_rels/slideLayout122.xml.rels" ContentType="application/vnd.openxmlformats-package.relationships+xml"/>
  <Override PartName="/ppt/slideLayouts/_rels/slideLayout110.xml.rels" ContentType="application/vnd.openxmlformats-package.relationships+xml"/>
  <Override PartName="/ppt/slideLayouts/_rels/slideLayout103.xml.rels" ContentType="application/vnd.openxmlformats-package.relationships+xml"/>
  <Override PartName="/ppt/slideLayouts/_rels/slideLayout118.xml.rels" ContentType="application/vnd.openxmlformats-package.relationships+xml"/>
  <Override PartName="/ppt/slideLayouts/_rels/slideLayout66.xml.rels" ContentType="application/vnd.openxmlformats-package.relationships+xml"/>
  <Override PartName="/ppt/slideLayouts/_rels/slideLayout123.xml.rels" ContentType="application/vnd.openxmlformats-package.relationships+xml"/>
  <Override PartName="/ppt/slideLayouts/_rels/slideLayout121.xml.rels" ContentType="application/vnd.openxmlformats-package.relationships+xml"/>
  <Override PartName="/ppt/slideLayouts/_rels/slideLayout10.xml.rels" ContentType="application/vnd.openxmlformats-package.relationships+xml"/>
  <Override PartName="/ppt/slideLayouts/_rels/slideLayout114.xml.rels" ContentType="application/vnd.openxmlformats-package.relationships+xml"/>
  <Override PartName="/ppt/slideLayouts/_rels/slideLayout9.xml.rels" ContentType="application/vnd.openxmlformats-package.relationships+xml"/>
  <Override PartName="/ppt/slideLayouts/_rels/slideLayout65.xml.rels" ContentType="application/vnd.openxmlformats-package.relationships+xml"/>
  <Override PartName="/ppt/slideLayouts/_rels/slideLayout84.xml.rels" ContentType="application/vnd.openxmlformats-package.relationships+xml"/>
  <Override PartName="/ppt/slideLayouts/_rels/slideLayout48.xml.rels" ContentType="application/vnd.openxmlformats-package.relationships+xml"/>
  <Override PartName="/ppt/slideLayouts/_rels/slideLayout92.xml.rels" ContentType="application/vnd.openxmlformats-package.relationships+xml"/>
  <Override PartName="/ppt/slideLayouts/_rels/slideLayout35.xml.rels" ContentType="application/vnd.openxmlformats-package.relationships+xml"/>
  <Override PartName="/ppt/slideLayouts/_rels/slideLayout139.xml.rels" ContentType="application/vnd.openxmlformats-package.relationships+xml"/>
  <Override PartName="/ppt/slideLayouts/_rels/slideLayout131.xml.rels" ContentType="application/vnd.openxmlformats-package.relationships+xml"/>
  <Override PartName="/ppt/slideLayouts/_rels/slideLayout82.xml.rels" ContentType="application/vnd.openxmlformats-package.relationships+xml"/>
  <Override PartName="/ppt/slideLayouts/_rels/slideLayout38.xml.rels" ContentType="application/vnd.openxmlformats-package.relationships+xml"/>
  <Override PartName="/ppt/slideLayouts/_rels/slideLayout90.xml.rels" ContentType="application/vnd.openxmlformats-package.relationships+xml"/>
  <Override PartName="/ppt/slideLayouts/_rels/slideLayout46.xml.rels" ContentType="application/vnd.openxmlformats-package.relationships+xml"/>
  <Override PartName="/ppt/slideLayouts/_rels/slideLayout130.xml.rels" ContentType="application/vnd.openxmlformats-package.relationships+xml"/>
  <Override PartName="/ppt/slideLayouts/_rels/slideLayout77.xml.rels" ContentType="application/vnd.openxmlformats-package.relationships+xml"/>
  <Override PartName="/ppt/slideLayouts/_rels/slideLayout44.xml.rels" ContentType="application/vnd.openxmlformats-package.relationships+xml"/>
  <Override PartName="/ppt/slideLayouts/_rels/slideLayout97.xml.rels" ContentType="application/vnd.openxmlformats-package.relationships+xml"/>
  <Override PartName="/ppt/slideLayouts/_rels/slideLayout106.xml.rels" ContentType="application/vnd.openxmlformats-package.relationships+xml"/>
  <Override PartName="/ppt/slideLayouts/_rels/slideLayout31.xml.rels" ContentType="application/vnd.openxmlformats-package.relationships+xml"/>
  <Override PartName="/ppt/slideLayouts/_rels/slideLayout135.xml.rels" ContentType="application/vnd.openxmlformats-package.relationships+xml"/>
  <Override PartName="/ppt/slideLayouts/_rels/slideLayout24.xml.rels" ContentType="application/vnd.openxmlformats-package.relationships+xml"/>
  <Override PartName="/ppt/slideLayouts/_rels/slideLayout128.xml.rels" ContentType="application/vnd.openxmlformats-package.relationships+xml"/>
  <Override PartName="/ppt/slideLayouts/_rels/slideLayout8.xml.rels" ContentType="application/vnd.openxmlformats-package.relationships+xml"/>
  <Override PartName="/ppt/slideLayouts/_rels/slideLayout19.xml.rels" ContentType="application/vnd.openxmlformats-package.relationships+xml"/>
  <Override PartName="/ppt/slideLayouts/_rels/slideLayout134.xml.rels" ContentType="application/vnd.openxmlformats-package.relationships+xml"/>
  <Override PartName="/ppt/slideLayouts/_rels/slideLayout30.xml.rels" ContentType="application/vnd.openxmlformats-package.relationships+xml"/>
  <Override PartName="/ppt/slideLayouts/_rels/slideLayout83.xml.rels" ContentType="application/vnd.openxmlformats-package.relationships+xml"/>
  <Override PartName="/ppt/slideLayouts/_rels/slideLayout79.xml.rels" ContentType="application/vnd.openxmlformats-package.relationships+xml"/>
  <Override PartName="/ppt/slideLayouts/_rels/slideLayout45.xml.rels" ContentType="application/vnd.openxmlformats-package.relationships+xml"/>
  <Override PartName="/ppt/slideLayouts/_rels/slideLayout98.xml.rels" ContentType="application/vnd.openxmlformats-package.relationships+xml"/>
  <Override PartName="/ppt/slideLayouts/_rels/slideLayout107.xml.rels" ContentType="application/vnd.openxmlformats-package.relationships+xml"/>
  <Override PartName="/ppt/slideLayouts/_rels/slideLayout18.xml.rels" ContentType="application/vnd.openxmlformats-package.relationships+xml"/>
  <Override PartName="/ppt/slideLayouts/_rels/slideLayout23.xml.rels" ContentType="application/vnd.openxmlformats-package.relationships+xml"/>
  <Override PartName="/ppt/slideLayouts/_rels/slideLayout127.xml.rels" ContentType="application/vnd.openxmlformats-package.relationships+xml"/>
  <Override PartName="/ppt/slideLayouts/_rels/slideLayout57.xml.rels" ContentType="application/vnd.openxmlformats-package.relationships+xml"/>
  <Override PartName="/ppt/slideLayouts/_rels/slideLayout61.xml.rels" ContentType="application/vnd.openxmlformats-package.relationships+xml"/>
  <Override PartName="/ppt/slideLayouts/_rels/slideLayout124.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95.xml.rels" ContentType="application/vnd.openxmlformats-package.relationships+xml"/>
  <Override PartName="/ppt/slideLayouts/_rels/slideLayout58.xml.rels" ContentType="application/vnd.openxmlformats-package.relationships+xml"/>
  <Override PartName="/ppt/slideLayouts/_rels/slideLayout125.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22.xml.rels" ContentType="application/vnd.openxmlformats-package.relationships+xml"/>
  <Override PartName="/ppt/slideLayouts/_rels/slideLayout126.xml.rels" ContentType="application/vnd.openxmlformats-package.relationships+xml"/>
  <Override PartName="/ppt/slideLayouts/_rels/slideLayout14.xml.rels" ContentType="application/vnd.openxmlformats-package.relationships+xml"/>
  <Override PartName="/ppt/slideLayouts/_rels/slideLayout89.xml.rels" ContentType="application/vnd.openxmlformats-package.relationships+xml"/>
  <Override PartName="/ppt/slideLayouts/_rels/slideLayout49.xml.rels" ContentType="application/vnd.openxmlformats-package.relationships+xml"/>
  <Override PartName="/ppt/slideLayouts/_rels/slideLayout93.xml.rels" ContentType="application/vnd.openxmlformats-package.relationships+xml"/>
  <Override PartName="/ppt/slideLayouts/_rels/slideLayout119.xml.rels" ContentType="application/vnd.openxmlformats-package.relationships+xml"/>
  <Override PartName="/ppt/slideLayouts/_rels/slideLayout15.xml.rels" ContentType="application/vnd.openxmlformats-package.relationships+xml"/>
  <Override PartName="/ppt/slideLayouts/_rels/slideLayout116.xml.rels" ContentType="application/vnd.openxmlformats-package.relationships+xml"/>
  <Override PartName="/ppt/slideLayouts/_rels/slideLayout12.xml.rels" ContentType="application/vnd.openxmlformats-package.relationships+xml"/>
  <Override PartName="/ppt/slideLayouts/_rels/slideLayout80.xml.rels" ContentType="application/vnd.openxmlformats-package.relationships+xml"/>
  <Override PartName="/ppt/slideLayouts/_rels/slideLayout36.xml.rels" ContentType="application/vnd.openxmlformats-package.relationships+xml"/>
  <Override PartName="/ppt/slideLayouts/_rels/slideLayout117.xml.rels" ContentType="application/vnd.openxmlformats-package.relationships+xml"/>
  <Override PartName="/ppt/slideLayouts/_rels/slideLayout13.xml.rels" ContentType="application/vnd.openxmlformats-package.relationships+xml"/>
  <Override PartName="/ppt/slideLayouts/_rels/slideLayout81.xml.rels" ContentType="application/vnd.openxmlformats-package.relationships+xml"/>
  <Override PartName="/ppt/slideLayouts/_rels/slideLayout37.xml.rels" ContentType="application/vnd.openxmlformats-package.relationships+xml"/>
  <Override PartName="/ppt/slideLayouts/_rels/slideLayout129.xml.rels" ContentType="application/vnd.openxmlformats-package.relationships+xml"/>
  <Override PartName="/ppt/slideLayouts/_rels/slideLayout25.xml.rels" ContentType="application/vnd.openxmlformats-package.relationships+xml"/>
  <Override PartName="/ppt/slideLayouts/_rels/slideLayout70.xml.rels" ContentType="application/vnd.openxmlformats-package.relationships+xml"/>
  <Override PartName="/ppt/slideLayouts/_rels/slideLayout26.xml.rels" ContentType="application/vnd.openxmlformats-package.relationships+xml"/>
  <Override PartName="/ppt/slideLayouts/_rels/slideLayout94.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7.xml.rels" ContentType="application/vnd.openxmlformats-package.relationships+xml"/>
  <Override PartName="/ppt/slideLayouts/_rels/slideLayout71.xml.rels" ContentType="application/vnd.openxmlformats-package.relationships+xml"/>
  <Override PartName="/ppt/slideLayouts/_rels/slideLayout68.xml.rels" ContentType="application/vnd.openxmlformats-package.relationships+xml"/>
  <Override PartName="/ppt/slideLayouts/_rels/slideLayout72.xml.rels" ContentType="application/vnd.openxmlformats-package.relationships+xml"/>
  <Override PartName="/ppt/slideLayouts/_rels/slideLayout69.xml.rels" ContentType="application/vnd.openxmlformats-package.relationships+xml"/>
  <Override PartName="/ppt/slideLayouts/_rels/slideLayout73.xml.rels" ContentType="application/vnd.openxmlformats-package.relationships+xml"/>
  <Override PartName="/ppt/slideLayouts/slideLayout124.xml" ContentType="application/vnd.openxmlformats-officedocument.presentationml.slideLayout+xml"/>
  <Override PartName="/ppt/slideLayouts/slideLayout123.xml" ContentType="application/vnd.openxmlformats-officedocument.presentationml.slideLayout+xml"/>
  <Override PartName="/ppt/slideLayouts/slideLayout122.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114.xml" ContentType="application/vnd.openxmlformats-officedocument.presentationml.slideLayout+xml"/>
  <Override PartName="/ppt/slideLayouts/slideLayout113.xml" ContentType="application/vnd.openxmlformats-officedocument.presentationml.slideLayout+xml"/>
  <Override PartName="/ppt/slideLayouts/slideLayout112.xml" ContentType="application/vnd.openxmlformats-officedocument.presentationml.slideLayout+xml"/>
  <Override PartName="/ppt/slideLayouts/slideLayout111.xml" ContentType="application/vnd.openxmlformats-officedocument.presentationml.slideLayout+xml"/>
  <Override PartName="/ppt/slideLayouts/slideLayout110.xml" ContentType="application/vnd.openxmlformats-officedocument.presentationml.slideLayout+xml"/>
  <Override PartName="/ppt/slideLayouts/slideLayout109.xml" ContentType="application/vnd.openxmlformats-officedocument.presentationml.slideLayout+xml"/>
  <Override PartName="/ppt/slideLayouts/slideLayout108.xml" ContentType="application/vnd.openxmlformats-officedocument.presentationml.slideLayout+xml"/>
  <Override PartName="/ppt/slideLayouts/slideLayout107.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59.xml" ContentType="application/vnd.openxmlformats-officedocument.presentationml.slideLayout+xml"/>
  <Override PartName="/ppt/slideLayouts/slideLayout128.xml" ContentType="application/vnd.openxmlformats-officedocument.presentationml.slideLayout+xml"/>
  <Override PartName="/ppt/slideLayouts/slideLayout11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7.xml" ContentType="application/vnd.openxmlformats-officedocument.presentationml.slideLayout+xml"/>
  <Override PartName="/ppt/slideLayouts/slideLayout92.xml" ContentType="application/vnd.openxmlformats-officedocument.presentationml.slideLayout+xml"/>
  <Override PartName="/ppt/slideLayouts/slideLayout24.xml" ContentType="application/vnd.openxmlformats-officedocument.presentationml.slideLayout+xml"/>
  <Override PartName="/ppt/slideLayouts/slideLayout129.xml" ContentType="application/vnd.openxmlformats-officedocument.presentationml.slideLayout+xml"/>
  <Override PartName="/ppt/slideLayouts/slideLayout116.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17.xml" ContentType="application/vnd.openxmlformats-officedocument.presentationml.slideLayout+xml"/>
  <Override PartName="/ppt/slideLayouts/slideLayout23.xml" ContentType="application/vnd.openxmlformats-officedocument.presentationml.slideLayout+xml"/>
  <Override PartName="/ppt/slideLayouts/slideLayout91.xml" ContentType="application/vnd.openxmlformats-officedocument.presentationml.slideLayout+xml"/>
  <Override PartName="/ppt/slideLayouts/slideLayout49.xml" ContentType="application/vnd.openxmlformats-officedocument.presentationml.slideLayout+xml"/>
  <Override PartName="/ppt/slideLayouts/slideLayout30.xml" ContentType="application/vnd.openxmlformats-officedocument.presentationml.slideLayout+xml"/>
  <Override PartName="/ppt/slideLayouts/slideLayout135.xml" ContentType="application/vnd.openxmlformats-officedocument.presentationml.slideLayout+xml"/>
  <Override PartName="/ppt/slideLayouts/slideLayout31.xml" ContentType="application/vnd.openxmlformats-officedocument.presentationml.slideLayout+xml"/>
  <Override PartName="/ppt/slideLayouts/slideLayout136.xml" ContentType="application/vnd.openxmlformats-officedocument.presentationml.slideLayout+xml"/>
  <Override PartName="/ppt/slideLayouts/slideLayout32.xml" ContentType="application/vnd.openxmlformats-officedocument.presentationml.slideLayout+xml"/>
  <Override PartName="/ppt/slideLayouts/slideLayout137.xml" ContentType="application/vnd.openxmlformats-officedocument.presentationml.slideLayout+xml"/>
  <Override PartName="/ppt/slideLayouts/slideLayout33.xml" ContentType="application/vnd.openxmlformats-officedocument.presentationml.slideLayout+xml"/>
  <Override PartName="/ppt/slideLayouts/slideLayout138.xml" ContentType="application/vnd.openxmlformats-officedocument.presentationml.slideLayout+xml"/>
  <Override PartName="/ppt/slideLayouts/slideLayout34.xml" ContentType="application/vnd.openxmlformats-officedocument.presentationml.slideLayout+xml"/>
  <Override PartName="/ppt/slideLayouts/slideLayout139.xml" ContentType="application/vnd.openxmlformats-officedocument.presentationml.slideLayout+xml"/>
  <Override PartName="/ppt/slideLayouts/slideLayout35.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118.xml" ContentType="application/vnd.openxmlformats-officedocument.presentationml.slideLayout+xml"/>
  <Override PartName="/ppt/slideLayouts/slideLayout6.xml" ContentType="application/vnd.openxmlformats-officedocument.presentationml.slideLayout+xml"/>
  <Override PartName="/ppt/slideLayouts/slideLayout44.xml" ContentType="application/vnd.openxmlformats-officedocument.presentationml.slideLayout+xml"/>
  <Override PartName="/ppt/slideLayouts/slideLayout41.xml" ContentType="application/vnd.openxmlformats-officedocument.presentationml.slideLayout+xml"/>
  <Override PartName="/ppt/slideLayouts/slideLayout133.xml" ContentType="application/vnd.openxmlformats-officedocument.presentationml.slideLayout+xml"/>
  <Override PartName="/ppt/slideLayouts/slideLayout55.xml" ContentType="application/vnd.openxmlformats-officedocument.presentationml.slideLayout+xml"/>
  <Override PartName="/ppt/slideLayouts/slideLayout42.xml" ContentType="application/vnd.openxmlformats-officedocument.presentationml.slideLayout+xml"/>
  <Override PartName="/ppt/slideLayouts/slideLayout134.xml" ContentType="application/vnd.openxmlformats-officedocument.presentationml.slideLayout+xml"/>
  <Override PartName="/ppt/slideLayouts/slideLayout56.xml" ContentType="application/vnd.openxmlformats-officedocument.presentationml.slideLayout+xml"/>
  <Override PartName="/ppt/slideLayouts/slideLayout43.xml" ContentType="application/vnd.openxmlformats-officedocument.presentationml.slideLayout+xml"/>
  <Override PartName="/ppt/slideLayouts/slideLayout140.xml" ContentType="application/vnd.openxmlformats-officedocument.presentationml.slideLayout+xml"/>
  <Override PartName="/ppt/slideLayouts/slideLayout7.xml" ContentType="application/vnd.openxmlformats-officedocument.presentationml.slideLayout+xml"/>
  <Override PartName="/ppt/slideLayouts/slideLayout45.xml" ContentType="application/vnd.openxmlformats-officedocument.presentationml.slideLayout+xml"/>
  <Override PartName="/ppt/slideLayouts/slideLayout141.xml" ContentType="application/vnd.openxmlformats-officedocument.presentationml.slideLayout+xml"/>
  <Override PartName="/ppt/slideLayouts/slideLayout8.xml" ContentType="application/vnd.openxmlformats-officedocument.presentationml.slideLayout+xml"/>
  <Override PartName="/ppt/slideLayouts/slideLayout46.xml" ContentType="application/vnd.openxmlformats-officedocument.presentationml.slideLayout+xml"/>
  <Override PartName="/ppt/slideLayouts/slideLayout40.xml" ContentType="application/vnd.openxmlformats-officedocument.presentationml.slideLayout+xml"/>
  <Override PartName="/ppt/slideLayouts/slideLayout132.xml" ContentType="application/vnd.openxmlformats-officedocument.presentationml.slideLayout+xml"/>
  <Override PartName="/ppt/slideLayouts/slideLayout54.xml" ContentType="application/vnd.openxmlformats-officedocument.presentationml.slideLayout+xml"/>
  <Override PartName="/ppt/slideLayouts/slideLayout131.xml" ContentType="application/vnd.openxmlformats-officedocument.presentationml.slideLayout+xml"/>
  <Override PartName="/ppt/slideLayouts/slideLayout37.xml" ContentType="application/vnd.openxmlformats-officedocument.presentationml.slideLayout+xml"/>
  <Override PartName="/ppt/slideLayouts/slideLayout53.xml" ContentType="application/vnd.openxmlformats-officedocument.presentationml.slideLayout+xml"/>
  <Override PartName="/ppt/slideLayouts/slideLayout130.xml" ContentType="application/vnd.openxmlformats-officedocument.presentationml.slideLayout+xml"/>
  <Override PartName="/ppt/slideLayouts/slideLayout36.xml" ContentType="application/vnd.openxmlformats-officedocument.presentationml.slideLayout+xml"/>
  <Override PartName="/ppt/slideLayouts/slideLayout144.xml" ContentType="application/vnd.openxmlformats-officedocument.presentationml.slideLayout+xml"/>
  <Override PartName="/ppt/slideLayouts/slideLayout52.xml" ContentType="application/vnd.openxmlformats-officedocument.presentationml.slideLayout+xml"/>
  <Override PartName="/ppt/slideLayouts/slideLayout143.xml" ContentType="application/vnd.openxmlformats-officedocument.presentationml.slideLayout+xml"/>
  <Override PartName="/ppt/slideLayouts/slideLayout51.xml" ContentType="application/vnd.openxmlformats-officedocument.presentationml.slideLayout+xml"/>
  <Override PartName="/ppt/slideLayouts/slideLayout142.xml" ContentType="application/vnd.openxmlformats-officedocument.presentationml.slideLayout+xml"/>
  <Override PartName="/ppt/slideLayouts/slideLayout50.xml" ContentType="application/vnd.openxmlformats-officedocument.presentationml.slideLayout+xml"/>
  <Override PartName="/ppt/slideLayouts/slideLayout90.xml" ContentType="application/vnd.openxmlformats-officedocument.presentationml.slideLayout+xml"/>
  <Override PartName="/ppt/slideLayouts/slideLayout22.xml" ContentType="application/vnd.openxmlformats-officedocument.presentationml.slideLayout+xml"/>
  <Override PartName="/ppt/slideLayouts/slideLayout127.xml" ContentType="application/vnd.openxmlformats-officedocument.presentationml.slideLayout+xml"/>
  <Override PartName="/ppt/slideLayouts/slideLayout57.xml" ContentType="application/vnd.openxmlformats-officedocument.presentationml.slideLayout+xml"/>
  <Override PartName="/ppt/slideLayouts/slideLayout20.xml" ContentType="application/vnd.openxmlformats-officedocument.presentationml.slideLayout+xml"/>
  <Override PartName="/ppt/slideLayouts/slideLayout125.xml" ContentType="application/vnd.openxmlformats-officedocument.presentationml.slideLayout+xml"/>
  <Override PartName="/ppt/slideLayouts/slideLayout58.xml" ContentType="application/vnd.openxmlformats-officedocument.presentationml.slideLayout+xml"/>
  <Override PartName="/ppt/slideLayouts/slideLayout21.xml" ContentType="application/vnd.openxmlformats-officedocument.presentationml.slideLayout+xml"/>
  <Override PartName="/ppt/slideLayouts/slideLayout126.xml" ContentType="application/vnd.openxmlformats-officedocument.presentationml.slideLayout+xml"/>
  <Override PartName="/ppt/slideLayouts/slideLayout82.xml" ContentType="application/vnd.openxmlformats-officedocument.presentationml.slideLayout+xml"/>
  <Override PartName="/ppt/slideLayouts/slideLayout14.xml" ContentType="application/vnd.openxmlformats-officedocument.presentationml.slideLayout+xml"/>
  <Override PartName="/ppt/slideLayouts/slideLayout119.xml" ContentType="application/vnd.openxmlformats-officedocument.presentationml.slideLayout+xml"/>
  <Override PartName="/ppt/slideLayouts/slideLayout83.xml" ContentType="application/vnd.openxmlformats-officedocument.presentationml.slideLayout+xml"/>
  <Override PartName="/ppt/slideLayouts/slideLayout15.xml" ContentType="application/vnd.openxmlformats-officedocument.presentationml.slideLayout+xml"/>
  <Override PartName="/ppt/slideLayouts/slideLayout12.xml" ContentType="application/vnd.openxmlformats-officedocument.presentationml.slideLayout+xml"/>
  <Override PartName="/ppt/slideLayouts/slideLayout80.xml" ContentType="application/vnd.openxmlformats-officedocument.presentationml.slideLayout+xml"/>
  <Override PartName="/ppt/slideLayouts/slideLayout84.xml" ContentType="application/vnd.openxmlformats-officedocument.presentationml.slideLayout+xml"/>
  <Override PartName="/ppt/slideLayouts/slideLayout16.xml" ContentType="application/vnd.openxmlformats-officedocument.presentationml.slideLayout+xml"/>
  <Override PartName="/ppt/slideLayouts/slideLayout13.xml" ContentType="application/vnd.openxmlformats-officedocument.presentationml.slideLayout+xml"/>
  <Override PartName="/ppt/slideLayouts/slideLayout81.xml" ContentType="application/vnd.openxmlformats-officedocument.presentationml.slideLayout+xml"/>
  <Override PartName="/ppt/slideLayouts/slideLayout25.xml" ContentType="application/vnd.openxmlformats-officedocument.presentationml.slideLayout+xml"/>
  <Override PartName="/ppt/slideLayouts/slideLayout93.xml" ContentType="application/vnd.openxmlformats-officedocument.presentationml.slideLayout+xml"/>
  <Override PartName="/ppt/slideLayouts/slideLayout26.xml" ContentType="application/vnd.openxmlformats-officedocument.presentationml.slideLayout+xml"/>
  <Override PartName="/ppt/slideLayouts/slideLayout9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17.xml" ContentType="application/vnd.openxmlformats-officedocument.presentationml.slideLayout+xml"/>
  <Override PartName="/ppt/slideLayouts/slideLayout85.xml" ContentType="application/vnd.openxmlformats-officedocument.presentationml.slideLayout+xml"/>
  <Override PartName="/ppt/slideLayouts/slideLayout18.xml" ContentType="application/vnd.openxmlformats-officedocument.presentationml.slideLayout+xml"/>
  <Override PartName="/ppt/slideLayouts/slideLayout86.xml" ContentType="application/vnd.openxmlformats-officedocument.presentationml.slideLayout+xml"/>
  <Override PartName="/ppt/slideLayouts/slideLayout19.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27.xml" ContentType="application/vnd.openxmlformats-officedocument.presentationml.slideLayout+xml"/>
  <Override PartName="/ppt/slideLayouts/slideLayout1.xml" ContentType="application/vnd.openxmlformats-officedocument.presentationml.slideLayout+xml"/>
  <Override PartName="/ppt/slideLayouts/slideLayout95.xml" ContentType="application/vnd.openxmlformats-officedocument.presentationml.slideLayout+xml"/>
  <Override PartName="/ppt/slideLayouts/slideLayout2.xml" ContentType="application/vnd.openxmlformats-officedocument.presentationml.slideLayout+xml"/>
  <Override PartName="/ppt/slideLayouts/slideLayout28.xml" ContentType="application/vnd.openxmlformats-officedocument.presentationml.slideLayout+xml"/>
  <Override PartName="/ppt/slideLayouts/slideLayout96.xml" ContentType="application/vnd.openxmlformats-officedocument.presentationml.slideLayout+xml"/>
  <Override PartName="/ppt/slideLayouts/slideLayout3.xml" ContentType="application/vnd.openxmlformats-officedocument.presentationml.slideLayout+xml"/>
  <Override PartName="/ppt/slideLayouts/slideLayout29.xml" ContentType="application/vnd.openxmlformats-officedocument.presentationml.slideLayout+xml"/>
  <Override PartName="/ppt/slideLayouts/slideLayout97.xml" ContentType="application/vnd.openxmlformats-officedocument.presentationml.slideLayout+xml"/>
  <Override PartName="/ppt/slideLayouts/slideLayout4.xml" ContentType="application/vnd.openxmlformats-officedocument.presentationml.slideLayout+xml"/>
  <Override PartName="/ppt/slideLayouts/slideLayout98.xml" ContentType="application/vnd.openxmlformats-officedocument.presentationml.slideLayout+xml"/>
  <Override PartName="/ppt/slideLayouts/slideLayout5.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media/image123.png" ContentType="image/png"/>
  <Override PartName="/ppt/media/image137.gif" ContentType="image/gif"/>
  <Override PartName="/ppt/media/image191.png" ContentType="image/png"/>
  <Override PartName="/ppt/media/image122.gif" ContentType="image/gif"/>
  <Override PartName="/ppt/media/image124.png" ContentType="image/png"/>
  <Override PartName="/ppt/media/image192.png" ContentType="image/png"/>
  <Override PartName="/ppt/media/image121.gif" ContentType="image/gif"/>
  <Override PartName="/ppt/media/image116.png" ContentType="image/png"/>
  <Override PartName="/ppt/media/image184.png" ContentType="image/png"/>
  <Override PartName="/ppt/media/image117.tif" ContentType="image/tiff"/>
  <Override PartName="/ppt/media/image115.png" ContentType="image/png"/>
  <Override PartName="/ppt/media/image129.gif" ContentType="image/gif"/>
  <Override PartName="/ppt/media/image183.png" ContentType="image/png"/>
  <Override PartName="/ppt/media/image114.png" ContentType="image/png"/>
  <Override PartName="/ppt/media/image182.png" ContentType="image/png"/>
  <Override PartName="/ppt/media/image113.png" ContentType="image/png"/>
  <Override PartName="/ppt/media/image181.png" ContentType="image/png"/>
  <Override PartName="/ppt/media/image195.gif" ContentType="image/gif"/>
  <Override PartName="/ppt/media/image112.png" ContentType="image/png"/>
  <Override PartName="/ppt/media/image126.gif" ContentType="image/gif"/>
  <Override PartName="/ppt/media/image180.png" ContentType="image/png"/>
  <Override PartName="/ppt/media/image109.jpeg" ContentType="image/jpeg"/>
  <Override PartName="/ppt/media/image108.jpeg" ContentType="image/jpeg"/>
  <Override PartName="/ppt/media/image101.gif" ContentType="image/gif"/>
  <Override PartName="/ppt/media/image111.png" ContentType="image/png"/>
  <Override PartName="/ppt/media/image125.gif" ContentType="image/gif"/>
  <Override PartName="/ppt/media/image106.jpeg" ContentType="image/jpeg"/>
  <Override PartName="/ppt/media/image103.png" ContentType="image/png"/>
  <Override PartName="/ppt/media/image171.png" ContentType="image/png"/>
  <Override PartName="/ppt/media/image102.png" ContentType="image/png"/>
  <Override PartName="/ppt/media/image95.gif" ContentType="image/gif"/>
  <Override PartName="/ppt/media/image13.png" ContentType="image/png"/>
  <Override PartName="/ppt/media/image27.gif" ContentType="image/gif"/>
  <Override PartName="/ppt/media/image94.gif" ContentType="image/gif"/>
  <Override PartName="/ppt/media/image12.png" ContentType="image/png"/>
  <Override PartName="/ppt/media/image96.png" ContentType="image/png"/>
  <Override PartName="/ppt/media/image28.png" ContentType="image/png"/>
  <Override PartName="/ppt/media/image93.gif" ContentType="image/gif"/>
  <Override PartName="/ppt/media/image11.png" ContentType="image/png"/>
  <Override PartName="/ppt/media/image99.jpeg" ContentType="image/jpeg"/>
  <Override PartName="/ppt/media/image82.png" ContentType="image/png"/>
  <Override PartName="/ppt/media/image14.png" ContentType="image/png"/>
  <Override PartName="/ppt/media/image92.png" ContentType="image/png"/>
  <Override PartName="/ppt/media/image24.png" ContentType="image/png"/>
  <Override PartName="/ppt/media/image130.jpeg" ContentType="image/jpeg"/>
  <Override PartName="/ppt/media/image89.png" ContentType="image/png"/>
  <Override PartName="/ppt/media/image88.png" ContentType="image/png"/>
  <Override PartName="/ppt/media/image85.gif" ContentType="image/gif"/>
  <Override PartName="/ppt/media/image71.png" ContentType="image/png"/>
  <Override PartName="/ppt/media/image154.jpeg" ContentType="image/jpeg"/>
  <Override PartName="/ppt/media/image87.png" ContentType="image/png"/>
  <Override PartName="/ppt/media/image19.png" ContentType="image/png"/>
  <Override PartName="/ppt/media/image84.gif" ContentType="image/gif"/>
  <Override PartName="/ppt/media/image70.png" ContentType="image/png"/>
  <Override PartName="/ppt/media/image79.png" ContentType="image/png"/>
  <Override PartName="/ppt/media/image78.png" ContentType="image/png"/>
  <Override PartName="/ppt/media/image77.png" ContentType="image/png"/>
  <Override PartName="/ppt/media/image76.png" ContentType="image/png"/>
  <Override PartName="/ppt/media/image75.png" ContentType="image/png"/>
  <Override PartName="/ppt/media/image74.png" ContentType="image/png"/>
  <Override PartName="/ppt/media/image73.png" ContentType="image/png"/>
  <Override PartName="/ppt/media/image97.jpeg" ContentType="image/jpeg"/>
  <Override PartName="/ppt/media/image62.png" ContentType="image/png"/>
  <Override PartName="/ppt/media/image72.png" ContentType="image/png"/>
  <Override PartName="/ppt/media/image98.jpeg" ContentType="image/jpeg"/>
  <Override PartName="/ppt/media/image120.png" ContentType="image/png"/>
  <Override PartName="/ppt/media/image69.png" ContentType="image/png"/>
  <Override PartName="/ppt/media/image68.png" ContentType="image/png"/>
  <Override PartName="/ppt/media/image67.png" ContentType="image/png"/>
  <Override PartName="/ppt/media/image66.png" ContentType="image/png"/>
  <Override PartName="/ppt/media/image100.jpeg" ContentType="image/jpeg"/>
  <Override PartName="/ppt/media/image65.png" ContentType="image/png"/>
  <Override PartName="/ppt/media/image64.png" ContentType="image/png"/>
  <Override PartName="/ppt/media/image63.png" ContentType="image/png"/>
  <Override PartName="/ppt/media/image110.jpeg" ContentType="image/jpeg"/>
  <Override PartName="/ppt/media/image17.png" ContentType="image/png"/>
  <Override PartName="/ppt/media/image60.png" ContentType="image/png"/>
  <Override PartName="/ppt/media/image29.png" ContentType="image/png"/>
  <Override PartName="/ppt/media/image23.png" ContentType="image/png"/>
  <Override PartName="/ppt/media/image91.png" ContentType="image/png"/>
  <Override PartName="/ppt/media/image119.png" ContentType="image/png"/>
  <Override PartName="/ppt/media/image187.png" ContentType="image/png"/>
  <Override PartName="/ppt/media/image22.png" ContentType="image/png"/>
  <Override PartName="/ppt/media/image90.png" ContentType="image/png"/>
  <Override PartName="/ppt/media/image59.png" ContentType="image/png"/>
  <Override PartName="/ppt/media/image231.gif" ContentType="image/gif"/>
  <Override PartName="/ppt/media/image21.png" ContentType="image/png"/>
  <Override PartName="/ppt/media/image58.png" ContentType="image/png"/>
  <Override PartName="/ppt/media/image230.gif" ContentType="image/gif"/>
  <Override PartName="/ppt/media/image20.png" ContentType="image/png"/>
  <Override PartName="/ppt/media/image57.png" ContentType="image/png"/>
  <Override PartName="/ppt/media/image80.gif" ContentType="image/gif"/>
  <Override PartName="/ppt/media/image128.png" ContentType="image/png"/>
  <Override PartName="/ppt/media/image196.png" ContentType="image/png"/>
  <Override PartName="/ppt/media/image18.png" ContentType="image/png"/>
  <Override PartName="/ppt/media/image86.png" ContentType="image/png"/>
  <Override PartName="/ppt/media/image6.jpeg" ContentType="image/jpeg"/>
  <Override PartName="/ppt/media/image118.gif" ContentType="image/gif"/>
  <Override PartName="/ppt/media/image172.png" ContentType="image/png"/>
  <Override PartName="/ppt/media/image31.png" ContentType="image/png"/>
  <Override PartName="/ppt/media/image9.png" ContentType="image/png"/>
  <Override PartName="/ppt/media/image25.png" ContentType="image/png"/>
  <Override PartName="/ppt/media/image2.png" ContentType="image/png"/>
  <Override PartName="/ppt/media/image32.png" ContentType="image/png"/>
  <Override PartName="/ppt/media/image26.png" ContentType="image/png"/>
  <Override PartName="/ppt/media/image15.png" ContentType="image/png"/>
  <Override PartName="/ppt/media/image3.png" ContentType="image/png"/>
  <Override PartName="/ppt/media/image155.png" ContentType="image/png"/>
  <Override PartName="/ppt/media/image33.png" ContentType="image/png"/>
  <Override PartName="/ppt/media/image47.gif" ContentType="image/gif"/>
  <Override PartName="/ppt/media/image16.png" ContentType="image/png"/>
  <Override PartName="/ppt/media/image165.png" ContentType="image/png"/>
  <Override PartName="/ppt/media/image168.png" ContentType="image/png"/>
  <Override PartName="/ppt/media/image169.png" ContentType="image/png"/>
  <Override PartName="/ppt/media/image177.png" ContentType="image/png"/>
  <Override PartName="/ppt/media/image178.png" ContentType="image/png"/>
  <Override PartName="/ppt/media/image179.png" ContentType="image/png"/>
  <Override PartName="/ppt/media/image190.png" ContentType="image/png"/>
  <Override PartName="/ppt/media/image193.png" ContentType="image/png"/>
  <Override PartName="/ppt/media/image186.png" ContentType="image/png"/>
  <Override PartName="/ppt/media/image233.jpeg" ContentType="image/jpeg"/>
  <Override PartName="/ppt/media/image202.png" ContentType="image/png"/>
  <Override PartName="/ppt/media/image46.png" ContentType="image/png"/>
  <Override PartName="/ppt/media/image203.png" ContentType="image/png"/>
  <Override PartName="/ppt/media/image188.png" ContentType="image/png"/>
  <Override PartName="/ppt/media/image204.png" ContentType="image/png"/>
  <Override PartName="/ppt/media/image48.png" ContentType="image/png"/>
  <Override PartName="/ppt/media/image189.png" ContentType="image/png"/>
  <Override PartName="/ppt/media/image205.png" ContentType="image/png"/>
  <Override PartName="/ppt/media/image49.png" ContentType="image/png"/>
  <Override PartName="/ppt/media/image206.png" ContentType="image/png"/>
  <Override PartName="/ppt/media/image105.jpeg" ContentType="image/jpeg"/>
  <Override PartName="/ppt/media/image207.png" ContentType="image/png"/>
  <Override PartName="/ppt/media/image174.png" ContentType="image/png"/>
  <Override PartName="/ppt/media/image227.png" ContentType="image/png"/>
  <Override PartName="/ppt/media/image228.png" ContentType="image/png"/>
  <Override PartName="/ppt/media/image176.png" ContentType="image/png"/>
  <Override PartName="/ppt/media/image229.png" ContentType="image/png"/>
  <Override PartName="/ppt/media/image167.jpeg" ContentType="image/jpeg"/>
  <Override PartName="/ppt/media/image166.png" ContentType="image/png"/>
  <Override PartName="/ppt/media/image234.png" ContentType="image/png"/>
  <Override PartName="/ppt/media/image235.png" ContentType="image/png"/>
  <Override PartName="/ppt/media/image232.gif" ContentType="image/gif"/>
  <Override PartName="/ppt/media/image224.png" ContentType="image/png"/>
  <Override PartName="/ppt/media/image236.png" ContentType="image/png"/>
  <Override PartName="/ppt/media/image131.png" ContentType="image/png"/>
  <Override PartName="/ppt/media/image225.png" ContentType="image/png"/>
  <Override PartName="/ppt/media/image173.png" ContentType="image/png"/>
  <Override PartName="/ppt/media/image226.png" ContentType="image/png"/>
  <Override PartName="/ppt/media/image170.emf" ContentType="image/x-emf"/>
  <Override PartName="/ppt/media/image185.png" ContentType="image/png"/>
  <Override PartName="/ppt/media/image201.png" ContentType="image/png"/>
  <Override PartName="/ppt/media/image45.png" ContentType="image/png"/>
  <Override PartName="/ppt/media/image238.png" ContentType="image/png"/>
  <Override PartName="/ppt/media/image133.png" ContentType="image/png"/>
  <Override PartName="/ppt/media/image223.png" ContentType="image/png"/>
  <Override PartName="/ppt/media/image222.png" ContentType="image/png"/>
  <Override PartName="/ppt/media/image221.png" ContentType="image/png"/>
  <Override PartName="/ppt/media/image219.png" ContentType="image/png"/>
  <Override PartName="/ppt/media/image220.png" ContentType="image/png"/>
  <Override PartName="/ppt/media/image200.png" ContentType="image/png"/>
  <Override PartName="/ppt/media/image44.png" ContentType="image/png"/>
  <Override PartName="/ppt/media/image237.png" ContentType="image/png"/>
  <Override PartName="/ppt/media/image132.png" ContentType="image/png"/>
  <Override PartName="/ppt/media/image218.jpeg" ContentType="image/jpeg"/>
  <Override PartName="/ppt/media/image215.png" ContentType="image/png"/>
  <Override PartName="/ppt/media/image164.png" ContentType="image/png"/>
  <Override PartName="/ppt/media/image217.png" ContentType="image/png"/>
  <Override PartName="/ppt/media/image163.png" ContentType="image/png"/>
  <Override PartName="/ppt/media/image216.png" ContentType="image/png"/>
  <Override PartName="/ppt/media/image198.png" ContentType="image/png"/>
  <Override PartName="/ppt/media/image36.png" ContentType="image/png"/>
  <Override PartName="/ppt/media/image214.png" ContentType="image/png"/>
  <Override PartName="/ppt/media/image213.png" ContentType="image/png"/>
  <Override PartName="/ppt/media/image212.png" ContentType="image/png"/>
  <Override PartName="/ppt/media/image56.png" ContentType="image/png"/>
  <Override PartName="/ppt/media/image211.png" ContentType="image/png"/>
  <Override PartName="/ppt/media/image55.png" ContentType="image/png"/>
  <Override PartName="/ppt/media/image209.png" ContentType="image/png"/>
  <Override PartName="/ppt/media/image194.png" ContentType="image/png"/>
  <Override PartName="/ppt/media/image210.png" ContentType="image/png"/>
  <Override PartName="/ppt/media/image54.png" ContentType="image/png"/>
  <Override PartName="/ppt/media/image208.png" ContentType="image/png"/>
  <Override PartName="/ppt/media/image162.png" ContentType="image/png"/>
  <Override PartName="/ppt/media/image161.png" ContentType="image/png"/>
  <Override PartName="/ppt/media/image160.png" ContentType="image/png"/>
  <Override PartName="/ppt/media/image158.png" ContentType="image/png"/>
  <Override PartName="/ppt/media/image5.jpeg" ContentType="image/jpeg"/>
  <Override PartName="/ppt/media/image157.png" ContentType="image/png"/>
  <Override PartName="/ppt/media/image152.png" ContentType="image/png"/>
  <Override PartName="/ppt/media/image34.jpeg" ContentType="image/jpeg"/>
  <Override PartName="/ppt/media/image150.png" ContentType="image/png"/>
  <Override PartName="/ppt/media/image149.png" ContentType="image/png"/>
  <Override PartName="/ppt/media/image52.png" ContentType="image/png"/>
  <Override PartName="/ppt/media/image148.png" ContentType="image/png"/>
  <Override PartName="/ppt/media/image51.png" ContentType="image/png"/>
  <Override PartName="/ppt/media/image147.png" ContentType="image/png"/>
  <Override PartName="/ppt/media/image50.png" ContentType="image/png"/>
  <Override PartName="/ppt/media/image146.png" ContentType="image/png"/>
  <Override PartName="/ppt/media/image145.png" ContentType="image/png"/>
  <Override PartName="/ppt/media/image144.png" ContentType="image/png"/>
  <Override PartName="/ppt/media/image143.png" ContentType="image/png"/>
  <Override PartName="/ppt/media/image140.gif" ContentType="image/gif"/>
  <Override PartName="/ppt/media/image142.png" ContentType="image/png"/>
  <Override PartName="/ppt/media/image141.png" ContentType="image/png"/>
  <Override PartName="/ppt/media/image139.png" ContentType="image/png"/>
  <Override PartName="/ppt/media/image42.png" ContentType="image/png"/>
  <Override PartName="/ppt/media/image138.png" ContentType="image/png"/>
  <Override PartName="/ppt/media/image151.jpeg" ContentType="image/jpeg"/>
  <Override PartName="/ppt/media/image41.png" ContentType="image/png"/>
  <Override PartName="/ppt/media/image136.png" ContentType="image/png"/>
  <Override PartName="/ppt/media/image135.png" ContentType="image/png"/>
  <Override PartName="/ppt/media/image134.png" ContentType="image/png"/>
  <Override PartName="/ppt/media/image159.jpeg" ContentType="image/jpeg"/>
  <Override PartName="/ppt/media/image53.png" ContentType="image/png"/>
  <Override PartName="/ppt/media/image43.png" ContentType="image/png"/>
  <Override PartName="/ppt/media/image40.png" ContentType="image/png"/>
  <Override PartName="/ppt/media/image35.png" ContentType="image/png"/>
  <Override PartName="/ppt/media/image127.png" ContentType="image/png"/>
  <Override PartName="/ppt/media/image10.png" ContentType="image/png"/>
  <Override PartName="/ppt/media/image104.gif" ContentType="image/gif"/>
  <Override PartName="/ppt/media/image107.png" ContentType="image/png"/>
  <Override PartName="/ppt/media/image175.png" ContentType="image/png"/>
  <Override PartName="/ppt/media/image1.png" ContentType="image/png"/>
  <Override PartName="/ppt/media/image39.png" ContentType="image/png"/>
  <Override PartName="/ppt/media/image37.png" ContentType="image/png"/>
  <Override PartName="/ppt/media/image199.png" ContentType="image/png"/>
  <Override PartName="/ppt/media/image83.gif" ContentType="image/gif"/>
  <Override PartName="/ppt/media/image7.png" ContentType="image/png"/>
  <Override PartName="/ppt/media/image197.png" ContentType="image/png"/>
  <Override PartName="/ppt/media/image81.gif" ContentType="image/gif"/>
  <Override PartName="/ppt/media/image38.png" ContentType="image/png"/>
  <Override PartName="/ppt/media/image30.png" ContentType="image/png"/>
  <Override PartName="/ppt/media/image8.png" ContentType="image/png"/>
  <Override PartName="/ppt/media/image61.png" ContentType="image/png"/>
  <Override PartName="/ppt/media/image153.jpeg" ContentType="image/jpeg"/>
  <Override PartName="/ppt/media/image4.png" ContentType="image/png"/>
  <Override PartName="/ppt/media/image156.png" ContentType="image/png"/>
  <Override PartName="/ppt/notesMasters/_rels/notesMaster1.xml.rels" ContentType="application/vnd.openxmlformats-package.relationships+xml"/>
  <Override PartName="/ppt/notesMasters/notesMaster1.xml" ContentType="application/vnd.openxmlformats-officedocument.presentationml.notesMaster+xml"/>
  <Override PartName="/ppt/slides/_rels/slide28.xml.rels" ContentType="application/vnd.openxmlformats-package.relationships+xml"/>
  <Override PartName="/ppt/slides/_rels/slide95.xml.rels" ContentType="application/vnd.openxmlformats-package.relationships+xml"/>
  <Override PartName="/ppt/slides/_rels/slide128.xml.rels" ContentType="application/vnd.openxmlformats-package.relationships+xml"/>
  <Override PartName="/ppt/slides/_rels/slide27.xml.rels" ContentType="application/vnd.openxmlformats-package.relationships+xml"/>
  <Override PartName="/ppt/slides/_rels/slide118.xml.rels" ContentType="application/vnd.openxmlformats-package.relationships+xml"/>
  <Override PartName="/ppt/slides/_rels/slide85.xml.rels" ContentType="application/vnd.openxmlformats-package.relationships+xml"/>
  <Override PartName="/ppt/slides/_rels/slide88.xml.rels" ContentType="application/vnd.openxmlformats-package.relationships+xml"/>
  <Override PartName="/ppt/slides/_rels/slide130.xml.rels" ContentType="application/vnd.openxmlformats-package.relationships+xml"/>
  <Override PartName="/ppt/slides/_rels/slide133.xml.rels" ContentType="application/vnd.openxmlformats-package.relationships+xml"/>
  <Override PartName="/ppt/slides/_rels/slide77.xml.rels" ContentType="application/vnd.openxmlformats-package.relationships+xml"/>
  <Override PartName="/ppt/slides/_rels/slide43.xml.rels" ContentType="application/vnd.openxmlformats-package.relationships+xml"/>
  <Override PartName="/ppt/slides/_rels/slide129.xml.rels" ContentType="application/vnd.openxmlformats-package.relationships+xml"/>
  <Override PartName="/ppt/slides/_rels/slide96.xml.rels" ContentType="application/vnd.openxmlformats-package.relationships+xml"/>
  <Override PartName="/ppt/slides/_rels/slide2.xml.rels" ContentType="application/vnd.openxmlformats-package.relationships+xml"/>
  <Override PartName="/ppt/slides/_rels/slide44.xml.rels" ContentType="application/vnd.openxmlformats-package.relationships+xml"/>
  <Override PartName="/ppt/slides/_rels/slide11.xml.rels" ContentType="application/vnd.openxmlformats-package.relationships+xml"/>
  <Override PartName="/ppt/slides/_rels/slide9.xml.rels" ContentType="application/vnd.openxmlformats-package.relationships+xml"/>
  <Override PartName="/ppt/slides/_rels/slide97.xml.rels" ContentType="application/vnd.openxmlformats-package.relationships+xml"/>
  <Override PartName="/ppt/slides/_rels/slide3.xml.rels" ContentType="application/vnd.openxmlformats-package.relationships+xml"/>
  <Override PartName="/ppt/slides/_rels/slide87.xml.rels" ContentType="application/vnd.openxmlformats-package.relationships+xml"/>
  <Override PartName="/ppt/slides/_rels/slide29.xml.rels" ContentType="application/vnd.openxmlformats-package.relationships+xml"/>
  <Override PartName="/ppt/slides/_rels/slide55.xml.rels" ContentType="application/vnd.openxmlformats-package.relationships+xml"/>
  <Override PartName="/ppt/slides/_rels/slide40.xml.rels" ContentType="application/vnd.openxmlformats-package.relationships+xml"/>
  <Override PartName="/ppt/slides/_rels/slide54.xml.rels" ContentType="application/vnd.openxmlformats-package.relationships+xml"/>
  <Override PartName="/ppt/slides/_rels/slide33.xml.rels" ContentType="application/vnd.openxmlformats-package.relationships+xml"/>
  <Override PartName="/ppt/slides/_rels/slide110.xml.rels" ContentType="application/vnd.openxmlformats-package.relationships+xml"/>
  <Override PartName="/ppt/slides/_rels/slide4.xml.rels" ContentType="application/vnd.openxmlformats-package.relationships+xml"/>
  <Override PartName="/ppt/slides/_rels/slide134.xml.rels" ContentType="application/vnd.openxmlformats-package.relationships+xml"/>
  <Override PartName="/ppt/slides/_rels/slide78.xml.rels" ContentType="application/vnd.openxmlformats-package.relationships+xml"/>
  <Override PartName="/ppt/slides/_rels/slide132.xml.rels" ContentType="application/vnd.openxmlformats-package.relationships+xml"/>
  <Override PartName="/ppt/slides/_rels/slide53.xml.rels" ContentType="application/vnd.openxmlformats-package.relationships+xml"/>
  <Override PartName="/ppt/slides/_rels/slide60.xml.rels" ContentType="application/vnd.openxmlformats-package.relationships+xml"/>
  <Override PartName="/ppt/slides/_rels/slide56.xml.rels" ContentType="application/vnd.openxmlformats-package.relationships+xml"/>
  <Override PartName="/ppt/slides/_rels/slide45.xml.rels" ContentType="application/vnd.openxmlformats-package.relationships+xml"/>
  <Override PartName="/ppt/slides/_rels/slide98.xml.rels" ContentType="application/vnd.openxmlformats-package.relationships+xml"/>
  <Override PartName="/ppt/slides/_rels/slide30.xml.rels" ContentType="application/vnd.openxmlformats-package.relationships+xml"/>
  <Override PartName="/ppt/slides/_rels/slide79.xml.rels" ContentType="application/vnd.openxmlformats-package.relationships+xml"/>
  <Override PartName="/ppt/slides/_rels/slide5.xml.rels" ContentType="application/vnd.openxmlformats-package.relationships+xml"/>
  <Override PartName="/ppt/slides/_rels/slide135.xml.rels" ContentType="application/vnd.openxmlformats-package.relationships+xml"/>
  <Override PartName="/ppt/slides/_rels/slide14.xml.rels" ContentType="application/vnd.openxmlformats-package.relationships+xml"/>
  <Override PartName="/ppt/slides/_rels/slide89.xml.rels" ContentType="application/vnd.openxmlformats-package.relationships+xml"/>
  <Override PartName="/ppt/slides/_rels/slide86.xml.rels" ContentType="application/vnd.openxmlformats-package.relationships+xml"/>
  <Override PartName="/ppt/slides/_rels/slide119.xml.rels" ContentType="application/vnd.openxmlformats-package.relationships+xml"/>
  <Override PartName="/ppt/slides/_rels/slide99.xml.rels" ContentType="application/vnd.openxmlformats-package.relationships+xml"/>
  <Override PartName="/ppt/slides/_rels/slide50.xml.rels" ContentType="application/vnd.openxmlformats-package.relationships+xml"/>
  <Override PartName="/ppt/slides/_rels/slide58.xml.rels" ContentType="application/vnd.openxmlformats-package.relationships+xml"/>
  <Override PartName="/ppt/slides/_rels/slide12.xml.rels" ContentType="application/vnd.openxmlformats-package.relationships+xml"/>
  <Override PartName="/ppt/slides/_rels/slide16.xml.rels" ContentType="application/vnd.openxmlformats-package.relationships+xml"/>
  <Override PartName="/ppt/slides/_rels/slide20.xml.rels" ContentType="application/vnd.openxmlformats-package.relationships+xml"/>
  <Override PartName="/ppt/slides/_rels/slide32.xml.rels" ContentType="application/vnd.openxmlformats-package.relationships+xml"/>
  <Override PartName="/ppt/slides/_rels/slide1.xml.rels" ContentType="application/vnd.openxmlformats-package.relationships+xml"/>
  <Override PartName="/ppt/slides/_rels/slide13.xml.rels" ContentType="application/vnd.openxmlformats-package.relationships+xml"/>
  <Override PartName="/ppt/slides/_rels/slide51.xml.rels" ContentType="application/vnd.openxmlformats-package.relationships+xml"/>
  <Override PartName="/ppt/slides/_rels/slide112.xml.rels" ContentType="application/vnd.openxmlformats-package.relationships+xml"/>
  <Override PartName="/ppt/slides/_rels/slide35.xml.rels" ContentType="application/vnd.openxmlformats-package.relationships+xml"/>
  <Override PartName="/ppt/slides/_rels/slide57.xml.rels" ContentType="application/vnd.openxmlformats-package.relationships+xml"/>
  <Override PartName="/ppt/slides/_rels/slide61.xml.rels" ContentType="application/vnd.openxmlformats-package.relationships+xml"/>
  <Override PartName="/ppt/slides/_rels/slide42.xml.rels" ContentType="application/vnd.openxmlformats-package.relationships+xml"/>
  <Override PartName="/ppt/slides/_rels/slide7.xml.rels" ContentType="application/vnd.openxmlformats-package.relationships+xml"/>
  <Override PartName="/ppt/slides/_rels/slide52.xml.rels" ContentType="application/vnd.openxmlformats-package.relationships+xml"/>
  <Override PartName="/ppt/slides/_rels/slide131.xml.rels" ContentType="application/vnd.openxmlformats-package.relationships+xml"/>
  <Override PartName="/ppt/slides/_rels/slide111.xml.rels" ContentType="application/vnd.openxmlformats-package.relationships+xml"/>
  <Override PartName="/ppt/slides/_rels/slide34.xml.rels" ContentType="application/vnd.openxmlformats-package.relationships+xml"/>
  <Override PartName="/ppt/slides/_rels/slide41.xml.rels" ContentType="application/vnd.openxmlformats-package.relationships+xml"/>
  <Override PartName="/ppt/slides/_rels/slide6.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59.xml.rels" ContentType="application/vnd.openxmlformats-package.relationships+xml"/>
  <Override PartName="/ppt/slides/_rels/slide31.xml.rels" ContentType="application/vnd.openxmlformats-package.relationships+xml"/>
  <Override PartName="/ppt/slides/_rels/slide117.xml.rels" ContentType="application/vnd.openxmlformats-package.relationships+xml"/>
  <Override PartName="/ppt/slides/_rels/slide84.xml.rels" ContentType="application/vnd.openxmlformats-package.relationships+xml"/>
  <Override PartName="/ppt/slides/_rels/slide15.xml.rels" ContentType="application/vnd.openxmlformats-package.relationships+xml"/>
  <Override PartName="/ppt/slides/_rels/slide21.xml.rels" ContentType="application/vnd.openxmlformats-package.relationships+xml"/>
  <Override PartName="/ppt/slides/_rels/slide17.xml.rels" ContentType="application/vnd.openxmlformats-package.relationships+xml"/>
  <Override PartName="/ppt/slides/_rels/slide22.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127.xml.rels" ContentType="application/vnd.openxmlformats-package.relationships+xml"/>
  <Override PartName="/ppt/slides/_rels/slide94.xml.rels" ContentType="application/vnd.openxmlformats-package.relationships+xml"/>
  <Override PartName="/ppt/slides/_rels/slide124.xml.rels" ContentType="application/vnd.openxmlformats-package.relationships+xml"/>
  <Override PartName="/ppt/slides/_rels/slide47.xml.rels" ContentType="application/vnd.openxmlformats-package.relationships+xml"/>
  <Override PartName="/ppt/slides/_rels/slide91.xml.rels" ContentType="application/vnd.openxmlformats-package.relationships+xml"/>
  <Override PartName="/ppt/slides/_rels/slide62.xml.rels" ContentType="application/vnd.openxmlformats-package.relationships+xml"/>
  <Override PartName="/ppt/slides/_rels/slide63.xml.rels" ContentType="application/vnd.openxmlformats-package.relationships+xml"/>
  <Override PartName="/ppt/slides/_rels/slide64.xml.rels" ContentType="application/vnd.openxmlformats-package.relationships+xml"/>
  <Override PartName="/ppt/slides/_rels/slide65.xml.rels" ContentType="application/vnd.openxmlformats-package.relationships+xml"/>
  <Override PartName="/ppt/slides/_rels/slide121.xml.rels" ContentType="application/vnd.openxmlformats-package.relationships+xml"/>
  <Override PartName="/ppt/slides/_rels/slide66.xml.rels" ContentType="application/vnd.openxmlformats-package.relationships+xml"/>
  <Override PartName="/ppt/slides/_rels/slide122.xml.rels" ContentType="application/vnd.openxmlformats-package.relationships+xml"/>
  <Override PartName="/ppt/slides/_rels/slide67.xml.rels" ContentType="application/vnd.openxmlformats-package.relationships+xml"/>
  <Override PartName="/ppt/slides/_rels/slide125.xml.rels" ContentType="application/vnd.openxmlformats-package.relationships+xml"/>
  <Override PartName="/ppt/slides/_rels/slide48.xml.rels" ContentType="application/vnd.openxmlformats-package.relationships+xml"/>
  <Override PartName="/ppt/slides/_rels/slide92.xml.rels" ContentType="application/vnd.openxmlformats-package.relationships+xml"/>
  <Override PartName="/ppt/slides/_rels/slide120.xml.rels" ContentType="application/vnd.openxmlformats-package.relationships+xml"/>
  <Override PartName="/ppt/slides/_rels/slide83.xml.rels" ContentType="application/vnd.openxmlformats-package.relationships+xml"/>
  <Override PartName="/ppt/slides/_rels/slide116.xml.rels" ContentType="application/vnd.openxmlformats-package.relationships+xml"/>
  <Override PartName="/ppt/slides/_rels/slide39.xml.rels" ContentType="application/vnd.openxmlformats-package.relationships+xml"/>
  <Override PartName="/ppt/slides/_rels/slide68.xml.rels" ContentType="application/vnd.openxmlformats-package.relationships+xml"/>
  <Override PartName="/ppt/slides/_rels/slide126.xml.rels" ContentType="application/vnd.openxmlformats-package.relationships+xml"/>
  <Override PartName="/ppt/slides/_rels/slide49.xml.rels" ContentType="application/vnd.openxmlformats-package.relationships+xml"/>
  <Override PartName="/ppt/slides/_rels/slide93.xml.rels" ContentType="application/vnd.openxmlformats-package.relationships+xml"/>
  <Override PartName="/ppt/slides/_rels/slide123.xml.rels" ContentType="application/vnd.openxmlformats-package.relationships+xml"/>
  <Override PartName="/ppt/slides/_rels/slide46.xml.rels" ContentType="application/vnd.openxmlformats-package.relationships+xml"/>
  <Override PartName="/ppt/slides/_rels/slide90.xml.rels" ContentType="application/vnd.openxmlformats-package.relationships+xml"/>
  <Override PartName="/ppt/slides/_rels/slide69.xml.rels" ContentType="application/vnd.openxmlformats-package.relationships+xml"/>
  <Override PartName="/ppt/slides/_rels/slide23.xml.rels" ContentType="application/vnd.openxmlformats-package.relationships+xml"/>
  <Override PartName="/ppt/slides/_rels/slide100.xml.rels" ContentType="application/vnd.openxmlformats-package.relationships+xml"/>
  <Override PartName="/ppt/slides/_rels/slide24.xml.rels" ContentType="application/vnd.openxmlformats-package.relationships+xml"/>
  <Override PartName="/ppt/slides/_rels/slide101.xml.rels" ContentType="application/vnd.openxmlformats-package.relationships+xml"/>
  <Override PartName="/ppt/slides/_rels/slide25.xml.rels" ContentType="application/vnd.openxmlformats-package.relationships+xml"/>
  <Override PartName="/ppt/slides/_rels/slide102.xml.rels" ContentType="application/vnd.openxmlformats-package.relationships+xml"/>
  <Override PartName="/ppt/slides/_rels/slide71.xml.rels" ContentType="application/vnd.openxmlformats-package.relationships+xml"/>
  <Override PartName="/ppt/slides/_rels/slide104.xml.rels" ContentType="application/vnd.openxmlformats-package.relationships+xml"/>
  <Override PartName="/ppt/slides/_rels/slide74.xml.rels" ContentType="application/vnd.openxmlformats-package.relationships+xml"/>
  <Override PartName="/ppt/slides/_rels/slide107.xml.rels" ContentType="application/vnd.openxmlformats-package.relationships+xml"/>
  <Override PartName="/ppt/slides/_rels/slide108.xml.rels" ContentType="application/vnd.openxmlformats-package.relationships+xml"/>
  <Override PartName="/ppt/slides/_rels/slide75.xml.rels" ContentType="application/vnd.openxmlformats-package.relationships+xml"/>
  <Override PartName="/ppt/slides/_rels/slide72.xml.rels" ContentType="application/vnd.openxmlformats-package.relationships+xml"/>
  <Override PartName="/ppt/slides/_rels/slide105.xml.rels" ContentType="application/vnd.openxmlformats-package.relationships+xml"/>
  <Override PartName="/ppt/slides/_rels/slide70.xml.rels" ContentType="application/vnd.openxmlformats-package.relationships+xml"/>
  <Override PartName="/ppt/slides/_rels/slide26.xml.rels" ContentType="application/vnd.openxmlformats-package.relationships+xml"/>
  <Override PartName="/ppt/slides/_rels/slide103.xml.rels" ContentType="application/vnd.openxmlformats-package.relationships+xml"/>
  <Override PartName="/ppt/slides/_rels/slide109.xml.rels" ContentType="application/vnd.openxmlformats-package.relationships+xml"/>
  <Override PartName="/ppt/slides/_rels/slide76.xml.rels" ContentType="application/vnd.openxmlformats-package.relationships+xml"/>
  <Override PartName="/ppt/slides/_rels/slide73.xml.rels" ContentType="application/vnd.openxmlformats-package.relationships+xml"/>
  <Override PartName="/ppt/slides/_rels/slide106.xml.rels" ContentType="application/vnd.openxmlformats-package.relationships+xml"/>
  <Override PartName="/ppt/slides/_rels/slide80.xml.rels" ContentType="application/vnd.openxmlformats-package.relationships+xml"/>
  <Override PartName="/ppt/slides/_rels/slide36.xml.rels" ContentType="application/vnd.openxmlformats-package.relationships+xml"/>
  <Override PartName="/ppt/slides/_rels/slide113.xml.rels" ContentType="application/vnd.openxmlformats-package.relationships+xml"/>
  <Override PartName="/ppt/slides/_rels/slide81.xml.rels" ContentType="application/vnd.openxmlformats-package.relationships+xml"/>
  <Override PartName="/ppt/slides/_rels/slide37.xml.rels" ContentType="application/vnd.openxmlformats-package.relationships+xml"/>
  <Override PartName="/ppt/slides/_rels/slide114.xml.rels" ContentType="application/vnd.openxmlformats-package.relationships+xml"/>
  <Override PartName="/ppt/slides/_rels/slide115.xml.rels" ContentType="application/vnd.openxmlformats-package.relationships+xml"/>
  <Override PartName="/ppt/slides/_rels/slide82.xml.rels" ContentType="application/vnd.openxmlformats-package.relationships+xml"/>
  <Override PartName="/ppt/slides/_rels/slide38.xml.rels" ContentType="application/vnd.openxmlformats-package.relationships+xml"/>
  <Override PartName="/ppt/slides/slide127.xml" ContentType="application/vnd.openxmlformats-officedocument.presentationml.slide+xml"/>
  <Override PartName="/ppt/slides/slide99.xml" ContentType="application/vnd.openxmlformats-officedocument.presentationml.slide+xml"/>
  <Override PartName="/ppt/slides/slide126.xml" ContentType="application/vnd.openxmlformats-officedocument.presentationml.slide+xml"/>
  <Override PartName="/ppt/slides/slide98.xml" ContentType="application/vnd.openxmlformats-officedocument.presentationml.slide+xml"/>
  <Override PartName="/ppt/slides/slide125.xml" ContentType="application/vnd.openxmlformats-officedocument.presentationml.slide+xml"/>
  <Override PartName="/ppt/slides/slide97.xml" ContentType="application/vnd.openxmlformats-officedocument.presentationml.slide+xml"/>
  <Override PartName="/ppt/slides/slide2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110.xml" ContentType="application/vnd.openxmlformats-officedocument.presentationml.slide+xml"/>
  <Override PartName="/ppt/slides/slide82.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20.xml" ContentType="application/vnd.openxmlformats-officedocument.presentationml.slide+xml"/>
  <Override PartName="/ppt/slides/slide119.xml" ContentType="application/vnd.openxmlformats-officedocument.presentationml.slide+xml"/>
  <Override PartName="/ppt/slides/slide1.xml" ContentType="application/vnd.openxmlformats-officedocument.presentationml.slide+xml"/>
  <Override PartName="/ppt/slides/slide108.xml" ContentType="application/vnd.openxmlformats-officedocument.presentationml.slide+xml"/>
  <Override PartName="/ppt/slides/slide2.xml" ContentType="application/vnd.openxmlformats-officedocument.presentationml.slide+xml"/>
  <Override PartName="/ppt/slides/slide42.xml" ContentType="application/vnd.openxmlformats-officedocument.presentationml.slide+xml"/>
  <Override PartName="/ppt/slides/slide109.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6.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48.xml" ContentType="application/vnd.openxmlformats-officedocument.presentationml.slide+xml"/>
  <Override PartName="/ppt/slides/slide12.xml" ContentType="application/vnd.openxmlformats-officedocument.presentationml.slide+xml"/>
  <Override PartName="/ppt/slides/slide80.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81.xml" ContentType="application/vnd.openxmlformats-officedocument.presentationml.slide+xml"/>
  <Override PartName="/ppt/slides/slide9.xml" ContentType="application/vnd.openxmlformats-officedocument.presentationml.slide+xml"/>
  <Override PartName="/ppt/slides/slide135.xml" ContentType="application/vnd.openxmlformats-officedocument.presentationml.slide+xml"/>
  <Override PartName="/ppt/slides/slide39.xml" ContentType="application/vnd.openxmlformats-officedocument.presentationml.slide+xml"/>
  <Override PartName="/ppt/slides/slide50.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1.xml" ContentType="application/vnd.openxmlformats-officedocument.presentationml.slide+xml"/>
  <Override PartName="/ppt/slides/slide49.xml" ContentType="application/vnd.openxmlformats-officedocument.presentationml.slide+xml"/>
  <Override PartName="/ppt/slides/slide128.xml" ContentType="application/vnd.openxmlformats-officedocument.presentationml.slide+xml"/>
  <Override PartName="/ppt/slides/slide43.xml" ContentType="application/vnd.openxmlformats-officedocument.presentationml.slide+xml"/>
  <Override PartName="/ppt/slides/slide33.xml" ContentType="application/vnd.openxmlformats-officedocument.presentationml.slide+xml"/>
  <Override PartName="/ppt/slides/slide52.xml" ContentType="application/vnd.openxmlformats-officedocument.presentationml.slide+xml"/>
  <Override PartName="/ppt/slides/slide129.xml" ContentType="application/vnd.openxmlformats-officedocument.presentationml.slide+xml"/>
  <Override PartName="/ppt/slides/slide30.xml" ContentType="application/vnd.openxmlformats-officedocument.presentationml.slide+xml"/>
  <Override PartName="/ppt/slides/slide44.xml" ContentType="application/vnd.openxmlformats-officedocument.presentationml.slide+xml"/>
  <Override PartName="/ppt/slides/slide130.xml" ContentType="application/vnd.openxmlformats-officedocument.presentationml.slide+xml"/>
  <Override PartName="/ppt/slides/slide34.xml" ContentType="application/vnd.openxmlformats-officedocument.presentationml.slide+xml"/>
  <Override PartName="/ppt/slides/slide47.xml" ContentType="application/vnd.openxmlformats-officedocument.presentationml.slide+xml"/>
  <Override PartName="/ppt/slides/slide38.xml" ContentType="application/vnd.openxmlformats-officedocument.presentationml.slide+xml"/>
  <Override PartName="/ppt/slides/slide134.xml" ContentType="application/vnd.openxmlformats-officedocument.presentationml.slide+xml"/>
  <Override PartName="/ppt/slides/slide46.xml" ContentType="application/vnd.openxmlformats-officedocument.presentationml.slide+xml"/>
  <Override PartName="/ppt/slides/slide37.xml" ContentType="application/vnd.openxmlformats-officedocument.presentationml.slide+xml"/>
  <Override PartName="/ppt/slides/slide133.xml" ContentType="application/vnd.openxmlformats-officedocument.presentationml.slide+xml"/>
  <Override PartName="/ppt/slides/slide45.xml" ContentType="application/vnd.openxmlformats-officedocument.presentationml.slide+xml"/>
  <Override PartName="/ppt/slides/slide36.xml" ContentType="application/vnd.openxmlformats-officedocument.presentationml.slide+xml"/>
  <Override PartName="/ppt/slides/slide132.xml" ContentType="application/vnd.openxmlformats-officedocument.presentationml.slide+xml"/>
  <Override PartName="/ppt/slides/slide107.xml" ContentType="application/vnd.openxmlformats-officedocument.presentationml.slide+xml"/>
  <Override PartName="/ppt/slides/slide79.xml" ContentType="application/vnd.openxmlformats-officedocument.presentationml.slide+xml"/>
  <Override PartName="/ppt/slides/slide131.xml" ContentType="application/vnd.openxmlformats-officedocument.presentationml.slide+xml"/>
  <Override PartName="/ppt/slides/slide35.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41.xml" ContentType="application/vnd.openxmlformats-officedocument.presentationml.slide+xml"/>
  <Override PartName="/ppt/slides/slide111.xml" ContentType="application/vnd.openxmlformats-officedocument.presentationml.slide+xml"/>
  <Override PartName="/ppt/slides/slide15.xml" ContentType="application/vnd.openxmlformats-officedocument.presentationml.slide+xml"/>
  <Override PartName="/ppt/slides/slide83.xml" ContentType="application/vnd.openxmlformats-officedocument.presentationml.slide+xml"/>
  <Override PartName="/ppt/slides/slide21.xml" ContentType="application/vnd.openxmlformats-officedocument.presentationml.slide+xml"/>
  <Override PartName="/ppt/slides/slide59.xml" ContentType="application/vnd.openxmlformats-officedocument.presentationml.slide+xml"/>
  <Override PartName="/ppt/slides/slide16.xml" ContentType="application/vnd.openxmlformats-officedocument.presentationml.slide+xml"/>
  <Override PartName="/ppt/slides/slide112.xml" ContentType="application/vnd.openxmlformats-officedocument.presentationml.slide+xml"/>
  <Override PartName="/ppt/slides/slide84.xml" ContentType="application/vnd.openxmlformats-officedocument.presentationml.slide+xml"/>
  <Override PartName="/ppt/slides/slide22.xml" ContentType="application/vnd.openxmlformats-officedocument.presentationml.slide+xml"/>
  <Override PartName="/ppt/slides/slide90.xml" ContentType="application/vnd.openxmlformats-officedocument.presentationml.slide+xml"/>
  <Override PartName="/ppt/slides/slide23.xml" ContentType="application/vnd.openxmlformats-officedocument.presentationml.slide+xml"/>
  <Override PartName="/ppt/slides/slide91.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120.xml" ContentType="application/vnd.openxmlformats-officedocument.presentationml.slide+xml"/>
  <Override PartName="/ppt/slides/slide24.xml" ContentType="application/vnd.openxmlformats-officedocument.presentationml.slide+xml"/>
  <Override PartName="/ppt/slides/slide92.xml" ContentType="application/vnd.openxmlformats-officedocument.presentationml.slide+xml"/>
  <Override PartName="/ppt/slides/slide68.xml" ContentType="application/vnd.openxmlformats-officedocument.presentationml.slide+xml"/>
  <Override PartName="/ppt/slides/slide25.xml" ContentType="application/vnd.openxmlformats-officedocument.presentationml.slide+xml"/>
  <Override PartName="/ppt/slides/slide121.xml" ContentType="application/vnd.openxmlformats-officedocument.presentationml.slide+xml"/>
  <Override PartName="/ppt/slides/slide93.xml" ContentType="application/vnd.openxmlformats-officedocument.presentationml.slide+xml"/>
  <Override PartName="/ppt/slides/slide69.xml" ContentType="application/vnd.openxmlformats-officedocument.presentationml.slide+xml"/>
  <Override PartName="/ppt/slides/slide26.xml" ContentType="application/vnd.openxmlformats-officedocument.presentationml.slide+xml"/>
  <Override PartName="/ppt/slides/slide122.xml" ContentType="application/vnd.openxmlformats-officedocument.presentationml.slide+xml"/>
  <Override PartName="/ppt/slides/slide94.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100.xml" ContentType="application/vnd.openxmlformats-officedocument.presentationml.slide+xml"/>
  <Override PartName="/ppt/slides/slide72.xml" ContentType="application/vnd.openxmlformats-officedocument.presentationml.slide+xml"/>
  <Override PartName="/ppt/slides/slide101.xml" ContentType="application/vnd.openxmlformats-officedocument.presentationml.slide+xml"/>
  <Override PartName="/ppt/slides/slide73.xml" ContentType="application/vnd.openxmlformats-officedocument.presentationml.slide+xml"/>
  <Override PartName="/ppt/slides/slide102.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103.xml" ContentType="application/vnd.openxmlformats-officedocument.presentationml.slide+xml"/>
  <Override PartName="/ppt/slides/slide76.xml" ContentType="application/vnd.openxmlformats-officedocument.presentationml.slide+xml"/>
  <Override PartName="/ppt/slides/slide104.xml" ContentType="application/vnd.openxmlformats-officedocument.presentationml.slide+xml"/>
  <Override PartName="/ppt/slides/slide77.xml" ContentType="application/vnd.openxmlformats-officedocument.presentationml.slide+xml"/>
  <Override PartName="/ppt/slides/slide105.xml" ContentType="application/vnd.openxmlformats-officedocument.presentationml.slide+xml"/>
  <Override PartName="/ppt/slides/slide78.xml" ContentType="application/vnd.openxmlformats-officedocument.presentationml.slide+xml"/>
  <Override PartName="/ppt/slides/slide106.xml" ContentType="application/vnd.openxmlformats-officedocument.presentationml.slide+xml"/>
  <Override PartName="/ppt/slides/slide17.xml" ContentType="application/vnd.openxmlformats-officedocument.presentationml.slide+xml"/>
  <Override PartName="/ppt/slides/slide85.xml" ContentType="application/vnd.openxmlformats-officedocument.presentationml.slide+xml"/>
  <Override PartName="/ppt/slides/slide113.xml" ContentType="application/vnd.openxmlformats-officedocument.presentationml.slide+xml"/>
  <Override PartName="/ppt/slides/slide18.xml" ContentType="application/vnd.openxmlformats-officedocument.presentationml.slide+xml"/>
  <Override PartName="/ppt/slides/slide86.xml" ContentType="application/vnd.openxmlformats-officedocument.presentationml.slide+xml"/>
  <Override PartName="/ppt/slides/slide114.xml" ContentType="application/vnd.openxmlformats-officedocument.presentationml.slide+xml"/>
  <Override PartName="/ppt/slides/slide19.xml" ContentType="application/vnd.openxmlformats-officedocument.presentationml.slide+xml"/>
  <Override PartName="/ppt/slides/slide87.xml" ContentType="application/vnd.openxmlformats-officedocument.presentationml.slide+xml"/>
  <Override PartName="/ppt/slides/slide115.xml" ContentType="application/vnd.openxmlformats-officedocument.presentationml.slide+xml"/>
  <Override PartName="/ppt/slides/slide88.xml" ContentType="application/vnd.openxmlformats-officedocument.presentationml.slide+xml"/>
  <Override PartName="/ppt/slides/slide116.xml" ContentType="application/vnd.openxmlformats-officedocument.presentationml.slide+xml"/>
  <Override PartName="/ppt/slides/slide89.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27.xml" ContentType="application/vnd.openxmlformats-officedocument.presentationml.slide+xml"/>
  <Override PartName="/ppt/slides/slide95.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28.xml" ContentType="application/vnd.openxmlformats-officedocument.presentationml.slide+xml"/>
  <Override PartName="/ppt/slides/slide9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37" r:id="rId96"/>
    <p:sldId id="338" r:id="rId97"/>
    <p:sldId id="339" r:id="rId98"/>
    <p:sldId id="340" r:id="rId99"/>
    <p:sldId id="341" r:id="rId100"/>
    <p:sldId id="342" r:id="rId101"/>
    <p:sldId id="343" r:id="rId102"/>
    <p:sldId id="344" r:id="rId103"/>
    <p:sldId id="345" r:id="rId104"/>
    <p:sldId id="346" r:id="rId105"/>
    <p:sldId id="347" r:id="rId106"/>
    <p:sldId id="348" r:id="rId107"/>
    <p:sldId id="349" r:id="rId108"/>
    <p:sldId id="350" r:id="rId109"/>
    <p:sldId id="351" r:id="rId110"/>
    <p:sldId id="352" r:id="rId111"/>
    <p:sldId id="353" r:id="rId112"/>
    <p:sldId id="354" r:id="rId113"/>
    <p:sldId id="355" r:id="rId114"/>
    <p:sldId id="356" r:id="rId115"/>
    <p:sldId id="357" r:id="rId116"/>
    <p:sldId id="358" r:id="rId117"/>
    <p:sldId id="359" r:id="rId118"/>
    <p:sldId id="360" r:id="rId119"/>
    <p:sldId id="361" r:id="rId120"/>
    <p:sldId id="362" r:id="rId121"/>
    <p:sldId id="363" r:id="rId122"/>
    <p:sldId id="364" r:id="rId123"/>
    <p:sldId id="365" r:id="rId124"/>
    <p:sldId id="366" r:id="rId125"/>
    <p:sldId id="367" r:id="rId126"/>
    <p:sldId id="368" r:id="rId127"/>
    <p:sldId id="369" r:id="rId128"/>
    <p:sldId id="370" r:id="rId129"/>
    <p:sldId id="371" r:id="rId130"/>
    <p:sldId id="372" r:id="rId131"/>
    <p:sldId id="373" r:id="rId132"/>
    <p:sldId id="374" r:id="rId133"/>
    <p:sldId id="375" r:id="rId134"/>
    <p:sldId id="376" r:id="rId135"/>
    <p:sldId id="377" r:id="rId136"/>
    <p:sldId id="378" r:id="rId137"/>
    <p:sldId id="379" r:id="rId138"/>
    <p:sldId id="380" r:id="rId139"/>
    <p:sldId id="381" r:id="rId140"/>
    <p:sldId id="382" r:id="rId141"/>
    <p:sldId id="383" r:id="rId142"/>
    <p:sldId id="384" r:id="rId143"/>
    <p:sldId id="385" r:id="rId144"/>
    <p:sldId id="386" r:id="rId145"/>
    <p:sldId id="387" r:id="rId146"/>
    <p:sldId id="388" r:id="rId147"/>
    <p:sldId id="389" r:id="rId148"/>
    <p:sldId id="390" r:id="rId149"/>
  </p:sldIdLst>
  <p:sldSz cx="10080625" cy="5670550"/>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notesMaster" Target="notesMasters/notesMaster1.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slide" Target="slides/slide44.xml"/><Relationship Id="rId59" Type="http://schemas.openxmlformats.org/officeDocument/2006/relationships/slide" Target="slides/slide45.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slide" Target="slides/slide48.xml"/><Relationship Id="rId63" Type="http://schemas.openxmlformats.org/officeDocument/2006/relationships/slide" Target="slides/slide49.xml"/><Relationship Id="rId64" Type="http://schemas.openxmlformats.org/officeDocument/2006/relationships/slide" Target="slides/slide50.xml"/><Relationship Id="rId65" Type="http://schemas.openxmlformats.org/officeDocument/2006/relationships/slide" Target="slides/slide51.xml"/><Relationship Id="rId66" Type="http://schemas.openxmlformats.org/officeDocument/2006/relationships/slide" Target="slides/slide52.xml"/><Relationship Id="rId67" Type="http://schemas.openxmlformats.org/officeDocument/2006/relationships/slide" Target="slides/slide53.xml"/><Relationship Id="rId68" Type="http://schemas.openxmlformats.org/officeDocument/2006/relationships/slide" Target="slides/slide54.xml"/><Relationship Id="rId69" Type="http://schemas.openxmlformats.org/officeDocument/2006/relationships/slide" Target="slides/slide55.xml"/><Relationship Id="rId70" Type="http://schemas.openxmlformats.org/officeDocument/2006/relationships/slide" Target="slides/slide56.xml"/><Relationship Id="rId71" Type="http://schemas.openxmlformats.org/officeDocument/2006/relationships/slide" Target="slides/slide57.xml"/><Relationship Id="rId72" Type="http://schemas.openxmlformats.org/officeDocument/2006/relationships/slide" Target="slides/slide58.xml"/><Relationship Id="rId73" Type="http://schemas.openxmlformats.org/officeDocument/2006/relationships/slide" Target="slides/slide59.xml"/><Relationship Id="rId74" Type="http://schemas.openxmlformats.org/officeDocument/2006/relationships/slide" Target="slides/slide60.xml"/><Relationship Id="rId75" Type="http://schemas.openxmlformats.org/officeDocument/2006/relationships/slide" Target="slides/slide61.xml"/><Relationship Id="rId76" Type="http://schemas.openxmlformats.org/officeDocument/2006/relationships/slide" Target="slides/slide62.xml"/><Relationship Id="rId77" Type="http://schemas.openxmlformats.org/officeDocument/2006/relationships/slide" Target="slides/slide63.xml"/><Relationship Id="rId78" Type="http://schemas.openxmlformats.org/officeDocument/2006/relationships/slide" Target="slides/slide64.xml"/><Relationship Id="rId79" Type="http://schemas.openxmlformats.org/officeDocument/2006/relationships/slide" Target="slides/slide65.xml"/><Relationship Id="rId80" Type="http://schemas.openxmlformats.org/officeDocument/2006/relationships/slide" Target="slides/slide66.xml"/><Relationship Id="rId81" Type="http://schemas.openxmlformats.org/officeDocument/2006/relationships/slide" Target="slides/slide67.xml"/><Relationship Id="rId82" Type="http://schemas.openxmlformats.org/officeDocument/2006/relationships/slide" Target="slides/slide68.xml"/><Relationship Id="rId83" Type="http://schemas.openxmlformats.org/officeDocument/2006/relationships/slide" Target="slides/slide69.xml"/><Relationship Id="rId84" Type="http://schemas.openxmlformats.org/officeDocument/2006/relationships/slide" Target="slides/slide70.xml"/><Relationship Id="rId85" Type="http://schemas.openxmlformats.org/officeDocument/2006/relationships/slide" Target="slides/slide71.xml"/><Relationship Id="rId86" Type="http://schemas.openxmlformats.org/officeDocument/2006/relationships/slide" Target="slides/slide72.xml"/><Relationship Id="rId87" Type="http://schemas.openxmlformats.org/officeDocument/2006/relationships/slide" Target="slides/slide73.xml"/><Relationship Id="rId88" Type="http://schemas.openxmlformats.org/officeDocument/2006/relationships/slide" Target="slides/slide74.xml"/><Relationship Id="rId89" Type="http://schemas.openxmlformats.org/officeDocument/2006/relationships/slide" Target="slides/slide75.xml"/><Relationship Id="rId90" Type="http://schemas.openxmlformats.org/officeDocument/2006/relationships/slide" Target="slides/slide76.xml"/><Relationship Id="rId91" Type="http://schemas.openxmlformats.org/officeDocument/2006/relationships/slide" Target="slides/slide77.xml"/><Relationship Id="rId92" Type="http://schemas.openxmlformats.org/officeDocument/2006/relationships/slide" Target="slides/slide78.xml"/><Relationship Id="rId93" Type="http://schemas.openxmlformats.org/officeDocument/2006/relationships/slide" Target="slides/slide79.xml"/><Relationship Id="rId94" Type="http://schemas.openxmlformats.org/officeDocument/2006/relationships/slide" Target="slides/slide80.xml"/><Relationship Id="rId95" Type="http://schemas.openxmlformats.org/officeDocument/2006/relationships/slide" Target="slides/slide81.xml"/><Relationship Id="rId96" Type="http://schemas.openxmlformats.org/officeDocument/2006/relationships/slide" Target="slides/slide82.xml"/><Relationship Id="rId97" Type="http://schemas.openxmlformats.org/officeDocument/2006/relationships/slide" Target="slides/slide83.xml"/><Relationship Id="rId98" Type="http://schemas.openxmlformats.org/officeDocument/2006/relationships/slide" Target="slides/slide84.xml"/><Relationship Id="rId99" Type="http://schemas.openxmlformats.org/officeDocument/2006/relationships/slide" Target="slides/slide85.xml"/><Relationship Id="rId100" Type="http://schemas.openxmlformats.org/officeDocument/2006/relationships/slide" Target="slides/slide86.xml"/><Relationship Id="rId101" Type="http://schemas.openxmlformats.org/officeDocument/2006/relationships/slide" Target="slides/slide87.xml"/><Relationship Id="rId102" Type="http://schemas.openxmlformats.org/officeDocument/2006/relationships/slide" Target="slides/slide88.xml"/><Relationship Id="rId103" Type="http://schemas.openxmlformats.org/officeDocument/2006/relationships/slide" Target="slides/slide89.xml"/><Relationship Id="rId104" Type="http://schemas.openxmlformats.org/officeDocument/2006/relationships/slide" Target="slides/slide90.xml"/><Relationship Id="rId105" Type="http://schemas.openxmlformats.org/officeDocument/2006/relationships/slide" Target="slides/slide91.xml"/><Relationship Id="rId106" Type="http://schemas.openxmlformats.org/officeDocument/2006/relationships/slide" Target="slides/slide92.xml"/><Relationship Id="rId107" Type="http://schemas.openxmlformats.org/officeDocument/2006/relationships/slide" Target="slides/slide93.xml"/><Relationship Id="rId108" Type="http://schemas.openxmlformats.org/officeDocument/2006/relationships/slide" Target="slides/slide94.xml"/><Relationship Id="rId109" Type="http://schemas.openxmlformats.org/officeDocument/2006/relationships/slide" Target="slides/slide95.xml"/><Relationship Id="rId110" Type="http://schemas.openxmlformats.org/officeDocument/2006/relationships/slide" Target="slides/slide96.xml"/><Relationship Id="rId111" Type="http://schemas.openxmlformats.org/officeDocument/2006/relationships/slide" Target="slides/slide97.xml"/><Relationship Id="rId112" Type="http://schemas.openxmlformats.org/officeDocument/2006/relationships/slide" Target="slides/slide98.xml"/><Relationship Id="rId113" Type="http://schemas.openxmlformats.org/officeDocument/2006/relationships/slide" Target="slides/slide99.xml"/><Relationship Id="rId114" Type="http://schemas.openxmlformats.org/officeDocument/2006/relationships/slide" Target="slides/slide100.xml"/><Relationship Id="rId115" Type="http://schemas.openxmlformats.org/officeDocument/2006/relationships/slide" Target="slides/slide101.xml"/><Relationship Id="rId116" Type="http://schemas.openxmlformats.org/officeDocument/2006/relationships/slide" Target="slides/slide102.xml"/><Relationship Id="rId117" Type="http://schemas.openxmlformats.org/officeDocument/2006/relationships/slide" Target="slides/slide103.xml"/><Relationship Id="rId118" Type="http://schemas.openxmlformats.org/officeDocument/2006/relationships/slide" Target="slides/slide104.xml"/><Relationship Id="rId119" Type="http://schemas.openxmlformats.org/officeDocument/2006/relationships/slide" Target="slides/slide105.xml"/><Relationship Id="rId120" Type="http://schemas.openxmlformats.org/officeDocument/2006/relationships/slide" Target="slides/slide106.xml"/><Relationship Id="rId121" Type="http://schemas.openxmlformats.org/officeDocument/2006/relationships/slide" Target="slides/slide107.xml"/><Relationship Id="rId122" Type="http://schemas.openxmlformats.org/officeDocument/2006/relationships/slide" Target="slides/slide108.xml"/><Relationship Id="rId123" Type="http://schemas.openxmlformats.org/officeDocument/2006/relationships/slide" Target="slides/slide109.xml"/><Relationship Id="rId124" Type="http://schemas.openxmlformats.org/officeDocument/2006/relationships/slide" Target="slides/slide110.xml"/><Relationship Id="rId125" Type="http://schemas.openxmlformats.org/officeDocument/2006/relationships/slide" Target="slides/slide111.xml"/><Relationship Id="rId126" Type="http://schemas.openxmlformats.org/officeDocument/2006/relationships/slide" Target="slides/slide112.xml"/><Relationship Id="rId127" Type="http://schemas.openxmlformats.org/officeDocument/2006/relationships/slide" Target="slides/slide113.xml"/><Relationship Id="rId128" Type="http://schemas.openxmlformats.org/officeDocument/2006/relationships/slide" Target="slides/slide114.xml"/><Relationship Id="rId129" Type="http://schemas.openxmlformats.org/officeDocument/2006/relationships/slide" Target="slides/slide115.xml"/><Relationship Id="rId130" Type="http://schemas.openxmlformats.org/officeDocument/2006/relationships/slide" Target="slides/slide116.xml"/><Relationship Id="rId131" Type="http://schemas.openxmlformats.org/officeDocument/2006/relationships/slide" Target="slides/slide117.xml"/><Relationship Id="rId132" Type="http://schemas.openxmlformats.org/officeDocument/2006/relationships/slide" Target="slides/slide118.xml"/><Relationship Id="rId133" Type="http://schemas.openxmlformats.org/officeDocument/2006/relationships/slide" Target="slides/slide119.xml"/><Relationship Id="rId134" Type="http://schemas.openxmlformats.org/officeDocument/2006/relationships/slide" Target="slides/slide120.xml"/><Relationship Id="rId135" Type="http://schemas.openxmlformats.org/officeDocument/2006/relationships/slide" Target="slides/slide121.xml"/><Relationship Id="rId136" Type="http://schemas.openxmlformats.org/officeDocument/2006/relationships/slide" Target="slides/slide122.xml"/><Relationship Id="rId137" Type="http://schemas.openxmlformats.org/officeDocument/2006/relationships/slide" Target="slides/slide123.xml"/><Relationship Id="rId138" Type="http://schemas.openxmlformats.org/officeDocument/2006/relationships/slide" Target="slides/slide124.xml"/><Relationship Id="rId139" Type="http://schemas.openxmlformats.org/officeDocument/2006/relationships/slide" Target="slides/slide125.xml"/><Relationship Id="rId140" Type="http://schemas.openxmlformats.org/officeDocument/2006/relationships/slide" Target="slides/slide126.xml"/><Relationship Id="rId141" Type="http://schemas.openxmlformats.org/officeDocument/2006/relationships/slide" Target="slides/slide127.xml"/><Relationship Id="rId142" Type="http://schemas.openxmlformats.org/officeDocument/2006/relationships/slide" Target="slides/slide128.xml"/><Relationship Id="rId143" Type="http://schemas.openxmlformats.org/officeDocument/2006/relationships/slide" Target="slides/slide129.xml"/><Relationship Id="rId144" Type="http://schemas.openxmlformats.org/officeDocument/2006/relationships/slide" Target="slides/slide130.xml"/><Relationship Id="rId145" Type="http://schemas.openxmlformats.org/officeDocument/2006/relationships/slide" Target="slides/slide131.xml"/><Relationship Id="rId146" Type="http://schemas.openxmlformats.org/officeDocument/2006/relationships/slide" Target="slides/slide132.xml"/><Relationship Id="rId147" Type="http://schemas.openxmlformats.org/officeDocument/2006/relationships/slide" Target="slides/slide133.xml"/><Relationship Id="rId148" Type="http://schemas.openxmlformats.org/officeDocument/2006/relationships/slide" Target="slides/slide134.xml"/><Relationship Id="rId149" Type="http://schemas.openxmlformats.org/officeDocument/2006/relationships/slide" Target="slides/slide135.xml"/>
</Relationships>
</file>

<file path=ppt/notesMasters/_rels/notesMaster1.xml.rels><?xml version="1.0" encoding="UTF-8"?>
<Relationships xmlns="http://schemas.openxmlformats.org/package/2006/relationships"><Relationship Id="rId1" Type="http://schemas.openxmlformats.org/officeDocument/2006/relationships/theme" Target="../theme/theme1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9" name="PlaceHolder 1"/>
          <p:cNvSpPr>
            <a:spLocks noGrp="1"/>
          </p:cNvSpPr>
          <p:nvPr>
            <p:ph type="sldImg"/>
          </p:nvPr>
        </p:nvSpPr>
        <p:spPr>
          <a:xfrm>
            <a:off x="1371600" y="764280"/>
            <a:ext cx="5028480" cy="3771360"/>
          </a:xfrm>
          <a:prstGeom prst="rect">
            <a:avLst/>
          </a:prstGeom>
        </p:spPr>
        <p:txBody>
          <a:bodyPr lIns="0" rIns="0" tIns="0" bIns="0" anchor="ctr">
            <a:noAutofit/>
          </a:bodyPr>
          <a:p>
            <a:pPr algn="ctr"/>
            <a:r>
              <a:rPr b="0" lang="en-US" sz="3300" spc="-1" strike="noStrike">
                <a:latin typeface="Arial"/>
              </a:rPr>
              <a:t>Click to move the slide</a:t>
            </a:r>
            <a:endParaRPr b="0" lang="en-US" sz="3300" spc="-1" strike="noStrike">
              <a:latin typeface="Arial"/>
            </a:endParaRPr>
          </a:p>
        </p:txBody>
      </p:sp>
      <p:sp>
        <p:nvSpPr>
          <p:cNvPr id="520" name="PlaceHolder 2"/>
          <p:cNvSpPr>
            <a:spLocks noGrp="1"/>
          </p:cNvSpPr>
          <p:nvPr>
            <p:ph type="body"/>
          </p:nvPr>
        </p:nvSpPr>
        <p:spPr>
          <a:xfrm>
            <a:off x="777240" y="4777560"/>
            <a:ext cx="6217560" cy="4525920"/>
          </a:xfrm>
          <a:prstGeom prst="rect">
            <a:avLst/>
          </a:prstGeom>
        </p:spPr>
        <p:txBody>
          <a:bodyPr lIns="0" rIns="0" tIns="0" bIns="0">
            <a:noAutofit/>
          </a:bodyPr>
          <a:p>
            <a:r>
              <a:rPr b="0" lang="en-US" sz="2640" spc="-1" strike="noStrike">
                <a:latin typeface="Arial"/>
              </a:rPr>
              <a:t>Click to edit the notes format</a:t>
            </a:r>
            <a:endParaRPr b="0" lang="en-US" sz="2640" spc="-1" strike="noStrike">
              <a:latin typeface="Arial"/>
            </a:endParaRPr>
          </a:p>
        </p:txBody>
      </p:sp>
      <p:sp>
        <p:nvSpPr>
          <p:cNvPr id="521" name="PlaceHolder 3"/>
          <p:cNvSpPr>
            <a:spLocks noGrp="1"/>
          </p:cNvSpPr>
          <p:nvPr>
            <p:ph type="hdr"/>
          </p:nvPr>
        </p:nvSpPr>
        <p:spPr>
          <a:xfrm>
            <a:off x="0" y="0"/>
            <a:ext cx="3372840" cy="50256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522" name="PlaceHolder 4"/>
          <p:cNvSpPr>
            <a:spLocks noGrp="1"/>
          </p:cNvSpPr>
          <p:nvPr>
            <p:ph type="dt"/>
          </p:nvPr>
        </p:nvSpPr>
        <p:spPr>
          <a:xfrm>
            <a:off x="4399200" y="0"/>
            <a:ext cx="3372840" cy="50256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523" name="PlaceHolder 5"/>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524"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E82CCFF6-2832-47CA-A4A8-0D7567DBC995}"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8.xml.rels><?xml version="1.0" encoding="UTF-8"?>
<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
</Relationships>
</file>

<file path=ppt/notesSlides/_rels/notesSlide109.xml.rels><?xml version="1.0" encoding="UTF-8"?>
<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
</Relationships>
</file>

<file path=ppt/notesSlides/_rels/notesSlide110.xml.rels><?xml version="1.0" encoding="UTF-8"?>
<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
</Relationships>
</file>

<file path=ppt/notesSlides/_rels/notesSlide111.xml.rels><?xml version="1.0" encoding="UTF-8"?>
<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
</Relationships>
</file>

<file path=ppt/notesSlides/_rels/notesSlide112.xml.rels><?xml version="1.0" encoding="UTF-8"?>
<Relationships xmlns="http://schemas.openxmlformats.org/package/2006/relationships"><Relationship Id="rId1" Type="http://schemas.openxmlformats.org/officeDocument/2006/relationships/slide" Target="../slides/slide112.xml"/><Relationship Id="rId2" Type="http://schemas.openxmlformats.org/officeDocument/2006/relationships/notesMaster" Target="../notesMasters/notesMaster1.xml"/>
</Relationships>
</file>

<file path=ppt/notesSlides/_rels/notesSlide113.xml.rels><?xml version="1.0" encoding="UTF-8"?>
<Relationships xmlns="http://schemas.openxmlformats.org/package/2006/relationships"><Relationship Id="rId1" Type="http://schemas.openxmlformats.org/officeDocument/2006/relationships/slide" Target="../slides/slide113.xml"/><Relationship Id="rId2" Type="http://schemas.openxmlformats.org/officeDocument/2006/relationships/notesMaster" Target="../notesMasters/notesMaster1.xml"/>
</Relationships>
</file>

<file path=ppt/notesSlides/_rels/notesSlide114.xml.rels><?xml version="1.0" encoding="UTF-8"?>
<Relationships xmlns="http://schemas.openxmlformats.org/package/2006/relationships"><Relationship Id="rId1" Type="http://schemas.openxmlformats.org/officeDocument/2006/relationships/slide" Target="../slides/slide114.xml"/><Relationship Id="rId2" Type="http://schemas.openxmlformats.org/officeDocument/2006/relationships/notesMaster" Target="../notesMasters/notesMaster1.xml"/>
</Relationships>
</file>

<file path=ppt/notesSlides/_rels/notesSlide115.xml.rels><?xml version="1.0" encoding="UTF-8"?>
<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
</Relationships>
</file>

<file path=ppt/notesSlides/_rels/notesSlide117.xml.rels><?xml version="1.0" encoding="UTF-8"?>
<Relationships xmlns="http://schemas.openxmlformats.org/package/2006/relationships"><Relationship Id="rId1" Type="http://schemas.openxmlformats.org/officeDocument/2006/relationships/slide" Target="../slides/slide117.xml"/><Relationship Id="rId2" Type="http://schemas.openxmlformats.org/officeDocument/2006/relationships/notesMaster" Target="../notesMasters/notesMaster1.xml"/>
</Relationships>
</file>

<file path=ppt/notesSlides/_rels/notesSlide128.xml.rels><?xml version="1.0" encoding="UTF-8"?>
<Relationships xmlns="http://schemas.openxmlformats.org/package/2006/relationships"><Relationship Id="rId1" Type="http://schemas.openxmlformats.org/officeDocument/2006/relationships/slide" Target="../slides/slide128.xml"/><Relationship Id="rId2" Type="http://schemas.openxmlformats.org/officeDocument/2006/relationships/notesMaster" Target="../notesMasters/notesMaster1.xml"/>
</Relationships>
</file>

<file path=ppt/notesSlides/_rels/notesSlide129.xml.rels><?xml version="1.0" encoding="UTF-8"?>
<Relationships xmlns="http://schemas.openxmlformats.org/package/2006/relationships"><Relationship Id="rId1" Type="http://schemas.openxmlformats.org/officeDocument/2006/relationships/slide" Target="../slides/slide129.xml"/><Relationship Id="rId2" Type="http://schemas.openxmlformats.org/officeDocument/2006/relationships/notesMaster" Target="../notesMasters/notesMaster1.xml"/>
</Relationships>
</file>

<file path=ppt/notesSlides/_rels/notesSlide130.xml.rels><?xml version="1.0" encoding="UTF-8"?>
<Relationships xmlns="http://schemas.openxmlformats.org/package/2006/relationships"><Relationship Id="rId1" Type="http://schemas.openxmlformats.org/officeDocument/2006/relationships/slide" Target="../slides/slide130.xml"/><Relationship Id="rId2" Type="http://schemas.openxmlformats.org/officeDocument/2006/relationships/notesMaster" Target="../notesMasters/notesMaster1.xml"/>
</Relationships>
</file>

<file path=ppt/notesSlides/_rels/notesSlide132.xml.rels><?xml version="1.0" encoding="UTF-8"?>
<Relationships xmlns="http://schemas.openxmlformats.org/package/2006/relationships"><Relationship Id="rId1" Type="http://schemas.openxmlformats.org/officeDocument/2006/relationships/slide" Target="../slides/slide132.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5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
</Relationships>
</file>

<file path=ppt/notesSlides/_rels/notesSlide76.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
</Relationships>
</file>

<file path=ppt/notesSlides/_rels/notesSlide77.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
</Relationships>
</file>

<file path=ppt/notesSlides/_rels/notesSlide78.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
</Relationships>
</file>

<file path=ppt/notesSlides/_rels/notesSlide80.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
</Relationships>
</file>

<file path=ppt/notesSlides/_rels/notesSlide89.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
</Relationships>
</file>

<file path=ppt/notesSlides/notesSlide10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1" name="PlaceHolder 1"/>
          <p:cNvSpPr>
            <a:spLocks noGrp="1"/>
          </p:cNvSpPr>
          <p:nvPr>
            <p:ph type="sldImg"/>
          </p:nvPr>
        </p:nvSpPr>
        <p:spPr>
          <a:xfrm>
            <a:off x="1143000" y="685800"/>
            <a:ext cx="4572000" cy="3429000"/>
          </a:xfrm>
          <a:prstGeom prst="rect">
            <a:avLst/>
          </a:prstGeom>
        </p:spPr>
      </p:sp>
      <p:sp>
        <p:nvSpPr>
          <p:cNvPr id="2492" name="PlaceHolder 2"/>
          <p:cNvSpPr>
            <a:spLocks noGrp="1"/>
          </p:cNvSpPr>
          <p:nvPr>
            <p:ph type="body"/>
          </p:nvPr>
        </p:nvSpPr>
        <p:spPr>
          <a:xfrm>
            <a:off x="914400" y="4343400"/>
            <a:ext cx="5029200" cy="4114800"/>
          </a:xfrm>
          <a:prstGeom prst="rect">
            <a:avLst/>
          </a:prstGeom>
        </p:spPr>
        <p:txBody>
          <a:bodyPr>
            <a:noAutofit/>
          </a:bodyPr>
          <a:p>
            <a:pPr marL="216000" indent="-216000">
              <a:buClr>
                <a:srgbClr val="000000"/>
              </a:buClr>
              <a:buSzPct val="45000"/>
              <a:buFont typeface="Wingdings" charset="2"/>
              <a:buChar char=""/>
            </a:pPr>
            <a:r>
              <a:rPr b="0" lang="en-US" sz="2000" spc="-1" strike="noStrike">
                <a:latin typeface="Arial"/>
              </a:rPr>
              <a:t>The emission now becomes a subjeT. </a:t>
            </a:r>
            <a:endParaRPr b="0" lang="en-US" sz="2000" spc="-1" strike="noStrike">
              <a:latin typeface="Arial"/>
            </a:endParaRPr>
          </a:p>
        </p:txBody>
      </p:sp>
    </p:spTree>
  </p:cSld>
</p:notes>
</file>

<file path=ppt/notesSlides/notesSlide10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3" name="PlaceHolder 1"/>
          <p:cNvSpPr>
            <a:spLocks noGrp="1"/>
          </p:cNvSpPr>
          <p:nvPr>
            <p:ph type="sldImg"/>
          </p:nvPr>
        </p:nvSpPr>
        <p:spPr>
          <a:xfrm>
            <a:off x="1143000" y="685800"/>
            <a:ext cx="4572000" cy="3429000"/>
          </a:xfrm>
          <a:prstGeom prst="rect">
            <a:avLst/>
          </a:prstGeom>
        </p:spPr>
      </p:sp>
      <p:sp>
        <p:nvSpPr>
          <p:cNvPr id="2494" name="PlaceHolder 2"/>
          <p:cNvSpPr>
            <a:spLocks noGrp="1"/>
          </p:cNvSpPr>
          <p:nvPr>
            <p:ph type="body"/>
          </p:nvPr>
        </p:nvSpPr>
        <p:spPr>
          <a:xfrm>
            <a:off x="914400" y="4343400"/>
            <a:ext cx="5029200" cy="4114800"/>
          </a:xfrm>
          <a:prstGeom prst="rect">
            <a:avLst/>
          </a:prstGeom>
        </p:spPr>
        <p:txBody>
          <a:bodyPr>
            <a:noAutofit/>
          </a:bodyPr>
          <a:p>
            <a:pPr marL="216000" indent="-216000">
              <a:buClr>
                <a:srgbClr val="000000"/>
              </a:buClr>
              <a:buSzPct val="45000"/>
              <a:buFont typeface="Wingdings" charset="2"/>
              <a:buChar char=""/>
            </a:pPr>
            <a:r>
              <a:rPr b="0" lang="en-US" sz="2000" spc="-1" strike="noStrike">
                <a:latin typeface="Arial"/>
              </a:rPr>
              <a:t>So we can add this additional case to our diagram where in the medium the medium can or can not resolve the splitting.</a:t>
            </a:r>
            <a:endParaRPr b="0" lang="en-US" sz="2000" spc="-1" strike="noStrike">
              <a:latin typeface="Arial"/>
            </a:endParaRPr>
          </a:p>
        </p:txBody>
      </p:sp>
    </p:spTree>
  </p:cSld>
</p:notes>
</file>

<file path=ppt/notesSlides/notesSlide1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5" name="PlaceHolder 1"/>
          <p:cNvSpPr>
            <a:spLocks noGrp="1"/>
          </p:cNvSpPr>
          <p:nvPr>
            <p:ph type="sldImg"/>
          </p:nvPr>
        </p:nvSpPr>
        <p:spPr>
          <a:xfrm>
            <a:off x="1143000" y="685800"/>
            <a:ext cx="4572000" cy="3429000"/>
          </a:xfrm>
          <a:prstGeom prst="rect">
            <a:avLst/>
          </a:prstGeom>
        </p:spPr>
      </p:sp>
      <p:sp>
        <p:nvSpPr>
          <p:cNvPr id="2496" name="PlaceHolder 2"/>
          <p:cNvSpPr>
            <a:spLocks noGrp="1"/>
          </p:cNvSpPr>
          <p:nvPr>
            <p:ph type="body"/>
          </p:nvPr>
        </p:nvSpPr>
        <p:spPr>
          <a:xfrm>
            <a:off x="914400" y="4343400"/>
            <a:ext cx="5029200" cy="4114800"/>
          </a:xfrm>
          <a:prstGeom prst="rect">
            <a:avLst/>
          </a:prstGeom>
        </p:spPr>
        <p:txBody>
          <a:bodyPr>
            <a:noAutofit/>
          </a:bodyPr>
          <a:p>
            <a:pPr>
              <a:lnSpc>
                <a:spcPct val="117000"/>
              </a:lnSpc>
            </a:pPr>
            <a:r>
              <a:rPr b="0" lang="en-US" sz="1200" spc="-1" strike="noStrike">
                <a:latin typeface="Helvetica Neue"/>
                <a:ea typeface="Helvetica Neue"/>
              </a:rPr>
              <a:t>And finally diagonal lines along the plane representing splitting formation time so you can separate out splittings that happened earlier from splittings that happened later. </a:t>
            </a:r>
            <a:endParaRPr b="0" lang="en-US" sz="1200" spc="-1" strike="noStrike">
              <a:latin typeface="Arial"/>
            </a:endParaRPr>
          </a:p>
          <a:p>
            <a:pPr>
              <a:lnSpc>
                <a:spcPct val="117000"/>
              </a:lnSpc>
            </a:pPr>
            <a:r>
              <a:rPr b="0" lang="en-US" sz="1200" spc="-1" strike="noStrike">
                <a:latin typeface="Helvetica Neue"/>
                <a:ea typeface="Helvetica Neue"/>
              </a:rPr>
              <a:t>Here you can see that widersplittngs happen earlier and narrower splittings happen later.  1:30 </a:t>
            </a:r>
            <a:endParaRPr b="0" lang="en-US" sz="1200" spc="-1" strike="noStrike">
              <a:latin typeface="Arial"/>
            </a:endParaRPr>
          </a:p>
        </p:txBody>
      </p:sp>
    </p:spTree>
  </p:cSld>
</p:notes>
</file>

<file path=ppt/notesSlides/notesSlide1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7" name="PlaceHolder 1"/>
          <p:cNvSpPr>
            <a:spLocks noGrp="1"/>
          </p:cNvSpPr>
          <p:nvPr>
            <p:ph type="sldImg"/>
          </p:nvPr>
        </p:nvSpPr>
        <p:spPr>
          <a:xfrm>
            <a:off x="1143000" y="685800"/>
            <a:ext cx="4572000" cy="3429000"/>
          </a:xfrm>
          <a:prstGeom prst="rect">
            <a:avLst/>
          </a:prstGeom>
        </p:spPr>
      </p:sp>
      <p:sp>
        <p:nvSpPr>
          <p:cNvPr id="2498" name="PlaceHolder 2"/>
          <p:cNvSpPr>
            <a:spLocks noGrp="1"/>
          </p:cNvSpPr>
          <p:nvPr>
            <p:ph type="body"/>
          </p:nvPr>
        </p:nvSpPr>
        <p:spPr>
          <a:xfrm>
            <a:off x="914400" y="4343400"/>
            <a:ext cx="5029200" cy="4114800"/>
          </a:xfrm>
          <a:prstGeom prst="rect">
            <a:avLst/>
          </a:prstGeom>
        </p:spPr>
        <p:txBody>
          <a:bodyPr>
            <a:noAutofit/>
          </a:bodyPr>
          <a:p>
            <a:pPr marL="216000" indent="-216000">
              <a:buClr>
                <a:srgbClr val="000000"/>
              </a:buClr>
              <a:buSzPct val="45000"/>
              <a:buFont typeface="Wingdings" charset="2"/>
              <a:buChar char=""/>
            </a:pPr>
            <a:r>
              <a:rPr b="0" lang="en-US" sz="1200" spc="-1" strike="noStrike">
                <a:latin typeface="Arial"/>
              </a:rPr>
              <a:t>How do we access the splittings in experiment. </a:t>
            </a:r>
            <a:endParaRPr b="0" lang="en-US" sz="1200" spc="-1" strike="noStrike">
              <a:latin typeface="Arial"/>
            </a:endParaRPr>
          </a:p>
          <a:p>
            <a:pPr marL="216000" indent="-216000">
              <a:buClr>
                <a:srgbClr val="000000"/>
              </a:buClr>
              <a:buSzPct val="45000"/>
              <a:buFont typeface="Wingdings" charset="2"/>
              <a:buChar char=""/>
            </a:pPr>
            <a:r>
              <a:rPr b="0" lang="en-US" sz="1200" spc="-1" strike="noStrike">
                <a:latin typeface="Arial"/>
              </a:rPr>
              <a:t>Specifically in this analysis, we first find and reconstruct charged jets from tracks in the TPC between 80-120 GeV using the anti-kt algorithm with R=0.4, where jets with a HI background receive a jet-by-jet constituent subtraction. </a:t>
            </a:r>
            <a:endParaRPr b="0" lang="en-US" sz="1200" spc="-1" strike="noStrike">
              <a:latin typeface="Arial"/>
            </a:endParaRPr>
          </a:p>
        </p:txBody>
      </p:sp>
    </p:spTree>
  </p:cSld>
</p:notes>
</file>

<file path=ppt/notesSlides/notesSlide1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9" name="PlaceHolder 1"/>
          <p:cNvSpPr>
            <a:spLocks noGrp="1"/>
          </p:cNvSpPr>
          <p:nvPr>
            <p:ph type="sldImg"/>
          </p:nvPr>
        </p:nvSpPr>
        <p:spPr>
          <a:xfrm>
            <a:off x="1143000" y="685800"/>
            <a:ext cx="4572000" cy="3429000"/>
          </a:xfrm>
          <a:prstGeom prst="rect">
            <a:avLst/>
          </a:prstGeom>
        </p:spPr>
      </p:sp>
      <p:sp>
        <p:nvSpPr>
          <p:cNvPr id="2500" name="PlaceHolder 2"/>
          <p:cNvSpPr>
            <a:spLocks noGrp="1"/>
          </p:cNvSpPr>
          <p:nvPr>
            <p:ph type="body"/>
          </p:nvPr>
        </p:nvSpPr>
        <p:spPr>
          <a:xfrm>
            <a:off x="914400" y="4343400"/>
            <a:ext cx="5029200" cy="4114800"/>
          </a:xfrm>
          <a:prstGeom prst="rect">
            <a:avLst/>
          </a:prstGeom>
        </p:spPr>
        <p:txBody>
          <a:bodyPr>
            <a:noAutofit/>
          </a:bodyPr>
          <a:p>
            <a:pPr marL="216000" indent="-216000">
              <a:buClr>
                <a:srgbClr val="000000"/>
              </a:buClr>
              <a:buSzPct val="45000"/>
              <a:buFont typeface="Wingdings" charset="2"/>
              <a:buChar char=""/>
            </a:pPr>
            <a:r>
              <a:rPr b="0" lang="en-US" sz="2000" spc="-1" strike="noStrike">
                <a:latin typeface="Arial"/>
              </a:rPr>
              <a:t>Where this constituent subtraction is actually remove the background from each constituent or track instead of the jet as a whole. </a:t>
            </a:r>
            <a:endParaRPr b="0" lang="en-US" sz="2000" spc="-1" strike="noStrike">
              <a:latin typeface="Arial"/>
            </a:endParaRPr>
          </a:p>
        </p:txBody>
      </p:sp>
    </p:spTree>
  </p:cSld>
</p:notes>
</file>

<file path=ppt/notesSlides/notesSlide1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1" name="PlaceHolder 1"/>
          <p:cNvSpPr>
            <a:spLocks noGrp="1"/>
          </p:cNvSpPr>
          <p:nvPr>
            <p:ph type="sldImg"/>
          </p:nvPr>
        </p:nvSpPr>
        <p:spPr>
          <a:xfrm>
            <a:off x="1143000" y="685800"/>
            <a:ext cx="4572000" cy="3429000"/>
          </a:xfrm>
          <a:prstGeom prst="rect">
            <a:avLst/>
          </a:prstGeom>
        </p:spPr>
      </p:sp>
      <p:sp>
        <p:nvSpPr>
          <p:cNvPr id="2502" name="PlaceHolder 2"/>
          <p:cNvSpPr>
            <a:spLocks noGrp="1"/>
          </p:cNvSpPr>
          <p:nvPr>
            <p:ph type="body"/>
          </p:nvPr>
        </p:nvSpPr>
        <p:spPr>
          <a:xfrm>
            <a:off x="914400" y="4343400"/>
            <a:ext cx="5029200" cy="4114800"/>
          </a:xfrm>
          <a:prstGeom prst="rect">
            <a:avLst/>
          </a:prstGeom>
        </p:spPr>
        <p:txBody>
          <a:bodyPr>
            <a:noAutofit/>
          </a:bodyPr>
          <a:p>
            <a:pPr marL="216000" indent="-216000">
              <a:buClr>
                <a:srgbClr val="000000"/>
              </a:buClr>
              <a:buSzPct val="45000"/>
              <a:buFont typeface="Wingdings" charset="2"/>
              <a:buChar char=""/>
            </a:pPr>
            <a:r>
              <a:rPr b="0" lang="en-US" sz="2000" spc="-1" strike="noStrike">
                <a:latin typeface="Arial"/>
              </a:rPr>
              <a:t>Finally, nSD which is not stopping at the first splitting but going back through the the splittings and counting all the ones that would pass SD, which address the question of how many subjets are inside of the jet. 45: = 10:25</a:t>
            </a:r>
            <a:endParaRPr b="0" lang="en-US" sz="2000" spc="-1" strike="noStrike">
              <a:latin typeface="Arial"/>
            </a:endParaRPr>
          </a:p>
        </p:txBody>
      </p:sp>
    </p:spTree>
  </p:cSld>
</p:notes>
</file>

<file path=ppt/notesSlides/notesSlide1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3" name="PlaceHolder 1"/>
          <p:cNvSpPr>
            <a:spLocks noGrp="1"/>
          </p:cNvSpPr>
          <p:nvPr>
            <p:ph type="sldImg"/>
          </p:nvPr>
        </p:nvSpPr>
        <p:spPr>
          <a:xfrm>
            <a:off x="1143000" y="685800"/>
            <a:ext cx="4572000" cy="3429000"/>
          </a:xfrm>
          <a:prstGeom prst="rect">
            <a:avLst/>
          </a:prstGeom>
        </p:spPr>
      </p:sp>
      <p:sp>
        <p:nvSpPr>
          <p:cNvPr id="2504" name="PlaceHolder 2"/>
          <p:cNvSpPr>
            <a:spLocks noGrp="1"/>
          </p:cNvSpPr>
          <p:nvPr>
            <p:ph type="body"/>
          </p:nvPr>
        </p:nvSpPr>
        <p:spPr>
          <a:xfrm>
            <a:off x="914400" y="4343400"/>
            <a:ext cx="5029200" cy="4114800"/>
          </a:xfrm>
          <a:prstGeom prst="rect">
            <a:avLst/>
          </a:prstGeom>
        </p:spPr>
        <p:txBody>
          <a:bodyPr>
            <a:noAutofit/>
          </a:bodyPr>
          <a:p>
            <a:pPr>
              <a:lnSpc>
                <a:spcPct val="117000"/>
              </a:lnSpc>
            </a:pPr>
            <a:r>
              <a:rPr b="0" lang="en-US" sz="1200" spc="-1" strike="noStrike">
                <a:latin typeface="Helvetica Neue"/>
                <a:ea typeface="Helvetica Neue"/>
              </a:rPr>
              <a:t>When we apply the ln(kt)&gt;0 cut on the right we see a more significant suppression of symmetric splitting.</a:t>
            </a:r>
            <a:endParaRPr b="0" lang="en-US" sz="1200" spc="-1" strike="noStrike">
              <a:latin typeface="Arial"/>
            </a:endParaRPr>
          </a:p>
          <a:p>
            <a:pPr>
              <a:lnSpc>
                <a:spcPct val="117000"/>
              </a:lnSpc>
            </a:pPr>
            <a:r>
              <a:rPr b="0" lang="en-US" sz="1200" spc="-1" strike="noStrike">
                <a:latin typeface="Helvetica Neue"/>
                <a:ea typeface="Helvetica Neue"/>
              </a:rPr>
              <a:t>1:25 = 15:30</a:t>
            </a:r>
            <a:endParaRPr b="0" lang="en-US" sz="1200" spc="-1" strike="noStrike">
              <a:latin typeface="Arial"/>
            </a:endParaRPr>
          </a:p>
        </p:txBody>
      </p:sp>
    </p:spTree>
  </p:cSld>
</p:notes>
</file>

<file path=ppt/notesSlides/notesSlide1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5" name="PlaceHolder 1"/>
          <p:cNvSpPr>
            <a:spLocks noGrp="1"/>
          </p:cNvSpPr>
          <p:nvPr>
            <p:ph type="sldImg"/>
          </p:nvPr>
        </p:nvSpPr>
        <p:spPr>
          <a:xfrm>
            <a:off x="1143000" y="685800"/>
            <a:ext cx="4572000" cy="3429000"/>
          </a:xfrm>
          <a:prstGeom prst="rect">
            <a:avLst/>
          </a:prstGeom>
        </p:spPr>
      </p:sp>
      <p:sp>
        <p:nvSpPr>
          <p:cNvPr id="2506" name="PlaceHolder 2"/>
          <p:cNvSpPr>
            <a:spLocks noGrp="1"/>
          </p:cNvSpPr>
          <p:nvPr>
            <p:ph type="body"/>
          </p:nvPr>
        </p:nvSpPr>
        <p:spPr>
          <a:xfrm>
            <a:off x="914400" y="4343400"/>
            <a:ext cx="5029200" cy="4114800"/>
          </a:xfrm>
          <a:prstGeom prst="rect">
            <a:avLst/>
          </a:prstGeom>
        </p:spPr>
        <p:txBody>
          <a:bodyPr>
            <a:noAutofit/>
          </a:bodyPr>
          <a:p>
            <a:pPr>
              <a:lnSpc>
                <a:spcPct val="117000"/>
              </a:lnSpc>
            </a:pPr>
            <a:r>
              <a:rPr b="0" lang="en-US" sz="2000" spc="-1" strike="noStrike">
                <a:latin typeface="Helvetica Neue"/>
                <a:ea typeface="Helvetica Neue"/>
              </a:rPr>
              <a:t>We looked again at the zg as a function of angel. Where the right is more collimated jet with dR &lt; 0.1 and the left is wide jets with dR &gt; 0.2. We see a hint of more significant suppresion again for wide jets We also see an enhancement for small angles. This is consistent with the picture of wider jets being produced earlier and thus seeing more of the medium and being suppressed. 0:45 = 16:15</a:t>
            </a:r>
            <a:endParaRPr b="0" lang="en-US" sz="2000" spc="-1" strike="noStrike">
              <a:latin typeface="Arial"/>
            </a:endParaRPr>
          </a:p>
        </p:txBody>
      </p:sp>
    </p:spTree>
  </p:cSld>
</p:notes>
</file>

<file path=ppt/notesSlides/notesSlide1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7" name="PlaceHolder 1"/>
          <p:cNvSpPr>
            <a:spLocks noGrp="1"/>
          </p:cNvSpPr>
          <p:nvPr>
            <p:ph type="sldImg"/>
          </p:nvPr>
        </p:nvSpPr>
        <p:spPr>
          <a:xfrm>
            <a:off x="1143000" y="685800"/>
            <a:ext cx="4572000" cy="3429000"/>
          </a:xfrm>
          <a:prstGeom prst="rect">
            <a:avLst/>
          </a:prstGeom>
        </p:spPr>
      </p:sp>
      <p:sp>
        <p:nvSpPr>
          <p:cNvPr id="2508" name="PlaceHolder 2"/>
          <p:cNvSpPr>
            <a:spLocks noGrp="1"/>
          </p:cNvSpPr>
          <p:nvPr>
            <p:ph type="body"/>
          </p:nvPr>
        </p:nvSpPr>
        <p:spPr>
          <a:xfrm>
            <a:off x="914400" y="4343400"/>
            <a:ext cx="5029200" cy="4114800"/>
          </a:xfrm>
          <a:prstGeom prst="rect">
            <a:avLst/>
          </a:prstGeom>
        </p:spPr>
        <p:txBody>
          <a:bodyPr>
            <a:noAutofit/>
          </a:bodyPr>
          <a:p>
            <a:pPr marL="216000" indent="-216000">
              <a:buClr>
                <a:srgbClr val="000000"/>
              </a:buClr>
              <a:buSzPct val="45000"/>
              <a:buFont typeface="Wingdings" charset="2"/>
              <a:buChar char=""/>
            </a:pPr>
            <a:r>
              <a:rPr b="0" lang="en-US" sz="1200" spc="-1" strike="noStrike">
                <a:latin typeface="Arial"/>
              </a:rPr>
              <a:t>so instead we embeds Pythia 8 into real pbpb data as a reference which takes into account the background effects in any comparisions since the background contribution should be the same in embedded MC and data.</a:t>
            </a:r>
            <a:endParaRPr b="0" lang="en-US" sz="1200" spc="-1" strike="noStrike">
              <a:latin typeface="Arial"/>
            </a:endParaRPr>
          </a:p>
          <a:p>
            <a:pPr marL="216000" indent="-216000">
              <a:buClr>
                <a:srgbClr val="000000"/>
              </a:buClr>
              <a:buSzPct val="45000"/>
              <a:buFont typeface="Wingdings" charset="2"/>
              <a:buChar char=""/>
            </a:pPr>
            <a:r>
              <a:rPr b="0" lang="en-US" sz="1200" spc="-1" strike="noStrike">
                <a:latin typeface="Arial"/>
              </a:rPr>
              <a:t>Once caveat is if there is the potential fragmentation dependence in the regions dominated by the background such that differences in observable between data and embedded mc can only be attributed solely to quenching if the background splittings don’t different largely for medium vs. vacuum. fragmentation. </a:t>
            </a:r>
            <a:endParaRPr b="0" lang="en-US" sz="1200" spc="-1" strike="noStrike">
              <a:latin typeface="Arial"/>
            </a:endParaRPr>
          </a:p>
          <a:p>
            <a:pPr marL="216000" indent="-216000">
              <a:buClr>
                <a:srgbClr val="000000"/>
              </a:buClr>
              <a:buSzPct val="45000"/>
              <a:buFont typeface="Wingdings" charset="2"/>
              <a:buChar char=""/>
            </a:pPr>
            <a:r>
              <a:rPr b="0" lang="en-US" sz="1200" spc="-1" strike="noStrike">
                <a:latin typeface="Arial"/>
              </a:rPr>
              <a:t>1:40 = 14:05</a:t>
            </a:r>
            <a:endParaRPr b="0" lang="en-US" sz="1200" spc="-1" strike="noStrike">
              <a:latin typeface="Arial"/>
            </a:endParaRPr>
          </a:p>
        </p:txBody>
      </p:sp>
    </p:spTree>
  </p:cSld>
</p:notes>
</file>

<file path=ppt/notesSlides/notesSlide1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9" name="PlaceHolder 1"/>
          <p:cNvSpPr>
            <a:spLocks noGrp="1"/>
          </p:cNvSpPr>
          <p:nvPr>
            <p:ph type="sldImg"/>
          </p:nvPr>
        </p:nvSpPr>
        <p:spPr>
          <a:xfrm>
            <a:off x="1143000" y="685800"/>
            <a:ext cx="4572000" cy="3429000"/>
          </a:xfrm>
          <a:prstGeom prst="rect">
            <a:avLst/>
          </a:prstGeom>
        </p:spPr>
      </p:sp>
      <p:sp>
        <p:nvSpPr>
          <p:cNvPr id="2510" name="PlaceHolder 2"/>
          <p:cNvSpPr>
            <a:spLocks noGrp="1"/>
          </p:cNvSpPr>
          <p:nvPr>
            <p:ph type="body"/>
          </p:nvPr>
        </p:nvSpPr>
        <p:spPr>
          <a:xfrm>
            <a:off x="914400" y="4343400"/>
            <a:ext cx="5029200" cy="4114800"/>
          </a:xfrm>
          <a:prstGeom prst="rect">
            <a:avLst/>
          </a:prstGeom>
        </p:spPr>
        <p:txBody>
          <a:bodyPr>
            <a:noAutofit/>
          </a:bodyPr>
          <a:p>
            <a:pPr marL="216000" indent="-216000">
              <a:buClr>
                <a:srgbClr val="000000"/>
              </a:buClr>
              <a:buSzPct val="45000"/>
              <a:buFont typeface="Wingdings" charset="2"/>
              <a:buChar char=""/>
            </a:pPr>
            <a:r>
              <a:rPr b="0" lang="en-US" sz="2000" spc="-1" strike="noStrike">
                <a:latin typeface="Arial"/>
              </a:rPr>
              <a:t> </a:t>
            </a:r>
            <a:endParaRPr b="0" lang="en-US" sz="2000" spc="-1" strike="noStrike">
              <a:latin typeface="Arial"/>
            </a:endParaRPr>
          </a:p>
          <a:p>
            <a:pPr>
              <a:lnSpc>
                <a:spcPct val="117000"/>
              </a:lnSpc>
            </a:pPr>
            <a:r>
              <a:rPr b="0" lang="en-US" sz="1200" spc="-1" strike="noStrike">
                <a:latin typeface="Helvetica Neue"/>
                <a:ea typeface="Helvetica Neue"/>
              </a:rPr>
              <a:t>We can also ask the question of rather the medium resolved the splitting, so probing coherence vs. decoherence </a:t>
            </a:r>
            <a:endParaRPr b="0" lang="en-US" sz="1200" spc="-1" strike="noStrike">
              <a:latin typeface="Arial"/>
            </a:endParaRPr>
          </a:p>
        </p:txBody>
      </p:sp>
    </p:spTree>
  </p:cSld>
</p:notes>
</file>

<file path=ppt/notesSlides/notesSlide1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1" name="PlaceHolder 1"/>
          <p:cNvSpPr>
            <a:spLocks noGrp="1"/>
          </p:cNvSpPr>
          <p:nvPr>
            <p:ph type="sldImg"/>
          </p:nvPr>
        </p:nvSpPr>
        <p:spPr>
          <a:xfrm>
            <a:off x="1143000" y="685800"/>
            <a:ext cx="4572000" cy="3429000"/>
          </a:xfrm>
          <a:prstGeom prst="rect">
            <a:avLst/>
          </a:prstGeom>
        </p:spPr>
      </p:sp>
      <p:sp>
        <p:nvSpPr>
          <p:cNvPr id="2512" name="PlaceHolder 2"/>
          <p:cNvSpPr>
            <a:spLocks noGrp="1"/>
          </p:cNvSpPr>
          <p:nvPr>
            <p:ph type="body"/>
          </p:nvPr>
        </p:nvSpPr>
        <p:spPr>
          <a:xfrm>
            <a:off x="914400" y="4343400"/>
            <a:ext cx="5029200" cy="4114800"/>
          </a:xfrm>
          <a:prstGeom prst="rect">
            <a:avLst/>
          </a:prstGeom>
        </p:spPr>
        <p:txBody>
          <a:bodyPr>
            <a:noAutofit/>
          </a:bodyPr>
          <a:p>
            <a:pPr marL="216000" indent="-216000">
              <a:buClr>
                <a:srgbClr val="000000"/>
              </a:buClr>
              <a:buSzPct val="45000"/>
              <a:buFont typeface="Wingdings" charset="2"/>
              <a:buChar char=""/>
            </a:pPr>
            <a:r>
              <a:rPr b="0" lang="en-US" sz="2000" spc="-1" strike="noStrike">
                <a:latin typeface="Arial"/>
              </a:rPr>
              <a:t>And finally we can actually break up our diagram in four areas. </a:t>
            </a:r>
            <a:endParaRPr b="0" lang="en-US" sz="2000" spc="-1" strike="noStrike">
              <a:latin typeface="Arial"/>
            </a:endParaRPr>
          </a:p>
          <a:p>
            <a:pPr marL="216000" indent="-216000">
              <a:buClr>
                <a:srgbClr val="000000"/>
              </a:buClr>
              <a:buSzPct val="45000"/>
              <a:buFont typeface="Wingdings" charset="2"/>
              <a:buChar char=""/>
            </a:pPr>
            <a:r>
              <a:rPr b="0" lang="en-US" sz="2000" spc="-1" strike="noStrike">
                <a:latin typeface="Arial"/>
              </a:rPr>
              <a:t>This s highly model dependent but the qualitative ideas motivate us to use jet splittings as tool the understand the medium. </a:t>
            </a:r>
            <a:endParaRPr b="0" lang="en-US" sz="2000" spc="-1" strike="noStrike">
              <a:latin typeface="Arial"/>
            </a:endParaRPr>
          </a:p>
        </p:txBody>
      </p:sp>
    </p:spTree>
  </p:cSld>
</p:notes>
</file>

<file path=ppt/notesSlides/notesSlide1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3" name="PlaceHolder 1"/>
          <p:cNvSpPr>
            <a:spLocks noGrp="1"/>
          </p:cNvSpPr>
          <p:nvPr>
            <p:ph type="sldImg"/>
          </p:nvPr>
        </p:nvSpPr>
        <p:spPr>
          <a:xfrm>
            <a:off x="1371600" y="764280"/>
            <a:ext cx="5028480" cy="3771360"/>
          </a:xfrm>
          <a:prstGeom prst="rect">
            <a:avLst/>
          </a:prstGeom>
        </p:spPr>
      </p:sp>
      <p:sp>
        <p:nvSpPr>
          <p:cNvPr id="2514" name="PlaceHolder 2"/>
          <p:cNvSpPr>
            <a:spLocks noGrp="1"/>
          </p:cNvSpPr>
          <p:nvPr>
            <p:ph type="body"/>
          </p:nvPr>
        </p:nvSpPr>
        <p:spPr>
          <a:xfrm>
            <a:off x="777240" y="4777560"/>
            <a:ext cx="6217560" cy="4525920"/>
          </a:xfrm>
          <a:prstGeom prst="rect">
            <a:avLst/>
          </a:prstGeom>
        </p:spPr>
        <p:txBody>
          <a:bodyPr lIns="90000" rIns="90000" tIns="45000" bIns="45000">
            <a:noAutofit/>
          </a:bodyPr>
          <a:p>
            <a:endParaRPr b="0" lang="en-US" sz="2000" spc="-1" strike="noStrike">
              <a:latin typeface="Arial"/>
            </a:endParaRPr>
          </a:p>
          <a:p>
            <a:r>
              <a:rPr b="0" lang="en-US" sz="1979" spc="-1" strike="noStrike">
                <a:latin typeface="Arial"/>
              </a:rPr>
              <a:t>----- Meeting Notes (6/24/13 16:47) -----</a:t>
            </a:r>
            <a:endParaRPr b="0" lang="en-US" sz="1979" spc="-1" strike="noStrike">
              <a:latin typeface="Arial"/>
            </a:endParaRPr>
          </a:p>
          <a:p>
            <a:r>
              <a:rPr b="0" lang="en-US" sz="1979" spc="-1" strike="noStrike">
                <a:latin typeface="Arial"/>
              </a:rPr>
              <a:t>Say "matched jets" instead of 2 jets -&gt; so people don't get confused with dijets</a:t>
            </a:r>
            <a:endParaRPr b="0" lang="en-US" sz="1979" spc="-1" strike="noStrike">
              <a:latin typeface="Arial"/>
            </a:endParaRPr>
          </a:p>
        </p:txBody>
      </p:sp>
      <p:sp>
        <p:nvSpPr>
          <p:cNvPr id="2515" name="TextShape 3"/>
          <p:cNvSpPr txBox="1"/>
          <p:nvPr/>
        </p:nvSpPr>
        <p:spPr>
          <a:xfrm>
            <a:off x="360" y="360"/>
            <a:ext cx="360" cy="360"/>
          </a:xfrm>
          <a:prstGeom prst="rect">
            <a:avLst/>
          </a:prstGeom>
          <a:noFill/>
          <a:ln>
            <a:noFill/>
          </a:ln>
        </p:spPr>
        <p:txBody>
          <a:bodyPr lIns="90000" rIns="90000" tIns="45000" bIns="45000">
            <a:noAutofit/>
          </a:bodyPr>
          <a:p>
            <a:pPr>
              <a:lnSpc>
                <a:spcPct val="100000"/>
              </a:lnSpc>
            </a:pPr>
            <a:fld id="{06280A68-AC1D-49A8-AD96-57962D2E7EAF}" type="slidenum">
              <a:rPr b="0" lang="en-US" sz="1800" spc="-1" strike="noStrike">
                <a:solidFill>
                  <a:srgbClr val="000000"/>
                </a:solidFill>
                <a:latin typeface="+mn-lt"/>
                <a:ea typeface="+mn-ea"/>
              </a:rPr>
              <a:t>&lt;number&gt;</a:t>
            </a:fld>
            <a:endParaRPr b="0" lang="en-US" sz="1800" spc="-1" strike="noStrike">
              <a:latin typeface="Times New Roman"/>
            </a:endParaRPr>
          </a:p>
        </p:txBody>
      </p:sp>
    </p:spTree>
  </p:cSld>
</p:notes>
</file>

<file path=ppt/notesSlides/notesSlide1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6" name="PlaceHolder 1"/>
          <p:cNvSpPr>
            <a:spLocks noGrp="1"/>
          </p:cNvSpPr>
          <p:nvPr>
            <p:ph type="sldImg"/>
          </p:nvPr>
        </p:nvSpPr>
        <p:spPr>
          <a:xfrm>
            <a:off x="1143000" y="685800"/>
            <a:ext cx="4572000" cy="3429000"/>
          </a:xfrm>
          <a:prstGeom prst="rect">
            <a:avLst/>
          </a:prstGeom>
        </p:spPr>
      </p:sp>
      <p:sp>
        <p:nvSpPr>
          <p:cNvPr id="2517" name="PlaceHolder 2"/>
          <p:cNvSpPr>
            <a:spLocks noGrp="1"/>
          </p:cNvSpPr>
          <p:nvPr>
            <p:ph type="body"/>
          </p:nvPr>
        </p:nvSpPr>
        <p:spPr>
          <a:xfrm>
            <a:off x="914400" y="4343400"/>
            <a:ext cx="5029200" cy="4114800"/>
          </a:xfrm>
          <a:prstGeom prst="rect">
            <a:avLst/>
          </a:prstGeom>
        </p:spPr>
        <p:txBody>
          <a:bodyPr>
            <a:noAutofit/>
          </a:bodyPr>
          <a:p>
            <a:pPr>
              <a:lnSpc>
                <a:spcPct val="117000"/>
              </a:lnSpc>
            </a:pPr>
            <a:r>
              <a:rPr b="0" lang="en-US" sz="1200" spc="-1" strike="noStrike">
                <a:latin typeface="Helvetica Neue"/>
                <a:ea typeface="Helvetica Neue"/>
              </a:rPr>
              <a:t>Now we can look at this in the higher statistics 5.02 TeV data. where here again the data is in back and the embedded pythia is in red. So here you can see a larger effect than was seen in previous analysis - a suppression between 4-7 and an enhancement at low nSD both with and without the kt cut. </a:t>
            </a:r>
            <a:endParaRPr b="0" lang="en-US" sz="1200" spc="-1" strike="noStrike">
              <a:latin typeface="Arial"/>
            </a:endParaRPr>
          </a:p>
          <a:p>
            <a:pPr>
              <a:lnSpc>
                <a:spcPct val="117000"/>
              </a:lnSpc>
            </a:pPr>
            <a:r>
              <a:rPr b="0" lang="en-US" sz="1200" spc="-1" strike="noStrike">
                <a:latin typeface="Helvetica Neue"/>
                <a:ea typeface="Helvetica Neue"/>
              </a:rPr>
              <a:t>This is consistent with the picture that the wider jets are formed earlier and suppressed in the medium. Wider jets will also will have more subjets and a large nSD so we see a suppression of lower nSD values. </a:t>
            </a:r>
            <a:endParaRPr b="0" lang="en-US" sz="1200" spc="-1" strike="noStrike">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7" name="PlaceHolder 1"/>
          <p:cNvSpPr>
            <a:spLocks noGrp="1"/>
          </p:cNvSpPr>
          <p:nvPr>
            <p:ph type="sldImg"/>
          </p:nvPr>
        </p:nvSpPr>
        <p:spPr>
          <a:xfrm>
            <a:off x="1371600" y="764280"/>
            <a:ext cx="5028480" cy="3771360"/>
          </a:xfrm>
          <a:prstGeom prst="rect">
            <a:avLst/>
          </a:prstGeom>
        </p:spPr>
      </p:sp>
      <p:sp>
        <p:nvSpPr>
          <p:cNvPr id="2468" name="PlaceHolder 2"/>
          <p:cNvSpPr>
            <a:spLocks noGrp="1"/>
          </p:cNvSpPr>
          <p:nvPr>
            <p:ph type="body"/>
          </p:nvPr>
        </p:nvSpPr>
        <p:spPr>
          <a:xfrm>
            <a:off x="777240" y="4777560"/>
            <a:ext cx="6217560" cy="4525920"/>
          </a:xfrm>
          <a:prstGeom prst="rect">
            <a:avLst/>
          </a:prstGeom>
        </p:spPr>
        <p:txBody>
          <a:bodyPr lIns="90000" rIns="90000" tIns="45000" bIns="45000">
            <a:noAutofit/>
          </a:bodyPr>
          <a:p>
            <a:endParaRPr b="0" lang="en-US" sz="2000" spc="-1" strike="noStrike">
              <a:latin typeface="Arial"/>
            </a:endParaRPr>
          </a:p>
          <a:p>
            <a:r>
              <a:rPr b="0" lang="en-US" sz="1979" spc="-1" strike="noStrike">
                <a:latin typeface="Arial"/>
              </a:rPr>
              <a:t>----- Meeting Notes (6/24/13 16:47) -----</a:t>
            </a:r>
            <a:endParaRPr b="0" lang="en-US" sz="1979" spc="-1" strike="noStrike">
              <a:latin typeface="Arial"/>
            </a:endParaRPr>
          </a:p>
          <a:p>
            <a:r>
              <a:rPr b="0" lang="en-US" sz="1979" spc="-1" strike="noStrike">
                <a:latin typeface="Arial"/>
              </a:rPr>
              <a:t>PRB -&gt; PLB</a:t>
            </a:r>
            <a:endParaRPr b="0" lang="en-US" sz="1979" spc="-1" strike="noStrike">
              <a:latin typeface="Arial"/>
            </a:endParaRPr>
          </a:p>
          <a:p>
            <a:r>
              <a:rPr b="0" lang="en-US" sz="1979" spc="-1" strike="noStrike">
                <a:latin typeface="Arial"/>
              </a:rPr>
              <a:t>Mention lack of bias</a:t>
            </a:r>
            <a:endParaRPr b="0" lang="en-US" sz="1979" spc="-1" strike="noStrike">
              <a:latin typeface="Arial"/>
            </a:endParaRPr>
          </a:p>
          <a:p>
            <a:r>
              <a:rPr b="0" lang="en-US" sz="1979" spc="-1" strike="noStrike">
                <a:latin typeface="Arial"/>
              </a:rPr>
              <a:t>Make Large figure</a:t>
            </a:r>
            <a:endParaRPr b="0" lang="en-US" sz="1979" spc="-1" strike="noStrike">
              <a:latin typeface="Arial"/>
            </a:endParaRPr>
          </a:p>
        </p:txBody>
      </p:sp>
      <p:sp>
        <p:nvSpPr>
          <p:cNvPr id="2469" name="TextShape 3"/>
          <p:cNvSpPr txBox="1"/>
          <p:nvPr/>
        </p:nvSpPr>
        <p:spPr>
          <a:xfrm>
            <a:off x="360" y="360"/>
            <a:ext cx="360" cy="360"/>
          </a:xfrm>
          <a:prstGeom prst="rect">
            <a:avLst/>
          </a:prstGeom>
          <a:noFill/>
          <a:ln>
            <a:noFill/>
          </a:ln>
        </p:spPr>
        <p:txBody>
          <a:bodyPr lIns="90000" rIns="90000" tIns="45000" bIns="45000">
            <a:noAutofit/>
          </a:bodyPr>
          <a:p>
            <a:pPr>
              <a:lnSpc>
                <a:spcPct val="100000"/>
              </a:lnSpc>
            </a:pPr>
            <a:fld id="{863B2842-FB67-4D6B-8669-D48A426C27CA}" type="slidenum">
              <a:rPr b="0" lang="en-US" sz="1800" spc="-1" strike="noStrike">
                <a:solidFill>
                  <a:srgbClr val="000000"/>
                </a:solidFill>
                <a:latin typeface="+mn-lt"/>
                <a:ea typeface="+mn-ea"/>
              </a:rPr>
              <a:t>&lt;number&gt;</a:t>
            </a:fld>
            <a:endParaRPr b="0" lang="en-US" sz="1800" spc="-1" strike="noStrike">
              <a:latin typeface="Times New Roman"/>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70" name="PlaceHolder 1"/>
          <p:cNvSpPr>
            <a:spLocks noGrp="1"/>
          </p:cNvSpPr>
          <p:nvPr>
            <p:ph type="sldImg"/>
          </p:nvPr>
        </p:nvSpPr>
        <p:spPr>
          <a:xfrm>
            <a:off x="1371600" y="764280"/>
            <a:ext cx="5028480" cy="3771360"/>
          </a:xfrm>
          <a:prstGeom prst="rect">
            <a:avLst/>
          </a:prstGeom>
        </p:spPr>
      </p:sp>
      <p:sp>
        <p:nvSpPr>
          <p:cNvPr id="2471" name="PlaceHolder 2"/>
          <p:cNvSpPr>
            <a:spLocks noGrp="1"/>
          </p:cNvSpPr>
          <p:nvPr>
            <p:ph type="body"/>
          </p:nvPr>
        </p:nvSpPr>
        <p:spPr>
          <a:xfrm>
            <a:off x="777240" y="4777560"/>
            <a:ext cx="6217560" cy="4525920"/>
          </a:xfrm>
          <a:prstGeom prst="rect">
            <a:avLst/>
          </a:prstGeom>
        </p:spPr>
        <p:txBody>
          <a:bodyPr lIns="90000" rIns="90000" tIns="45000" bIns="45000">
            <a:noAutofit/>
          </a:bodyPr>
          <a:p>
            <a:endParaRPr b="0" lang="en-US" sz="2000" spc="-1" strike="noStrike">
              <a:latin typeface="Arial"/>
            </a:endParaRPr>
          </a:p>
          <a:p>
            <a:r>
              <a:rPr b="0" lang="en-US" sz="1979" spc="-1" strike="noStrike">
                <a:latin typeface="Arial"/>
              </a:rPr>
              <a:t>----- Meeting Notes (6/24/13 16:47) -----</a:t>
            </a:r>
            <a:endParaRPr b="0" lang="en-US" sz="1979" spc="-1" strike="noStrike">
              <a:latin typeface="Arial"/>
            </a:endParaRPr>
          </a:p>
          <a:p>
            <a:r>
              <a:rPr b="0" lang="en-US" sz="1979" spc="-1" strike="noStrike">
                <a:latin typeface="Arial"/>
              </a:rPr>
              <a:t>PRB -&gt; PLB</a:t>
            </a:r>
            <a:endParaRPr b="0" lang="en-US" sz="1979" spc="-1" strike="noStrike">
              <a:latin typeface="Arial"/>
            </a:endParaRPr>
          </a:p>
          <a:p>
            <a:r>
              <a:rPr b="0" lang="en-US" sz="1979" spc="-1" strike="noStrike">
                <a:latin typeface="Arial"/>
              </a:rPr>
              <a:t>mention ratio</a:t>
            </a:r>
            <a:endParaRPr b="0" lang="en-US" sz="1979" spc="-1" strike="noStrike">
              <a:latin typeface="Arial"/>
            </a:endParaRPr>
          </a:p>
        </p:txBody>
      </p:sp>
      <p:sp>
        <p:nvSpPr>
          <p:cNvPr id="2472" name="TextShape 3"/>
          <p:cNvSpPr txBox="1"/>
          <p:nvPr/>
        </p:nvSpPr>
        <p:spPr>
          <a:xfrm>
            <a:off x="360" y="360"/>
            <a:ext cx="360" cy="360"/>
          </a:xfrm>
          <a:prstGeom prst="rect">
            <a:avLst/>
          </a:prstGeom>
          <a:noFill/>
          <a:ln>
            <a:noFill/>
          </a:ln>
        </p:spPr>
        <p:txBody>
          <a:bodyPr lIns="90000" rIns="90000" tIns="45000" bIns="45000">
            <a:noAutofit/>
          </a:bodyPr>
          <a:p>
            <a:pPr>
              <a:lnSpc>
                <a:spcPct val="100000"/>
              </a:lnSpc>
            </a:pPr>
            <a:fld id="{B5216157-DAB9-4591-B113-DE89596B5484}" type="slidenum">
              <a:rPr b="0" lang="en-US" sz="1800" spc="-1" strike="noStrike">
                <a:solidFill>
                  <a:srgbClr val="000000"/>
                </a:solidFill>
                <a:latin typeface="+mn-lt"/>
                <a:ea typeface="+mn-ea"/>
              </a:rPr>
              <a:t>&lt;number&gt;</a:t>
            </a:fld>
            <a:endParaRPr b="0" lang="en-US" sz="1800" spc="-1" strike="noStrike">
              <a:latin typeface="Times New Roman"/>
            </a:endParaRPr>
          </a:p>
        </p:txBody>
      </p:sp>
    </p:spTree>
  </p:cSld>
</p:notes>
</file>

<file path=ppt/notesSlides/notesSlide5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73" name="PlaceHolder 1"/>
          <p:cNvSpPr>
            <a:spLocks noGrp="1"/>
          </p:cNvSpPr>
          <p:nvPr>
            <p:ph type="sldImg"/>
          </p:nvPr>
        </p:nvSpPr>
        <p:spPr>
          <a:xfrm>
            <a:off x="1371600" y="764280"/>
            <a:ext cx="5028480" cy="3771360"/>
          </a:xfrm>
          <a:prstGeom prst="rect">
            <a:avLst/>
          </a:prstGeom>
        </p:spPr>
      </p:sp>
      <p:sp>
        <p:nvSpPr>
          <p:cNvPr id="2474" name="PlaceHolder 2"/>
          <p:cNvSpPr>
            <a:spLocks noGrp="1"/>
          </p:cNvSpPr>
          <p:nvPr>
            <p:ph type="body"/>
          </p:nvPr>
        </p:nvSpPr>
        <p:spPr>
          <a:xfrm>
            <a:off x="777240" y="4777560"/>
            <a:ext cx="6217560" cy="4525920"/>
          </a:xfrm>
          <a:prstGeom prst="rect">
            <a:avLst/>
          </a:prstGeom>
        </p:spPr>
        <p:txBody>
          <a:bodyPr lIns="90000" rIns="90000" tIns="45000" bIns="45000">
            <a:noAutofit/>
          </a:bodyPr>
          <a:p>
            <a:endParaRPr b="0" lang="en-US" sz="2000" spc="-1" strike="noStrike">
              <a:latin typeface="Arial"/>
            </a:endParaRPr>
          </a:p>
        </p:txBody>
      </p:sp>
      <p:sp>
        <p:nvSpPr>
          <p:cNvPr id="2475" name="TextShape 3"/>
          <p:cNvSpPr txBox="1"/>
          <p:nvPr/>
        </p:nvSpPr>
        <p:spPr>
          <a:xfrm>
            <a:off x="360" y="360"/>
            <a:ext cx="360" cy="360"/>
          </a:xfrm>
          <a:prstGeom prst="rect">
            <a:avLst/>
          </a:prstGeom>
          <a:noFill/>
          <a:ln>
            <a:noFill/>
          </a:ln>
        </p:spPr>
        <p:txBody>
          <a:bodyPr lIns="90000" rIns="90000" tIns="45000" bIns="45000">
            <a:noAutofit/>
          </a:bodyPr>
          <a:p>
            <a:pPr>
              <a:lnSpc>
                <a:spcPct val="100000"/>
              </a:lnSpc>
            </a:pPr>
            <a:fld id="{74A5E4EE-4081-48DF-98BD-F21415B052F8}" type="slidenum">
              <a:rPr b="0" lang="en-US" sz="1800" spc="-1" strike="noStrike">
                <a:solidFill>
                  <a:srgbClr val="000000"/>
                </a:solidFill>
                <a:latin typeface="+mn-lt"/>
                <a:ea typeface="+mn-ea"/>
              </a:rPr>
              <a:t>&lt;number&gt;</a:t>
            </a:fld>
            <a:endParaRPr b="0" lang="en-US" sz="1800" spc="-1" strike="noStrike">
              <a:latin typeface="Times New Roman"/>
            </a:endParaRPr>
          </a:p>
        </p:txBody>
      </p:sp>
    </p:spTree>
  </p:cSld>
</p:notes>
</file>

<file path=ppt/notesSlides/notesSlide7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76" name="PlaceHolder 1"/>
          <p:cNvSpPr>
            <a:spLocks noGrp="1"/>
          </p:cNvSpPr>
          <p:nvPr>
            <p:ph type="sldImg"/>
          </p:nvPr>
        </p:nvSpPr>
        <p:spPr>
          <a:xfrm>
            <a:off x="1371600" y="764280"/>
            <a:ext cx="5028480" cy="3771360"/>
          </a:xfrm>
          <a:prstGeom prst="rect">
            <a:avLst/>
          </a:prstGeom>
        </p:spPr>
      </p:sp>
      <p:sp>
        <p:nvSpPr>
          <p:cNvPr id="2477" name="PlaceHolder 2"/>
          <p:cNvSpPr>
            <a:spLocks noGrp="1"/>
          </p:cNvSpPr>
          <p:nvPr>
            <p:ph type="body"/>
          </p:nvPr>
        </p:nvSpPr>
        <p:spPr>
          <a:xfrm>
            <a:off x="777240" y="4777560"/>
            <a:ext cx="6217560" cy="4525920"/>
          </a:xfrm>
          <a:prstGeom prst="rect">
            <a:avLst/>
          </a:prstGeom>
        </p:spPr>
        <p:txBody>
          <a:bodyPr lIns="90000" rIns="90000" tIns="45000" bIns="45000">
            <a:noAutofit/>
          </a:bodyPr>
          <a:p>
            <a:endParaRPr b="0" lang="en-US" sz="2000" spc="-1" strike="noStrike">
              <a:latin typeface="Arial"/>
            </a:endParaRPr>
          </a:p>
          <a:p>
            <a:r>
              <a:rPr b="0" lang="en-US" sz="1979" spc="-1" strike="noStrike">
                <a:latin typeface="Arial"/>
              </a:rPr>
              <a:t>----- Meeting Notes (6/24/13 16:47) -----</a:t>
            </a:r>
            <a:endParaRPr b="0" lang="en-US" sz="1979" spc="-1" strike="noStrike">
              <a:latin typeface="Arial"/>
            </a:endParaRPr>
          </a:p>
          <a:p>
            <a:r>
              <a:rPr b="0" lang="en-US" sz="1979" spc="-1" strike="noStrike">
                <a:latin typeface="Arial"/>
              </a:rPr>
              <a:t>Put Large Labels on</a:t>
            </a:r>
            <a:endParaRPr b="0" lang="en-US" sz="1979" spc="-1" strike="noStrike">
              <a:latin typeface="Arial"/>
            </a:endParaRPr>
          </a:p>
          <a:p>
            <a:r>
              <a:rPr b="0" lang="en-US" sz="1979" spc="-1" strike="noStrike">
                <a:latin typeface="Arial"/>
              </a:rPr>
              <a:t>b) change pT true -&gt; pT rec so consistence</a:t>
            </a:r>
            <a:endParaRPr b="0" lang="en-US" sz="1979" spc="-1" strike="noStrike">
              <a:latin typeface="Arial"/>
            </a:endParaRPr>
          </a:p>
          <a:p>
            <a:r>
              <a:rPr b="0" lang="en-US" sz="1979" spc="-1" strike="noStrike">
                <a:latin typeface="Arial"/>
              </a:rPr>
              <a:t>c) change gT true -&gt;pT gen</a:t>
            </a:r>
            <a:endParaRPr b="0" lang="en-US" sz="1979" spc="-1" strike="noStrike">
              <a:latin typeface="Arial"/>
            </a:endParaRPr>
          </a:p>
        </p:txBody>
      </p:sp>
      <p:sp>
        <p:nvSpPr>
          <p:cNvPr id="2478" name="TextShape 3"/>
          <p:cNvSpPr txBox="1"/>
          <p:nvPr/>
        </p:nvSpPr>
        <p:spPr>
          <a:xfrm>
            <a:off x="360" y="360"/>
            <a:ext cx="360" cy="360"/>
          </a:xfrm>
          <a:prstGeom prst="rect">
            <a:avLst/>
          </a:prstGeom>
          <a:noFill/>
          <a:ln>
            <a:noFill/>
          </a:ln>
        </p:spPr>
        <p:txBody>
          <a:bodyPr lIns="90000" rIns="90000" tIns="45000" bIns="45000">
            <a:noAutofit/>
          </a:bodyPr>
          <a:p>
            <a:pPr>
              <a:lnSpc>
                <a:spcPct val="100000"/>
              </a:lnSpc>
            </a:pPr>
            <a:fld id="{48544A54-FFE3-4BAB-9EE8-DE5D208570F5}" type="slidenum">
              <a:rPr b="0" lang="en-US" sz="1800" spc="-1" strike="noStrike">
                <a:solidFill>
                  <a:srgbClr val="000000"/>
                </a:solidFill>
                <a:latin typeface="+mn-lt"/>
                <a:ea typeface="+mn-ea"/>
              </a:rPr>
              <a:t>&lt;number&gt;</a:t>
            </a:fld>
            <a:endParaRPr b="0" lang="en-US" sz="1800" spc="-1" strike="noStrike">
              <a:latin typeface="Times New Roman"/>
            </a:endParaRPr>
          </a:p>
        </p:txBody>
      </p:sp>
    </p:spTree>
  </p:cSld>
</p:notes>
</file>

<file path=ppt/notesSlides/notesSlide7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79" name="PlaceHolder 1"/>
          <p:cNvSpPr>
            <a:spLocks noGrp="1"/>
          </p:cNvSpPr>
          <p:nvPr>
            <p:ph type="sldImg"/>
          </p:nvPr>
        </p:nvSpPr>
        <p:spPr>
          <a:xfrm>
            <a:off x="1371600" y="764280"/>
            <a:ext cx="5028480" cy="3771360"/>
          </a:xfrm>
          <a:prstGeom prst="rect">
            <a:avLst/>
          </a:prstGeom>
        </p:spPr>
      </p:sp>
      <p:sp>
        <p:nvSpPr>
          <p:cNvPr id="2480" name="PlaceHolder 2"/>
          <p:cNvSpPr>
            <a:spLocks noGrp="1"/>
          </p:cNvSpPr>
          <p:nvPr>
            <p:ph type="body"/>
          </p:nvPr>
        </p:nvSpPr>
        <p:spPr>
          <a:xfrm>
            <a:off x="777240" y="4777560"/>
            <a:ext cx="6217560" cy="4525920"/>
          </a:xfrm>
          <a:prstGeom prst="rect">
            <a:avLst/>
          </a:prstGeom>
        </p:spPr>
        <p:txBody>
          <a:bodyPr lIns="90000" rIns="90000" tIns="45000" bIns="45000">
            <a:noAutofit/>
          </a:bodyPr>
          <a:p>
            <a:endParaRPr b="0" lang="en-US" sz="2000" spc="-1" strike="noStrike">
              <a:latin typeface="Arial"/>
            </a:endParaRPr>
          </a:p>
          <a:p>
            <a:r>
              <a:rPr b="0" lang="en-US" sz="1979" spc="-1" strike="noStrike">
                <a:latin typeface="Arial"/>
              </a:rPr>
              <a:t>----- Meeting Notes (6/24/13 16:47) -----</a:t>
            </a:r>
            <a:endParaRPr b="0" lang="en-US" sz="1979" spc="-1" strike="noStrike">
              <a:latin typeface="Arial"/>
            </a:endParaRPr>
          </a:p>
          <a:p>
            <a:r>
              <a:rPr b="0" lang="en-US" sz="1979" spc="-1" strike="noStrike">
                <a:latin typeface="Arial"/>
              </a:rPr>
              <a:t>Put Large Labels on</a:t>
            </a:r>
            <a:endParaRPr b="0" lang="en-US" sz="1979" spc="-1" strike="noStrike">
              <a:latin typeface="Arial"/>
            </a:endParaRPr>
          </a:p>
          <a:p>
            <a:r>
              <a:rPr b="0" lang="en-US" sz="1979" spc="-1" strike="noStrike">
                <a:latin typeface="Arial"/>
              </a:rPr>
              <a:t>b) change pT true -&gt; pT rec so consistence</a:t>
            </a:r>
            <a:endParaRPr b="0" lang="en-US" sz="1979" spc="-1" strike="noStrike">
              <a:latin typeface="Arial"/>
            </a:endParaRPr>
          </a:p>
          <a:p>
            <a:r>
              <a:rPr b="0" lang="en-US" sz="1979" spc="-1" strike="noStrike">
                <a:latin typeface="Arial"/>
              </a:rPr>
              <a:t>c) change gT true -&gt;pT gen</a:t>
            </a:r>
            <a:endParaRPr b="0" lang="en-US" sz="1979" spc="-1" strike="noStrike">
              <a:latin typeface="Arial"/>
            </a:endParaRPr>
          </a:p>
        </p:txBody>
      </p:sp>
      <p:sp>
        <p:nvSpPr>
          <p:cNvPr id="2481" name="TextShape 3"/>
          <p:cNvSpPr txBox="1"/>
          <p:nvPr/>
        </p:nvSpPr>
        <p:spPr>
          <a:xfrm>
            <a:off x="360" y="360"/>
            <a:ext cx="360" cy="360"/>
          </a:xfrm>
          <a:prstGeom prst="rect">
            <a:avLst/>
          </a:prstGeom>
          <a:noFill/>
          <a:ln>
            <a:noFill/>
          </a:ln>
        </p:spPr>
        <p:txBody>
          <a:bodyPr lIns="90000" rIns="90000" tIns="45000" bIns="45000">
            <a:noAutofit/>
          </a:bodyPr>
          <a:p>
            <a:pPr>
              <a:lnSpc>
                <a:spcPct val="100000"/>
              </a:lnSpc>
            </a:pPr>
            <a:fld id="{F36F9807-F2CD-4CC1-9E3B-ED5D8B0D619E}" type="slidenum">
              <a:rPr b="0" lang="en-US" sz="1800" spc="-1" strike="noStrike">
                <a:solidFill>
                  <a:srgbClr val="000000"/>
                </a:solidFill>
                <a:latin typeface="+mn-lt"/>
                <a:ea typeface="+mn-ea"/>
              </a:rPr>
              <a:t>&lt;number&gt;</a:t>
            </a:fld>
            <a:endParaRPr b="0" lang="en-US" sz="1800" spc="-1" strike="noStrike">
              <a:latin typeface="Times New Roman"/>
            </a:endParaRPr>
          </a:p>
        </p:txBody>
      </p:sp>
    </p:spTree>
  </p:cSld>
</p:notes>
</file>

<file path=ppt/notesSlides/notesSlide7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2" name="PlaceHolder 1"/>
          <p:cNvSpPr>
            <a:spLocks noGrp="1"/>
          </p:cNvSpPr>
          <p:nvPr>
            <p:ph type="sldImg"/>
          </p:nvPr>
        </p:nvSpPr>
        <p:spPr>
          <a:xfrm>
            <a:off x="1371600" y="764280"/>
            <a:ext cx="5028480" cy="3771360"/>
          </a:xfrm>
          <a:prstGeom prst="rect">
            <a:avLst/>
          </a:prstGeom>
        </p:spPr>
      </p:sp>
      <p:sp>
        <p:nvSpPr>
          <p:cNvPr id="2483" name="PlaceHolder 2"/>
          <p:cNvSpPr>
            <a:spLocks noGrp="1"/>
          </p:cNvSpPr>
          <p:nvPr>
            <p:ph type="body"/>
          </p:nvPr>
        </p:nvSpPr>
        <p:spPr>
          <a:xfrm>
            <a:off x="777240" y="4777560"/>
            <a:ext cx="6217560" cy="4525920"/>
          </a:xfrm>
          <a:prstGeom prst="rect">
            <a:avLst/>
          </a:prstGeom>
        </p:spPr>
        <p:txBody>
          <a:bodyPr lIns="90000" rIns="90000" tIns="45000" bIns="45000">
            <a:noAutofit/>
          </a:bodyPr>
          <a:p>
            <a:endParaRPr b="0" lang="en-US" sz="2000" spc="-1" strike="noStrike">
              <a:latin typeface="Arial"/>
            </a:endParaRPr>
          </a:p>
          <a:p>
            <a:r>
              <a:rPr b="0" lang="en-US" sz="1979" spc="-1" strike="noStrike">
                <a:latin typeface="Arial"/>
              </a:rPr>
              <a:t>----- Meeting Notes (6/24/13 16:47) -----</a:t>
            </a:r>
            <a:endParaRPr b="0" lang="en-US" sz="1979" spc="-1" strike="noStrike">
              <a:latin typeface="Arial"/>
            </a:endParaRPr>
          </a:p>
          <a:p>
            <a:r>
              <a:rPr b="0" lang="en-US" sz="1979" spc="-1" strike="noStrike">
                <a:latin typeface="Arial"/>
              </a:rPr>
              <a:t>Put Large Labels on</a:t>
            </a:r>
            <a:endParaRPr b="0" lang="en-US" sz="1979" spc="-1" strike="noStrike">
              <a:latin typeface="Arial"/>
            </a:endParaRPr>
          </a:p>
          <a:p>
            <a:r>
              <a:rPr b="0" lang="en-US" sz="1979" spc="-1" strike="noStrike">
                <a:latin typeface="Arial"/>
              </a:rPr>
              <a:t>b) change pT true -&gt; pT rec so consistence</a:t>
            </a:r>
            <a:endParaRPr b="0" lang="en-US" sz="1979" spc="-1" strike="noStrike">
              <a:latin typeface="Arial"/>
            </a:endParaRPr>
          </a:p>
          <a:p>
            <a:r>
              <a:rPr b="0" lang="en-US" sz="1979" spc="-1" strike="noStrike">
                <a:latin typeface="Arial"/>
              </a:rPr>
              <a:t>c) change gT true -&gt;pT gen</a:t>
            </a:r>
            <a:endParaRPr b="0" lang="en-US" sz="1979" spc="-1" strike="noStrike">
              <a:latin typeface="Arial"/>
            </a:endParaRPr>
          </a:p>
        </p:txBody>
      </p:sp>
      <p:sp>
        <p:nvSpPr>
          <p:cNvPr id="2484" name="TextShape 3"/>
          <p:cNvSpPr txBox="1"/>
          <p:nvPr/>
        </p:nvSpPr>
        <p:spPr>
          <a:xfrm>
            <a:off x="360" y="360"/>
            <a:ext cx="360" cy="360"/>
          </a:xfrm>
          <a:prstGeom prst="rect">
            <a:avLst/>
          </a:prstGeom>
          <a:noFill/>
          <a:ln>
            <a:noFill/>
          </a:ln>
        </p:spPr>
        <p:txBody>
          <a:bodyPr lIns="90000" rIns="90000" tIns="45000" bIns="45000">
            <a:noAutofit/>
          </a:bodyPr>
          <a:p>
            <a:pPr>
              <a:lnSpc>
                <a:spcPct val="100000"/>
              </a:lnSpc>
            </a:pPr>
            <a:fld id="{BA4CE137-A925-4073-BE76-0D57BFF91437}" type="slidenum">
              <a:rPr b="0" lang="en-US" sz="1800" spc="-1" strike="noStrike">
                <a:solidFill>
                  <a:srgbClr val="000000"/>
                </a:solidFill>
                <a:latin typeface="+mn-lt"/>
                <a:ea typeface="+mn-ea"/>
              </a:rPr>
              <a:t>&lt;number&gt;</a:t>
            </a:fld>
            <a:endParaRPr b="0" lang="en-US" sz="1800" spc="-1" strike="noStrike">
              <a:latin typeface="Times New Roman"/>
            </a:endParaRPr>
          </a:p>
        </p:txBody>
      </p:sp>
    </p:spTree>
  </p:cSld>
</p:notes>
</file>

<file path=ppt/notesSlides/notesSlide8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5" name="PlaceHolder 1"/>
          <p:cNvSpPr>
            <a:spLocks noGrp="1"/>
          </p:cNvSpPr>
          <p:nvPr>
            <p:ph type="sldImg"/>
          </p:nvPr>
        </p:nvSpPr>
        <p:spPr>
          <a:xfrm>
            <a:off x="1371600" y="764280"/>
            <a:ext cx="5028480" cy="3771360"/>
          </a:xfrm>
          <a:prstGeom prst="rect">
            <a:avLst/>
          </a:prstGeom>
        </p:spPr>
      </p:sp>
      <p:sp>
        <p:nvSpPr>
          <p:cNvPr id="2486" name="PlaceHolder 2"/>
          <p:cNvSpPr>
            <a:spLocks noGrp="1"/>
          </p:cNvSpPr>
          <p:nvPr>
            <p:ph type="body"/>
          </p:nvPr>
        </p:nvSpPr>
        <p:spPr>
          <a:xfrm>
            <a:off x="777240" y="4777560"/>
            <a:ext cx="6217560" cy="4525920"/>
          </a:xfrm>
          <a:prstGeom prst="rect">
            <a:avLst/>
          </a:prstGeom>
        </p:spPr>
        <p:txBody>
          <a:bodyPr lIns="90000" rIns="90000" tIns="45000" bIns="45000">
            <a:noAutofit/>
          </a:bodyPr>
          <a:p>
            <a:endParaRPr b="0" lang="en-US" sz="2000" spc="-1" strike="noStrike">
              <a:latin typeface="Arial"/>
            </a:endParaRPr>
          </a:p>
          <a:p>
            <a:r>
              <a:rPr b="0" lang="en-US" sz="1979" spc="-1" strike="noStrike">
                <a:latin typeface="Arial"/>
              </a:rPr>
              <a:t>----- Meeting Notes (6/24/13 16:47) -----</a:t>
            </a:r>
            <a:endParaRPr b="0" lang="en-US" sz="1979" spc="-1" strike="noStrike">
              <a:latin typeface="Arial"/>
            </a:endParaRPr>
          </a:p>
          <a:p>
            <a:r>
              <a:rPr b="0" lang="en-US" sz="1979" spc="-1" strike="noStrike">
                <a:latin typeface="Arial"/>
              </a:rPr>
              <a:t>Ask Marta for R = 0.2 plots for this</a:t>
            </a:r>
            <a:endParaRPr b="0" lang="en-US" sz="1979" spc="-1" strike="noStrike">
              <a:latin typeface="Arial"/>
            </a:endParaRPr>
          </a:p>
          <a:p>
            <a:r>
              <a:rPr b="0" lang="en-US" sz="1979" spc="-1" strike="noStrike">
                <a:latin typeface="Arial"/>
              </a:rPr>
              <a:t>make sure performance</a:t>
            </a:r>
            <a:endParaRPr b="0" lang="en-US" sz="1979" spc="-1" strike="noStrike">
              <a:latin typeface="Arial"/>
            </a:endParaRPr>
          </a:p>
          <a:p>
            <a:r>
              <a:rPr b="0" lang="en-US" sz="1979" spc="-1" strike="noStrike">
                <a:latin typeface="Arial"/>
              </a:rPr>
              <a:t>increase label size</a:t>
            </a:r>
            <a:endParaRPr b="0" lang="en-US" sz="1979" spc="-1" strike="noStrike">
              <a:latin typeface="Arial"/>
            </a:endParaRPr>
          </a:p>
        </p:txBody>
      </p:sp>
      <p:sp>
        <p:nvSpPr>
          <p:cNvPr id="2487" name="TextShape 3"/>
          <p:cNvSpPr txBox="1"/>
          <p:nvPr/>
        </p:nvSpPr>
        <p:spPr>
          <a:xfrm>
            <a:off x="360" y="360"/>
            <a:ext cx="360" cy="360"/>
          </a:xfrm>
          <a:prstGeom prst="rect">
            <a:avLst/>
          </a:prstGeom>
          <a:noFill/>
          <a:ln>
            <a:noFill/>
          </a:ln>
        </p:spPr>
        <p:txBody>
          <a:bodyPr lIns="90000" rIns="90000" tIns="45000" bIns="45000">
            <a:noAutofit/>
          </a:bodyPr>
          <a:p>
            <a:pPr>
              <a:lnSpc>
                <a:spcPct val="100000"/>
              </a:lnSpc>
            </a:pPr>
            <a:fld id="{4612A54C-0604-4A5C-B99A-898635BDEA75}" type="slidenum">
              <a:rPr b="0" lang="en-US" sz="1800" spc="-1" strike="noStrike">
                <a:solidFill>
                  <a:srgbClr val="000000"/>
                </a:solidFill>
                <a:latin typeface="+mn-lt"/>
                <a:ea typeface="+mn-ea"/>
              </a:rPr>
              <a:t>&lt;number&gt;</a:t>
            </a:fld>
            <a:endParaRPr b="0" lang="en-US" sz="1800" spc="-1" strike="noStrike">
              <a:latin typeface="Times New Roman"/>
            </a:endParaRPr>
          </a:p>
        </p:txBody>
      </p:sp>
    </p:spTree>
  </p:cSld>
</p:notes>
</file>

<file path=ppt/notesSlides/notesSlide8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8" name="PlaceHolder 1"/>
          <p:cNvSpPr>
            <a:spLocks noGrp="1"/>
          </p:cNvSpPr>
          <p:nvPr>
            <p:ph type="sldImg"/>
          </p:nvPr>
        </p:nvSpPr>
        <p:spPr>
          <a:xfrm>
            <a:off x="1371600" y="764280"/>
            <a:ext cx="5028480" cy="3771360"/>
          </a:xfrm>
          <a:prstGeom prst="rect">
            <a:avLst/>
          </a:prstGeom>
        </p:spPr>
      </p:sp>
      <p:sp>
        <p:nvSpPr>
          <p:cNvPr id="2489" name="PlaceHolder 2"/>
          <p:cNvSpPr>
            <a:spLocks noGrp="1"/>
          </p:cNvSpPr>
          <p:nvPr>
            <p:ph type="body"/>
          </p:nvPr>
        </p:nvSpPr>
        <p:spPr>
          <a:xfrm>
            <a:off x="777240" y="4777560"/>
            <a:ext cx="6217560" cy="4525920"/>
          </a:xfrm>
          <a:prstGeom prst="rect">
            <a:avLst/>
          </a:prstGeom>
        </p:spPr>
        <p:txBody>
          <a:bodyPr lIns="90000" rIns="90000" tIns="45000" bIns="45000">
            <a:noAutofit/>
          </a:bodyPr>
          <a:p>
            <a:endParaRPr b="0" lang="en-US" sz="2000" spc="-1" strike="noStrike">
              <a:latin typeface="Arial"/>
            </a:endParaRPr>
          </a:p>
          <a:p>
            <a:r>
              <a:rPr b="0" lang="en-US" sz="1979" spc="-1" strike="noStrike">
                <a:latin typeface="Arial"/>
              </a:rPr>
              <a:t>----- Meeting Notes (6/24/13 16:47) -----</a:t>
            </a:r>
            <a:endParaRPr b="0" lang="en-US" sz="1979" spc="-1" strike="noStrike">
              <a:latin typeface="Arial"/>
            </a:endParaRPr>
          </a:p>
          <a:p>
            <a:r>
              <a:rPr b="0" lang="en-US" sz="1979" spc="-1" strike="noStrike">
                <a:latin typeface="Arial"/>
              </a:rPr>
              <a:t>Put Large Labels on</a:t>
            </a:r>
            <a:endParaRPr b="0" lang="en-US" sz="1979" spc="-1" strike="noStrike">
              <a:latin typeface="Arial"/>
            </a:endParaRPr>
          </a:p>
          <a:p>
            <a:r>
              <a:rPr b="0" lang="en-US" sz="1979" spc="-1" strike="noStrike">
                <a:latin typeface="Arial"/>
              </a:rPr>
              <a:t>b) change pT true -&gt; pT rec so consistence</a:t>
            </a:r>
            <a:endParaRPr b="0" lang="en-US" sz="1979" spc="-1" strike="noStrike">
              <a:latin typeface="Arial"/>
            </a:endParaRPr>
          </a:p>
          <a:p>
            <a:r>
              <a:rPr b="0" lang="en-US" sz="1979" spc="-1" strike="noStrike">
                <a:latin typeface="Arial"/>
              </a:rPr>
              <a:t>c) change gT true -&gt;pT gen</a:t>
            </a:r>
            <a:endParaRPr b="0" lang="en-US" sz="1979" spc="-1" strike="noStrike">
              <a:latin typeface="Arial"/>
            </a:endParaRPr>
          </a:p>
        </p:txBody>
      </p:sp>
      <p:sp>
        <p:nvSpPr>
          <p:cNvPr id="2490" name="TextShape 3"/>
          <p:cNvSpPr txBox="1"/>
          <p:nvPr/>
        </p:nvSpPr>
        <p:spPr>
          <a:xfrm>
            <a:off x="360" y="360"/>
            <a:ext cx="360" cy="360"/>
          </a:xfrm>
          <a:prstGeom prst="rect">
            <a:avLst/>
          </a:prstGeom>
          <a:noFill/>
          <a:ln>
            <a:noFill/>
          </a:ln>
        </p:spPr>
        <p:txBody>
          <a:bodyPr lIns="90000" rIns="90000" tIns="45000" bIns="45000">
            <a:noAutofit/>
          </a:bodyPr>
          <a:p>
            <a:pPr>
              <a:lnSpc>
                <a:spcPct val="100000"/>
              </a:lnSpc>
            </a:pPr>
            <a:fld id="{3E827696-C1C6-4D77-B5EE-F3828A5AB278}" type="slidenum">
              <a:rPr b="0" lang="en-US" sz="1800" spc="-1" strike="noStrike">
                <a:solidFill>
                  <a:srgbClr val="000000"/>
                </a:solidFill>
                <a:latin typeface="+mn-lt"/>
                <a:ea typeface="+mn-ea"/>
              </a:rPr>
              <a:t>&lt;number&gt;</a:t>
            </a:fld>
            <a:endParaRPr b="0" lang="en-US" sz="18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31" name="PlaceHolder 2"/>
          <p:cNvSpPr>
            <a:spLocks noGrp="1"/>
          </p:cNvSpPr>
          <p:nvPr>
            <p:ph type="body"/>
          </p:nvPr>
        </p:nvSpPr>
        <p:spPr>
          <a:xfrm>
            <a:off x="504000" y="1326600"/>
            <a:ext cx="8870040" cy="1568520"/>
          </a:xfrm>
          <a:prstGeom prst="rect">
            <a:avLst/>
          </a:prstGeom>
        </p:spPr>
        <p:txBody>
          <a:bodyPr lIns="0" rIns="0" tIns="0" bIns="0">
            <a:normAutofit/>
          </a:bodyPr>
          <a:p>
            <a:endParaRPr b="0" lang="en-US" sz="2400" spc="-1" strike="noStrike">
              <a:latin typeface="Arial"/>
            </a:endParaRPr>
          </a:p>
        </p:txBody>
      </p:sp>
      <p:sp>
        <p:nvSpPr>
          <p:cNvPr id="32" name="PlaceHolder 3"/>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62"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363"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364"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65"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66" name="PlaceHolder 1"/>
          <p:cNvSpPr>
            <a:spLocks noGrp="1"/>
          </p:cNvSpPr>
          <p:nvPr>
            <p:ph type="subTitle"/>
          </p:nvPr>
        </p:nvSpPr>
        <p:spPr>
          <a:xfrm>
            <a:off x="504000" y="225720"/>
            <a:ext cx="9071640" cy="43902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67"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368"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369"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
        <p:nvSpPr>
          <p:cNvPr id="370"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71"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372"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373"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374" name="PlaceHolder 4"/>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75"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376"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377"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378" name="PlaceHolder 4"/>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79"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380" name="PlaceHolder 2"/>
          <p:cNvSpPr>
            <a:spLocks noGrp="1"/>
          </p:cNvSpPr>
          <p:nvPr>
            <p:ph type="body"/>
          </p:nvPr>
        </p:nvSpPr>
        <p:spPr>
          <a:xfrm>
            <a:off x="504000" y="1326600"/>
            <a:ext cx="8870040" cy="1568520"/>
          </a:xfrm>
          <a:prstGeom prst="rect">
            <a:avLst/>
          </a:prstGeom>
        </p:spPr>
        <p:txBody>
          <a:bodyPr lIns="0" rIns="0" tIns="0" bIns="0">
            <a:normAutofit/>
          </a:bodyPr>
          <a:p>
            <a:endParaRPr b="0" lang="en-US" sz="2400" spc="-1" strike="noStrike">
              <a:latin typeface="Arial"/>
            </a:endParaRPr>
          </a:p>
        </p:txBody>
      </p:sp>
      <p:sp>
        <p:nvSpPr>
          <p:cNvPr id="381" name="PlaceHolder 3"/>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82"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383"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384"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385"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
        <p:nvSpPr>
          <p:cNvPr id="386" name="PlaceHolder 5"/>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388" name="PlaceHolder 2"/>
          <p:cNvSpPr>
            <a:spLocks noGrp="1"/>
          </p:cNvSpPr>
          <p:nvPr>
            <p:ph type="body"/>
          </p:nvPr>
        </p:nvSpPr>
        <p:spPr>
          <a:xfrm>
            <a:off x="504000" y="1326600"/>
            <a:ext cx="2855880" cy="1568520"/>
          </a:xfrm>
          <a:prstGeom prst="rect">
            <a:avLst/>
          </a:prstGeom>
        </p:spPr>
        <p:txBody>
          <a:bodyPr lIns="0" rIns="0" tIns="0" bIns="0">
            <a:normAutofit/>
          </a:bodyPr>
          <a:p>
            <a:endParaRPr b="0" lang="en-US" sz="2400" spc="-1" strike="noStrike">
              <a:latin typeface="Arial"/>
            </a:endParaRPr>
          </a:p>
        </p:txBody>
      </p:sp>
      <p:sp>
        <p:nvSpPr>
          <p:cNvPr id="389" name="PlaceHolder 3"/>
          <p:cNvSpPr>
            <a:spLocks noGrp="1"/>
          </p:cNvSpPr>
          <p:nvPr>
            <p:ph type="body"/>
          </p:nvPr>
        </p:nvSpPr>
        <p:spPr>
          <a:xfrm>
            <a:off x="3503160" y="1326600"/>
            <a:ext cx="2855880" cy="1568520"/>
          </a:xfrm>
          <a:prstGeom prst="rect">
            <a:avLst/>
          </a:prstGeom>
        </p:spPr>
        <p:txBody>
          <a:bodyPr lIns="0" rIns="0" tIns="0" bIns="0">
            <a:normAutofit/>
          </a:bodyPr>
          <a:p>
            <a:endParaRPr b="0" lang="en-US" sz="2400" spc="-1" strike="noStrike">
              <a:latin typeface="Arial"/>
            </a:endParaRPr>
          </a:p>
        </p:txBody>
      </p:sp>
      <p:sp>
        <p:nvSpPr>
          <p:cNvPr id="390" name="PlaceHolder 4"/>
          <p:cNvSpPr>
            <a:spLocks noGrp="1"/>
          </p:cNvSpPr>
          <p:nvPr>
            <p:ph type="body"/>
          </p:nvPr>
        </p:nvSpPr>
        <p:spPr>
          <a:xfrm>
            <a:off x="6501960" y="1326600"/>
            <a:ext cx="2855880" cy="1568520"/>
          </a:xfrm>
          <a:prstGeom prst="rect">
            <a:avLst/>
          </a:prstGeom>
        </p:spPr>
        <p:txBody>
          <a:bodyPr lIns="0" rIns="0" tIns="0" bIns="0">
            <a:normAutofit/>
          </a:bodyPr>
          <a:p>
            <a:endParaRPr b="0" lang="en-US" sz="2400" spc="-1" strike="noStrike">
              <a:latin typeface="Arial"/>
            </a:endParaRPr>
          </a:p>
        </p:txBody>
      </p:sp>
      <p:sp>
        <p:nvSpPr>
          <p:cNvPr id="391" name="PlaceHolder 5"/>
          <p:cNvSpPr>
            <a:spLocks noGrp="1"/>
          </p:cNvSpPr>
          <p:nvPr>
            <p:ph type="body"/>
          </p:nvPr>
        </p:nvSpPr>
        <p:spPr>
          <a:xfrm>
            <a:off x="504000" y="3044520"/>
            <a:ext cx="2855880" cy="1568520"/>
          </a:xfrm>
          <a:prstGeom prst="rect">
            <a:avLst/>
          </a:prstGeom>
        </p:spPr>
        <p:txBody>
          <a:bodyPr lIns="0" rIns="0" tIns="0" bIns="0">
            <a:normAutofit/>
          </a:bodyPr>
          <a:p>
            <a:endParaRPr b="0" lang="en-US" sz="2400" spc="-1" strike="noStrike">
              <a:latin typeface="Arial"/>
            </a:endParaRPr>
          </a:p>
        </p:txBody>
      </p:sp>
      <p:sp>
        <p:nvSpPr>
          <p:cNvPr id="392" name="PlaceHolder 6"/>
          <p:cNvSpPr>
            <a:spLocks noGrp="1"/>
          </p:cNvSpPr>
          <p:nvPr>
            <p:ph type="body"/>
          </p:nvPr>
        </p:nvSpPr>
        <p:spPr>
          <a:xfrm>
            <a:off x="3503160" y="3044520"/>
            <a:ext cx="2855880" cy="1568520"/>
          </a:xfrm>
          <a:prstGeom prst="rect">
            <a:avLst/>
          </a:prstGeom>
        </p:spPr>
        <p:txBody>
          <a:bodyPr lIns="0" rIns="0" tIns="0" bIns="0">
            <a:normAutofit/>
          </a:bodyPr>
          <a:p>
            <a:endParaRPr b="0" lang="en-US" sz="2400" spc="-1" strike="noStrike">
              <a:latin typeface="Arial"/>
            </a:endParaRPr>
          </a:p>
        </p:txBody>
      </p:sp>
      <p:sp>
        <p:nvSpPr>
          <p:cNvPr id="393" name="PlaceHolder 7"/>
          <p:cNvSpPr>
            <a:spLocks noGrp="1"/>
          </p:cNvSpPr>
          <p:nvPr>
            <p:ph type="body"/>
          </p:nvPr>
        </p:nvSpPr>
        <p:spPr>
          <a:xfrm>
            <a:off x="6501960" y="3044520"/>
            <a:ext cx="28558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34"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35"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36"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
        <p:nvSpPr>
          <p:cNvPr id="37" name="PlaceHolder 5"/>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3"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04" name="PlaceHolder 2"/>
          <p:cNvSpPr>
            <a:spLocks noGrp="1"/>
          </p:cNvSpPr>
          <p:nvPr>
            <p:ph type="subTitle"/>
          </p:nvPr>
        </p:nvSpPr>
        <p:spPr>
          <a:xfrm>
            <a:off x="504000" y="1326600"/>
            <a:ext cx="887004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05"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06" name="PlaceHolder 2"/>
          <p:cNvSpPr>
            <a:spLocks noGrp="1"/>
          </p:cNvSpPr>
          <p:nvPr>
            <p:ph type="body"/>
          </p:nvPr>
        </p:nvSpPr>
        <p:spPr>
          <a:xfrm>
            <a:off x="504000" y="1326600"/>
            <a:ext cx="887004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07"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08"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409"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10"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11" name="PlaceHolder 1"/>
          <p:cNvSpPr>
            <a:spLocks noGrp="1"/>
          </p:cNvSpPr>
          <p:nvPr>
            <p:ph type="subTitle"/>
          </p:nvPr>
        </p:nvSpPr>
        <p:spPr>
          <a:xfrm>
            <a:off x="504000" y="225720"/>
            <a:ext cx="9071640" cy="43902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12"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13"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414"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
        <p:nvSpPr>
          <p:cNvPr id="415"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16"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17"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418"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419" name="PlaceHolder 4"/>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20"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21"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422"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423" name="PlaceHolder 4"/>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24"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25" name="PlaceHolder 2"/>
          <p:cNvSpPr>
            <a:spLocks noGrp="1"/>
          </p:cNvSpPr>
          <p:nvPr>
            <p:ph type="body"/>
          </p:nvPr>
        </p:nvSpPr>
        <p:spPr>
          <a:xfrm>
            <a:off x="504000" y="1326600"/>
            <a:ext cx="8870040" cy="1568520"/>
          </a:xfrm>
          <a:prstGeom prst="rect">
            <a:avLst/>
          </a:prstGeom>
        </p:spPr>
        <p:txBody>
          <a:bodyPr lIns="0" rIns="0" tIns="0" bIns="0">
            <a:normAutofit/>
          </a:bodyPr>
          <a:p>
            <a:endParaRPr b="0" lang="en-US" sz="2400" spc="-1" strike="noStrike">
              <a:latin typeface="Arial"/>
            </a:endParaRPr>
          </a:p>
        </p:txBody>
      </p:sp>
      <p:sp>
        <p:nvSpPr>
          <p:cNvPr id="426" name="PlaceHolder 3"/>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27"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28"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429"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430"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
        <p:nvSpPr>
          <p:cNvPr id="431" name="PlaceHolder 5"/>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39" name="PlaceHolder 2"/>
          <p:cNvSpPr>
            <a:spLocks noGrp="1"/>
          </p:cNvSpPr>
          <p:nvPr>
            <p:ph type="body"/>
          </p:nvPr>
        </p:nvSpPr>
        <p:spPr>
          <a:xfrm>
            <a:off x="504000" y="1326600"/>
            <a:ext cx="2855880" cy="1568520"/>
          </a:xfrm>
          <a:prstGeom prst="rect">
            <a:avLst/>
          </a:prstGeom>
        </p:spPr>
        <p:txBody>
          <a:bodyPr lIns="0" rIns="0" tIns="0" bIns="0">
            <a:normAutofit/>
          </a:bodyPr>
          <a:p>
            <a:endParaRPr b="0" lang="en-US" sz="2400" spc="-1" strike="noStrike">
              <a:latin typeface="Arial"/>
            </a:endParaRPr>
          </a:p>
        </p:txBody>
      </p:sp>
      <p:sp>
        <p:nvSpPr>
          <p:cNvPr id="40" name="PlaceHolder 3"/>
          <p:cNvSpPr>
            <a:spLocks noGrp="1"/>
          </p:cNvSpPr>
          <p:nvPr>
            <p:ph type="body"/>
          </p:nvPr>
        </p:nvSpPr>
        <p:spPr>
          <a:xfrm>
            <a:off x="3503160" y="1326600"/>
            <a:ext cx="2855880" cy="1568520"/>
          </a:xfrm>
          <a:prstGeom prst="rect">
            <a:avLst/>
          </a:prstGeom>
        </p:spPr>
        <p:txBody>
          <a:bodyPr lIns="0" rIns="0" tIns="0" bIns="0">
            <a:normAutofit/>
          </a:bodyPr>
          <a:p>
            <a:endParaRPr b="0" lang="en-US" sz="2400" spc="-1" strike="noStrike">
              <a:latin typeface="Arial"/>
            </a:endParaRPr>
          </a:p>
        </p:txBody>
      </p:sp>
      <p:sp>
        <p:nvSpPr>
          <p:cNvPr id="41" name="PlaceHolder 4"/>
          <p:cNvSpPr>
            <a:spLocks noGrp="1"/>
          </p:cNvSpPr>
          <p:nvPr>
            <p:ph type="body"/>
          </p:nvPr>
        </p:nvSpPr>
        <p:spPr>
          <a:xfrm>
            <a:off x="6501960" y="1326600"/>
            <a:ext cx="2855880" cy="1568520"/>
          </a:xfrm>
          <a:prstGeom prst="rect">
            <a:avLst/>
          </a:prstGeom>
        </p:spPr>
        <p:txBody>
          <a:bodyPr lIns="0" rIns="0" tIns="0" bIns="0">
            <a:normAutofit/>
          </a:bodyPr>
          <a:p>
            <a:endParaRPr b="0" lang="en-US" sz="2400" spc="-1" strike="noStrike">
              <a:latin typeface="Arial"/>
            </a:endParaRPr>
          </a:p>
        </p:txBody>
      </p:sp>
      <p:sp>
        <p:nvSpPr>
          <p:cNvPr id="42" name="PlaceHolder 5"/>
          <p:cNvSpPr>
            <a:spLocks noGrp="1"/>
          </p:cNvSpPr>
          <p:nvPr>
            <p:ph type="body"/>
          </p:nvPr>
        </p:nvSpPr>
        <p:spPr>
          <a:xfrm>
            <a:off x="504000" y="3044520"/>
            <a:ext cx="2855880" cy="1568520"/>
          </a:xfrm>
          <a:prstGeom prst="rect">
            <a:avLst/>
          </a:prstGeom>
        </p:spPr>
        <p:txBody>
          <a:bodyPr lIns="0" rIns="0" tIns="0" bIns="0">
            <a:normAutofit/>
          </a:bodyPr>
          <a:p>
            <a:endParaRPr b="0" lang="en-US" sz="2400" spc="-1" strike="noStrike">
              <a:latin typeface="Arial"/>
            </a:endParaRPr>
          </a:p>
        </p:txBody>
      </p:sp>
      <p:sp>
        <p:nvSpPr>
          <p:cNvPr id="43" name="PlaceHolder 6"/>
          <p:cNvSpPr>
            <a:spLocks noGrp="1"/>
          </p:cNvSpPr>
          <p:nvPr>
            <p:ph type="body"/>
          </p:nvPr>
        </p:nvSpPr>
        <p:spPr>
          <a:xfrm>
            <a:off x="3503160" y="3044520"/>
            <a:ext cx="2855880" cy="1568520"/>
          </a:xfrm>
          <a:prstGeom prst="rect">
            <a:avLst/>
          </a:prstGeom>
        </p:spPr>
        <p:txBody>
          <a:bodyPr lIns="0" rIns="0" tIns="0" bIns="0">
            <a:normAutofit/>
          </a:bodyPr>
          <a:p>
            <a:endParaRPr b="0" lang="en-US" sz="2400" spc="-1" strike="noStrike">
              <a:latin typeface="Arial"/>
            </a:endParaRPr>
          </a:p>
        </p:txBody>
      </p:sp>
      <p:sp>
        <p:nvSpPr>
          <p:cNvPr id="44" name="PlaceHolder 7"/>
          <p:cNvSpPr>
            <a:spLocks noGrp="1"/>
          </p:cNvSpPr>
          <p:nvPr>
            <p:ph type="body"/>
          </p:nvPr>
        </p:nvSpPr>
        <p:spPr>
          <a:xfrm>
            <a:off x="6501960" y="3044520"/>
            <a:ext cx="28558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32"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33" name="PlaceHolder 2"/>
          <p:cNvSpPr>
            <a:spLocks noGrp="1"/>
          </p:cNvSpPr>
          <p:nvPr>
            <p:ph type="body"/>
          </p:nvPr>
        </p:nvSpPr>
        <p:spPr>
          <a:xfrm>
            <a:off x="504000" y="1326600"/>
            <a:ext cx="2855880" cy="1568520"/>
          </a:xfrm>
          <a:prstGeom prst="rect">
            <a:avLst/>
          </a:prstGeom>
        </p:spPr>
        <p:txBody>
          <a:bodyPr lIns="0" rIns="0" tIns="0" bIns="0">
            <a:normAutofit/>
          </a:bodyPr>
          <a:p>
            <a:endParaRPr b="0" lang="en-US" sz="2400" spc="-1" strike="noStrike">
              <a:latin typeface="Arial"/>
            </a:endParaRPr>
          </a:p>
        </p:txBody>
      </p:sp>
      <p:sp>
        <p:nvSpPr>
          <p:cNvPr id="434" name="PlaceHolder 3"/>
          <p:cNvSpPr>
            <a:spLocks noGrp="1"/>
          </p:cNvSpPr>
          <p:nvPr>
            <p:ph type="body"/>
          </p:nvPr>
        </p:nvSpPr>
        <p:spPr>
          <a:xfrm>
            <a:off x="3503160" y="1326600"/>
            <a:ext cx="2855880" cy="1568520"/>
          </a:xfrm>
          <a:prstGeom prst="rect">
            <a:avLst/>
          </a:prstGeom>
        </p:spPr>
        <p:txBody>
          <a:bodyPr lIns="0" rIns="0" tIns="0" bIns="0">
            <a:normAutofit/>
          </a:bodyPr>
          <a:p>
            <a:endParaRPr b="0" lang="en-US" sz="2400" spc="-1" strike="noStrike">
              <a:latin typeface="Arial"/>
            </a:endParaRPr>
          </a:p>
        </p:txBody>
      </p:sp>
      <p:sp>
        <p:nvSpPr>
          <p:cNvPr id="435" name="PlaceHolder 4"/>
          <p:cNvSpPr>
            <a:spLocks noGrp="1"/>
          </p:cNvSpPr>
          <p:nvPr>
            <p:ph type="body"/>
          </p:nvPr>
        </p:nvSpPr>
        <p:spPr>
          <a:xfrm>
            <a:off x="6501960" y="1326600"/>
            <a:ext cx="2855880" cy="1568520"/>
          </a:xfrm>
          <a:prstGeom prst="rect">
            <a:avLst/>
          </a:prstGeom>
        </p:spPr>
        <p:txBody>
          <a:bodyPr lIns="0" rIns="0" tIns="0" bIns="0">
            <a:normAutofit/>
          </a:bodyPr>
          <a:p>
            <a:endParaRPr b="0" lang="en-US" sz="2400" spc="-1" strike="noStrike">
              <a:latin typeface="Arial"/>
            </a:endParaRPr>
          </a:p>
        </p:txBody>
      </p:sp>
      <p:sp>
        <p:nvSpPr>
          <p:cNvPr id="436" name="PlaceHolder 5"/>
          <p:cNvSpPr>
            <a:spLocks noGrp="1"/>
          </p:cNvSpPr>
          <p:nvPr>
            <p:ph type="body"/>
          </p:nvPr>
        </p:nvSpPr>
        <p:spPr>
          <a:xfrm>
            <a:off x="504000" y="3044520"/>
            <a:ext cx="2855880" cy="1568520"/>
          </a:xfrm>
          <a:prstGeom prst="rect">
            <a:avLst/>
          </a:prstGeom>
        </p:spPr>
        <p:txBody>
          <a:bodyPr lIns="0" rIns="0" tIns="0" bIns="0">
            <a:normAutofit/>
          </a:bodyPr>
          <a:p>
            <a:endParaRPr b="0" lang="en-US" sz="2400" spc="-1" strike="noStrike">
              <a:latin typeface="Arial"/>
            </a:endParaRPr>
          </a:p>
        </p:txBody>
      </p:sp>
      <p:sp>
        <p:nvSpPr>
          <p:cNvPr id="437" name="PlaceHolder 6"/>
          <p:cNvSpPr>
            <a:spLocks noGrp="1"/>
          </p:cNvSpPr>
          <p:nvPr>
            <p:ph type="body"/>
          </p:nvPr>
        </p:nvSpPr>
        <p:spPr>
          <a:xfrm>
            <a:off x="3503160" y="3044520"/>
            <a:ext cx="2855880" cy="1568520"/>
          </a:xfrm>
          <a:prstGeom prst="rect">
            <a:avLst/>
          </a:prstGeom>
        </p:spPr>
        <p:txBody>
          <a:bodyPr lIns="0" rIns="0" tIns="0" bIns="0">
            <a:normAutofit/>
          </a:bodyPr>
          <a:p>
            <a:endParaRPr b="0" lang="en-US" sz="2400" spc="-1" strike="noStrike">
              <a:latin typeface="Arial"/>
            </a:endParaRPr>
          </a:p>
        </p:txBody>
      </p:sp>
      <p:sp>
        <p:nvSpPr>
          <p:cNvPr id="438" name="PlaceHolder 7"/>
          <p:cNvSpPr>
            <a:spLocks noGrp="1"/>
          </p:cNvSpPr>
          <p:nvPr>
            <p:ph type="body"/>
          </p:nvPr>
        </p:nvSpPr>
        <p:spPr>
          <a:xfrm>
            <a:off x="6501960" y="3044520"/>
            <a:ext cx="28558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4"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45" name="PlaceHolder 2"/>
          <p:cNvSpPr>
            <a:spLocks noGrp="1"/>
          </p:cNvSpPr>
          <p:nvPr>
            <p:ph type="subTitle"/>
          </p:nvPr>
        </p:nvSpPr>
        <p:spPr>
          <a:xfrm>
            <a:off x="504000" y="1326600"/>
            <a:ext cx="887004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6"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47" name="PlaceHolder 2"/>
          <p:cNvSpPr>
            <a:spLocks noGrp="1"/>
          </p:cNvSpPr>
          <p:nvPr>
            <p:ph type="body"/>
          </p:nvPr>
        </p:nvSpPr>
        <p:spPr>
          <a:xfrm>
            <a:off x="504000" y="1326600"/>
            <a:ext cx="887004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8"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49"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450"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51"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52" name="PlaceHolder 1"/>
          <p:cNvSpPr>
            <a:spLocks noGrp="1"/>
          </p:cNvSpPr>
          <p:nvPr>
            <p:ph type="subTitle"/>
          </p:nvPr>
        </p:nvSpPr>
        <p:spPr>
          <a:xfrm>
            <a:off x="504000" y="225720"/>
            <a:ext cx="9071640" cy="43902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53"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54"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455"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
        <p:nvSpPr>
          <p:cNvPr id="456"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57"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58"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459"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460" name="PlaceHolder 4"/>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61"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62"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463"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464" name="PlaceHolder 4"/>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65"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66" name="PlaceHolder 2"/>
          <p:cNvSpPr>
            <a:spLocks noGrp="1"/>
          </p:cNvSpPr>
          <p:nvPr>
            <p:ph type="body"/>
          </p:nvPr>
        </p:nvSpPr>
        <p:spPr>
          <a:xfrm>
            <a:off x="504000" y="1326600"/>
            <a:ext cx="8870040" cy="1568520"/>
          </a:xfrm>
          <a:prstGeom prst="rect">
            <a:avLst/>
          </a:prstGeom>
        </p:spPr>
        <p:txBody>
          <a:bodyPr lIns="0" rIns="0" tIns="0" bIns="0">
            <a:normAutofit/>
          </a:bodyPr>
          <a:p>
            <a:endParaRPr b="0" lang="en-US" sz="2400" spc="-1" strike="noStrike">
              <a:latin typeface="Arial"/>
            </a:endParaRPr>
          </a:p>
        </p:txBody>
      </p:sp>
      <p:sp>
        <p:nvSpPr>
          <p:cNvPr id="467" name="PlaceHolder 3"/>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68"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69"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470"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471"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
        <p:nvSpPr>
          <p:cNvPr id="472" name="PlaceHolder 5"/>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73"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74" name="PlaceHolder 2"/>
          <p:cNvSpPr>
            <a:spLocks noGrp="1"/>
          </p:cNvSpPr>
          <p:nvPr>
            <p:ph type="body"/>
          </p:nvPr>
        </p:nvSpPr>
        <p:spPr>
          <a:xfrm>
            <a:off x="504000" y="1326600"/>
            <a:ext cx="2855880" cy="1568520"/>
          </a:xfrm>
          <a:prstGeom prst="rect">
            <a:avLst/>
          </a:prstGeom>
        </p:spPr>
        <p:txBody>
          <a:bodyPr lIns="0" rIns="0" tIns="0" bIns="0">
            <a:normAutofit/>
          </a:bodyPr>
          <a:p>
            <a:endParaRPr b="0" lang="en-US" sz="2400" spc="-1" strike="noStrike">
              <a:latin typeface="Arial"/>
            </a:endParaRPr>
          </a:p>
        </p:txBody>
      </p:sp>
      <p:sp>
        <p:nvSpPr>
          <p:cNvPr id="475" name="PlaceHolder 3"/>
          <p:cNvSpPr>
            <a:spLocks noGrp="1"/>
          </p:cNvSpPr>
          <p:nvPr>
            <p:ph type="body"/>
          </p:nvPr>
        </p:nvSpPr>
        <p:spPr>
          <a:xfrm>
            <a:off x="3503160" y="1326600"/>
            <a:ext cx="2855880" cy="1568520"/>
          </a:xfrm>
          <a:prstGeom prst="rect">
            <a:avLst/>
          </a:prstGeom>
        </p:spPr>
        <p:txBody>
          <a:bodyPr lIns="0" rIns="0" tIns="0" bIns="0">
            <a:normAutofit/>
          </a:bodyPr>
          <a:p>
            <a:endParaRPr b="0" lang="en-US" sz="2400" spc="-1" strike="noStrike">
              <a:latin typeface="Arial"/>
            </a:endParaRPr>
          </a:p>
        </p:txBody>
      </p:sp>
      <p:sp>
        <p:nvSpPr>
          <p:cNvPr id="476" name="PlaceHolder 4"/>
          <p:cNvSpPr>
            <a:spLocks noGrp="1"/>
          </p:cNvSpPr>
          <p:nvPr>
            <p:ph type="body"/>
          </p:nvPr>
        </p:nvSpPr>
        <p:spPr>
          <a:xfrm>
            <a:off x="6501960" y="1326600"/>
            <a:ext cx="2855880" cy="1568520"/>
          </a:xfrm>
          <a:prstGeom prst="rect">
            <a:avLst/>
          </a:prstGeom>
        </p:spPr>
        <p:txBody>
          <a:bodyPr lIns="0" rIns="0" tIns="0" bIns="0">
            <a:normAutofit/>
          </a:bodyPr>
          <a:p>
            <a:endParaRPr b="0" lang="en-US" sz="2400" spc="-1" strike="noStrike">
              <a:latin typeface="Arial"/>
            </a:endParaRPr>
          </a:p>
        </p:txBody>
      </p:sp>
      <p:sp>
        <p:nvSpPr>
          <p:cNvPr id="477" name="PlaceHolder 5"/>
          <p:cNvSpPr>
            <a:spLocks noGrp="1"/>
          </p:cNvSpPr>
          <p:nvPr>
            <p:ph type="body"/>
          </p:nvPr>
        </p:nvSpPr>
        <p:spPr>
          <a:xfrm>
            <a:off x="504000" y="3044520"/>
            <a:ext cx="2855880" cy="1568520"/>
          </a:xfrm>
          <a:prstGeom prst="rect">
            <a:avLst/>
          </a:prstGeom>
        </p:spPr>
        <p:txBody>
          <a:bodyPr lIns="0" rIns="0" tIns="0" bIns="0">
            <a:normAutofit/>
          </a:bodyPr>
          <a:p>
            <a:endParaRPr b="0" lang="en-US" sz="2400" spc="-1" strike="noStrike">
              <a:latin typeface="Arial"/>
            </a:endParaRPr>
          </a:p>
        </p:txBody>
      </p:sp>
      <p:sp>
        <p:nvSpPr>
          <p:cNvPr id="478" name="PlaceHolder 6"/>
          <p:cNvSpPr>
            <a:spLocks noGrp="1"/>
          </p:cNvSpPr>
          <p:nvPr>
            <p:ph type="body"/>
          </p:nvPr>
        </p:nvSpPr>
        <p:spPr>
          <a:xfrm>
            <a:off x="3503160" y="3044520"/>
            <a:ext cx="2855880" cy="1568520"/>
          </a:xfrm>
          <a:prstGeom prst="rect">
            <a:avLst/>
          </a:prstGeom>
        </p:spPr>
        <p:txBody>
          <a:bodyPr lIns="0" rIns="0" tIns="0" bIns="0">
            <a:normAutofit/>
          </a:bodyPr>
          <a:p>
            <a:endParaRPr b="0" lang="en-US" sz="2400" spc="-1" strike="noStrike">
              <a:latin typeface="Arial"/>
            </a:endParaRPr>
          </a:p>
        </p:txBody>
      </p:sp>
      <p:sp>
        <p:nvSpPr>
          <p:cNvPr id="479" name="PlaceHolder 7"/>
          <p:cNvSpPr>
            <a:spLocks noGrp="1"/>
          </p:cNvSpPr>
          <p:nvPr>
            <p:ph type="body"/>
          </p:nvPr>
        </p:nvSpPr>
        <p:spPr>
          <a:xfrm>
            <a:off x="6501960" y="3044520"/>
            <a:ext cx="28558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83"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84" name="PlaceHolder 2"/>
          <p:cNvSpPr>
            <a:spLocks noGrp="1"/>
          </p:cNvSpPr>
          <p:nvPr>
            <p:ph type="subTitle"/>
          </p:nvPr>
        </p:nvSpPr>
        <p:spPr>
          <a:xfrm>
            <a:off x="504000" y="1326600"/>
            <a:ext cx="887004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5"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86" name="PlaceHolder 2"/>
          <p:cNvSpPr>
            <a:spLocks noGrp="1"/>
          </p:cNvSpPr>
          <p:nvPr>
            <p:ph type="body"/>
          </p:nvPr>
        </p:nvSpPr>
        <p:spPr>
          <a:xfrm>
            <a:off x="504000" y="1326600"/>
            <a:ext cx="887004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7"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88"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489"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0"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91" name="PlaceHolder 1"/>
          <p:cNvSpPr>
            <a:spLocks noGrp="1"/>
          </p:cNvSpPr>
          <p:nvPr>
            <p:ph type="subTitle"/>
          </p:nvPr>
        </p:nvSpPr>
        <p:spPr>
          <a:xfrm>
            <a:off x="504000" y="225720"/>
            <a:ext cx="9071640" cy="43902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2"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93"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494"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
        <p:nvSpPr>
          <p:cNvPr id="495"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51" name="PlaceHolder 2"/>
          <p:cNvSpPr>
            <a:spLocks noGrp="1"/>
          </p:cNvSpPr>
          <p:nvPr>
            <p:ph type="subTitle"/>
          </p:nvPr>
        </p:nvSpPr>
        <p:spPr>
          <a:xfrm>
            <a:off x="504000" y="1326600"/>
            <a:ext cx="887004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96"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497"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498"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499" name="PlaceHolder 4"/>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00"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501"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502"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503" name="PlaceHolder 4"/>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04"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505" name="PlaceHolder 2"/>
          <p:cNvSpPr>
            <a:spLocks noGrp="1"/>
          </p:cNvSpPr>
          <p:nvPr>
            <p:ph type="body"/>
          </p:nvPr>
        </p:nvSpPr>
        <p:spPr>
          <a:xfrm>
            <a:off x="504000" y="1326600"/>
            <a:ext cx="8870040" cy="1568520"/>
          </a:xfrm>
          <a:prstGeom prst="rect">
            <a:avLst/>
          </a:prstGeom>
        </p:spPr>
        <p:txBody>
          <a:bodyPr lIns="0" rIns="0" tIns="0" bIns="0">
            <a:normAutofit/>
          </a:bodyPr>
          <a:p>
            <a:endParaRPr b="0" lang="en-US" sz="2400" spc="-1" strike="noStrike">
              <a:latin typeface="Arial"/>
            </a:endParaRPr>
          </a:p>
        </p:txBody>
      </p:sp>
      <p:sp>
        <p:nvSpPr>
          <p:cNvPr id="506" name="PlaceHolder 3"/>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07"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508"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509"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510"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
        <p:nvSpPr>
          <p:cNvPr id="511" name="PlaceHolder 5"/>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12"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513" name="PlaceHolder 2"/>
          <p:cNvSpPr>
            <a:spLocks noGrp="1"/>
          </p:cNvSpPr>
          <p:nvPr>
            <p:ph type="body"/>
          </p:nvPr>
        </p:nvSpPr>
        <p:spPr>
          <a:xfrm>
            <a:off x="504000" y="1326600"/>
            <a:ext cx="2855880" cy="1568520"/>
          </a:xfrm>
          <a:prstGeom prst="rect">
            <a:avLst/>
          </a:prstGeom>
        </p:spPr>
        <p:txBody>
          <a:bodyPr lIns="0" rIns="0" tIns="0" bIns="0">
            <a:normAutofit/>
          </a:bodyPr>
          <a:p>
            <a:endParaRPr b="0" lang="en-US" sz="2400" spc="-1" strike="noStrike">
              <a:latin typeface="Arial"/>
            </a:endParaRPr>
          </a:p>
        </p:txBody>
      </p:sp>
      <p:sp>
        <p:nvSpPr>
          <p:cNvPr id="514" name="PlaceHolder 3"/>
          <p:cNvSpPr>
            <a:spLocks noGrp="1"/>
          </p:cNvSpPr>
          <p:nvPr>
            <p:ph type="body"/>
          </p:nvPr>
        </p:nvSpPr>
        <p:spPr>
          <a:xfrm>
            <a:off x="3503160" y="1326600"/>
            <a:ext cx="2855880" cy="1568520"/>
          </a:xfrm>
          <a:prstGeom prst="rect">
            <a:avLst/>
          </a:prstGeom>
        </p:spPr>
        <p:txBody>
          <a:bodyPr lIns="0" rIns="0" tIns="0" bIns="0">
            <a:normAutofit/>
          </a:bodyPr>
          <a:p>
            <a:endParaRPr b="0" lang="en-US" sz="2400" spc="-1" strike="noStrike">
              <a:latin typeface="Arial"/>
            </a:endParaRPr>
          </a:p>
        </p:txBody>
      </p:sp>
      <p:sp>
        <p:nvSpPr>
          <p:cNvPr id="515" name="PlaceHolder 4"/>
          <p:cNvSpPr>
            <a:spLocks noGrp="1"/>
          </p:cNvSpPr>
          <p:nvPr>
            <p:ph type="body"/>
          </p:nvPr>
        </p:nvSpPr>
        <p:spPr>
          <a:xfrm>
            <a:off x="6501960" y="1326600"/>
            <a:ext cx="2855880" cy="1568520"/>
          </a:xfrm>
          <a:prstGeom prst="rect">
            <a:avLst/>
          </a:prstGeom>
        </p:spPr>
        <p:txBody>
          <a:bodyPr lIns="0" rIns="0" tIns="0" bIns="0">
            <a:normAutofit/>
          </a:bodyPr>
          <a:p>
            <a:endParaRPr b="0" lang="en-US" sz="2400" spc="-1" strike="noStrike">
              <a:latin typeface="Arial"/>
            </a:endParaRPr>
          </a:p>
        </p:txBody>
      </p:sp>
      <p:sp>
        <p:nvSpPr>
          <p:cNvPr id="516" name="PlaceHolder 5"/>
          <p:cNvSpPr>
            <a:spLocks noGrp="1"/>
          </p:cNvSpPr>
          <p:nvPr>
            <p:ph type="body"/>
          </p:nvPr>
        </p:nvSpPr>
        <p:spPr>
          <a:xfrm>
            <a:off x="504000" y="3044520"/>
            <a:ext cx="2855880" cy="1568520"/>
          </a:xfrm>
          <a:prstGeom prst="rect">
            <a:avLst/>
          </a:prstGeom>
        </p:spPr>
        <p:txBody>
          <a:bodyPr lIns="0" rIns="0" tIns="0" bIns="0">
            <a:normAutofit/>
          </a:bodyPr>
          <a:p>
            <a:endParaRPr b="0" lang="en-US" sz="2400" spc="-1" strike="noStrike">
              <a:latin typeface="Arial"/>
            </a:endParaRPr>
          </a:p>
        </p:txBody>
      </p:sp>
      <p:sp>
        <p:nvSpPr>
          <p:cNvPr id="517" name="PlaceHolder 6"/>
          <p:cNvSpPr>
            <a:spLocks noGrp="1"/>
          </p:cNvSpPr>
          <p:nvPr>
            <p:ph type="body"/>
          </p:nvPr>
        </p:nvSpPr>
        <p:spPr>
          <a:xfrm>
            <a:off x="3503160" y="3044520"/>
            <a:ext cx="2855880" cy="1568520"/>
          </a:xfrm>
          <a:prstGeom prst="rect">
            <a:avLst/>
          </a:prstGeom>
        </p:spPr>
        <p:txBody>
          <a:bodyPr lIns="0" rIns="0" tIns="0" bIns="0">
            <a:normAutofit/>
          </a:bodyPr>
          <a:p>
            <a:endParaRPr b="0" lang="en-US" sz="2400" spc="-1" strike="noStrike">
              <a:latin typeface="Arial"/>
            </a:endParaRPr>
          </a:p>
        </p:txBody>
      </p:sp>
      <p:sp>
        <p:nvSpPr>
          <p:cNvPr id="518" name="PlaceHolder 7"/>
          <p:cNvSpPr>
            <a:spLocks noGrp="1"/>
          </p:cNvSpPr>
          <p:nvPr>
            <p:ph type="body"/>
          </p:nvPr>
        </p:nvSpPr>
        <p:spPr>
          <a:xfrm>
            <a:off x="6501960" y="3044520"/>
            <a:ext cx="28558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53" name="PlaceHolder 2"/>
          <p:cNvSpPr>
            <a:spLocks noGrp="1"/>
          </p:cNvSpPr>
          <p:nvPr>
            <p:ph type="body"/>
          </p:nvPr>
        </p:nvSpPr>
        <p:spPr>
          <a:xfrm>
            <a:off x="504000" y="1326600"/>
            <a:ext cx="887004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55"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56"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504000" y="225720"/>
            <a:ext cx="9071640" cy="43902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60"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61"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
        <p:nvSpPr>
          <p:cNvPr id="62"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0" name="PlaceHolder 2"/>
          <p:cNvSpPr>
            <a:spLocks noGrp="1"/>
          </p:cNvSpPr>
          <p:nvPr>
            <p:ph type="subTitle"/>
          </p:nvPr>
        </p:nvSpPr>
        <p:spPr>
          <a:xfrm>
            <a:off x="504000" y="1326600"/>
            <a:ext cx="887004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64"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65"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66" name="PlaceHolder 4"/>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68"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69"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70" name="PlaceHolder 4"/>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72" name="PlaceHolder 2"/>
          <p:cNvSpPr>
            <a:spLocks noGrp="1"/>
          </p:cNvSpPr>
          <p:nvPr>
            <p:ph type="body"/>
          </p:nvPr>
        </p:nvSpPr>
        <p:spPr>
          <a:xfrm>
            <a:off x="504000" y="1326600"/>
            <a:ext cx="8870040" cy="1568520"/>
          </a:xfrm>
          <a:prstGeom prst="rect">
            <a:avLst/>
          </a:prstGeom>
        </p:spPr>
        <p:txBody>
          <a:bodyPr lIns="0" rIns="0" tIns="0" bIns="0">
            <a:normAutofit/>
          </a:bodyPr>
          <a:p>
            <a:endParaRPr b="0" lang="en-US" sz="2400" spc="-1" strike="noStrike">
              <a:latin typeface="Arial"/>
            </a:endParaRPr>
          </a:p>
        </p:txBody>
      </p:sp>
      <p:sp>
        <p:nvSpPr>
          <p:cNvPr id="73" name="PlaceHolder 3"/>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75"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76"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77"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
        <p:nvSpPr>
          <p:cNvPr id="78" name="PlaceHolder 5"/>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80" name="PlaceHolder 2"/>
          <p:cNvSpPr>
            <a:spLocks noGrp="1"/>
          </p:cNvSpPr>
          <p:nvPr>
            <p:ph type="body"/>
          </p:nvPr>
        </p:nvSpPr>
        <p:spPr>
          <a:xfrm>
            <a:off x="504000" y="1326600"/>
            <a:ext cx="2855880" cy="1568520"/>
          </a:xfrm>
          <a:prstGeom prst="rect">
            <a:avLst/>
          </a:prstGeom>
        </p:spPr>
        <p:txBody>
          <a:bodyPr lIns="0" rIns="0" tIns="0" bIns="0">
            <a:normAutofit/>
          </a:bodyPr>
          <a:p>
            <a:endParaRPr b="0" lang="en-US" sz="2400" spc="-1" strike="noStrike">
              <a:latin typeface="Arial"/>
            </a:endParaRPr>
          </a:p>
        </p:txBody>
      </p:sp>
      <p:sp>
        <p:nvSpPr>
          <p:cNvPr id="81" name="PlaceHolder 3"/>
          <p:cNvSpPr>
            <a:spLocks noGrp="1"/>
          </p:cNvSpPr>
          <p:nvPr>
            <p:ph type="body"/>
          </p:nvPr>
        </p:nvSpPr>
        <p:spPr>
          <a:xfrm>
            <a:off x="3503160" y="1326600"/>
            <a:ext cx="2855880" cy="1568520"/>
          </a:xfrm>
          <a:prstGeom prst="rect">
            <a:avLst/>
          </a:prstGeom>
        </p:spPr>
        <p:txBody>
          <a:bodyPr lIns="0" rIns="0" tIns="0" bIns="0">
            <a:normAutofit/>
          </a:bodyPr>
          <a:p>
            <a:endParaRPr b="0" lang="en-US" sz="2400" spc="-1" strike="noStrike">
              <a:latin typeface="Arial"/>
            </a:endParaRPr>
          </a:p>
        </p:txBody>
      </p:sp>
      <p:sp>
        <p:nvSpPr>
          <p:cNvPr id="82" name="PlaceHolder 4"/>
          <p:cNvSpPr>
            <a:spLocks noGrp="1"/>
          </p:cNvSpPr>
          <p:nvPr>
            <p:ph type="body"/>
          </p:nvPr>
        </p:nvSpPr>
        <p:spPr>
          <a:xfrm>
            <a:off x="6501960" y="1326600"/>
            <a:ext cx="2855880" cy="1568520"/>
          </a:xfrm>
          <a:prstGeom prst="rect">
            <a:avLst/>
          </a:prstGeom>
        </p:spPr>
        <p:txBody>
          <a:bodyPr lIns="0" rIns="0" tIns="0" bIns="0">
            <a:normAutofit/>
          </a:bodyPr>
          <a:p>
            <a:endParaRPr b="0" lang="en-US" sz="2400" spc="-1" strike="noStrike">
              <a:latin typeface="Arial"/>
            </a:endParaRPr>
          </a:p>
        </p:txBody>
      </p:sp>
      <p:sp>
        <p:nvSpPr>
          <p:cNvPr id="83" name="PlaceHolder 5"/>
          <p:cNvSpPr>
            <a:spLocks noGrp="1"/>
          </p:cNvSpPr>
          <p:nvPr>
            <p:ph type="body"/>
          </p:nvPr>
        </p:nvSpPr>
        <p:spPr>
          <a:xfrm>
            <a:off x="504000" y="3044520"/>
            <a:ext cx="2855880" cy="1568520"/>
          </a:xfrm>
          <a:prstGeom prst="rect">
            <a:avLst/>
          </a:prstGeom>
        </p:spPr>
        <p:txBody>
          <a:bodyPr lIns="0" rIns="0" tIns="0" bIns="0">
            <a:normAutofit/>
          </a:bodyPr>
          <a:p>
            <a:endParaRPr b="0" lang="en-US" sz="2400" spc="-1" strike="noStrike">
              <a:latin typeface="Arial"/>
            </a:endParaRPr>
          </a:p>
        </p:txBody>
      </p:sp>
      <p:sp>
        <p:nvSpPr>
          <p:cNvPr id="84" name="PlaceHolder 6"/>
          <p:cNvSpPr>
            <a:spLocks noGrp="1"/>
          </p:cNvSpPr>
          <p:nvPr>
            <p:ph type="body"/>
          </p:nvPr>
        </p:nvSpPr>
        <p:spPr>
          <a:xfrm>
            <a:off x="3503160" y="3044520"/>
            <a:ext cx="2855880" cy="1568520"/>
          </a:xfrm>
          <a:prstGeom prst="rect">
            <a:avLst/>
          </a:prstGeom>
        </p:spPr>
        <p:txBody>
          <a:bodyPr lIns="0" rIns="0" tIns="0" bIns="0">
            <a:normAutofit/>
          </a:bodyPr>
          <a:p>
            <a:endParaRPr b="0" lang="en-US" sz="2400" spc="-1" strike="noStrike">
              <a:latin typeface="Arial"/>
            </a:endParaRPr>
          </a:p>
        </p:txBody>
      </p:sp>
      <p:sp>
        <p:nvSpPr>
          <p:cNvPr id="85" name="PlaceHolder 7"/>
          <p:cNvSpPr>
            <a:spLocks noGrp="1"/>
          </p:cNvSpPr>
          <p:nvPr>
            <p:ph type="body"/>
          </p:nvPr>
        </p:nvSpPr>
        <p:spPr>
          <a:xfrm>
            <a:off x="6501960" y="3044520"/>
            <a:ext cx="28558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93" name="PlaceHolder 2"/>
          <p:cNvSpPr>
            <a:spLocks noGrp="1"/>
          </p:cNvSpPr>
          <p:nvPr>
            <p:ph type="subTitle"/>
          </p:nvPr>
        </p:nvSpPr>
        <p:spPr>
          <a:xfrm>
            <a:off x="504000" y="1326600"/>
            <a:ext cx="887004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95" name="PlaceHolder 2"/>
          <p:cNvSpPr>
            <a:spLocks noGrp="1"/>
          </p:cNvSpPr>
          <p:nvPr>
            <p:ph type="body"/>
          </p:nvPr>
        </p:nvSpPr>
        <p:spPr>
          <a:xfrm>
            <a:off x="504000" y="1326600"/>
            <a:ext cx="887004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97"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98"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2" name="PlaceHolder 2"/>
          <p:cNvSpPr>
            <a:spLocks noGrp="1"/>
          </p:cNvSpPr>
          <p:nvPr>
            <p:ph type="body"/>
          </p:nvPr>
        </p:nvSpPr>
        <p:spPr>
          <a:xfrm>
            <a:off x="504000" y="1326600"/>
            <a:ext cx="887004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504000" y="225720"/>
            <a:ext cx="9071640" cy="43902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02"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103"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
        <p:nvSpPr>
          <p:cNvPr id="104"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06"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107"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108" name="PlaceHolder 4"/>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10"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111"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112" name="PlaceHolder 4"/>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14" name="PlaceHolder 2"/>
          <p:cNvSpPr>
            <a:spLocks noGrp="1"/>
          </p:cNvSpPr>
          <p:nvPr>
            <p:ph type="body"/>
          </p:nvPr>
        </p:nvSpPr>
        <p:spPr>
          <a:xfrm>
            <a:off x="504000" y="1326600"/>
            <a:ext cx="8870040" cy="1568520"/>
          </a:xfrm>
          <a:prstGeom prst="rect">
            <a:avLst/>
          </a:prstGeom>
        </p:spPr>
        <p:txBody>
          <a:bodyPr lIns="0" rIns="0" tIns="0" bIns="0">
            <a:normAutofit/>
          </a:bodyPr>
          <a:p>
            <a:endParaRPr b="0" lang="en-US" sz="2400" spc="-1" strike="noStrike">
              <a:latin typeface="Arial"/>
            </a:endParaRPr>
          </a:p>
        </p:txBody>
      </p:sp>
      <p:sp>
        <p:nvSpPr>
          <p:cNvPr id="115" name="PlaceHolder 3"/>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17"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118"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119"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
        <p:nvSpPr>
          <p:cNvPr id="120" name="PlaceHolder 5"/>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22" name="PlaceHolder 2"/>
          <p:cNvSpPr>
            <a:spLocks noGrp="1"/>
          </p:cNvSpPr>
          <p:nvPr>
            <p:ph type="body"/>
          </p:nvPr>
        </p:nvSpPr>
        <p:spPr>
          <a:xfrm>
            <a:off x="504000" y="1326600"/>
            <a:ext cx="2855880" cy="1568520"/>
          </a:xfrm>
          <a:prstGeom prst="rect">
            <a:avLst/>
          </a:prstGeom>
        </p:spPr>
        <p:txBody>
          <a:bodyPr lIns="0" rIns="0" tIns="0" bIns="0">
            <a:normAutofit/>
          </a:bodyPr>
          <a:p>
            <a:endParaRPr b="0" lang="en-US" sz="2400" spc="-1" strike="noStrike">
              <a:latin typeface="Arial"/>
            </a:endParaRPr>
          </a:p>
        </p:txBody>
      </p:sp>
      <p:sp>
        <p:nvSpPr>
          <p:cNvPr id="123" name="PlaceHolder 3"/>
          <p:cNvSpPr>
            <a:spLocks noGrp="1"/>
          </p:cNvSpPr>
          <p:nvPr>
            <p:ph type="body"/>
          </p:nvPr>
        </p:nvSpPr>
        <p:spPr>
          <a:xfrm>
            <a:off x="3503160" y="1326600"/>
            <a:ext cx="2855880" cy="1568520"/>
          </a:xfrm>
          <a:prstGeom prst="rect">
            <a:avLst/>
          </a:prstGeom>
        </p:spPr>
        <p:txBody>
          <a:bodyPr lIns="0" rIns="0" tIns="0" bIns="0">
            <a:normAutofit/>
          </a:bodyPr>
          <a:p>
            <a:endParaRPr b="0" lang="en-US" sz="2400" spc="-1" strike="noStrike">
              <a:latin typeface="Arial"/>
            </a:endParaRPr>
          </a:p>
        </p:txBody>
      </p:sp>
      <p:sp>
        <p:nvSpPr>
          <p:cNvPr id="124" name="PlaceHolder 4"/>
          <p:cNvSpPr>
            <a:spLocks noGrp="1"/>
          </p:cNvSpPr>
          <p:nvPr>
            <p:ph type="body"/>
          </p:nvPr>
        </p:nvSpPr>
        <p:spPr>
          <a:xfrm>
            <a:off x="6501960" y="1326600"/>
            <a:ext cx="2855880" cy="1568520"/>
          </a:xfrm>
          <a:prstGeom prst="rect">
            <a:avLst/>
          </a:prstGeom>
        </p:spPr>
        <p:txBody>
          <a:bodyPr lIns="0" rIns="0" tIns="0" bIns="0">
            <a:normAutofit/>
          </a:bodyPr>
          <a:p>
            <a:endParaRPr b="0" lang="en-US" sz="2400" spc="-1" strike="noStrike">
              <a:latin typeface="Arial"/>
            </a:endParaRPr>
          </a:p>
        </p:txBody>
      </p:sp>
      <p:sp>
        <p:nvSpPr>
          <p:cNvPr id="125" name="PlaceHolder 5"/>
          <p:cNvSpPr>
            <a:spLocks noGrp="1"/>
          </p:cNvSpPr>
          <p:nvPr>
            <p:ph type="body"/>
          </p:nvPr>
        </p:nvSpPr>
        <p:spPr>
          <a:xfrm>
            <a:off x="504000" y="3044520"/>
            <a:ext cx="2855880" cy="1568520"/>
          </a:xfrm>
          <a:prstGeom prst="rect">
            <a:avLst/>
          </a:prstGeom>
        </p:spPr>
        <p:txBody>
          <a:bodyPr lIns="0" rIns="0" tIns="0" bIns="0">
            <a:normAutofit/>
          </a:bodyPr>
          <a:p>
            <a:endParaRPr b="0" lang="en-US" sz="2400" spc="-1" strike="noStrike">
              <a:latin typeface="Arial"/>
            </a:endParaRPr>
          </a:p>
        </p:txBody>
      </p:sp>
      <p:sp>
        <p:nvSpPr>
          <p:cNvPr id="126" name="PlaceHolder 6"/>
          <p:cNvSpPr>
            <a:spLocks noGrp="1"/>
          </p:cNvSpPr>
          <p:nvPr>
            <p:ph type="body"/>
          </p:nvPr>
        </p:nvSpPr>
        <p:spPr>
          <a:xfrm>
            <a:off x="3503160" y="3044520"/>
            <a:ext cx="2855880" cy="1568520"/>
          </a:xfrm>
          <a:prstGeom prst="rect">
            <a:avLst/>
          </a:prstGeom>
        </p:spPr>
        <p:txBody>
          <a:bodyPr lIns="0" rIns="0" tIns="0" bIns="0">
            <a:normAutofit/>
          </a:bodyPr>
          <a:p>
            <a:endParaRPr b="0" lang="en-US" sz="2400" spc="-1" strike="noStrike">
              <a:latin typeface="Arial"/>
            </a:endParaRPr>
          </a:p>
        </p:txBody>
      </p:sp>
      <p:sp>
        <p:nvSpPr>
          <p:cNvPr id="127" name="PlaceHolder 7"/>
          <p:cNvSpPr>
            <a:spLocks noGrp="1"/>
          </p:cNvSpPr>
          <p:nvPr>
            <p:ph type="body"/>
          </p:nvPr>
        </p:nvSpPr>
        <p:spPr>
          <a:xfrm>
            <a:off x="6501960" y="3044520"/>
            <a:ext cx="28558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41"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42" name="PlaceHolder 2"/>
          <p:cNvSpPr>
            <a:spLocks noGrp="1"/>
          </p:cNvSpPr>
          <p:nvPr>
            <p:ph type="subTitle"/>
          </p:nvPr>
        </p:nvSpPr>
        <p:spPr>
          <a:xfrm>
            <a:off x="504000" y="1326600"/>
            <a:ext cx="887004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44" name="PlaceHolder 2"/>
          <p:cNvSpPr>
            <a:spLocks noGrp="1"/>
          </p:cNvSpPr>
          <p:nvPr>
            <p:ph type="body"/>
          </p:nvPr>
        </p:nvSpPr>
        <p:spPr>
          <a:xfrm>
            <a:off x="504000" y="1326600"/>
            <a:ext cx="887004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4"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15"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46"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147"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8"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9" name="PlaceHolder 1"/>
          <p:cNvSpPr>
            <a:spLocks noGrp="1"/>
          </p:cNvSpPr>
          <p:nvPr>
            <p:ph type="subTitle"/>
          </p:nvPr>
        </p:nvSpPr>
        <p:spPr>
          <a:xfrm>
            <a:off x="504000" y="225720"/>
            <a:ext cx="9071640" cy="43902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51"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152"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
        <p:nvSpPr>
          <p:cNvPr id="153"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55"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156"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157" name="PlaceHolder 4"/>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59"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160"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161" name="PlaceHolder 4"/>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63" name="PlaceHolder 2"/>
          <p:cNvSpPr>
            <a:spLocks noGrp="1"/>
          </p:cNvSpPr>
          <p:nvPr>
            <p:ph type="body"/>
          </p:nvPr>
        </p:nvSpPr>
        <p:spPr>
          <a:xfrm>
            <a:off x="504000" y="1326600"/>
            <a:ext cx="8870040" cy="1568520"/>
          </a:xfrm>
          <a:prstGeom prst="rect">
            <a:avLst/>
          </a:prstGeom>
        </p:spPr>
        <p:txBody>
          <a:bodyPr lIns="0" rIns="0" tIns="0" bIns="0">
            <a:normAutofit/>
          </a:bodyPr>
          <a:p>
            <a:endParaRPr b="0" lang="en-US" sz="2400" spc="-1" strike="noStrike">
              <a:latin typeface="Arial"/>
            </a:endParaRPr>
          </a:p>
        </p:txBody>
      </p:sp>
      <p:sp>
        <p:nvSpPr>
          <p:cNvPr id="164" name="PlaceHolder 3"/>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66"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167"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168"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
        <p:nvSpPr>
          <p:cNvPr id="169" name="PlaceHolder 5"/>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71" name="PlaceHolder 2"/>
          <p:cNvSpPr>
            <a:spLocks noGrp="1"/>
          </p:cNvSpPr>
          <p:nvPr>
            <p:ph type="body"/>
          </p:nvPr>
        </p:nvSpPr>
        <p:spPr>
          <a:xfrm>
            <a:off x="504000" y="1326600"/>
            <a:ext cx="2855880" cy="1568520"/>
          </a:xfrm>
          <a:prstGeom prst="rect">
            <a:avLst/>
          </a:prstGeom>
        </p:spPr>
        <p:txBody>
          <a:bodyPr lIns="0" rIns="0" tIns="0" bIns="0">
            <a:normAutofit/>
          </a:bodyPr>
          <a:p>
            <a:endParaRPr b="0" lang="en-US" sz="2400" spc="-1" strike="noStrike">
              <a:latin typeface="Arial"/>
            </a:endParaRPr>
          </a:p>
        </p:txBody>
      </p:sp>
      <p:sp>
        <p:nvSpPr>
          <p:cNvPr id="172" name="PlaceHolder 3"/>
          <p:cNvSpPr>
            <a:spLocks noGrp="1"/>
          </p:cNvSpPr>
          <p:nvPr>
            <p:ph type="body"/>
          </p:nvPr>
        </p:nvSpPr>
        <p:spPr>
          <a:xfrm>
            <a:off x="3503160" y="1326600"/>
            <a:ext cx="2855880" cy="1568520"/>
          </a:xfrm>
          <a:prstGeom prst="rect">
            <a:avLst/>
          </a:prstGeom>
        </p:spPr>
        <p:txBody>
          <a:bodyPr lIns="0" rIns="0" tIns="0" bIns="0">
            <a:normAutofit/>
          </a:bodyPr>
          <a:p>
            <a:endParaRPr b="0" lang="en-US" sz="2400" spc="-1" strike="noStrike">
              <a:latin typeface="Arial"/>
            </a:endParaRPr>
          </a:p>
        </p:txBody>
      </p:sp>
      <p:sp>
        <p:nvSpPr>
          <p:cNvPr id="173" name="PlaceHolder 4"/>
          <p:cNvSpPr>
            <a:spLocks noGrp="1"/>
          </p:cNvSpPr>
          <p:nvPr>
            <p:ph type="body"/>
          </p:nvPr>
        </p:nvSpPr>
        <p:spPr>
          <a:xfrm>
            <a:off x="6501960" y="1326600"/>
            <a:ext cx="2855880" cy="1568520"/>
          </a:xfrm>
          <a:prstGeom prst="rect">
            <a:avLst/>
          </a:prstGeom>
        </p:spPr>
        <p:txBody>
          <a:bodyPr lIns="0" rIns="0" tIns="0" bIns="0">
            <a:normAutofit/>
          </a:bodyPr>
          <a:p>
            <a:endParaRPr b="0" lang="en-US" sz="2400" spc="-1" strike="noStrike">
              <a:latin typeface="Arial"/>
            </a:endParaRPr>
          </a:p>
        </p:txBody>
      </p:sp>
      <p:sp>
        <p:nvSpPr>
          <p:cNvPr id="174" name="PlaceHolder 5"/>
          <p:cNvSpPr>
            <a:spLocks noGrp="1"/>
          </p:cNvSpPr>
          <p:nvPr>
            <p:ph type="body"/>
          </p:nvPr>
        </p:nvSpPr>
        <p:spPr>
          <a:xfrm>
            <a:off x="504000" y="3044520"/>
            <a:ext cx="2855880" cy="1568520"/>
          </a:xfrm>
          <a:prstGeom prst="rect">
            <a:avLst/>
          </a:prstGeom>
        </p:spPr>
        <p:txBody>
          <a:bodyPr lIns="0" rIns="0" tIns="0" bIns="0">
            <a:normAutofit/>
          </a:bodyPr>
          <a:p>
            <a:endParaRPr b="0" lang="en-US" sz="2400" spc="-1" strike="noStrike">
              <a:latin typeface="Arial"/>
            </a:endParaRPr>
          </a:p>
        </p:txBody>
      </p:sp>
      <p:sp>
        <p:nvSpPr>
          <p:cNvPr id="175" name="PlaceHolder 6"/>
          <p:cNvSpPr>
            <a:spLocks noGrp="1"/>
          </p:cNvSpPr>
          <p:nvPr>
            <p:ph type="body"/>
          </p:nvPr>
        </p:nvSpPr>
        <p:spPr>
          <a:xfrm>
            <a:off x="3503160" y="3044520"/>
            <a:ext cx="2855880" cy="1568520"/>
          </a:xfrm>
          <a:prstGeom prst="rect">
            <a:avLst/>
          </a:prstGeom>
        </p:spPr>
        <p:txBody>
          <a:bodyPr lIns="0" rIns="0" tIns="0" bIns="0">
            <a:normAutofit/>
          </a:bodyPr>
          <a:p>
            <a:endParaRPr b="0" lang="en-US" sz="2400" spc="-1" strike="noStrike">
              <a:latin typeface="Arial"/>
            </a:endParaRPr>
          </a:p>
        </p:txBody>
      </p:sp>
      <p:sp>
        <p:nvSpPr>
          <p:cNvPr id="176" name="PlaceHolder 7"/>
          <p:cNvSpPr>
            <a:spLocks noGrp="1"/>
          </p:cNvSpPr>
          <p:nvPr>
            <p:ph type="body"/>
          </p:nvPr>
        </p:nvSpPr>
        <p:spPr>
          <a:xfrm>
            <a:off x="6501960" y="3044520"/>
            <a:ext cx="28558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87"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88" name="PlaceHolder 2"/>
          <p:cNvSpPr>
            <a:spLocks noGrp="1"/>
          </p:cNvSpPr>
          <p:nvPr>
            <p:ph type="subTitle"/>
          </p:nvPr>
        </p:nvSpPr>
        <p:spPr>
          <a:xfrm>
            <a:off x="504000" y="1326600"/>
            <a:ext cx="887004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90" name="PlaceHolder 2"/>
          <p:cNvSpPr>
            <a:spLocks noGrp="1"/>
          </p:cNvSpPr>
          <p:nvPr>
            <p:ph type="body"/>
          </p:nvPr>
        </p:nvSpPr>
        <p:spPr>
          <a:xfrm>
            <a:off x="504000" y="1326600"/>
            <a:ext cx="887004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92"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193"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4"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5" name="PlaceHolder 1"/>
          <p:cNvSpPr>
            <a:spLocks noGrp="1"/>
          </p:cNvSpPr>
          <p:nvPr>
            <p:ph type="subTitle"/>
          </p:nvPr>
        </p:nvSpPr>
        <p:spPr>
          <a:xfrm>
            <a:off x="504000" y="225720"/>
            <a:ext cx="9071640" cy="43902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97"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198"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
        <p:nvSpPr>
          <p:cNvPr id="199"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01"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202"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203" name="PlaceHolder 4"/>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05"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206"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207" name="PlaceHolder 4"/>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09" name="PlaceHolder 2"/>
          <p:cNvSpPr>
            <a:spLocks noGrp="1"/>
          </p:cNvSpPr>
          <p:nvPr>
            <p:ph type="body"/>
          </p:nvPr>
        </p:nvSpPr>
        <p:spPr>
          <a:xfrm>
            <a:off x="504000" y="1326600"/>
            <a:ext cx="8870040" cy="1568520"/>
          </a:xfrm>
          <a:prstGeom prst="rect">
            <a:avLst/>
          </a:prstGeom>
        </p:spPr>
        <p:txBody>
          <a:bodyPr lIns="0" rIns="0" tIns="0" bIns="0">
            <a:normAutofit/>
          </a:bodyPr>
          <a:p>
            <a:endParaRPr b="0" lang="en-US" sz="2400" spc="-1" strike="noStrike">
              <a:latin typeface="Arial"/>
            </a:endParaRPr>
          </a:p>
        </p:txBody>
      </p:sp>
      <p:sp>
        <p:nvSpPr>
          <p:cNvPr id="210" name="PlaceHolder 3"/>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12"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213"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214"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
        <p:nvSpPr>
          <p:cNvPr id="215" name="PlaceHolder 5"/>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504000" y="225720"/>
            <a:ext cx="9071640" cy="43902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17" name="PlaceHolder 2"/>
          <p:cNvSpPr>
            <a:spLocks noGrp="1"/>
          </p:cNvSpPr>
          <p:nvPr>
            <p:ph type="body"/>
          </p:nvPr>
        </p:nvSpPr>
        <p:spPr>
          <a:xfrm>
            <a:off x="504000" y="1326600"/>
            <a:ext cx="2855880" cy="1568520"/>
          </a:xfrm>
          <a:prstGeom prst="rect">
            <a:avLst/>
          </a:prstGeom>
        </p:spPr>
        <p:txBody>
          <a:bodyPr lIns="0" rIns="0" tIns="0" bIns="0">
            <a:normAutofit/>
          </a:bodyPr>
          <a:p>
            <a:endParaRPr b="0" lang="en-US" sz="2400" spc="-1" strike="noStrike">
              <a:latin typeface="Arial"/>
            </a:endParaRPr>
          </a:p>
        </p:txBody>
      </p:sp>
      <p:sp>
        <p:nvSpPr>
          <p:cNvPr id="218" name="PlaceHolder 3"/>
          <p:cNvSpPr>
            <a:spLocks noGrp="1"/>
          </p:cNvSpPr>
          <p:nvPr>
            <p:ph type="body"/>
          </p:nvPr>
        </p:nvSpPr>
        <p:spPr>
          <a:xfrm>
            <a:off x="3503160" y="1326600"/>
            <a:ext cx="2855880" cy="1568520"/>
          </a:xfrm>
          <a:prstGeom prst="rect">
            <a:avLst/>
          </a:prstGeom>
        </p:spPr>
        <p:txBody>
          <a:bodyPr lIns="0" rIns="0" tIns="0" bIns="0">
            <a:normAutofit/>
          </a:bodyPr>
          <a:p>
            <a:endParaRPr b="0" lang="en-US" sz="2400" spc="-1" strike="noStrike">
              <a:latin typeface="Arial"/>
            </a:endParaRPr>
          </a:p>
        </p:txBody>
      </p:sp>
      <p:sp>
        <p:nvSpPr>
          <p:cNvPr id="219" name="PlaceHolder 4"/>
          <p:cNvSpPr>
            <a:spLocks noGrp="1"/>
          </p:cNvSpPr>
          <p:nvPr>
            <p:ph type="body"/>
          </p:nvPr>
        </p:nvSpPr>
        <p:spPr>
          <a:xfrm>
            <a:off x="6501960" y="1326600"/>
            <a:ext cx="2855880" cy="1568520"/>
          </a:xfrm>
          <a:prstGeom prst="rect">
            <a:avLst/>
          </a:prstGeom>
        </p:spPr>
        <p:txBody>
          <a:bodyPr lIns="0" rIns="0" tIns="0" bIns="0">
            <a:normAutofit/>
          </a:bodyPr>
          <a:p>
            <a:endParaRPr b="0" lang="en-US" sz="2400" spc="-1" strike="noStrike">
              <a:latin typeface="Arial"/>
            </a:endParaRPr>
          </a:p>
        </p:txBody>
      </p:sp>
      <p:sp>
        <p:nvSpPr>
          <p:cNvPr id="220" name="PlaceHolder 5"/>
          <p:cNvSpPr>
            <a:spLocks noGrp="1"/>
          </p:cNvSpPr>
          <p:nvPr>
            <p:ph type="body"/>
          </p:nvPr>
        </p:nvSpPr>
        <p:spPr>
          <a:xfrm>
            <a:off x="504000" y="3044520"/>
            <a:ext cx="2855880" cy="1568520"/>
          </a:xfrm>
          <a:prstGeom prst="rect">
            <a:avLst/>
          </a:prstGeom>
        </p:spPr>
        <p:txBody>
          <a:bodyPr lIns="0" rIns="0" tIns="0" bIns="0">
            <a:normAutofit/>
          </a:bodyPr>
          <a:p>
            <a:endParaRPr b="0" lang="en-US" sz="2400" spc="-1" strike="noStrike">
              <a:latin typeface="Arial"/>
            </a:endParaRPr>
          </a:p>
        </p:txBody>
      </p:sp>
      <p:sp>
        <p:nvSpPr>
          <p:cNvPr id="221" name="PlaceHolder 6"/>
          <p:cNvSpPr>
            <a:spLocks noGrp="1"/>
          </p:cNvSpPr>
          <p:nvPr>
            <p:ph type="body"/>
          </p:nvPr>
        </p:nvSpPr>
        <p:spPr>
          <a:xfrm>
            <a:off x="3503160" y="3044520"/>
            <a:ext cx="2855880" cy="1568520"/>
          </a:xfrm>
          <a:prstGeom prst="rect">
            <a:avLst/>
          </a:prstGeom>
        </p:spPr>
        <p:txBody>
          <a:bodyPr lIns="0" rIns="0" tIns="0" bIns="0">
            <a:normAutofit/>
          </a:bodyPr>
          <a:p>
            <a:endParaRPr b="0" lang="en-US" sz="2400" spc="-1" strike="noStrike">
              <a:latin typeface="Arial"/>
            </a:endParaRPr>
          </a:p>
        </p:txBody>
      </p:sp>
      <p:sp>
        <p:nvSpPr>
          <p:cNvPr id="222" name="PlaceHolder 7"/>
          <p:cNvSpPr>
            <a:spLocks noGrp="1"/>
          </p:cNvSpPr>
          <p:nvPr>
            <p:ph type="body"/>
          </p:nvPr>
        </p:nvSpPr>
        <p:spPr>
          <a:xfrm>
            <a:off x="6501960" y="3044520"/>
            <a:ext cx="28558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3"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34" name="PlaceHolder 2"/>
          <p:cNvSpPr>
            <a:spLocks noGrp="1"/>
          </p:cNvSpPr>
          <p:nvPr>
            <p:ph type="subTitle"/>
          </p:nvPr>
        </p:nvSpPr>
        <p:spPr>
          <a:xfrm>
            <a:off x="504000" y="1326600"/>
            <a:ext cx="887004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36" name="PlaceHolder 2"/>
          <p:cNvSpPr>
            <a:spLocks noGrp="1"/>
          </p:cNvSpPr>
          <p:nvPr>
            <p:ph type="body"/>
          </p:nvPr>
        </p:nvSpPr>
        <p:spPr>
          <a:xfrm>
            <a:off x="504000" y="1326600"/>
            <a:ext cx="887004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38"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239"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0"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1" name="PlaceHolder 1"/>
          <p:cNvSpPr>
            <a:spLocks noGrp="1"/>
          </p:cNvSpPr>
          <p:nvPr>
            <p:ph type="subTitle"/>
          </p:nvPr>
        </p:nvSpPr>
        <p:spPr>
          <a:xfrm>
            <a:off x="504000" y="225720"/>
            <a:ext cx="9071640" cy="43902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43"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244"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
        <p:nvSpPr>
          <p:cNvPr id="245"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47"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248"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249" name="PlaceHolder 4"/>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51"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252"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253" name="PlaceHolder 4"/>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19"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20"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
        <p:nvSpPr>
          <p:cNvPr id="21"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55" name="PlaceHolder 2"/>
          <p:cNvSpPr>
            <a:spLocks noGrp="1"/>
          </p:cNvSpPr>
          <p:nvPr>
            <p:ph type="body"/>
          </p:nvPr>
        </p:nvSpPr>
        <p:spPr>
          <a:xfrm>
            <a:off x="504000" y="1326600"/>
            <a:ext cx="8870040" cy="1568520"/>
          </a:xfrm>
          <a:prstGeom prst="rect">
            <a:avLst/>
          </a:prstGeom>
        </p:spPr>
        <p:txBody>
          <a:bodyPr lIns="0" rIns="0" tIns="0" bIns="0">
            <a:normAutofit/>
          </a:bodyPr>
          <a:p>
            <a:endParaRPr b="0" lang="en-US" sz="2400" spc="-1" strike="noStrike">
              <a:latin typeface="Arial"/>
            </a:endParaRPr>
          </a:p>
        </p:txBody>
      </p:sp>
      <p:sp>
        <p:nvSpPr>
          <p:cNvPr id="256" name="PlaceHolder 3"/>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58"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259"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260"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
        <p:nvSpPr>
          <p:cNvPr id="261" name="PlaceHolder 5"/>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63" name="PlaceHolder 2"/>
          <p:cNvSpPr>
            <a:spLocks noGrp="1"/>
          </p:cNvSpPr>
          <p:nvPr>
            <p:ph type="body"/>
          </p:nvPr>
        </p:nvSpPr>
        <p:spPr>
          <a:xfrm>
            <a:off x="504000" y="1326600"/>
            <a:ext cx="2855880" cy="1568520"/>
          </a:xfrm>
          <a:prstGeom prst="rect">
            <a:avLst/>
          </a:prstGeom>
        </p:spPr>
        <p:txBody>
          <a:bodyPr lIns="0" rIns="0" tIns="0" bIns="0">
            <a:normAutofit/>
          </a:bodyPr>
          <a:p>
            <a:endParaRPr b="0" lang="en-US" sz="2400" spc="-1" strike="noStrike">
              <a:latin typeface="Arial"/>
            </a:endParaRPr>
          </a:p>
        </p:txBody>
      </p:sp>
      <p:sp>
        <p:nvSpPr>
          <p:cNvPr id="264" name="PlaceHolder 3"/>
          <p:cNvSpPr>
            <a:spLocks noGrp="1"/>
          </p:cNvSpPr>
          <p:nvPr>
            <p:ph type="body"/>
          </p:nvPr>
        </p:nvSpPr>
        <p:spPr>
          <a:xfrm>
            <a:off x="3503160" y="1326600"/>
            <a:ext cx="2855880" cy="1568520"/>
          </a:xfrm>
          <a:prstGeom prst="rect">
            <a:avLst/>
          </a:prstGeom>
        </p:spPr>
        <p:txBody>
          <a:bodyPr lIns="0" rIns="0" tIns="0" bIns="0">
            <a:normAutofit/>
          </a:bodyPr>
          <a:p>
            <a:endParaRPr b="0" lang="en-US" sz="2400" spc="-1" strike="noStrike">
              <a:latin typeface="Arial"/>
            </a:endParaRPr>
          </a:p>
        </p:txBody>
      </p:sp>
      <p:sp>
        <p:nvSpPr>
          <p:cNvPr id="265" name="PlaceHolder 4"/>
          <p:cNvSpPr>
            <a:spLocks noGrp="1"/>
          </p:cNvSpPr>
          <p:nvPr>
            <p:ph type="body"/>
          </p:nvPr>
        </p:nvSpPr>
        <p:spPr>
          <a:xfrm>
            <a:off x="6501960" y="1326600"/>
            <a:ext cx="2855880" cy="1568520"/>
          </a:xfrm>
          <a:prstGeom prst="rect">
            <a:avLst/>
          </a:prstGeom>
        </p:spPr>
        <p:txBody>
          <a:bodyPr lIns="0" rIns="0" tIns="0" bIns="0">
            <a:normAutofit/>
          </a:bodyPr>
          <a:p>
            <a:endParaRPr b="0" lang="en-US" sz="2400" spc="-1" strike="noStrike">
              <a:latin typeface="Arial"/>
            </a:endParaRPr>
          </a:p>
        </p:txBody>
      </p:sp>
      <p:sp>
        <p:nvSpPr>
          <p:cNvPr id="266" name="PlaceHolder 5"/>
          <p:cNvSpPr>
            <a:spLocks noGrp="1"/>
          </p:cNvSpPr>
          <p:nvPr>
            <p:ph type="body"/>
          </p:nvPr>
        </p:nvSpPr>
        <p:spPr>
          <a:xfrm>
            <a:off x="504000" y="3044520"/>
            <a:ext cx="2855880" cy="1568520"/>
          </a:xfrm>
          <a:prstGeom prst="rect">
            <a:avLst/>
          </a:prstGeom>
        </p:spPr>
        <p:txBody>
          <a:bodyPr lIns="0" rIns="0" tIns="0" bIns="0">
            <a:normAutofit/>
          </a:bodyPr>
          <a:p>
            <a:endParaRPr b="0" lang="en-US" sz="2400" spc="-1" strike="noStrike">
              <a:latin typeface="Arial"/>
            </a:endParaRPr>
          </a:p>
        </p:txBody>
      </p:sp>
      <p:sp>
        <p:nvSpPr>
          <p:cNvPr id="267" name="PlaceHolder 6"/>
          <p:cNvSpPr>
            <a:spLocks noGrp="1"/>
          </p:cNvSpPr>
          <p:nvPr>
            <p:ph type="body"/>
          </p:nvPr>
        </p:nvSpPr>
        <p:spPr>
          <a:xfrm>
            <a:off x="3503160" y="3044520"/>
            <a:ext cx="2855880" cy="1568520"/>
          </a:xfrm>
          <a:prstGeom prst="rect">
            <a:avLst/>
          </a:prstGeom>
        </p:spPr>
        <p:txBody>
          <a:bodyPr lIns="0" rIns="0" tIns="0" bIns="0">
            <a:normAutofit/>
          </a:bodyPr>
          <a:p>
            <a:endParaRPr b="0" lang="en-US" sz="2400" spc="-1" strike="noStrike">
              <a:latin typeface="Arial"/>
            </a:endParaRPr>
          </a:p>
        </p:txBody>
      </p:sp>
      <p:sp>
        <p:nvSpPr>
          <p:cNvPr id="268" name="PlaceHolder 7"/>
          <p:cNvSpPr>
            <a:spLocks noGrp="1"/>
          </p:cNvSpPr>
          <p:nvPr>
            <p:ph type="body"/>
          </p:nvPr>
        </p:nvSpPr>
        <p:spPr>
          <a:xfrm>
            <a:off x="6501960" y="3044520"/>
            <a:ext cx="28558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4"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75" name="PlaceHolder 2"/>
          <p:cNvSpPr>
            <a:spLocks noGrp="1"/>
          </p:cNvSpPr>
          <p:nvPr>
            <p:ph type="subTitle"/>
          </p:nvPr>
        </p:nvSpPr>
        <p:spPr>
          <a:xfrm>
            <a:off x="504000" y="1326600"/>
            <a:ext cx="887004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77" name="PlaceHolder 2"/>
          <p:cNvSpPr>
            <a:spLocks noGrp="1"/>
          </p:cNvSpPr>
          <p:nvPr>
            <p:ph type="body"/>
          </p:nvPr>
        </p:nvSpPr>
        <p:spPr>
          <a:xfrm>
            <a:off x="504000" y="1326600"/>
            <a:ext cx="887004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79"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280"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81"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82" name="PlaceHolder 1"/>
          <p:cNvSpPr>
            <a:spLocks noGrp="1"/>
          </p:cNvSpPr>
          <p:nvPr>
            <p:ph type="subTitle"/>
          </p:nvPr>
        </p:nvSpPr>
        <p:spPr>
          <a:xfrm>
            <a:off x="504000" y="225720"/>
            <a:ext cx="9071640" cy="43902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83"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84"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285"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
        <p:nvSpPr>
          <p:cNvPr id="286"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3"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24"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25" name="PlaceHolder 4"/>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88"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289"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290" name="PlaceHolder 4"/>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92"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293"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294" name="PlaceHolder 4"/>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5"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96" name="PlaceHolder 2"/>
          <p:cNvSpPr>
            <a:spLocks noGrp="1"/>
          </p:cNvSpPr>
          <p:nvPr>
            <p:ph type="body"/>
          </p:nvPr>
        </p:nvSpPr>
        <p:spPr>
          <a:xfrm>
            <a:off x="504000" y="1326600"/>
            <a:ext cx="8870040" cy="1568520"/>
          </a:xfrm>
          <a:prstGeom prst="rect">
            <a:avLst/>
          </a:prstGeom>
        </p:spPr>
        <p:txBody>
          <a:bodyPr lIns="0" rIns="0" tIns="0" bIns="0">
            <a:normAutofit/>
          </a:bodyPr>
          <a:p>
            <a:endParaRPr b="0" lang="en-US" sz="2400" spc="-1" strike="noStrike">
              <a:latin typeface="Arial"/>
            </a:endParaRPr>
          </a:p>
        </p:txBody>
      </p:sp>
      <p:sp>
        <p:nvSpPr>
          <p:cNvPr id="297" name="PlaceHolder 3"/>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99"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300"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301"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
        <p:nvSpPr>
          <p:cNvPr id="302" name="PlaceHolder 5"/>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304" name="PlaceHolder 2"/>
          <p:cNvSpPr>
            <a:spLocks noGrp="1"/>
          </p:cNvSpPr>
          <p:nvPr>
            <p:ph type="body"/>
          </p:nvPr>
        </p:nvSpPr>
        <p:spPr>
          <a:xfrm>
            <a:off x="504000" y="1326600"/>
            <a:ext cx="2855880" cy="1568520"/>
          </a:xfrm>
          <a:prstGeom prst="rect">
            <a:avLst/>
          </a:prstGeom>
        </p:spPr>
        <p:txBody>
          <a:bodyPr lIns="0" rIns="0" tIns="0" bIns="0">
            <a:normAutofit/>
          </a:bodyPr>
          <a:p>
            <a:endParaRPr b="0" lang="en-US" sz="2400" spc="-1" strike="noStrike">
              <a:latin typeface="Arial"/>
            </a:endParaRPr>
          </a:p>
        </p:txBody>
      </p:sp>
      <p:sp>
        <p:nvSpPr>
          <p:cNvPr id="305" name="PlaceHolder 3"/>
          <p:cNvSpPr>
            <a:spLocks noGrp="1"/>
          </p:cNvSpPr>
          <p:nvPr>
            <p:ph type="body"/>
          </p:nvPr>
        </p:nvSpPr>
        <p:spPr>
          <a:xfrm>
            <a:off x="3503160" y="1326600"/>
            <a:ext cx="2855880" cy="1568520"/>
          </a:xfrm>
          <a:prstGeom prst="rect">
            <a:avLst/>
          </a:prstGeom>
        </p:spPr>
        <p:txBody>
          <a:bodyPr lIns="0" rIns="0" tIns="0" bIns="0">
            <a:normAutofit/>
          </a:bodyPr>
          <a:p>
            <a:endParaRPr b="0" lang="en-US" sz="2400" spc="-1" strike="noStrike">
              <a:latin typeface="Arial"/>
            </a:endParaRPr>
          </a:p>
        </p:txBody>
      </p:sp>
      <p:sp>
        <p:nvSpPr>
          <p:cNvPr id="306" name="PlaceHolder 4"/>
          <p:cNvSpPr>
            <a:spLocks noGrp="1"/>
          </p:cNvSpPr>
          <p:nvPr>
            <p:ph type="body"/>
          </p:nvPr>
        </p:nvSpPr>
        <p:spPr>
          <a:xfrm>
            <a:off x="6501960" y="1326600"/>
            <a:ext cx="2855880" cy="1568520"/>
          </a:xfrm>
          <a:prstGeom prst="rect">
            <a:avLst/>
          </a:prstGeom>
        </p:spPr>
        <p:txBody>
          <a:bodyPr lIns="0" rIns="0" tIns="0" bIns="0">
            <a:normAutofit/>
          </a:bodyPr>
          <a:p>
            <a:endParaRPr b="0" lang="en-US" sz="2400" spc="-1" strike="noStrike">
              <a:latin typeface="Arial"/>
            </a:endParaRPr>
          </a:p>
        </p:txBody>
      </p:sp>
      <p:sp>
        <p:nvSpPr>
          <p:cNvPr id="307" name="PlaceHolder 5"/>
          <p:cNvSpPr>
            <a:spLocks noGrp="1"/>
          </p:cNvSpPr>
          <p:nvPr>
            <p:ph type="body"/>
          </p:nvPr>
        </p:nvSpPr>
        <p:spPr>
          <a:xfrm>
            <a:off x="504000" y="3044520"/>
            <a:ext cx="2855880" cy="1568520"/>
          </a:xfrm>
          <a:prstGeom prst="rect">
            <a:avLst/>
          </a:prstGeom>
        </p:spPr>
        <p:txBody>
          <a:bodyPr lIns="0" rIns="0" tIns="0" bIns="0">
            <a:normAutofit/>
          </a:bodyPr>
          <a:p>
            <a:endParaRPr b="0" lang="en-US" sz="2400" spc="-1" strike="noStrike">
              <a:latin typeface="Arial"/>
            </a:endParaRPr>
          </a:p>
        </p:txBody>
      </p:sp>
      <p:sp>
        <p:nvSpPr>
          <p:cNvPr id="308" name="PlaceHolder 6"/>
          <p:cNvSpPr>
            <a:spLocks noGrp="1"/>
          </p:cNvSpPr>
          <p:nvPr>
            <p:ph type="body"/>
          </p:nvPr>
        </p:nvSpPr>
        <p:spPr>
          <a:xfrm>
            <a:off x="3503160" y="3044520"/>
            <a:ext cx="2855880" cy="1568520"/>
          </a:xfrm>
          <a:prstGeom prst="rect">
            <a:avLst/>
          </a:prstGeom>
        </p:spPr>
        <p:txBody>
          <a:bodyPr lIns="0" rIns="0" tIns="0" bIns="0">
            <a:normAutofit/>
          </a:bodyPr>
          <a:p>
            <a:endParaRPr b="0" lang="en-US" sz="2400" spc="-1" strike="noStrike">
              <a:latin typeface="Arial"/>
            </a:endParaRPr>
          </a:p>
        </p:txBody>
      </p:sp>
      <p:sp>
        <p:nvSpPr>
          <p:cNvPr id="309" name="PlaceHolder 7"/>
          <p:cNvSpPr>
            <a:spLocks noGrp="1"/>
          </p:cNvSpPr>
          <p:nvPr>
            <p:ph type="body"/>
          </p:nvPr>
        </p:nvSpPr>
        <p:spPr>
          <a:xfrm>
            <a:off x="6501960" y="3044520"/>
            <a:ext cx="28558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20"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321" name="PlaceHolder 2"/>
          <p:cNvSpPr>
            <a:spLocks noGrp="1"/>
          </p:cNvSpPr>
          <p:nvPr>
            <p:ph type="subTitle"/>
          </p:nvPr>
        </p:nvSpPr>
        <p:spPr>
          <a:xfrm>
            <a:off x="504000" y="1326600"/>
            <a:ext cx="887004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22"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323" name="PlaceHolder 2"/>
          <p:cNvSpPr>
            <a:spLocks noGrp="1"/>
          </p:cNvSpPr>
          <p:nvPr>
            <p:ph type="body"/>
          </p:nvPr>
        </p:nvSpPr>
        <p:spPr>
          <a:xfrm>
            <a:off x="504000" y="1326600"/>
            <a:ext cx="887004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325"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326"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27"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27"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28"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29" name="PlaceHolder 4"/>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28" name="PlaceHolder 1"/>
          <p:cNvSpPr>
            <a:spLocks noGrp="1"/>
          </p:cNvSpPr>
          <p:nvPr>
            <p:ph type="subTitle"/>
          </p:nvPr>
        </p:nvSpPr>
        <p:spPr>
          <a:xfrm>
            <a:off x="504000" y="225720"/>
            <a:ext cx="9071640" cy="43902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29"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330"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331" name="PlaceHolder 3"/>
          <p:cNvSpPr>
            <a:spLocks noGrp="1"/>
          </p:cNvSpPr>
          <p:nvPr>
            <p:ph type="body"/>
          </p:nvPr>
        </p:nvSpPr>
        <p:spPr>
          <a:xfrm>
            <a:off x="5049000" y="1326600"/>
            <a:ext cx="4328280" cy="3288600"/>
          </a:xfrm>
          <a:prstGeom prst="rect">
            <a:avLst/>
          </a:prstGeom>
        </p:spPr>
        <p:txBody>
          <a:bodyPr lIns="0" rIns="0" tIns="0" bIns="0">
            <a:normAutofit/>
          </a:bodyPr>
          <a:p>
            <a:endParaRPr b="0" lang="en-US" sz="2400" spc="-1" strike="noStrike">
              <a:latin typeface="Arial"/>
            </a:endParaRPr>
          </a:p>
        </p:txBody>
      </p:sp>
      <p:sp>
        <p:nvSpPr>
          <p:cNvPr id="332"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33"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334" name="PlaceHolder 2"/>
          <p:cNvSpPr>
            <a:spLocks noGrp="1"/>
          </p:cNvSpPr>
          <p:nvPr>
            <p:ph type="body"/>
          </p:nvPr>
        </p:nvSpPr>
        <p:spPr>
          <a:xfrm>
            <a:off x="504000" y="1326600"/>
            <a:ext cx="4328280" cy="3288600"/>
          </a:xfrm>
          <a:prstGeom prst="rect">
            <a:avLst/>
          </a:prstGeom>
        </p:spPr>
        <p:txBody>
          <a:bodyPr lIns="0" rIns="0" tIns="0" bIns="0">
            <a:normAutofit/>
          </a:bodyPr>
          <a:p>
            <a:endParaRPr b="0" lang="en-US" sz="2400" spc="-1" strike="noStrike">
              <a:latin typeface="Arial"/>
            </a:endParaRPr>
          </a:p>
        </p:txBody>
      </p:sp>
      <p:sp>
        <p:nvSpPr>
          <p:cNvPr id="335"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336" name="PlaceHolder 4"/>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338"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339"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340" name="PlaceHolder 4"/>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41"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342" name="PlaceHolder 2"/>
          <p:cNvSpPr>
            <a:spLocks noGrp="1"/>
          </p:cNvSpPr>
          <p:nvPr>
            <p:ph type="body"/>
          </p:nvPr>
        </p:nvSpPr>
        <p:spPr>
          <a:xfrm>
            <a:off x="504000" y="1326600"/>
            <a:ext cx="8870040" cy="1568520"/>
          </a:xfrm>
          <a:prstGeom prst="rect">
            <a:avLst/>
          </a:prstGeom>
        </p:spPr>
        <p:txBody>
          <a:bodyPr lIns="0" rIns="0" tIns="0" bIns="0">
            <a:normAutofit/>
          </a:bodyPr>
          <a:p>
            <a:endParaRPr b="0" lang="en-US" sz="2400" spc="-1" strike="noStrike">
              <a:latin typeface="Arial"/>
            </a:endParaRPr>
          </a:p>
        </p:txBody>
      </p:sp>
      <p:sp>
        <p:nvSpPr>
          <p:cNvPr id="343" name="PlaceHolder 3"/>
          <p:cNvSpPr>
            <a:spLocks noGrp="1"/>
          </p:cNvSpPr>
          <p:nvPr>
            <p:ph type="body"/>
          </p:nvPr>
        </p:nvSpPr>
        <p:spPr>
          <a:xfrm>
            <a:off x="504000" y="3044520"/>
            <a:ext cx="887004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345" name="PlaceHolder 2"/>
          <p:cNvSpPr>
            <a:spLocks noGrp="1"/>
          </p:cNvSpPr>
          <p:nvPr>
            <p:ph type="body"/>
          </p:nvPr>
        </p:nvSpPr>
        <p:spPr>
          <a:xfrm>
            <a:off x="504000" y="1326600"/>
            <a:ext cx="4328280" cy="1568520"/>
          </a:xfrm>
          <a:prstGeom prst="rect">
            <a:avLst/>
          </a:prstGeom>
        </p:spPr>
        <p:txBody>
          <a:bodyPr lIns="0" rIns="0" tIns="0" bIns="0">
            <a:normAutofit/>
          </a:bodyPr>
          <a:p>
            <a:endParaRPr b="0" lang="en-US" sz="2400" spc="-1" strike="noStrike">
              <a:latin typeface="Arial"/>
            </a:endParaRPr>
          </a:p>
        </p:txBody>
      </p:sp>
      <p:sp>
        <p:nvSpPr>
          <p:cNvPr id="346" name="PlaceHolder 3"/>
          <p:cNvSpPr>
            <a:spLocks noGrp="1"/>
          </p:cNvSpPr>
          <p:nvPr>
            <p:ph type="body"/>
          </p:nvPr>
        </p:nvSpPr>
        <p:spPr>
          <a:xfrm>
            <a:off x="5049000" y="1326600"/>
            <a:ext cx="4328280" cy="1568520"/>
          </a:xfrm>
          <a:prstGeom prst="rect">
            <a:avLst/>
          </a:prstGeom>
        </p:spPr>
        <p:txBody>
          <a:bodyPr lIns="0" rIns="0" tIns="0" bIns="0">
            <a:normAutofit/>
          </a:bodyPr>
          <a:p>
            <a:endParaRPr b="0" lang="en-US" sz="2400" spc="-1" strike="noStrike">
              <a:latin typeface="Arial"/>
            </a:endParaRPr>
          </a:p>
        </p:txBody>
      </p:sp>
      <p:sp>
        <p:nvSpPr>
          <p:cNvPr id="347" name="PlaceHolder 4"/>
          <p:cNvSpPr>
            <a:spLocks noGrp="1"/>
          </p:cNvSpPr>
          <p:nvPr>
            <p:ph type="body"/>
          </p:nvPr>
        </p:nvSpPr>
        <p:spPr>
          <a:xfrm>
            <a:off x="504000" y="3044520"/>
            <a:ext cx="4328280" cy="1568520"/>
          </a:xfrm>
          <a:prstGeom prst="rect">
            <a:avLst/>
          </a:prstGeom>
        </p:spPr>
        <p:txBody>
          <a:bodyPr lIns="0" rIns="0" tIns="0" bIns="0">
            <a:normAutofit/>
          </a:bodyPr>
          <a:p>
            <a:endParaRPr b="0" lang="en-US" sz="2400" spc="-1" strike="noStrike">
              <a:latin typeface="Arial"/>
            </a:endParaRPr>
          </a:p>
        </p:txBody>
      </p:sp>
      <p:sp>
        <p:nvSpPr>
          <p:cNvPr id="348" name="PlaceHolder 5"/>
          <p:cNvSpPr>
            <a:spLocks noGrp="1"/>
          </p:cNvSpPr>
          <p:nvPr>
            <p:ph type="body"/>
          </p:nvPr>
        </p:nvSpPr>
        <p:spPr>
          <a:xfrm>
            <a:off x="5049000" y="3044520"/>
            <a:ext cx="43282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9"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350" name="PlaceHolder 2"/>
          <p:cNvSpPr>
            <a:spLocks noGrp="1"/>
          </p:cNvSpPr>
          <p:nvPr>
            <p:ph type="body"/>
          </p:nvPr>
        </p:nvSpPr>
        <p:spPr>
          <a:xfrm>
            <a:off x="504000" y="1326600"/>
            <a:ext cx="2855880" cy="1568520"/>
          </a:xfrm>
          <a:prstGeom prst="rect">
            <a:avLst/>
          </a:prstGeom>
        </p:spPr>
        <p:txBody>
          <a:bodyPr lIns="0" rIns="0" tIns="0" bIns="0">
            <a:normAutofit/>
          </a:bodyPr>
          <a:p>
            <a:endParaRPr b="0" lang="en-US" sz="2400" spc="-1" strike="noStrike">
              <a:latin typeface="Arial"/>
            </a:endParaRPr>
          </a:p>
        </p:txBody>
      </p:sp>
      <p:sp>
        <p:nvSpPr>
          <p:cNvPr id="351" name="PlaceHolder 3"/>
          <p:cNvSpPr>
            <a:spLocks noGrp="1"/>
          </p:cNvSpPr>
          <p:nvPr>
            <p:ph type="body"/>
          </p:nvPr>
        </p:nvSpPr>
        <p:spPr>
          <a:xfrm>
            <a:off x="3503160" y="1326600"/>
            <a:ext cx="2855880" cy="1568520"/>
          </a:xfrm>
          <a:prstGeom prst="rect">
            <a:avLst/>
          </a:prstGeom>
        </p:spPr>
        <p:txBody>
          <a:bodyPr lIns="0" rIns="0" tIns="0" bIns="0">
            <a:normAutofit/>
          </a:bodyPr>
          <a:p>
            <a:endParaRPr b="0" lang="en-US" sz="2400" spc="-1" strike="noStrike">
              <a:latin typeface="Arial"/>
            </a:endParaRPr>
          </a:p>
        </p:txBody>
      </p:sp>
      <p:sp>
        <p:nvSpPr>
          <p:cNvPr id="352" name="PlaceHolder 4"/>
          <p:cNvSpPr>
            <a:spLocks noGrp="1"/>
          </p:cNvSpPr>
          <p:nvPr>
            <p:ph type="body"/>
          </p:nvPr>
        </p:nvSpPr>
        <p:spPr>
          <a:xfrm>
            <a:off x="6501960" y="1326600"/>
            <a:ext cx="2855880" cy="1568520"/>
          </a:xfrm>
          <a:prstGeom prst="rect">
            <a:avLst/>
          </a:prstGeom>
        </p:spPr>
        <p:txBody>
          <a:bodyPr lIns="0" rIns="0" tIns="0" bIns="0">
            <a:normAutofit/>
          </a:bodyPr>
          <a:p>
            <a:endParaRPr b="0" lang="en-US" sz="2400" spc="-1" strike="noStrike">
              <a:latin typeface="Arial"/>
            </a:endParaRPr>
          </a:p>
        </p:txBody>
      </p:sp>
      <p:sp>
        <p:nvSpPr>
          <p:cNvPr id="353" name="PlaceHolder 5"/>
          <p:cNvSpPr>
            <a:spLocks noGrp="1"/>
          </p:cNvSpPr>
          <p:nvPr>
            <p:ph type="body"/>
          </p:nvPr>
        </p:nvSpPr>
        <p:spPr>
          <a:xfrm>
            <a:off x="504000" y="3044520"/>
            <a:ext cx="2855880" cy="1568520"/>
          </a:xfrm>
          <a:prstGeom prst="rect">
            <a:avLst/>
          </a:prstGeom>
        </p:spPr>
        <p:txBody>
          <a:bodyPr lIns="0" rIns="0" tIns="0" bIns="0">
            <a:normAutofit/>
          </a:bodyPr>
          <a:p>
            <a:endParaRPr b="0" lang="en-US" sz="2400" spc="-1" strike="noStrike">
              <a:latin typeface="Arial"/>
            </a:endParaRPr>
          </a:p>
        </p:txBody>
      </p:sp>
      <p:sp>
        <p:nvSpPr>
          <p:cNvPr id="354" name="PlaceHolder 6"/>
          <p:cNvSpPr>
            <a:spLocks noGrp="1"/>
          </p:cNvSpPr>
          <p:nvPr>
            <p:ph type="body"/>
          </p:nvPr>
        </p:nvSpPr>
        <p:spPr>
          <a:xfrm>
            <a:off x="3503160" y="3044520"/>
            <a:ext cx="2855880" cy="1568520"/>
          </a:xfrm>
          <a:prstGeom prst="rect">
            <a:avLst/>
          </a:prstGeom>
        </p:spPr>
        <p:txBody>
          <a:bodyPr lIns="0" rIns="0" tIns="0" bIns="0">
            <a:normAutofit/>
          </a:bodyPr>
          <a:p>
            <a:endParaRPr b="0" lang="en-US" sz="2400" spc="-1" strike="noStrike">
              <a:latin typeface="Arial"/>
            </a:endParaRPr>
          </a:p>
        </p:txBody>
      </p:sp>
      <p:sp>
        <p:nvSpPr>
          <p:cNvPr id="355" name="PlaceHolder 7"/>
          <p:cNvSpPr>
            <a:spLocks noGrp="1"/>
          </p:cNvSpPr>
          <p:nvPr>
            <p:ph type="body"/>
          </p:nvPr>
        </p:nvSpPr>
        <p:spPr>
          <a:xfrm>
            <a:off x="6501960" y="3044520"/>
            <a:ext cx="2855880" cy="1568520"/>
          </a:xfrm>
          <a:prstGeom prst="rect">
            <a:avLst/>
          </a:prstGeom>
        </p:spPr>
        <p:txBody>
          <a:bodyPr lIns="0" rIns="0" tIns="0" bIns="0">
            <a:normAutofit/>
          </a:bodyPr>
          <a:p>
            <a:endParaRPr b="0" lang="en-US" sz="2400" spc="-1" strike="noStrike">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58"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359" name="PlaceHolder 2"/>
          <p:cNvSpPr>
            <a:spLocks noGrp="1"/>
          </p:cNvSpPr>
          <p:nvPr>
            <p:ph type="subTitle"/>
          </p:nvPr>
        </p:nvSpPr>
        <p:spPr>
          <a:xfrm>
            <a:off x="504000" y="1326600"/>
            <a:ext cx="8870040" cy="328860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60" name="PlaceHolder 1"/>
          <p:cNvSpPr>
            <a:spLocks noGrp="1"/>
          </p:cNvSpPr>
          <p:nvPr>
            <p:ph type="title"/>
          </p:nvPr>
        </p:nvSpPr>
        <p:spPr>
          <a:xfrm>
            <a:off x="504000" y="225720"/>
            <a:ext cx="9071640" cy="946800"/>
          </a:xfrm>
          <a:prstGeom prst="rect">
            <a:avLst/>
          </a:prstGeom>
        </p:spPr>
        <p:txBody>
          <a:bodyPr lIns="0" rIns="0" tIns="0" bIns="0" anchor="ctr">
            <a:noAutofit/>
          </a:bodyPr>
          <a:p>
            <a:pPr algn="ctr"/>
            <a:endParaRPr b="0" lang="en-US" sz="3300" spc="-1" strike="noStrike">
              <a:latin typeface="Arial"/>
            </a:endParaRPr>
          </a:p>
        </p:txBody>
      </p:sp>
      <p:sp>
        <p:nvSpPr>
          <p:cNvPr id="361" name="PlaceHolder 2"/>
          <p:cNvSpPr>
            <a:spLocks noGrp="1"/>
          </p:cNvSpPr>
          <p:nvPr>
            <p:ph type="body"/>
          </p:nvPr>
        </p:nvSpPr>
        <p:spPr>
          <a:xfrm>
            <a:off x="504000" y="1326600"/>
            <a:ext cx="8870040" cy="3288600"/>
          </a:xfrm>
          <a:prstGeom prst="rect">
            <a:avLst/>
          </a:prstGeom>
        </p:spPr>
        <p:txBody>
          <a:bodyPr lIns="0" rIns="0" tIns="0" bIns="0">
            <a:normAutofit/>
          </a:bodyPr>
          <a:p>
            <a:endParaRPr b="0" lang="en-US" sz="24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 Id="rId11" Type="http://schemas.openxmlformats.org/officeDocument/2006/relationships/slideLayout" Target="../slideLayouts/slideLayout142.xml"/><Relationship Id="rId12" Type="http://schemas.openxmlformats.org/officeDocument/2006/relationships/slideLayout" Target="../slideLayouts/slideLayout143.xml"/><Relationship Id="rId13" Type="http://schemas.openxmlformats.org/officeDocument/2006/relationships/slideLayout" Target="../slideLayouts/slideLayout144.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2.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3.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4.png"/><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5720"/>
            <a:ext cx="9071640" cy="946800"/>
          </a:xfrm>
          <a:prstGeom prst="rect">
            <a:avLst/>
          </a:prstGeom>
        </p:spPr>
        <p:txBody>
          <a:bodyPr lIns="0" rIns="0" tIns="0" bIns="0" anchor="ctr">
            <a:noAutofit/>
          </a:bodyPr>
          <a:p>
            <a:pPr algn="ctr"/>
            <a:r>
              <a:rPr b="0" lang="en-US" sz="3300" spc="-1" strike="noStrike">
                <a:latin typeface="Arial"/>
              </a:rPr>
              <a:t>Click to edit the title text format</a:t>
            </a:r>
            <a:endParaRPr b="0" lang="en-US" sz="3300" spc="-1" strike="noStrike">
              <a:latin typeface="Arial"/>
            </a:endParaRPr>
          </a:p>
        </p:txBody>
      </p:sp>
      <p:sp>
        <p:nvSpPr>
          <p:cNvPr id="1" name="PlaceHolder 2"/>
          <p:cNvSpPr>
            <a:spLocks noGrp="1"/>
          </p:cNvSpPr>
          <p:nvPr>
            <p:ph type="body"/>
          </p:nvPr>
        </p:nvSpPr>
        <p:spPr>
          <a:xfrm>
            <a:off x="504000" y="1326600"/>
            <a:ext cx="8870040" cy="3288600"/>
          </a:xfrm>
          <a:prstGeom prst="rect">
            <a:avLst/>
          </a:prstGeom>
        </p:spPr>
        <p:txBody>
          <a:bodyPr lIns="0" rIns="0" tIns="0" bIns="0">
            <a:normAutofit/>
          </a:bodyPr>
          <a:p>
            <a:pPr marL="432000" indent="-324000">
              <a:spcAft>
                <a:spcPts val="1057"/>
              </a:spcAft>
              <a:buClr>
                <a:srgbClr val="000000"/>
              </a:buClr>
              <a:buSzPct val="45000"/>
              <a:buFont typeface="Wingdings" charset="2"/>
              <a:buChar char=""/>
            </a:pPr>
            <a:r>
              <a:rPr b="0" lang="en-US" sz="2400" spc="-1" strike="noStrike">
                <a:latin typeface="Arial"/>
              </a:rPr>
              <a:t>Click to edit the outline text format</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Second Outline Level</a:t>
            </a:r>
            <a:endParaRPr b="0" lang="en-US" sz="2100" spc="-1" strike="noStrike">
              <a:latin typeface="Arial"/>
            </a:endParaRPr>
          </a:p>
          <a:p>
            <a:pPr lvl="2" marL="1296000" indent="-288000">
              <a:spcAft>
                <a:spcPts val="635"/>
              </a:spcAft>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Aft>
                <a:spcPts val="422"/>
              </a:spcAft>
              <a:buClr>
                <a:srgbClr val="000000"/>
              </a:buClr>
              <a:buSzPct val="75000"/>
              <a:buFont typeface="Symbol" charset="2"/>
              <a:buChar char=""/>
            </a:pPr>
            <a:r>
              <a:rPr b="0" lang="en-US" sz="1500" spc="-1" strike="noStrike">
                <a:latin typeface="Arial"/>
              </a:rPr>
              <a:t>Fourth Outline Level</a:t>
            </a:r>
            <a:endParaRPr b="0" lang="en-US" sz="1500" spc="-1" strike="noStrike">
              <a:latin typeface="Arial"/>
            </a:endParaRPr>
          </a:p>
          <a:p>
            <a:pPr lvl="4" marL="2160000" indent="-216000">
              <a:spcAft>
                <a:spcPts val="210"/>
              </a:spcAft>
              <a:buClr>
                <a:srgbClr val="000000"/>
              </a:buClr>
              <a:buSzPct val="45000"/>
              <a:buFont typeface="Wingdings" charset="2"/>
              <a:buChar char=""/>
            </a:pPr>
            <a:r>
              <a:rPr b="0" lang="en-US" sz="1500" spc="-1" strike="noStrike">
                <a:latin typeface="Arial"/>
              </a:rPr>
              <a:t>Fifth Outline Level</a:t>
            </a:r>
            <a:endParaRPr b="0" lang="en-US" sz="1500" spc="-1" strike="noStrike">
              <a:latin typeface="Arial"/>
            </a:endParaRPr>
          </a:p>
          <a:p>
            <a:pPr lvl="5" marL="2592000" indent="-216000">
              <a:spcAft>
                <a:spcPts val="210"/>
              </a:spcAft>
              <a:buClr>
                <a:srgbClr val="000000"/>
              </a:buClr>
              <a:buSzPct val="45000"/>
              <a:buFont typeface="Wingdings" charset="2"/>
              <a:buChar char=""/>
            </a:pPr>
            <a:r>
              <a:rPr b="0" lang="en-US" sz="1500" spc="-1" strike="noStrike">
                <a:latin typeface="Arial"/>
              </a:rPr>
              <a:t>Sixth Outline Level</a:t>
            </a:r>
            <a:endParaRPr b="0" lang="en-US" sz="1500" spc="-1" strike="noStrike">
              <a:latin typeface="Arial"/>
            </a:endParaRPr>
          </a:p>
          <a:p>
            <a:pPr lvl="6" marL="3024000" indent="-216000">
              <a:spcAft>
                <a:spcPts val="210"/>
              </a:spcAft>
              <a:buClr>
                <a:srgbClr val="000000"/>
              </a:buClr>
              <a:buSzPct val="45000"/>
              <a:buFont typeface="Wingdings" charset="2"/>
              <a:buChar char=""/>
            </a:pPr>
            <a:r>
              <a:rPr b="0" lang="en-US" sz="1500" spc="-1" strike="noStrike">
                <a:latin typeface="Arial"/>
              </a:rPr>
              <a:t>Seventh Outline Level</a:t>
            </a:r>
            <a:endParaRPr b="0" lang="en-US" sz="1500" spc="-1" strike="noStrike">
              <a:latin typeface="Arial"/>
            </a:endParaRPr>
          </a:p>
        </p:txBody>
      </p:sp>
      <p:sp>
        <p:nvSpPr>
          <p:cNvPr id="2" name="PlaceHolder 3"/>
          <p:cNvSpPr>
            <a:spLocks noGrp="1"/>
          </p:cNvSpPr>
          <p:nvPr>
            <p:ph type="dt"/>
          </p:nvPr>
        </p:nvSpPr>
        <p:spPr>
          <a:xfrm>
            <a:off x="504000" y="5165280"/>
            <a:ext cx="2348280" cy="39096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3" name="PlaceHolder 4"/>
          <p:cNvSpPr>
            <a:spLocks noGrp="1"/>
          </p:cNvSpPr>
          <p:nvPr>
            <p:ph type="ftr"/>
          </p:nvPr>
        </p:nvSpPr>
        <p:spPr>
          <a:xfrm>
            <a:off x="3447360" y="5165280"/>
            <a:ext cx="3195000" cy="39096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4" name="PlaceHolder 5"/>
          <p:cNvSpPr>
            <a:spLocks noGrp="1"/>
          </p:cNvSpPr>
          <p:nvPr>
            <p:ph type="sldNum"/>
          </p:nvPr>
        </p:nvSpPr>
        <p:spPr>
          <a:xfrm>
            <a:off x="7227360" y="5165280"/>
            <a:ext cx="2348280" cy="390960"/>
          </a:xfrm>
          <a:prstGeom prst="rect">
            <a:avLst/>
          </a:prstGeom>
        </p:spPr>
        <p:txBody>
          <a:bodyPr lIns="0" rIns="0" tIns="0" bIns="0">
            <a:noAutofit/>
          </a:bodyPr>
          <a:p>
            <a:pPr algn="r"/>
            <a:fld id="{4807202C-5C44-404C-8727-90CBF84EDE22}" type="slidenum">
              <a:rPr b="0" lang="en-US" sz="1400" spc="-1" strike="noStrike">
                <a:latin typeface="Times New Roman"/>
              </a:rPr>
              <a:t>&lt;number&gt;</a:t>
            </a:fld>
            <a:endParaRPr b="0" lang="en-US" sz="1400" spc="-1" strike="noStrike">
              <a:latin typeface="Times New Roman"/>
            </a:endParaRPr>
          </a:p>
        </p:txBody>
      </p:sp>
      <p:sp>
        <p:nvSpPr>
          <p:cNvPr id="5" name="Line 6"/>
          <p:cNvSpPr/>
          <p:nvPr/>
        </p:nvSpPr>
        <p:spPr>
          <a:xfrm>
            <a:off x="0" y="5329800"/>
            <a:ext cx="8686800" cy="0"/>
          </a:xfrm>
          <a:prstGeom prst="line">
            <a:avLst/>
          </a:prstGeom>
          <a:ln w="18360">
            <a:solidFill>
              <a:srgbClr val="000000"/>
            </a:solidFill>
            <a:round/>
          </a:ln>
        </p:spPr>
        <p:style>
          <a:lnRef idx="0"/>
          <a:fillRef idx="0"/>
          <a:effectRef idx="0"/>
          <a:fontRef idx="minor"/>
        </p:style>
      </p:sp>
      <p:sp>
        <p:nvSpPr>
          <p:cNvPr id="6" name="TextShape 7"/>
          <p:cNvSpPr txBox="1"/>
          <p:nvPr/>
        </p:nvSpPr>
        <p:spPr>
          <a:xfrm>
            <a:off x="-55440" y="5316120"/>
            <a:ext cx="8559360" cy="415080"/>
          </a:xfrm>
          <a:prstGeom prst="rect">
            <a:avLst/>
          </a:prstGeom>
          <a:noFill/>
          <a:ln>
            <a:noFill/>
          </a:ln>
        </p:spPr>
        <p:txBody>
          <a:bodyPr lIns="90000" rIns="90000" tIns="45000" bIns="45000">
            <a:noAutofit/>
          </a:bodyPr>
          <a:p>
            <a:r>
              <a:rPr b="0" i="1" lang="en-US" sz="2300" spc="-1" strike="noStrike">
                <a:latin typeface="Times New Roman"/>
              </a:rPr>
              <a:t>Christine Nattrass (UTK), uBNL 2020</a:t>
            </a:r>
            <a:endParaRPr b="0" lang="en-US" sz="2300" spc="-1" strike="noStrike">
              <a:latin typeface="Arial"/>
            </a:endParaRPr>
          </a:p>
        </p:txBody>
      </p:sp>
      <p:sp>
        <p:nvSpPr>
          <p:cNvPr id="7" name="Line 8"/>
          <p:cNvSpPr/>
          <p:nvPr/>
        </p:nvSpPr>
        <p:spPr>
          <a:xfrm>
            <a:off x="-9360" y="5367960"/>
            <a:ext cx="8412480" cy="0"/>
          </a:xfrm>
          <a:prstGeom prst="line">
            <a:avLst/>
          </a:prstGeom>
          <a:ln w="18360">
            <a:solidFill>
              <a:srgbClr val="808080"/>
            </a:solidFill>
            <a:round/>
          </a:ln>
        </p:spPr>
        <p:style>
          <a:lnRef idx="0"/>
          <a:fillRef idx="0"/>
          <a:effectRef idx="0"/>
          <a:fontRef idx="minor"/>
        </p:style>
      </p:sp>
      <p:sp>
        <p:nvSpPr>
          <p:cNvPr id="8" name="TextShape 9"/>
          <p:cNvSpPr txBox="1"/>
          <p:nvPr/>
        </p:nvSpPr>
        <p:spPr>
          <a:xfrm>
            <a:off x="6035040" y="5394240"/>
            <a:ext cx="4012560" cy="320040"/>
          </a:xfrm>
          <a:prstGeom prst="rect">
            <a:avLst/>
          </a:prstGeom>
          <a:noFill/>
          <a:ln>
            <a:noFill/>
          </a:ln>
        </p:spPr>
        <p:txBody>
          <a:bodyPr lIns="90000" rIns="90000" tIns="45000" bIns="45000">
            <a:noAutofit/>
          </a:bodyPr>
          <a:p>
            <a:pPr algn="r"/>
            <a:fld id="{AED38FA2-4EB6-4138-9EAE-44EE372DC0F7}" type="slidenum">
              <a:rPr b="1" lang="en-US" sz="1350" spc="-1" strike="noStrike">
                <a:latin typeface="Times New Roman"/>
              </a:rPr>
              <a:t>&lt;number&gt;</a:t>
            </a:fld>
            <a:endParaRPr b="0" lang="en-US" sz="135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4" name="PlaceHolder 1"/>
          <p:cNvSpPr>
            <a:spLocks noGrp="1"/>
          </p:cNvSpPr>
          <p:nvPr>
            <p:ph type="title"/>
          </p:nvPr>
        </p:nvSpPr>
        <p:spPr>
          <a:xfrm>
            <a:off x="503640" y="225720"/>
            <a:ext cx="9071280" cy="946800"/>
          </a:xfrm>
          <a:prstGeom prst="rect">
            <a:avLst/>
          </a:prstGeom>
        </p:spPr>
        <p:txBody>
          <a:bodyPr lIns="0" rIns="0" tIns="0" bIns="0" anchor="ctr">
            <a:noAutofit/>
          </a:bodyPr>
          <a:p>
            <a:pPr algn="ctr"/>
            <a:r>
              <a:rPr b="0" lang="en-US" sz="3300" spc="-1" strike="noStrike">
                <a:latin typeface="Times New Roman"/>
              </a:rPr>
              <a:t>Click to edit the title text format</a:t>
            </a:r>
            <a:endParaRPr b="0" lang="en-US" sz="3300" spc="-1" strike="noStrike">
              <a:latin typeface="Times New Roman"/>
            </a:endParaRPr>
          </a:p>
        </p:txBody>
      </p:sp>
      <p:sp>
        <p:nvSpPr>
          <p:cNvPr id="395" name="PlaceHolder 2"/>
          <p:cNvSpPr>
            <a:spLocks noGrp="1"/>
          </p:cNvSpPr>
          <p:nvPr>
            <p:ph type="body"/>
          </p:nvPr>
        </p:nvSpPr>
        <p:spPr>
          <a:xfrm>
            <a:off x="503640" y="1326240"/>
            <a:ext cx="8870040" cy="3288600"/>
          </a:xfrm>
          <a:prstGeom prst="rect">
            <a:avLst/>
          </a:prstGeom>
        </p:spPr>
        <p:txBody>
          <a:bodyPr lIns="0" rIns="0" tIns="0" bIns="0">
            <a:normAutofit/>
          </a:bodyPr>
          <a:p>
            <a:pPr marL="432000" indent="-324000">
              <a:spcAft>
                <a:spcPts val="1057"/>
              </a:spcAft>
              <a:buClr>
                <a:srgbClr val="000000"/>
              </a:buClr>
              <a:buSzPct val="45000"/>
              <a:buFont typeface="Wingdings" charset="2"/>
              <a:buChar char=""/>
            </a:pPr>
            <a:r>
              <a:rPr b="0" lang="en-US" sz="2400" spc="-1" strike="noStrike">
                <a:latin typeface="Arial"/>
              </a:rPr>
              <a:t>Click to edit the outline text format</a:t>
            </a:r>
            <a:endParaRPr b="0" lang="en-US" sz="2400" spc="-1" strike="noStrike">
              <a:latin typeface="Arial"/>
            </a:endParaRPr>
          </a:p>
          <a:p>
            <a:pPr lvl="1" marL="864000" indent="-324000">
              <a:spcAft>
                <a:spcPts val="848"/>
              </a:spcAft>
              <a:buClr>
                <a:srgbClr val="000000"/>
              </a:buClr>
              <a:buSzPct val="75000"/>
              <a:buFont typeface="Symbol" charset="2"/>
              <a:buChar char=""/>
            </a:pPr>
            <a:r>
              <a:rPr b="0" lang="en-US" sz="2100" spc="-1" strike="noStrike">
                <a:latin typeface="Arial"/>
              </a:rPr>
              <a:t>Second Outline Level</a:t>
            </a:r>
            <a:endParaRPr b="0" lang="en-US" sz="2100" spc="-1" strike="noStrike">
              <a:latin typeface="Arial"/>
            </a:endParaRPr>
          </a:p>
          <a:p>
            <a:pPr lvl="2" marL="1296000" indent="-288000">
              <a:spcAft>
                <a:spcPts val="635"/>
              </a:spcAft>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Aft>
                <a:spcPts val="420"/>
              </a:spcAft>
              <a:buClr>
                <a:srgbClr val="000000"/>
              </a:buClr>
              <a:buSzPct val="75000"/>
              <a:buFont typeface="Symbol" charset="2"/>
              <a:buChar char=""/>
            </a:pPr>
            <a:r>
              <a:rPr b="0" lang="en-US" sz="1500" spc="-1" strike="noStrike">
                <a:latin typeface="Arial"/>
              </a:rPr>
              <a:t>Fourth Outline Level</a:t>
            </a:r>
            <a:endParaRPr b="0" lang="en-US" sz="1500" spc="-1" strike="noStrike">
              <a:latin typeface="Arial"/>
            </a:endParaRPr>
          </a:p>
          <a:p>
            <a:pPr lvl="4" marL="2160000" indent="-216000">
              <a:spcAft>
                <a:spcPts val="210"/>
              </a:spcAft>
              <a:buClr>
                <a:srgbClr val="000000"/>
              </a:buClr>
              <a:buSzPct val="45000"/>
              <a:buFont typeface="Wingdings" charset="2"/>
              <a:buChar char=""/>
            </a:pPr>
            <a:r>
              <a:rPr b="0" lang="en-US" sz="1500" spc="-1" strike="noStrike">
                <a:latin typeface="Arial"/>
              </a:rPr>
              <a:t>Fifth Outline Level</a:t>
            </a:r>
            <a:endParaRPr b="0" lang="en-US" sz="1500" spc="-1" strike="noStrike">
              <a:latin typeface="Arial"/>
            </a:endParaRPr>
          </a:p>
          <a:p>
            <a:pPr lvl="5" marL="2592000" indent="-216000">
              <a:spcAft>
                <a:spcPts val="210"/>
              </a:spcAft>
              <a:buClr>
                <a:srgbClr val="000000"/>
              </a:buClr>
              <a:buSzPct val="45000"/>
              <a:buFont typeface="Wingdings" charset="2"/>
              <a:buChar char=""/>
            </a:pPr>
            <a:r>
              <a:rPr b="0" lang="en-US" sz="1500" spc="-1" strike="noStrike">
                <a:latin typeface="Arial"/>
              </a:rPr>
              <a:t>Sixth Outline Level</a:t>
            </a:r>
            <a:endParaRPr b="0" lang="en-US" sz="1500" spc="-1" strike="noStrike">
              <a:latin typeface="Arial"/>
            </a:endParaRPr>
          </a:p>
          <a:p>
            <a:pPr lvl="6" marL="3024000" indent="-216000">
              <a:spcAft>
                <a:spcPts val="210"/>
              </a:spcAft>
              <a:buClr>
                <a:srgbClr val="000000"/>
              </a:buClr>
              <a:buSzPct val="45000"/>
              <a:buFont typeface="Wingdings" charset="2"/>
              <a:buChar char=""/>
            </a:pPr>
            <a:r>
              <a:rPr b="0" lang="en-US" sz="1500" spc="-1" strike="noStrike">
                <a:latin typeface="Arial"/>
              </a:rPr>
              <a:t>Seventh Outline Level</a:t>
            </a:r>
            <a:endParaRPr b="0" lang="en-US" sz="1500" spc="-1" strike="noStrike">
              <a:latin typeface="Arial"/>
            </a:endParaRPr>
          </a:p>
        </p:txBody>
      </p:sp>
      <p:sp>
        <p:nvSpPr>
          <p:cNvPr id="396" name="PlaceHolder 3"/>
          <p:cNvSpPr>
            <a:spLocks noGrp="1"/>
          </p:cNvSpPr>
          <p:nvPr>
            <p:ph type="dt"/>
          </p:nvPr>
        </p:nvSpPr>
        <p:spPr>
          <a:xfrm>
            <a:off x="-144360" y="5164920"/>
            <a:ext cx="2347920" cy="39096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397" name="PlaceHolder 4"/>
          <p:cNvSpPr>
            <a:spLocks noGrp="1"/>
          </p:cNvSpPr>
          <p:nvPr>
            <p:ph type="ftr"/>
          </p:nvPr>
        </p:nvSpPr>
        <p:spPr>
          <a:xfrm>
            <a:off x="2798640" y="5164920"/>
            <a:ext cx="3195000" cy="39096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398" name="PlaceHolder 5"/>
          <p:cNvSpPr>
            <a:spLocks noGrp="1"/>
          </p:cNvSpPr>
          <p:nvPr>
            <p:ph type="sldNum"/>
          </p:nvPr>
        </p:nvSpPr>
        <p:spPr>
          <a:xfrm>
            <a:off x="6578640" y="5164920"/>
            <a:ext cx="2347920" cy="390960"/>
          </a:xfrm>
          <a:prstGeom prst="rect">
            <a:avLst/>
          </a:prstGeom>
        </p:spPr>
        <p:txBody>
          <a:bodyPr lIns="0" rIns="0" tIns="0" bIns="0">
            <a:noAutofit/>
          </a:bodyPr>
          <a:p>
            <a:pPr algn="r"/>
            <a:fld id="{097D670A-DE8C-405E-B101-5200E0C9105B}" type="slidenum">
              <a:rPr b="0" lang="en-US" sz="1400" spc="-1" strike="noStrike">
                <a:latin typeface="Times New Roman"/>
              </a:rPr>
              <a:t>&lt;number&gt;</a:t>
            </a:fld>
            <a:endParaRPr b="0" lang="en-US" sz="1400" spc="-1" strike="noStrike">
              <a:latin typeface="Times New Roman"/>
            </a:endParaRPr>
          </a:p>
        </p:txBody>
      </p:sp>
      <p:sp>
        <p:nvSpPr>
          <p:cNvPr id="399" name="TextShape 6"/>
          <p:cNvSpPr txBox="1"/>
          <p:nvPr/>
        </p:nvSpPr>
        <p:spPr>
          <a:xfrm>
            <a:off x="8850600" y="5426280"/>
            <a:ext cx="1214280" cy="343440"/>
          </a:xfrm>
          <a:prstGeom prst="rect">
            <a:avLst/>
          </a:prstGeom>
          <a:noFill/>
          <a:ln>
            <a:noFill/>
          </a:ln>
        </p:spPr>
        <p:txBody>
          <a:bodyPr lIns="90000" rIns="90000" tIns="45000" bIns="45000">
            <a:noAutofit/>
          </a:bodyPr>
          <a:p>
            <a:pPr algn="r"/>
            <a:fld id="{4D895E72-CE03-40B9-B8C9-BB19E4A34E0E}" type="slidenum">
              <a:rPr b="1" lang="en-US" sz="1800" spc="-1" strike="noStrike">
                <a:latin typeface="Times New Roman"/>
              </a:rPr>
              <a:t>&lt;number&gt;</a:t>
            </a:fld>
            <a:endParaRPr b="0" lang="en-US" sz="1800" spc="-1" strike="noStrike">
              <a:latin typeface="Arial"/>
            </a:endParaRPr>
          </a:p>
        </p:txBody>
      </p:sp>
      <p:sp>
        <p:nvSpPr>
          <p:cNvPr id="400" name="TextShape 7"/>
          <p:cNvSpPr txBox="1"/>
          <p:nvPr/>
        </p:nvSpPr>
        <p:spPr>
          <a:xfrm>
            <a:off x="-19800" y="5420160"/>
            <a:ext cx="8562240" cy="372240"/>
          </a:xfrm>
          <a:prstGeom prst="rect">
            <a:avLst/>
          </a:prstGeom>
          <a:noFill/>
          <a:ln>
            <a:noFill/>
          </a:ln>
        </p:spPr>
        <p:txBody>
          <a:bodyPr lIns="90000" rIns="90000" tIns="45000" bIns="45000">
            <a:noAutofit/>
          </a:bodyPr>
          <a:p>
            <a:r>
              <a:rPr b="0" i="1" lang="en-US" sz="2000" spc="-1" strike="noStrike">
                <a:solidFill>
                  <a:srgbClr val="000000"/>
                </a:solidFill>
                <a:latin typeface="Times New Roman"/>
              </a:rPr>
              <a:t>Christine Nattrass (UTK), Hot Quarks, September2016</a:t>
            </a:r>
            <a:endParaRPr b="0" lang="en-US" sz="2000" spc="-1" strike="noStrike">
              <a:latin typeface="Arial"/>
            </a:endParaRPr>
          </a:p>
        </p:txBody>
      </p:sp>
      <p:sp>
        <p:nvSpPr>
          <p:cNvPr id="401" name="Line 8"/>
          <p:cNvSpPr/>
          <p:nvPr/>
        </p:nvSpPr>
        <p:spPr>
          <a:xfrm>
            <a:off x="26640" y="5382360"/>
            <a:ext cx="8689680" cy="0"/>
          </a:xfrm>
          <a:prstGeom prst="line">
            <a:avLst/>
          </a:prstGeom>
          <a:ln w="18360">
            <a:solidFill>
              <a:srgbClr val="f77f00"/>
            </a:solidFill>
            <a:round/>
          </a:ln>
        </p:spPr>
        <p:style>
          <a:lnRef idx="0"/>
          <a:fillRef idx="0"/>
          <a:effectRef idx="0"/>
          <a:fontRef idx="minor"/>
        </p:style>
      </p:sp>
      <p:sp>
        <p:nvSpPr>
          <p:cNvPr id="402" name="Line 9"/>
          <p:cNvSpPr/>
          <p:nvPr/>
        </p:nvSpPr>
        <p:spPr>
          <a:xfrm>
            <a:off x="17280" y="5429160"/>
            <a:ext cx="8415360" cy="0"/>
          </a:xfrm>
          <a:prstGeom prst="line">
            <a:avLst/>
          </a:prstGeom>
          <a:ln w="18360">
            <a:solidFill>
              <a:srgbClr val="000000"/>
            </a:solidFill>
            <a:round/>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9" name="PlaceHolder 1"/>
          <p:cNvSpPr>
            <a:spLocks noGrp="1"/>
          </p:cNvSpPr>
          <p:nvPr>
            <p:ph type="title"/>
          </p:nvPr>
        </p:nvSpPr>
        <p:spPr>
          <a:xfrm>
            <a:off x="503640" y="225720"/>
            <a:ext cx="9070560" cy="946440"/>
          </a:xfrm>
          <a:prstGeom prst="rect">
            <a:avLst/>
          </a:prstGeom>
        </p:spPr>
        <p:txBody>
          <a:bodyPr lIns="0" rIns="0" tIns="0" bIns="0" anchor="ctr">
            <a:noAutofit/>
          </a:bodyPr>
          <a:p>
            <a:pPr algn="ctr"/>
            <a:endParaRPr b="0" lang="en-US" sz="3300" spc="-1" strike="noStrike">
              <a:latin typeface="Arial"/>
            </a:endParaRPr>
          </a:p>
        </p:txBody>
      </p:sp>
      <p:sp>
        <p:nvSpPr>
          <p:cNvPr id="440" name="PlaceHolder 2"/>
          <p:cNvSpPr>
            <a:spLocks noGrp="1"/>
          </p:cNvSpPr>
          <p:nvPr>
            <p:ph type="body"/>
          </p:nvPr>
        </p:nvSpPr>
        <p:spPr>
          <a:xfrm>
            <a:off x="503640" y="1326240"/>
            <a:ext cx="9071280" cy="3288240"/>
          </a:xfrm>
          <a:prstGeom prst="rect">
            <a:avLst/>
          </a:prstGeom>
        </p:spPr>
        <p:txBody>
          <a:bodyPr lIns="0" rIns="0" tIns="0" bIns="0">
            <a:normAutofit/>
          </a:bodyPr>
          <a:p>
            <a:pPr marL="432000" indent="-324000">
              <a:spcBef>
                <a:spcPts val="1057"/>
              </a:spcBef>
              <a:buClr>
                <a:srgbClr val="000000"/>
              </a:buClr>
              <a:buSzPct val="45000"/>
              <a:buFont typeface="Wingdings" charset="2"/>
              <a:buChar char=""/>
            </a:pPr>
            <a:r>
              <a:rPr b="0" lang="en-US" sz="2400" spc="-1" strike="noStrike">
                <a:latin typeface="Arial"/>
              </a:rPr>
              <a:t>Click to edit the outline text format</a:t>
            </a:r>
            <a:endParaRPr b="0" lang="en-US" sz="2400" spc="-1" strike="noStrike">
              <a:latin typeface="Arial"/>
            </a:endParaRPr>
          </a:p>
          <a:p>
            <a:pPr lvl="1" marL="864000" indent="-324000">
              <a:spcBef>
                <a:spcPts val="850"/>
              </a:spcBef>
              <a:buClr>
                <a:srgbClr val="000000"/>
              </a:buClr>
              <a:buSzPct val="75000"/>
              <a:buFont typeface="Symbol" charset="2"/>
              <a:buChar char=""/>
            </a:pPr>
            <a:r>
              <a:rPr b="0" lang="en-US" sz="2100" spc="-1" strike="noStrike">
                <a:latin typeface="Arial"/>
              </a:rPr>
              <a:t>Second Outline Level</a:t>
            </a:r>
            <a:endParaRPr b="0" lang="en-US" sz="2100" spc="-1" strike="noStrike">
              <a:latin typeface="Arial"/>
            </a:endParaRPr>
          </a:p>
          <a:p>
            <a:pPr lvl="2" marL="1296000" indent="-288000">
              <a:spcBef>
                <a:spcPts val="635"/>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422"/>
              </a:spcBef>
              <a:buClr>
                <a:srgbClr val="000000"/>
              </a:buClr>
              <a:buSzPct val="75000"/>
              <a:buFont typeface="Symbol" charset="2"/>
              <a:buChar char=""/>
            </a:pPr>
            <a:r>
              <a:rPr b="0" lang="en-US" sz="1500" spc="-1" strike="noStrike">
                <a:latin typeface="Arial"/>
              </a:rPr>
              <a:t>Fourth Outline Level</a:t>
            </a:r>
            <a:endParaRPr b="0" lang="en-US" sz="1500" spc="-1" strike="noStrike">
              <a:latin typeface="Arial"/>
            </a:endParaRPr>
          </a:p>
          <a:p>
            <a:pPr lvl="4" marL="2160000" indent="-216000">
              <a:spcBef>
                <a:spcPts val="210"/>
              </a:spcBef>
              <a:buClr>
                <a:srgbClr val="000000"/>
              </a:buClr>
              <a:buSzPct val="45000"/>
              <a:buFont typeface="Wingdings" charset="2"/>
              <a:buChar char=""/>
            </a:pPr>
            <a:r>
              <a:rPr b="0" lang="en-US" sz="1500" spc="-1" strike="noStrike">
                <a:latin typeface="Arial"/>
              </a:rPr>
              <a:t>Fifth Outline Level</a:t>
            </a:r>
            <a:endParaRPr b="0" lang="en-US" sz="1500" spc="-1" strike="noStrike">
              <a:latin typeface="Arial"/>
            </a:endParaRPr>
          </a:p>
          <a:p>
            <a:pPr lvl="5" marL="2592000" indent="-216000">
              <a:spcBef>
                <a:spcPts val="210"/>
              </a:spcBef>
              <a:buClr>
                <a:srgbClr val="000000"/>
              </a:buClr>
              <a:buSzPct val="45000"/>
              <a:buFont typeface="Wingdings" charset="2"/>
              <a:buChar char=""/>
            </a:pPr>
            <a:r>
              <a:rPr b="0" lang="en-US" sz="1500" spc="-1" strike="noStrike">
                <a:latin typeface="Arial"/>
              </a:rPr>
              <a:t>Sixth Outline Level</a:t>
            </a:r>
            <a:endParaRPr b="0" lang="en-US" sz="1500" spc="-1" strike="noStrike">
              <a:latin typeface="Arial"/>
            </a:endParaRPr>
          </a:p>
          <a:p>
            <a:pPr lvl="6" marL="3024000" indent="-216000">
              <a:spcBef>
                <a:spcPts val="210"/>
              </a:spcBef>
              <a:buClr>
                <a:srgbClr val="000000"/>
              </a:buClr>
              <a:buSzPct val="45000"/>
              <a:buFont typeface="Wingdings" charset="2"/>
              <a:buChar char=""/>
            </a:pPr>
            <a:r>
              <a:rPr b="0" lang="en-US" sz="1500" spc="-1" strike="noStrike">
                <a:latin typeface="Arial"/>
              </a:rPr>
              <a:t>Seventh Outline Level</a:t>
            </a:r>
            <a:endParaRPr b="0" lang="en-US" sz="1500" spc="-1" strike="noStrike">
              <a:latin typeface="Arial"/>
            </a:endParaRPr>
          </a:p>
        </p:txBody>
      </p:sp>
      <p:sp>
        <p:nvSpPr>
          <p:cNvPr id="441" name="PlaceHolder 3"/>
          <p:cNvSpPr>
            <a:spLocks noGrp="1"/>
          </p:cNvSpPr>
          <p:nvPr>
            <p:ph type="dt"/>
          </p:nvPr>
        </p:nvSpPr>
        <p:spPr>
          <a:xfrm>
            <a:off x="504000" y="5165280"/>
            <a:ext cx="2348280" cy="39096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442" name="PlaceHolder 4"/>
          <p:cNvSpPr>
            <a:spLocks noGrp="1"/>
          </p:cNvSpPr>
          <p:nvPr>
            <p:ph type="ftr"/>
          </p:nvPr>
        </p:nvSpPr>
        <p:spPr>
          <a:xfrm>
            <a:off x="3447360" y="5165280"/>
            <a:ext cx="3195000" cy="39096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443" name="PlaceHolder 5"/>
          <p:cNvSpPr>
            <a:spLocks noGrp="1"/>
          </p:cNvSpPr>
          <p:nvPr>
            <p:ph type="sldNum"/>
          </p:nvPr>
        </p:nvSpPr>
        <p:spPr>
          <a:xfrm>
            <a:off x="7227360" y="5165280"/>
            <a:ext cx="2348280" cy="390960"/>
          </a:xfrm>
          <a:prstGeom prst="rect">
            <a:avLst/>
          </a:prstGeom>
        </p:spPr>
        <p:txBody>
          <a:bodyPr lIns="0" rIns="0" tIns="0" bIns="0">
            <a:noAutofit/>
          </a:bodyPr>
          <a:p>
            <a:pPr algn="r"/>
            <a:fld id="{214C72CD-7DC9-4A3A-97BD-A672F4DCB0F9}"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80" name="PlaceHolder 1"/>
          <p:cNvSpPr>
            <a:spLocks noGrp="1"/>
          </p:cNvSpPr>
          <p:nvPr>
            <p:ph type="title"/>
          </p:nvPr>
        </p:nvSpPr>
        <p:spPr>
          <a:xfrm>
            <a:off x="343440" y="490320"/>
            <a:ext cx="9392400" cy="631080"/>
          </a:xfrm>
          <a:prstGeom prst="rect">
            <a:avLst/>
          </a:prstGeom>
        </p:spPr>
        <p:txBody>
          <a:bodyPr lIns="0" rIns="0" tIns="0" bIns="0" anchor="ctr">
            <a:noAutofit/>
          </a:bodyPr>
          <a:p>
            <a:r>
              <a:rPr b="0" lang="en-US" sz="1270" spc="-1" strike="noStrike">
                <a:solidFill>
                  <a:srgbClr val="000000"/>
                </a:solidFill>
                <a:latin typeface="Arial"/>
              </a:rPr>
              <a:t>Click to edit the title text format</a:t>
            </a:r>
            <a:endParaRPr b="0" lang="en-US" sz="1270" spc="-1" strike="noStrike">
              <a:solidFill>
                <a:srgbClr val="000000"/>
              </a:solidFill>
              <a:latin typeface="Arial"/>
            </a:endParaRPr>
          </a:p>
        </p:txBody>
      </p:sp>
      <p:sp>
        <p:nvSpPr>
          <p:cNvPr id="481" name="PlaceHolder 2"/>
          <p:cNvSpPr>
            <a:spLocks noGrp="1"/>
          </p:cNvSpPr>
          <p:nvPr>
            <p:ph type="body"/>
          </p:nvPr>
        </p:nvSpPr>
        <p:spPr>
          <a:xfrm>
            <a:off x="343440" y="1270080"/>
            <a:ext cx="9392400" cy="3765600"/>
          </a:xfrm>
          <a:prstGeom prst="rect">
            <a:avLst/>
          </a:prstGeom>
        </p:spPr>
        <p:txBody>
          <a:bodyPr lIns="0" rIns="0" tIns="0" bIns="0">
            <a:normAutofit/>
          </a:bodyPr>
          <a:p>
            <a:pPr marL="432000" indent="-324000">
              <a:spcBef>
                <a:spcPts val="1165"/>
              </a:spcBef>
              <a:buClr>
                <a:srgbClr val="000000"/>
              </a:buClr>
              <a:buSzPct val="45000"/>
              <a:buFont typeface="Wingdings" charset="2"/>
              <a:buChar char=""/>
            </a:pPr>
            <a:r>
              <a:rPr b="0" lang="en-US" sz="1160" spc="-1" strike="noStrike">
                <a:solidFill>
                  <a:srgbClr val="000000"/>
                </a:solidFill>
                <a:latin typeface="Arial"/>
              </a:rPr>
              <a:t>Click to edit the outline text format</a:t>
            </a:r>
            <a:endParaRPr b="0" lang="en-US" sz="1160" spc="-1" strike="noStrike">
              <a:solidFill>
                <a:srgbClr val="000000"/>
              </a:solidFill>
              <a:latin typeface="Arial"/>
            </a:endParaRPr>
          </a:p>
          <a:p>
            <a:pPr lvl="1" marL="864000" indent="-324000">
              <a:spcBef>
                <a:spcPts val="930"/>
              </a:spcBef>
              <a:buClr>
                <a:srgbClr val="000000"/>
              </a:buClr>
              <a:buSzPct val="75000"/>
              <a:buFont typeface="Symbol" charset="2"/>
              <a:buChar char=""/>
            </a:pPr>
            <a:r>
              <a:rPr b="0" lang="en-US" sz="1160" spc="-1" strike="noStrike">
                <a:solidFill>
                  <a:srgbClr val="000000"/>
                </a:solidFill>
                <a:latin typeface="Arial"/>
              </a:rPr>
              <a:t>Second Outline Level</a:t>
            </a:r>
            <a:endParaRPr b="0" lang="en-US" sz="1160" spc="-1" strike="noStrike">
              <a:solidFill>
                <a:srgbClr val="000000"/>
              </a:solidFill>
              <a:latin typeface="Arial"/>
            </a:endParaRPr>
          </a:p>
          <a:p>
            <a:pPr lvl="2" marL="1296000" indent="-288000">
              <a:spcBef>
                <a:spcPts val="697"/>
              </a:spcBef>
              <a:buClr>
                <a:srgbClr val="000000"/>
              </a:buClr>
              <a:buSzPct val="45000"/>
              <a:buFont typeface="Wingdings" charset="2"/>
              <a:buChar char=""/>
            </a:pPr>
            <a:r>
              <a:rPr b="0" lang="en-US" sz="1160" spc="-1" strike="noStrike">
                <a:solidFill>
                  <a:srgbClr val="000000"/>
                </a:solidFill>
                <a:latin typeface="Arial"/>
              </a:rPr>
              <a:t>Third Outline Level</a:t>
            </a:r>
            <a:endParaRPr b="0" lang="en-US" sz="1160" spc="-1" strike="noStrike">
              <a:solidFill>
                <a:srgbClr val="000000"/>
              </a:solidFill>
              <a:latin typeface="Arial"/>
            </a:endParaRPr>
          </a:p>
          <a:p>
            <a:pPr lvl="3" marL="1728000" indent="-216000">
              <a:spcBef>
                <a:spcPts val="462"/>
              </a:spcBef>
              <a:buClr>
                <a:srgbClr val="000000"/>
              </a:buClr>
              <a:buSzPct val="75000"/>
              <a:buFont typeface="Symbol" charset="2"/>
              <a:buChar char=""/>
            </a:pPr>
            <a:r>
              <a:rPr b="0" lang="en-US" sz="1160" spc="-1" strike="noStrike">
                <a:solidFill>
                  <a:srgbClr val="000000"/>
                </a:solidFill>
                <a:latin typeface="Arial"/>
              </a:rPr>
              <a:t>Fourth Outline Level</a:t>
            </a:r>
            <a:endParaRPr b="0" lang="en-US" sz="1160" spc="-1" strike="noStrike">
              <a:solidFill>
                <a:srgbClr val="000000"/>
              </a:solidFill>
              <a:latin typeface="Arial"/>
            </a:endParaRPr>
          </a:p>
          <a:p>
            <a:pPr lvl="4" marL="2160000" indent="-216000">
              <a:spcBef>
                <a:spcPts val="230"/>
              </a:spcBef>
              <a:buClr>
                <a:srgbClr val="000000"/>
              </a:buClr>
              <a:buSzPct val="45000"/>
              <a:buFont typeface="Wingdings" charset="2"/>
              <a:buChar char=""/>
            </a:pPr>
            <a:r>
              <a:rPr b="0" lang="en-US" sz="1660" spc="-1" strike="noStrike">
                <a:solidFill>
                  <a:srgbClr val="000000"/>
                </a:solidFill>
                <a:latin typeface="Arial"/>
              </a:rPr>
              <a:t>Fifth Outline Level</a:t>
            </a:r>
            <a:endParaRPr b="0" lang="en-US" sz="1660" spc="-1" strike="noStrike">
              <a:solidFill>
                <a:srgbClr val="000000"/>
              </a:solidFill>
              <a:latin typeface="Arial"/>
            </a:endParaRPr>
          </a:p>
          <a:p>
            <a:pPr lvl="5" marL="2592000" indent="-216000">
              <a:spcBef>
                <a:spcPts val="230"/>
              </a:spcBef>
              <a:buClr>
                <a:srgbClr val="000000"/>
              </a:buClr>
              <a:buSzPct val="45000"/>
              <a:buFont typeface="Wingdings" charset="2"/>
              <a:buChar char=""/>
            </a:pPr>
            <a:r>
              <a:rPr b="0" lang="en-US" sz="1660" spc="-1" strike="noStrike">
                <a:solidFill>
                  <a:srgbClr val="000000"/>
                </a:solidFill>
                <a:latin typeface="Arial"/>
              </a:rPr>
              <a:t>Sixth Outline Level</a:t>
            </a:r>
            <a:endParaRPr b="0" lang="en-US" sz="1660" spc="-1" strike="noStrike">
              <a:solidFill>
                <a:srgbClr val="000000"/>
              </a:solidFill>
              <a:latin typeface="Arial"/>
            </a:endParaRPr>
          </a:p>
          <a:p>
            <a:pPr lvl="6" marL="3024000" indent="-216000">
              <a:spcBef>
                <a:spcPts val="230"/>
              </a:spcBef>
              <a:buClr>
                <a:srgbClr val="000000"/>
              </a:buClr>
              <a:buSzPct val="45000"/>
              <a:buFont typeface="Wingdings" charset="2"/>
              <a:buChar char=""/>
            </a:pPr>
            <a:r>
              <a:rPr b="0" lang="en-US" sz="1660" spc="-1" strike="noStrike">
                <a:solidFill>
                  <a:srgbClr val="000000"/>
                </a:solidFill>
                <a:latin typeface="Arial"/>
              </a:rPr>
              <a:t>Seventh Outline Level</a:t>
            </a:r>
            <a:endParaRPr b="0" lang="en-US" sz="1660" spc="-1" strike="noStrike">
              <a:solidFill>
                <a:srgbClr val="000000"/>
              </a:solidFill>
              <a:latin typeface="Arial"/>
            </a:endParaRPr>
          </a:p>
        </p:txBody>
      </p:sp>
      <p:sp>
        <p:nvSpPr>
          <p:cNvPr id="482" name="PlaceHolder 3"/>
          <p:cNvSpPr>
            <a:spLocks noGrp="1"/>
          </p:cNvSpPr>
          <p:nvPr>
            <p:ph type="sldNum"/>
          </p:nvPr>
        </p:nvSpPr>
        <p:spPr>
          <a:xfrm>
            <a:off x="9339840" y="5140080"/>
            <a:ext cx="604440" cy="433440"/>
          </a:xfrm>
          <a:prstGeom prst="rect">
            <a:avLst/>
          </a:prstGeom>
        </p:spPr>
        <p:txBody>
          <a:bodyPr tIns="91440" bIns="91440" anchor="ctr">
            <a:noAutofit/>
          </a:bodyPr>
          <a:p>
            <a:pPr algn="r">
              <a:lnSpc>
                <a:spcPct val="100000"/>
              </a:lnSpc>
            </a:pPr>
            <a:fld id="{4965B4FC-2003-443F-AAEF-C276AB3B36A9}" type="slidenum">
              <a:rPr b="0" lang="en-US" sz="1000" spc="-1" strike="noStrike">
                <a:solidFill>
                  <a:srgbClr val="595959"/>
                </a:solidFill>
                <a:latin typeface="Arial"/>
                <a:ea typeface="Arial"/>
              </a:rPr>
              <a:t>&lt;number&gt;</a:t>
            </a:fld>
            <a:endParaRPr b="0" lang="en-US" sz="1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 name="PlaceHolder 1"/>
          <p:cNvSpPr>
            <a:spLocks noGrp="1"/>
          </p:cNvSpPr>
          <p:nvPr>
            <p:ph type="title"/>
          </p:nvPr>
        </p:nvSpPr>
        <p:spPr>
          <a:xfrm>
            <a:off x="503640" y="225720"/>
            <a:ext cx="9071640" cy="946800"/>
          </a:xfrm>
          <a:prstGeom prst="rect">
            <a:avLst/>
          </a:prstGeom>
        </p:spPr>
        <p:txBody>
          <a:bodyPr lIns="0" rIns="0" tIns="0" bIns="0" anchor="ctr">
            <a:noAutofit/>
          </a:bodyPr>
          <a:p>
            <a:pPr algn="ctr"/>
            <a:r>
              <a:rPr b="0" lang="en-US" sz="3300" spc="-1" strike="noStrike">
                <a:latin typeface="Arial"/>
              </a:rPr>
              <a:t>Click to edit the title text format</a:t>
            </a:r>
            <a:endParaRPr b="0" lang="en-US" sz="3300" spc="-1" strike="noStrike">
              <a:latin typeface="Arial"/>
            </a:endParaRPr>
          </a:p>
        </p:txBody>
      </p:sp>
      <p:sp>
        <p:nvSpPr>
          <p:cNvPr id="46" name="PlaceHolder 2"/>
          <p:cNvSpPr>
            <a:spLocks noGrp="1"/>
          </p:cNvSpPr>
          <p:nvPr>
            <p:ph type="body"/>
          </p:nvPr>
        </p:nvSpPr>
        <p:spPr>
          <a:xfrm>
            <a:off x="503640" y="1326240"/>
            <a:ext cx="9071640" cy="3288600"/>
          </a:xfrm>
          <a:prstGeom prst="rect">
            <a:avLst/>
          </a:prstGeom>
        </p:spPr>
        <p:txBody>
          <a:bodyPr lIns="0" rIns="0" tIns="0" bIns="0">
            <a:noAutofit/>
          </a:bodyPr>
          <a:p>
            <a:pPr marL="432000" indent="-324000">
              <a:spcAft>
                <a:spcPts val="1057"/>
              </a:spcAft>
              <a:buClr>
                <a:srgbClr val="000000"/>
              </a:buClr>
              <a:buSzPct val="45000"/>
              <a:buFont typeface="Wingdings" charset="2"/>
              <a:buChar char=""/>
            </a:pPr>
            <a:r>
              <a:rPr b="0" lang="en-US" sz="2400" spc="-1" strike="noStrike">
                <a:latin typeface="Arial"/>
              </a:rPr>
              <a:t>Click to edit the outline text format</a:t>
            </a:r>
            <a:endParaRPr b="0" lang="en-US" sz="2400" spc="-1" strike="noStrike">
              <a:latin typeface="Arial"/>
            </a:endParaRPr>
          </a:p>
          <a:p>
            <a:pPr lvl="1" marL="646920">
              <a:spcAft>
                <a:spcPts val="848"/>
              </a:spcAft>
              <a:buClr>
                <a:srgbClr val="000000"/>
              </a:buClr>
              <a:buSzPct val="75000"/>
              <a:buFont typeface="Symbol" charset="2"/>
              <a:buChar char=""/>
            </a:pPr>
            <a:r>
              <a:rPr b="0" lang="en-US" sz="2100" spc="-1" strike="noStrike">
                <a:latin typeface="Arial"/>
              </a:rPr>
              <a:t>Second Outline Level</a:t>
            </a:r>
            <a:endParaRPr b="0" lang="en-US" sz="2100" spc="-1" strike="noStrike">
              <a:latin typeface="Arial"/>
            </a:endParaRPr>
          </a:p>
          <a:p>
            <a:pPr lvl="2" marL="970200">
              <a:spcAft>
                <a:spcPts val="635"/>
              </a:spcAft>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292760">
              <a:spcAft>
                <a:spcPts val="422"/>
              </a:spcAft>
              <a:buClr>
                <a:srgbClr val="000000"/>
              </a:buClr>
              <a:buSzPct val="75000"/>
              <a:buFont typeface="Symbol" charset="2"/>
              <a:buChar char=""/>
            </a:pPr>
            <a:r>
              <a:rPr b="0" lang="en-US" sz="1500" spc="-1" strike="noStrike">
                <a:latin typeface="Arial"/>
              </a:rPr>
              <a:t>Fourth Outline Level</a:t>
            </a:r>
            <a:endParaRPr b="0" lang="en-US" sz="1500" spc="-1" strike="noStrike">
              <a:latin typeface="Arial"/>
            </a:endParaRPr>
          </a:p>
          <a:p>
            <a:pPr lvl="4" marL="1616040">
              <a:spcAft>
                <a:spcPts val="210"/>
              </a:spcAft>
              <a:buClr>
                <a:srgbClr val="000000"/>
              </a:buClr>
              <a:buSzPct val="45000"/>
              <a:buFont typeface="Wingdings" charset="2"/>
              <a:buChar char=""/>
            </a:pPr>
            <a:r>
              <a:rPr b="0" lang="en-US" sz="1500" spc="-1" strike="noStrike">
                <a:latin typeface="Arial"/>
              </a:rPr>
              <a:t>Fifth Outline Level</a:t>
            </a:r>
            <a:endParaRPr b="0" lang="en-US" sz="1500" spc="-1" strike="noStrike">
              <a:latin typeface="Arial"/>
            </a:endParaRPr>
          </a:p>
          <a:p>
            <a:pPr lvl="5" marL="1938960">
              <a:spcAft>
                <a:spcPts val="210"/>
              </a:spcAft>
              <a:buClr>
                <a:srgbClr val="000000"/>
              </a:buClr>
              <a:buSzPct val="45000"/>
              <a:buFont typeface="Wingdings" charset="2"/>
              <a:buChar char=""/>
            </a:pPr>
            <a:r>
              <a:rPr b="0" lang="en-US" sz="1500" spc="-1" strike="noStrike">
                <a:latin typeface="Arial"/>
              </a:rPr>
              <a:t>Sixth Outline Level</a:t>
            </a:r>
            <a:endParaRPr b="0" lang="en-US" sz="1500" spc="-1" strike="noStrike">
              <a:latin typeface="Arial"/>
            </a:endParaRPr>
          </a:p>
          <a:p>
            <a:pPr lvl="6" marL="2262600">
              <a:spcAft>
                <a:spcPts val="210"/>
              </a:spcAft>
              <a:buClr>
                <a:srgbClr val="000000"/>
              </a:buClr>
              <a:buSzPct val="45000"/>
              <a:buFont typeface="Wingdings" charset="2"/>
              <a:buChar char=""/>
            </a:pPr>
            <a:r>
              <a:rPr b="0" lang="en-US" sz="1500" spc="-1" strike="noStrike">
                <a:latin typeface="Arial"/>
              </a:rPr>
              <a:t>Seventh Outline Level</a:t>
            </a:r>
            <a:endParaRPr b="0" lang="en-US" sz="1500" spc="-1" strike="noStrike">
              <a:latin typeface="Arial"/>
            </a:endParaRPr>
          </a:p>
        </p:txBody>
      </p:sp>
      <p:sp>
        <p:nvSpPr>
          <p:cNvPr id="47" name="PlaceHolder 3"/>
          <p:cNvSpPr>
            <a:spLocks noGrp="1"/>
          </p:cNvSpPr>
          <p:nvPr>
            <p:ph type="dt"/>
          </p:nvPr>
        </p:nvSpPr>
        <p:spPr>
          <a:xfrm>
            <a:off x="503640" y="5164920"/>
            <a:ext cx="2348280" cy="39096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48" name="PlaceHolder 4"/>
          <p:cNvSpPr>
            <a:spLocks noGrp="1"/>
          </p:cNvSpPr>
          <p:nvPr>
            <p:ph type="ftr"/>
          </p:nvPr>
        </p:nvSpPr>
        <p:spPr>
          <a:xfrm>
            <a:off x="3447000" y="5164920"/>
            <a:ext cx="3195000" cy="39096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49" name="PlaceHolder 5"/>
          <p:cNvSpPr>
            <a:spLocks noGrp="1"/>
          </p:cNvSpPr>
          <p:nvPr>
            <p:ph type="sldNum"/>
          </p:nvPr>
        </p:nvSpPr>
        <p:spPr>
          <a:xfrm>
            <a:off x="7226640" y="5164920"/>
            <a:ext cx="2348280" cy="390960"/>
          </a:xfrm>
          <a:prstGeom prst="rect">
            <a:avLst/>
          </a:prstGeom>
        </p:spPr>
        <p:txBody>
          <a:bodyPr lIns="0" rIns="0" tIns="0" bIns="0">
            <a:noAutofit/>
          </a:bodyPr>
          <a:p>
            <a:pPr algn="r"/>
            <a:fld id="{9509761B-E366-4302-B292-B0C92888EF29}"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6" name="Picture 6" descr=""/>
          <p:cNvPicPr/>
          <p:nvPr/>
        </p:nvPicPr>
        <p:blipFill>
          <a:blip r:embed="rId2"/>
          <a:stretch/>
        </p:blipFill>
        <p:spPr>
          <a:xfrm>
            <a:off x="9404280" y="62640"/>
            <a:ext cx="596160" cy="604440"/>
          </a:xfrm>
          <a:prstGeom prst="rect">
            <a:avLst/>
          </a:prstGeom>
          <a:ln>
            <a:noFill/>
          </a:ln>
        </p:spPr>
      </p:pic>
      <p:sp>
        <p:nvSpPr>
          <p:cNvPr id="87" name="PlaceHolder 1"/>
          <p:cNvSpPr>
            <a:spLocks noGrp="1"/>
          </p:cNvSpPr>
          <p:nvPr>
            <p:ph type="title"/>
          </p:nvPr>
        </p:nvSpPr>
        <p:spPr>
          <a:xfrm>
            <a:off x="504000" y="226800"/>
            <a:ext cx="9071640" cy="944640"/>
          </a:xfrm>
          <a:prstGeom prst="rect">
            <a:avLst/>
          </a:prstGeom>
        </p:spPr>
        <p:txBody>
          <a:bodyPr anchor="ctr">
            <a:normAutofit fontScale="55000"/>
          </a:bodyPr>
          <a:p>
            <a:pPr algn="ctr">
              <a:lnSpc>
                <a:spcPct val="100000"/>
              </a:lnSpc>
            </a:pPr>
            <a:r>
              <a:rPr b="0" lang="en-US" sz="4400" spc="-1" strike="noStrike">
                <a:solidFill>
                  <a:srgbClr val="0033cc"/>
                </a:solidFill>
                <a:latin typeface="Arial"/>
              </a:rPr>
              <a:t>Click to edit the title text formatClick to edit Master title style</a:t>
            </a:r>
            <a:endParaRPr b="0" lang="en-US" sz="4400" spc="-1" strike="noStrike">
              <a:solidFill>
                <a:srgbClr val="000000"/>
              </a:solidFill>
              <a:latin typeface="Calibri"/>
            </a:endParaRPr>
          </a:p>
        </p:txBody>
      </p:sp>
      <p:sp>
        <p:nvSpPr>
          <p:cNvPr id="88" name="PlaceHolder 2"/>
          <p:cNvSpPr>
            <a:spLocks noGrp="1"/>
          </p:cNvSpPr>
          <p:nvPr>
            <p:ph type="body"/>
          </p:nvPr>
        </p:nvSpPr>
        <p:spPr>
          <a:xfrm>
            <a:off x="504000" y="1323000"/>
            <a:ext cx="9071640" cy="3741840"/>
          </a:xfrm>
          <a:prstGeom prst="rect">
            <a:avLst/>
          </a:prstGeom>
        </p:spPr>
        <p:txBody>
          <a:bodyPr>
            <a:normAutofit fontScale="51000"/>
          </a:bodyPr>
          <a:p>
            <a:pPr marL="432000" indent="-324000">
              <a:spcAft>
                <a:spcPts val="1168"/>
              </a:spcAft>
              <a:buClr>
                <a:srgbClr val="000000"/>
              </a:buClr>
              <a:buSzPct val="45000"/>
              <a:buFont typeface="Wingdings" charset="2"/>
              <a:buChar char=""/>
            </a:pPr>
            <a:r>
              <a:rPr b="0" lang="en-US" sz="3200" spc="-1" strike="noStrike">
                <a:solidFill>
                  <a:srgbClr val="000000"/>
                </a:solidFill>
                <a:latin typeface="Arial"/>
              </a:rPr>
              <a:t>Click to edit the outline text format</a:t>
            </a:r>
            <a:endParaRPr b="0" lang="en-US" sz="3200" spc="-1" strike="noStrike">
              <a:solidFill>
                <a:srgbClr val="000000"/>
              </a:solidFill>
              <a:latin typeface="Arial"/>
            </a:endParaRPr>
          </a:p>
          <a:p>
            <a:pPr lvl="1" marL="864000" indent="-324000">
              <a:spcAft>
                <a:spcPts val="933"/>
              </a:spcAft>
              <a:buClr>
                <a:srgbClr val="000000"/>
              </a:buClr>
              <a:buSzPct val="75000"/>
              <a:buFont typeface="Symbol" charset="2"/>
              <a:buChar char=""/>
            </a:pPr>
            <a:r>
              <a:rPr b="0" lang="en-US" sz="3200" spc="-1" strike="noStrike">
                <a:solidFill>
                  <a:srgbClr val="000000"/>
                </a:solidFill>
                <a:latin typeface="Arial"/>
              </a:rPr>
              <a:t>Second Outline Level</a:t>
            </a:r>
            <a:endParaRPr b="0" lang="en-US" sz="3200" spc="-1" strike="noStrike">
              <a:solidFill>
                <a:srgbClr val="000000"/>
              </a:solidFill>
              <a:latin typeface="Arial"/>
            </a:endParaRPr>
          </a:p>
          <a:p>
            <a:pPr lvl="2" marL="1296000" indent="-288000">
              <a:spcAft>
                <a:spcPts val="700"/>
              </a:spcAft>
              <a:buClr>
                <a:srgbClr val="000000"/>
              </a:buClr>
              <a:buSzPct val="45000"/>
              <a:buFont typeface="Wingdings" charset="2"/>
              <a:buChar char=""/>
            </a:pPr>
            <a:r>
              <a:rPr b="0" lang="en-US" sz="3200" spc="-1" strike="noStrike">
                <a:solidFill>
                  <a:srgbClr val="000000"/>
                </a:solidFill>
                <a:latin typeface="Arial"/>
              </a:rPr>
              <a:t>Third Outline Level</a:t>
            </a:r>
            <a:endParaRPr b="0" lang="en-US" sz="3200" spc="-1" strike="noStrike">
              <a:solidFill>
                <a:srgbClr val="000000"/>
              </a:solidFill>
              <a:latin typeface="Arial"/>
            </a:endParaRPr>
          </a:p>
          <a:p>
            <a:pPr lvl="3" marL="1728000" indent="-216000">
              <a:spcAft>
                <a:spcPts val="468"/>
              </a:spcAft>
              <a:buClr>
                <a:srgbClr val="000000"/>
              </a:buClr>
              <a:buSzPct val="75000"/>
              <a:buFont typeface="Symbol" charset="2"/>
              <a:buChar char=""/>
            </a:pPr>
            <a:r>
              <a:rPr b="0" lang="en-US" sz="3200" spc="-1" strike="noStrike">
                <a:solidFill>
                  <a:srgbClr val="000000"/>
                </a:solidFill>
                <a:latin typeface="Arial"/>
              </a:rPr>
              <a:t>Fourth Outline Level</a:t>
            </a:r>
            <a:endParaRPr b="0" lang="en-US" sz="3200" spc="-1" strike="noStrike">
              <a:solidFill>
                <a:srgbClr val="000000"/>
              </a:solidFill>
              <a:latin typeface="Arial"/>
            </a:endParaRPr>
          </a:p>
          <a:p>
            <a:pPr lvl="4" marL="2160000" indent="-216000">
              <a:spcAft>
                <a:spcPts val="232"/>
              </a:spcAft>
              <a:buClr>
                <a:srgbClr val="000000"/>
              </a:buClr>
              <a:buSzPct val="45000"/>
              <a:buFont typeface="Wingdings" charset="2"/>
              <a:buChar char=""/>
            </a:pPr>
            <a:r>
              <a:rPr b="0" lang="en-US" sz="3200" spc="-1" strike="noStrike">
                <a:solidFill>
                  <a:srgbClr val="000000"/>
                </a:solidFill>
                <a:latin typeface="Arial"/>
              </a:rPr>
              <a:t>Fifth Outline Level</a:t>
            </a:r>
            <a:endParaRPr b="0" lang="en-US" sz="3200" spc="-1" strike="noStrike">
              <a:solidFill>
                <a:srgbClr val="000000"/>
              </a:solidFill>
              <a:latin typeface="Arial"/>
            </a:endParaRPr>
          </a:p>
          <a:p>
            <a:pPr lvl="5" marL="2592000" indent="-216000">
              <a:spcAft>
                <a:spcPts val="232"/>
              </a:spcAft>
              <a:buClr>
                <a:srgbClr val="000000"/>
              </a:buClr>
              <a:buSzPct val="45000"/>
              <a:buFont typeface="Wingdings" charset="2"/>
              <a:buChar char=""/>
            </a:pPr>
            <a:r>
              <a:rPr b="0" lang="en-US" sz="3200" spc="-1" strike="noStrike">
                <a:solidFill>
                  <a:srgbClr val="000000"/>
                </a:solidFill>
                <a:latin typeface="Arial"/>
              </a:rPr>
              <a:t>Sixth Outline Level</a:t>
            </a:r>
            <a:endParaRPr b="0" lang="en-US" sz="3200" spc="-1" strike="noStrike">
              <a:solidFill>
                <a:srgbClr val="000000"/>
              </a:solidFill>
              <a:latin typeface="Arial"/>
            </a:endParaRPr>
          </a:p>
          <a:p>
            <a:pPr lvl="6" marL="3024000" indent="-216000">
              <a:spcAft>
                <a:spcPts val="232"/>
              </a:spcAft>
              <a:buClr>
                <a:srgbClr val="000000"/>
              </a:buClr>
              <a:buSzPct val="45000"/>
              <a:buFont typeface="Wingdings" charset="2"/>
              <a:buChar char=""/>
            </a:pPr>
            <a:r>
              <a:rPr b="0" lang="en-US" sz="3200" spc="-1" strike="noStrike">
                <a:solidFill>
                  <a:srgbClr val="000000"/>
                </a:solidFill>
                <a:latin typeface="Arial"/>
              </a:rPr>
              <a:t>Seventh Outline LevelClick to edit Master text styles</a:t>
            </a:r>
            <a:endParaRPr b="0" lang="en-US" sz="3200" spc="-1" strike="noStrike">
              <a:solidFill>
                <a:srgbClr val="000000"/>
              </a:solidFill>
              <a:latin typeface="Arial"/>
            </a:endParaRPr>
          </a:p>
          <a:p>
            <a:pPr lvl="7" marL="3456000" indent="-216000">
              <a:spcAft>
                <a:spcPts val="232"/>
              </a:spcAft>
              <a:buClr>
                <a:srgbClr val="000000"/>
              </a:buClr>
              <a:buSzPct val="45000"/>
              <a:buFont typeface="Wingdings" charset="2"/>
              <a:buChar char=""/>
            </a:pPr>
            <a:r>
              <a:rPr b="0" lang="en-US" sz="2800" spc="-1" strike="noStrike">
                <a:solidFill>
                  <a:srgbClr val="000000"/>
                </a:solidFill>
                <a:latin typeface="Arial"/>
              </a:rPr>
              <a:t>Second level</a:t>
            </a:r>
            <a:endParaRPr b="0" lang="en-US" sz="2800" spc="-1" strike="noStrike">
              <a:solidFill>
                <a:srgbClr val="000000"/>
              </a:solidFill>
              <a:latin typeface="Arial"/>
            </a:endParaRPr>
          </a:p>
          <a:p>
            <a:pPr lvl="8" marL="3888000" indent="-216000">
              <a:spcAft>
                <a:spcPts val="232"/>
              </a:spcAft>
              <a:buClr>
                <a:srgbClr val="000000"/>
              </a:buClr>
              <a:buSzPct val="45000"/>
              <a:buFont typeface="Wingdings" charset="2"/>
              <a:buChar char=""/>
            </a:pPr>
            <a:r>
              <a:rPr b="0" lang="en-US" sz="2400" spc="-1" strike="noStrike">
                <a:solidFill>
                  <a:srgbClr val="000000"/>
                </a:solidFill>
                <a:latin typeface="Arial"/>
              </a:rPr>
              <a:t>Third level</a:t>
            </a:r>
            <a:endParaRPr b="0" lang="en-US" sz="2400" spc="-1" strike="noStrike">
              <a:solidFill>
                <a:srgbClr val="000000"/>
              </a:solidFill>
              <a:latin typeface="Arial"/>
            </a:endParaRPr>
          </a:p>
          <a:p>
            <a:pPr lvl="9" marL="4320000" indent="-216000">
              <a:spcAft>
                <a:spcPts val="1168"/>
              </a:spcAft>
              <a:buClr>
                <a:srgbClr val="000000"/>
              </a:buClr>
              <a:buSzPct val="45000"/>
              <a:buFont typeface="Wingdings" charset="2"/>
              <a:buChar char=""/>
            </a:pPr>
            <a:r>
              <a:rPr b="0" lang="en-US" sz="2000" spc="-1" strike="noStrike">
                <a:solidFill>
                  <a:srgbClr val="000000"/>
                </a:solidFill>
                <a:latin typeface="Arial"/>
              </a:rPr>
              <a:t>Fourth level</a:t>
            </a:r>
            <a:endParaRPr b="0" lang="en-US" sz="2000" spc="-1" strike="noStrike">
              <a:solidFill>
                <a:srgbClr val="000000"/>
              </a:solidFill>
              <a:latin typeface="Arial"/>
            </a:endParaRPr>
          </a:p>
          <a:p>
            <a:pPr lvl="9" marL="4320000" indent="-216000">
              <a:spcAft>
                <a:spcPts val="1168"/>
              </a:spcAft>
              <a:buClr>
                <a:srgbClr val="000000"/>
              </a:buClr>
              <a:buSzPct val="45000"/>
              <a:buFont typeface="Wingdings" charset="2"/>
              <a:buChar char=""/>
            </a:pPr>
            <a:r>
              <a:rPr b="0" lang="en-US" sz="2000" spc="-1" strike="noStrike">
                <a:solidFill>
                  <a:srgbClr val="000000"/>
                </a:solidFill>
                <a:latin typeface="Arial"/>
              </a:rPr>
              <a:t>Fifth level</a:t>
            </a:r>
            <a:endParaRPr b="0" lang="en-US" sz="2000" spc="-1" strike="noStrike">
              <a:solidFill>
                <a:srgbClr val="000000"/>
              </a:solidFill>
              <a:latin typeface="Arial"/>
            </a:endParaRPr>
          </a:p>
        </p:txBody>
      </p:sp>
      <p:sp>
        <p:nvSpPr>
          <p:cNvPr id="89" name="PlaceHolder 3"/>
          <p:cNvSpPr>
            <a:spLocks noGrp="1"/>
          </p:cNvSpPr>
          <p:nvPr>
            <p:ph type="dt"/>
          </p:nvPr>
        </p:nvSpPr>
        <p:spPr>
          <a:xfrm>
            <a:off x="0" y="0"/>
            <a:ext cx="360" cy="360"/>
          </a:xfrm>
          <a:prstGeom prst="rect">
            <a:avLst/>
          </a:prstGeom>
        </p:spPr>
        <p:txBody>
          <a:bodyPr lIns="90000" rIns="90000" tIns="45000" bIns="45000">
            <a:noAutofit/>
          </a:bodyPr>
          <a:p>
            <a:pPr>
              <a:lnSpc>
                <a:spcPct val="100000"/>
              </a:lnSpc>
            </a:pPr>
            <a:fld id="{657233D4-D9AB-40F8-8CD9-80C79B019D32}" type="datetime">
              <a:rPr b="0" lang="en-US" sz="1800" spc="-1" strike="noStrike">
                <a:solidFill>
                  <a:srgbClr val="000000"/>
                </a:solidFill>
                <a:latin typeface="Calibri"/>
              </a:rPr>
              <a:t>8/4/20</a:t>
            </a:fld>
            <a:endParaRPr b="0" lang="en-US" sz="1800" spc="-1" strike="noStrike">
              <a:latin typeface="Times New Roman"/>
            </a:endParaRPr>
          </a:p>
        </p:txBody>
      </p:sp>
      <p:sp>
        <p:nvSpPr>
          <p:cNvPr id="90" name="PlaceHolder 4"/>
          <p:cNvSpPr>
            <a:spLocks noGrp="1"/>
          </p:cNvSpPr>
          <p:nvPr>
            <p:ph type="ftr"/>
          </p:nvPr>
        </p:nvSpPr>
        <p:spPr>
          <a:xfrm>
            <a:off x="0" y="0"/>
            <a:ext cx="360" cy="360"/>
          </a:xfrm>
          <a:prstGeom prst="rect">
            <a:avLst/>
          </a:prstGeom>
        </p:spPr>
        <p:txBody>
          <a:bodyPr lIns="90000" rIns="90000" tIns="45000" bIns="45000">
            <a:noAutofit/>
          </a:bodyPr>
          <a:p>
            <a:endParaRPr b="0" lang="en-US" sz="2400" spc="-1" strike="noStrike">
              <a:latin typeface="Times New Roman"/>
            </a:endParaRPr>
          </a:p>
        </p:txBody>
      </p:sp>
      <p:sp>
        <p:nvSpPr>
          <p:cNvPr id="91" name="PlaceHolder 5"/>
          <p:cNvSpPr>
            <a:spLocks noGrp="1"/>
          </p:cNvSpPr>
          <p:nvPr>
            <p:ph type="sldNum"/>
          </p:nvPr>
        </p:nvSpPr>
        <p:spPr>
          <a:xfrm>
            <a:off x="0" y="0"/>
            <a:ext cx="360" cy="360"/>
          </a:xfrm>
          <a:prstGeom prst="rect">
            <a:avLst/>
          </a:prstGeom>
        </p:spPr>
        <p:txBody>
          <a:bodyPr lIns="90000" rIns="90000" tIns="45000" bIns="45000">
            <a:noAutofit/>
          </a:bodyPr>
          <a:p>
            <a:pPr>
              <a:lnSpc>
                <a:spcPct val="100000"/>
              </a:lnSpc>
            </a:pPr>
            <a:fld id="{4F2BC6D7-034E-4C96-BE45-6A508D6E89CE}" type="slidenum">
              <a:rPr b="0" lang="en-US" sz="1800" spc="-1" strike="noStrike">
                <a:solidFill>
                  <a:srgbClr val="000000"/>
                </a:solidFill>
                <a:latin typeface="Calibri"/>
              </a:rPr>
              <a:t>&lt;number&gt;</a:t>
            </a:fld>
            <a:endParaRPr b="0" lang="en-US" sz="18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PlaceHolder 1"/>
          <p:cNvSpPr>
            <a:spLocks noGrp="1"/>
          </p:cNvSpPr>
          <p:nvPr>
            <p:ph type="title"/>
          </p:nvPr>
        </p:nvSpPr>
        <p:spPr>
          <a:xfrm>
            <a:off x="-35280" y="36360"/>
            <a:ext cx="9071640" cy="631440"/>
          </a:xfrm>
          <a:prstGeom prst="rect">
            <a:avLst/>
          </a:prstGeom>
        </p:spPr>
        <p:txBody>
          <a:bodyPr lIns="0" rIns="0" tIns="0" bIns="0" anchor="ctr">
            <a:noAutofit/>
          </a:bodyPr>
          <a:p>
            <a:pPr algn="ctr"/>
            <a:r>
              <a:rPr b="0" lang="en-US" sz="3300" spc="-1" strike="noStrike">
                <a:latin typeface="Times New Roman"/>
              </a:rPr>
              <a:t>Click to edit the title text format</a:t>
            </a:r>
            <a:endParaRPr b="0" lang="en-US" sz="3300" spc="-1" strike="noStrike">
              <a:latin typeface="Times New Roman"/>
            </a:endParaRPr>
          </a:p>
        </p:txBody>
      </p:sp>
      <p:sp>
        <p:nvSpPr>
          <p:cNvPr id="129" name="PlaceHolder 2"/>
          <p:cNvSpPr>
            <a:spLocks noGrp="1"/>
          </p:cNvSpPr>
          <p:nvPr>
            <p:ph type="body"/>
          </p:nvPr>
        </p:nvSpPr>
        <p:spPr>
          <a:xfrm>
            <a:off x="503280" y="1326240"/>
            <a:ext cx="9071640" cy="3288600"/>
          </a:xfrm>
          <a:prstGeom prst="rect">
            <a:avLst/>
          </a:prstGeom>
        </p:spPr>
        <p:txBody>
          <a:bodyPr lIns="0" rIns="0" tIns="0" bIns="0">
            <a:normAutofit/>
          </a:bodyPr>
          <a:p>
            <a:pPr marL="432000" indent="-324000">
              <a:spcAft>
                <a:spcPts val="1057"/>
              </a:spcAft>
              <a:buClr>
                <a:srgbClr val="000000"/>
              </a:buClr>
              <a:buSzPct val="45000"/>
              <a:buFont typeface="Wingdings" charset="2"/>
              <a:buChar char=""/>
            </a:pPr>
            <a:r>
              <a:rPr b="0" lang="en-US" sz="2400" spc="-1" strike="noStrike">
                <a:latin typeface="Times New Roman"/>
              </a:rPr>
              <a:t>Click to edit the outline text format</a:t>
            </a:r>
            <a:endParaRPr b="0" lang="en-US" sz="2400" spc="-1" strike="noStrike">
              <a:latin typeface="Times New Roman"/>
            </a:endParaRPr>
          </a:p>
          <a:p>
            <a:pPr lvl="1" marL="864000" indent="-324000">
              <a:spcAft>
                <a:spcPts val="848"/>
              </a:spcAft>
              <a:buClr>
                <a:srgbClr val="000000"/>
              </a:buClr>
              <a:buSzPct val="45000"/>
              <a:buFont typeface="Wingdings" charset="2"/>
              <a:buChar char=""/>
            </a:pPr>
            <a:r>
              <a:rPr b="0" lang="en-US" sz="2100" spc="-1" strike="noStrike">
                <a:latin typeface="Times New Roman"/>
              </a:rPr>
              <a:t>Second Outline Level</a:t>
            </a:r>
            <a:endParaRPr b="0" lang="en-US" sz="2100" spc="-1" strike="noStrike">
              <a:latin typeface="Times New Roman"/>
            </a:endParaRPr>
          </a:p>
          <a:p>
            <a:pPr lvl="2" marL="1296000" indent="-288000">
              <a:spcAft>
                <a:spcPts val="635"/>
              </a:spcAft>
              <a:buClr>
                <a:srgbClr val="000000"/>
              </a:buClr>
              <a:buSzPct val="75000"/>
              <a:buFont typeface="Symbol" charset="2"/>
              <a:buChar char=""/>
            </a:pPr>
            <a:r>
              <a:rPr b="0" lang="en-US" sz="1800" spc="-1" strike="noStrike">
                <a:latin typeface="Times New Roman"/>
              </a:rPr>
              <a:t>Third Outline Level</a:t>
            </a:r>
            <a:endParaRPr b="0" lang="en-US" sz="1800" spc="-1" strike="noStrike">
              <a:latin typeface="Times New Roman"/>
            </a:endParaRPr>
          </a:p>
          <a:p>
            <a:pPr lvl="3" marL="1728000" indent="-216000">
              <a:spcAft>
                <a:spcPts val="422"/>
              </a:spcAft>
              <a:buClr>
                <a:srgbClr val="000000"/>
              </a:buClr>
              <a:buSzPct val="45000"/>
              <a:buFont typeface="Wingdings" charset="2"/>
              <a:buChar char=""/>
            </a:pPr>
            <a:r>
              <a:rPr b="0" lang="en-US" sz="1500" spc="-1" strike="noStrike">
                <a:latin typeface="Times New Roman"/>
              </a:rPr>
              <a:t>Fourth Outline Level</a:t>
            </a:r>
            <a:endParaRPr b="0" lang="en-US" sz="1500" spc="-1" strike="noStrike">
              <a:latin typeface="Times New Roman"/>
            </a:endParaRPr>
          </a:p>
          <a:p>
            <a:pPr lvl="4" marL="2160000" indent="-216000">
              <a:spcAft>
                <a:spcPts val="210"/>
              </a:spcAft>
              <a:buClr>
                <a:srgbClr val="000000"/>
              </a:buClr>
              <a:buSzPct val="75000"/>
              <a:buFont typeface="Symbol" charset="2"/>
              <a:buChar char=""/>
            </a:pPr>
            <a:r>
              <a:rPr b="0" lang="en-US" sz="1500" spc="-1" strike="noStrike">
                <a:latin typeface="Times New Roman"/>
              </a:rPr>
              <a:t>Fifth Outline Level</a:t>
            </a:r>
            <a:endParaRPr b="0" lang="en-US" sz="1500" spc="-1" strike="noStrike">
              <a:latin typeface="Times New Roman"/>
            </a:endParaRPr>
          </a:p>
          <a:p>
            <a:pPr lvl="5" marL="2592000" indent="-216000">
              <a:spcAft>
                <a:spcPts val="210"/>
              </a:spcAft>
              <a:buClr>
                <a:srgbClr val="000000"/>
              </a:buClr>
              <a:buSzPct val="45000"/>
              <a:buFont typeface="Wingdings" charset="2"/>
              <a:buChar char=""/>
            </a:pPr>
            <a:r>
              <a:rPr b="0" lang="en-US" sz="1500" spc="-1" strike="noStrike">
                <a:latin typeface="Times New Roman"/>
              </a:rPr>
              <a:t>Sixth Outline Level</a:t>
            </a:r>
            <a:endParaRPr b="0" lang="en-US" sz="1500" spc="-1" strike="noStrike">
              <a:latin typeface="Times New Roman"/>
            </a:endParaRPr>
          </a:p>
          <a:p>
            <a:pPr lvl="6" marL="3024000" indent="-216000">
              <a:spcAft>
                <a:spcPts val="210"/>
              </a:spcAft>
              <a:buClr>
                <a:srgbClr val="000000"/>
              </a:buClr>
              <a:buSzPct val="45000"/>
              <a:buFont typeface="Wingdings" charset="2"/>
              <a:buChar char=""/>
            </a:pPr>
            <a:r>
              <a:rPr b="0" lang="en-US" sz="1500" spc="-1" strike="noStrike">
                <a:latin typeface="Times New Roman"/>
              </a:rPr>
              <a:t>Seventh Outline Level</a:t>
            </a:r>
            <a:endParaRPr b="0" lang="en-US" sz="1500" spc="-1" strike="noStrike">
              <a:latin typeface="Times New Roman"/>
            </a:endParaRPr>
          </a:p>
        </p:txBody>
      </p:sp>
      <p:sp>
        <p:nvSpPr>
          <p:cNvPr id="130" name="PlaceHolder 3"/>
          <p:cNvSpPr>
            <a:spLocks noGrp="1"/>
          </p:cNvSpPr>
          <p:nvPr>
            <p:ph type="dt"/>
          </p:nvPr>
        </p:nvSpPr>
        <p:spPr>
          <a:xfrm>
            <a:off x="503280" y="5164560"/>
            <a:ext cx="2348280" cy="39096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131" name="PlaceHolder 4"/>
          <p:cNvSpPr>
            <a:spLocks noGrp="1"/>
          </p:cNvSpPr>
          <p:nvPr>
            <p:ph type="ftr"/>
          </p:nvPr>
        </p:nvSpPr>
        <p:spPr>
          <a:xfrm>
            <a:off x="3446640" y="5164560"/>
            <a:ext cx="3195000" cy="39096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132" name="PlaceHolder 5"/>
          <p:cNvSpPr>
            <a:spLocks noGrp="1"/>
          </p:cNvSpPr>
          <p:nvPr>
            <p:ph type="sldNum"/>
          </p:nvPr>
        </p:nvSpPr>
        <p:spPr>
          <a:xfrm>
            <a:off x="7226640" y="5164560"/>
            <a:ext cx="2348280" cy="390960"/>
          </a:xfrm>
          <a:prstGeom prst="rect">
            <a:avLst/>
          </a:prstGeom>
        </p:spPr>
        <p:txBody>
          <a:bodyPr lIns="0" rIns="0" tIns="0" bIns="0">
            <a:noAutofit/>
          </a:bodyPr>
          <a:p>
            <a:pPr algn="r"/>
            <a:fld id="{956250FE-3EA7-49FA-862F-6DD4BFA18525}" type="slidenum">
              <a:rPr b="0" lang="en-US" sz="1400" spc="-1" strike="noStrike">
                <a:latin typeface="Times New Roman"/>
              </a:rPr>
              <a:t>&lt;number&gt;</a:t>
            </a:fld>
            <a:endParaRPr b="0" lang="en-US" sz="1400" spc="-1" strike="noStrike">
              <a:latin typeface="Times New Roman"/>
            </a:endParaRPr>
          </a:p>
        </p:txBody>
      </p:sp>
      <p:sp>
        <p:nvSpPr>
          <p:cNvPr id="133" name="TextShape 6"/>
          <p:cNvSpPr txBox="1"/>
          <p:nvPr/>
        </p:nvSpPr>
        <p:spPr>
          <a:xfrm>
            <a:off x="7658640" y="5461920"/>
            <a:ext cx="2373840" cy="321120"/>
          </a:xfrm>
          <a:prstGeom prst="rect">
            <a:avLst/>
          </a:prstGeom>
          <a:noFill/>
          <a:ln>
            <a:noFill/>
          </a:ln>
        </p:spPr>
        <p:txBody>
          <a:bodyPr lIns="0" rIns="0" tIns="0" bIns="0">
            <a:noAutofit/>
          </a:bodyPr>
          <a:p>
            <a:pPr algn="r"/>
            <a:fld id="{AA09F9C3-1F59-4826-8923-E73D4BE8EB35}" type="slidenum">
              <a:rPr b="1" i="1" lang="en-US" sz="1800" spc="-1" strike="noStrike">
                <a:latin typeface="Times New Roman"/>
              </a:rPr>
              <a:t>&lt;number&gt;</a:t>
            </a:fld>
            <a:endParaRPr b="0" lang="en-US" sz="1800" spc="-1" strike="noStrike">
              <a:latin typeface="Times New Roman"/>
            </a:endParaRPr>
          </a:p>
        </p:txBody>
      </p:sp>
      <p:sp>
        <p:nvSpPr>
          <p:cNvPr id="134" name="TextShape 7"/>
          <p:cNvSpPr txBox="1"/>
          <p:nvPr/>
        </p:nvSpPr>
        <p:spPr>
          <a:xfrm>
            <a:off x="0" y="5435280"/>
            <a:ext cx="6860160" cy="343440"/>
          </a:xfrm>
          <a:prstGeom prst="rect">
            <a:avLst/>
          </a:prstGeom>
          <a:noFill/>
          <a:ln>
            <a:noFill/>
          </a:ln>
        </p:spPr>
        <p:txBody>
          <a:bodyPr lIns="90000" rIns="90000" tIns="45000" bIns="45000">
            <a:noAutofit/>
          </a:bodyPr>
          <a:p>
            <a:r>
              <a:rPr b="1" i="1" lang="en-US" sz="1800" spc="-1" strike="noStrike">
                <a:latin typeface="Times New Roman"/>
              </a:rPr>
              <a:t>Christine Nattrass (UTK), SCUWP, January 16, 2011</a:t>
            </a:r>
            <a:endParaRPr b="0" lang="en-US" sz="1800" spc="-1" strike="noStrike">
              <a:latin typeface="Arial"/>
            </a:endParaRPr>
          </a:p>
        </p:txBody>
      </p:sp>
      <p:grpSp>
        <p:nvGrpSpPr>
          <p:cNvPr id="135" name="Group 8"/>
          <p:cNvGrpSpPr/>
          <p:nvPr/>
        </p:nvGrpSpPr>
        <p:grpSpPr>
          <a:xfrm>
            <a:off x="360" y="5345640"/>
            <a:ext cx="5488200" cy="102600"/>
            <a:chOff x="360" y="5345640"/>
            <a:chExt cx="5488200" cy="102600"/>
          </a:xfrm>
        </p:grpSpPr>
        <p:sp>
          <p:nvSpPr>
            <p:cNvPr id="136" name="CustomShape 9"/>
            <p:cNvSpPr/>
            <p:nvPr/>
          </p:nvSpPr>
          <p:spPr>
            <a:xfrm>
              <a:off x="360" y="5345640"/>
              <a:ext cx="5488200" cy="102600"/>
            </a:xfrm>
            <a:prstGeom prst="rect">
              <a:avLst/>
            </a:prstGeom>
            <a:solidFill>
              <a:srgbClr val="000000"/>
            </a:solidFill>
            <a:ln>
              <a:solidFill>
                <a:srgbClr val="808080"/>
              </a:solidFill>
            </a:ln>
          </p:spPr>
          <p:style>
            <a:lnRef idx="0"/>
            <a:fillRef idx="0"/>
            <a:effectRef idx="0"/>
            <a:fontRef idx="minor"/>
          </p:style>
        </p:sp>
        <p:sp>
          <p:nvSpPr>
            <p:cNvPr id="137" name="Line 10"/>
            <p:cNvSpPr/>
            <p:nvPr/>
          </p:nvSpPr>
          <p:spPr>
            <a:xfrm>
              <a:off x="360" y="5389920"/>
              <a:ext cx="5488200" cy="0"/>
            </a:xfrm>
            <a:prstGeom prst="line">
              <a:avLst/>
            </a:prstGeom>
            <a:ln w="45720">
              <a:solidFill>
                <a:srgbClr val="33cc66"/>
              </a:solidFill>
              <a:round/>
            </a:ln>
          </p:spPr>
          <p:style>
            <a:lnRef idx="0"/>
            <a:fillRef idx="0"/>
            <a:effectRef idx="0"/>
            <a:fontRef idx="minor"/>
          </p:style>
        </p:sp>
      </p:grpSp>
      <p:grpSp>
        <p:nvGrpSpPr>
          <p:cNvPr id="138" name="Group 11"/>
          <p:cNvGrpSpPr/>
          <p:nvPr/>
        </p:nvGrpSpPr>
        <p:grpSpPr>
          <a:xfrm>
            <a:off x="720" y="567720"/>
            <a:ext cx="9604440" cy="102600"/>
            <a:chOff x="720" y="567720"/>
            <a:chExt cx="9604440" cy="102600"/>
          </a:xfrm>
        </p:grpSpPr>
        <p:sp>
          <p:nvSpPr>
            <p:cNvPr id="139" name="CustomShape 12"/>
            <p:cNvSpPr/>
            <p:nvPr/>
          </p:nvSpPr>
          <p:spPr>
            <a:xfrm>
              <a:off x="720" y="567720"/>
              <a:ext cx="9604440" cy="102600"/>
            </a:xfrm>
            <a:prstGeom prst="rect">
              <a:avLst/>
            </a:prstGeom>
            <a:solidFill>
              <a:srgbClr val="000000"/>
            </a:solidFill>
            <a:ln>
              <a:solidFill>
                <a:srgbClr val="808080"/>
              </a:solidFill>
            </a:ln>
          </p:spPr>
          <p:style>
            <a:lnRef idx="0"/>
            <a:fillRef idx="0"/>
            <a:effectRef idx="0"/>
            <a:fontRef idx="minor"/>
          </p:style>
        </p:sp>
        <p:sp>
          <p:nvSpPr>
            <p:cNvPr id="140" name="Line 13"/>
            <p:cNvSpPr/>
            <p:nvPr/>
          </p:nvSpPr>
          <p:spPr>
            <a:xfrm>
              <a:off x="720" y="612000"/>
              <a:ext cx="9604440" cy="0"/>
            </a:xfrm>
            <a:prstGeom prst="line">
              <a:avLst/>
            </a:prstGeom>
            <a:ln w="45720">
              <a:solidFill>
                <a:srgbClr val="99ccff"/>
              </a:solidFill>
              <a:round/>
            </a:ln>
          </p:spPr>
          <p:style>
            <a:lnRef idx="0"/>
            <a:fillRef idx="0"/>
            <a:effectRef idx="0"/>
            <a:fontRef idx="minor"/>
          </p:style>
        </p:sp>
      </p:gr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PlaceHolder 1"/>
          <p:cNvSpPr>
            <a:spLocks noGrp="1"/>
          </p:cNvSpPr>
          <p:nvPr>
            <p:ph type="title"/>
          </p:nvPr>
        </p:nvSpPr>
        <p:spPr>
          <a:xfrm>
            <a:off x="503640" y="225720"/>
            <a:ext cx="9071280" cy="946800"/>
          </a:xfrm>
          <a:prstGeom prst="rect">
            <a:avLst/>
          </a:prstGeom>
        </p:spPr>
        <p:txBody>
          <a:bodyPr lIns="0" rIns="0" tIns="0" bIns="0" anchor="ctr">
            <a:noAutofit/>
          </a:bodyPr>
          <a:p>
            <a:pPr algn="ctr"/>
            <a:r>
              <a:rPr b="0" lang="en-US" sz="3300" spc="-1" strike="noStrike">
                <a:latin typeface="Times New Roman"/>
              </a:rPr>
              <a:t>Click to edit the title text format</a:t>
            </a:r>
            <a:endParaRPr b="0" lang="en-US" sz="3300" spc="-1" strike="noStrike">
              <a:latin typeface="Times New Roman"/>
            </a:endParaRPr>
          </a:p>
        </p:txBody>
      </p:sp>
      <p:sp>
        <p:nvSpPr>
          <p:cNvPr id="178" name="PlaceHolder 2"/>
          <p:cNvSpPr>
            <a:spLocks noGrp="1"/>
          </p:cNvSpPr>
          <p:nvPr>
            <p:ph type="body"/>
          </p:nvPr>
        </p:nvSpPr>
        <p:spPr>
          <a:xfrm>
            <a:off x="503640" y="1326240"/>
            <a:ext cx="8870040" cy="3288600"/>
          </a:xfrm>
          <a:prstGeom prst="rect">
            <a:avLst/>
          </a:prstGeom>
        </p:spPr>
        <p:txBody>
          <a:bodyPr lIns="0" rIns="0" tIns="0" bIns="0">
            <a:normAutofit/>
          </a:bodyPr>
          <a:p>
            <a:pPr marL="432000" indent="-324000">
              <a:spcAft>
                <a:spcPts val="1057"/>
              </a:spcAft>
              <a:buClr>
                <a:srgbClr val="000000"/>
              </a:buClr>
              <a:buSzPct val="45000"/>
              <a:buFont typeface="Wingdings" charset="2"/>
              <a:buChar char=""/>
            </a:pPr>
            <a:r>
              <a:rPr b="0" lang="en-US" sz="2400" spc="-1" strike="noStrike">
                <a:latin typeface="Times New Roman"/>
              </a:rPr>
              <a:t>Click to edit the outline text format</a:t>
            </a:r>
            <a:endParaRPr b="0" lang="en-US" sz="2400" spc="-1" strike="noStrike">
              <a:latin typeface="Times New Roman"/>
            </a:endParaRPr>
          </a:p>
          <a:p>
            <a:pPr lvl="1" marL="864000" indent="-324000">
              <a:spcAft>
                <a:spcPts val="848"/>
              </a:spcAft>
              <a:buClr>
                <a:srgbClr val="000000"/>
              </a:buClr>
              <a:buSzPct val="75000"/>
              <a:buFont typeface="Symbol" charset="2"/>
              <a:buChar char=""/>
            </a:pPr>
            <a:r>
              <a:rPr b="0" lang="en-US" sz="2100" spc="-1" strike="noStrike">
                <a:latin typeface="Times New Roman"/>
              </a:rPr>
              <a:t>Second Outline Level</a:t>
            </a:r>
            <a:endParaRPr b="0" lang="en-US" sz="2100" spc="-1" strike="noStrike">
              <a:latin typeface="Times New Roman"/>
            </a:endParaRPr>
          </a:p>
          <a:p>
            <a:pPr lvl="2" marL="1296000" indent="-288000">
              <a:spcAft>
                <a:spcPts val="635"/>
              </a:spcAft>
              <a:buClr>
                <a:srgbClr val="000000"/>
              </a:buClr>
              <a:buSzPct val="45000"/>
              <a:buFont typeface="Wingdings" charset="2"/>
              <a:buChar char=""/>
            </a:pPr>
            <a:r>
              <a:rPr b="0" lang="en-US" sz="1800" spc="-1" strike="noStrike">
                <a:latin typeface="Times New Roman"/>
              </a:rPr>
              <a:t>Third Outline Level</a:t>
            </a:r>
            <a:endParaRPr b="0" lang="en-US" sz="1800" spc="-1" strike="noStrike">
              <a:latin typeface="Times New Roman"/>
            </a:endParaRPr>
          </a:p>
          <a:p>
            <a:pPr lvl="3" marL="1728000" indent="-216000">
              <a:spcAft>
                <a:spcPts val="420"/>
              </a:spcAft>
              <a:buClr>
                <a:srgbClr val="000000"/>
              </a:buClr>
              <a:buSzPct val="75000"/>
              <a:buFont typeface="Symbol" charset="2"/>
              <a:buChar char=""/>
            </a:pPr>
            <a:r>
              <a:rPr b="0" lang="en-US" sz="1500" spc="-1" strike="noStrike">
                <a:latin typeface="Times New Roman"/>
              </a:rPr>
              <a:t>Fourth Outline Level</a:t>
            </a:r>
            <a:endParaRPr b="0" lang="en-US" sz="1500" spc="-1" strike="noStrike">
              <a:latin typeface="Times New Roman"/>
            </a:endParaRPr>
          </a:p>
          <a:p>
            <a:pPr lvl="4" marL="2160000" indent="-216000">
              <a:spcAft>
                <a:spcPts val="210"/>
              </a:spcAft>
              <a:buClr>
                <a:srgbClr val="000000"/>
              </a:buClr>
              <a:buSzPct val="45000"/>
              <a:buFont typeface="Wingdings" charset="2"/>
              <a:buChar char=""/>
            </a:pPr>
            <a:r>
              <a:rPr b="0" lang="en-US" sz="1500" spc="-1" strike="noStrike">
                <a:latin typeface="Times New Roman"/>
              </a:rPr>
              <a:t>Fifth Outline Level</a:t>
            </a:r>
            <a:endParaRPr b="0" lang="en-US" sz="1500" spc="-1" strike="noStrike">
              <a:latin typeface="Times New Roman"/>
            </a:endParaRPr>
          </a:p>
          <a:p>
            <a:pPr lvl="5" marL="2592000" indent="-216000">
              <a:spcAft>
                <a:spcPts val="210"/>
              </a:spcAft>
              <a:buClr>
                <a:srgbClr val="000000"/>
              </a:buClr>
              <a:buSzPct val="45000"/>
              <a:buFont typeface="Wingdings" charset="2"/>
              <a:buChar char=""/>
            </a:pPr>
            <a:r>
              <a:rPr b="0" lang="en-US" sz="1500" spc="-1" strike="noStrike">
                <a:latin typeface="Times New Roman"/>
              </a:rPr>
              <a:t>Sixth Outline Level</a:t>
            </a:r>
            <a:endParaRPr b="0" lang="en-US" sz="1500" spc="-1" strike="noStrike">
              <a:latin typeface="Times New Roman"/>
            </a:endParaRPr>
          </a:p>
          <a:p>
            <a:pPr lvl="6" marL="3024000" indent="-216000">
              <a:spcAft>
                <a:spcPts val="210"/>
              </a:spcAft>
              <a:buClr>
                <a:srgbClr val="000000"/>
              </a:buClr>
              <a:buSzPct val="45000"/>
              <a:buFont typeface="Wingdings" charset="2"/>
              <a:buChar char=""/>
            </a:pPr>
            <a:r>
              <a:rPr b="0" lang="en-US" sz="1500" spc="-1" strike="noStrike">
                <a:latin typeface="Times New Roman"/>
              </a:rPr>
              <a:t>Seventh Outline Level</a:t>
            </a:r>
            <a:endParaRPr b="0" lang="en-US" sz="1500" spc="-1" strike="noStrike">
              <a:latin typeface="Times New Roman"/>
            </a:endParaRPr>
          </a:p>
        </p:txBody>
      </p:sp>
      <p:sp>
        <p:nvSpPr>
          <p:cNvPr id="179" name="PlaceHolder 3"/>
          <p:cNvSpPr>
            <a:spLocks noGrp="1"/>
          </p:cNvSpPr>
          <p:nvPr>
            <p:ph type="dt"/>
          </p:nvPr>
        </p:nvSpPr>
        <p:spPr>
          <a:xfrm>
            <a:off x="503640" y="5164920"/>
            <a:ext cx="2347920" cy="39096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180" name="PlaceHolder 4"/>
          <p:cNvSpPr>
            <a:spLocks noGrp="1"/>
          </p:cNvSpPr>
          <p:nvPr>
            <p:ph type="ftr"/>
          </p:nvPr>
        </p:nvSpPr>
        <p:spPr>
          <a:xfrm>
            <a:off x="3447000" y="5164920"/>
            <a:ext cx="3195000" cy="39096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181" name="PlaceHolder 5"/>
          <p:cNvSpPr>
            <a:spLocks noGrp="1"/>
          </p:cNvSpPr>
          <p:nvPr>
            <p:ph type="sldNum"/>
          </p:nvPr>
        </p:nvSpPr>
        <p:spPr>
          <a:xfrm>
            <a:off x="7227000" y="5164920"/>
            <a:ext cx="2347920" cy="390960"/>
          </a:xfrm>
          <a:prstGeom prst="rect">
            <a:avLst/>
          </a:prstGeom>
        </p:spPr>
        <p:txBody>
          <a:bodyPr lIns="0" rIns="0" tIns="0" bIns="0">
            <a:noAutofit/>
          </a:bodyPr>
          <a:p>
            <a:pPr algn="r"/>
            <a:fld id="{C298B538-D618-4D2B-8C7B-B461469306A5}" type="slidenum">
              <a:rPr b="0" lang="en-US" sz="1400" spc="-1" strike="noStrike">
                <a:latin typeface="Times New Roman"/>
              </a:rPr>
              <a:t>&lt;number&gt;</a:t>
            </a:fld>
            <a:endParaRPr b="0" lang="en-US" sz="1400" spc="-1" strike="noStrike">
              <a:latin typeface="Times New Roman"/>
            </a:endParaRPr>
          </a:p>
        </p:txBody>
      </p:sp>
      <p:sp>
        <p:nvSpPr>
          <p:cNvPr id="182" name="TextShape 6"/>
          <p:cNvSpPr txBox="1"/>
          <p:nvPr/>
        </p:nvSpPr>
        <p:spPr>
          <a:xfrm>
            <a:off x="8886600" y="5426280"/>
            <a:ext cx="1214280" cy="343440"/>
          </a:xfrm>
          <a:prstGeom prst="rect">
            <a:avLst/>
          </a:prstGeom>
          <a:noFill/>
          <a:ln>
            <a:noFill/>
          </a:ln>
        </p:spPr>
        <p:txBody>
          <a:bodyPr lIns="90000" rIns="90000" tIns="45000" bIns="45000">
            <a:noAutofit/>
          </a:bodyPr>
          <a:p>
            <a:pPr algn="r"/>
            <a:fld id="{97529C3C-3352-4F9B-A090-FC0F561CD1E4}" type="slidenum">
              <a:rPr b="1" lang="en-US" sz="1800" spc="-1" strike="noStrike">
                <a:latin typeface="Times New Roman"/>
              </a:rPr>
              <a:t>&lt;number&gt;</a:t>
            </a:fld>
            <a:endParaRPr b="0" lang="en-US" sz="1800" spc="-1" strike="noStrike">
              <a:latin typeface="Arial"/>
            </a:endParaRPr>
          </a:p>
        </p:txBody>
      </p:sp>
      <p:pic>
        <p:nvPicPr>
          <p:cNvPr id="183" name="" descr=""/>
          <p:cNvPicPr/>
          <p:nvPr/>
        </p:nvPicPr>
        <p:blipFill>
          <a:blip r:embed="rId2"/>
          <a:stretch/>
        </p:blipFill>
        <p:spPr>
          <a:xfrm>
            <a:off x="72000" y="5031720"/>
            <a:ext cx="603720" cy="617040"/>
          </a:xfrm>
          <a:prstGeom prst="rect">
            <a:avLst/>
          </a:prstGeom>
          <a:ln>
            <a:noFill/>
          </a:ln>
        </p:spPr>
      </p:pic>
      <p:sp>
        <p:nvSpPr>
          <p:cNvPr id="184" name="TextShape 7"/>
          <p:cNvSpPr txBox="1"/>
          <p:nvPr/>
        </p:nvSpPr>
        <p:spPr>
          <a:xfrm>
            <a:off x="805320" y="5416560"/>
            <a:ext cx="8562240" cy="372240"/>
          </a:xfrm>
          <a:prstGeom prst="rect">
            <a:avLst/>
          </a:prstGeom>
          <a:noFill/>
          <a:ln>
            <a:noFill/>
          </a:ln>
        </p:spPr>
        <p:txBody>
          <a:bodyPr lIns="90000" rIns="90000" tIns="45000" bIns="45000">
            <a:noAutofit/>
          </a:bodyPr>
          <a:p>
            <a:r>
              <a:rPr b="0" i="1" lang="en-US" sz="2000" spc="-1" strike="noStrike">
                <a:latin typeface="Times New Roman"/>
              </a:rPr>
              <a:t>Christine Nattrass, SESAPS 2016</a:t>
            </a:r>
            <a:endParaRPr b="0" lang="en-US" sz="2000" spc="-1" strike="noStrike">
              <a:latin typeface="Arial"/>
            </a:endParaRPr>
          </a:p>
        </p:txBody>
      </p:sp>
      <p:sp>
        <p:nvSpPr>
          <p:cNvPr id="185" name="Line 8"/>
          <p:cNvSpPr/>
          <p:nvPr/>
        </p:nvSpPr>
        <p:spPr>
          <a:xfrm>
            <a:off x="671760" y="5378760"/>
            <a:ext cx="8689680" cy="0"/>
          </a:xfrm>
          <a:prstGeom prst="line">
            <a:avLst/>
          </a:prstGeom>
          <a:ln w="18360">
            <a:solidFill>
              <a:srgbClr val="ff0000"/>
            </a:solidFill>
            <a:round/>
          </a:ln>
        </p:spPr>
        <p:style>
          <a:lnRef idx="0"/>
          <a:fillRef idx="0"/>
          <a:effectRef idx="0"/>
          <a:fontRef idx="minor"/>
        </p:style>
      </p:sp>
      <p:sp>
        <p:nvSpPr>
          <p:cNvPr id="186" name="Line 9"/>
          <p:cNvSpPr/>
          <p:nvPr/>
        </p:nvSpPr>
        <p:spPr>
          <a:xfrm>
            <a:off x="662400" y="5425560"/>
            <a:ext cx="8415360" cy="0"/>
          </a:xfrm>
          <a:prstGeom prst="line">
            <a:avLst/>
          </a:prstGeom>
          <a:ln w="18360">
            <a:solidFill>
              <a:srgbClr val="000000"/>
            </a:solidFill>
            <a:round/>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3" name="PlaceHolder 1"/>
          <p:cNvSpPr>
            <a:spLocks noGrp="1"/>
          </p:cNvSpPr>
          <p:nvPr>
            <p:ph type="title"/>
          </p:nvPr>
        </p:nvSpPr>
        <p:spPr>
          <a:xfrm>
            <a:off x="503640" y="225720"/>
            <a:ext cx="9071280" cy="946800"/>
          </a:xfrm>
          <a:prstGeom prst="rect">
            <a:avLst/>
          </a:prstGeom>
        </p:spPr>
        <p:txBody>
          <a:bodyPr lIns="0" rIns="0" tIns="0" bIns="0" anchor="ctr">
            <a:noAutofit/>
          </a:bodyPr>
          <a:p>
            <a:pPr algn="ctr"/>
            <a:r>
              <a:rPr b="0" lang="en-US" sz="3300" spc="-1" strike="noStrike">
                <a:latin typeface="Times New Roman"/>
              </a:rPr>
              <a:t>Click to edit the title text format</a:t>
            </a:r>
            <a:endParaRPr b="0" lang="en-US" sz="3300" spc="-1" strike="noStrike">
              <a:latin typeface="Times New Roman"/>
            </a:endParaRPr>
          </a:p>
        </p:txBody>
      </p:sp>
      <p:sp>
        <p:nvSpPr>
          <p:cNvPr id="224" name="PlaceHolder 2"/>
          <p:cNvSpPr>
            <a:spLocks noGrp="1"/>
          </p:cNvSpPr>
          <p:nvPr>
            <p:ph type="body"/>
          </p:nvPr>
        </p:nvSpPr>
        <p:spPr>
          <a:xfrm>
            <a:off x="503640" y="1326240"/>
            <a:ext cx="8870040" cy="3288600"/>
          </a:xfrm>
          <a:prstGeom prst="rect">
            <a:avLst/>
          </a:prstGeom>
        </p:spPr>
        <p:txBody>
          <a:bodyPr lIns="0" rIns="0" tIns="0" bIns="0">
            <a:normAutofit/>
          </a:bodyPr>
          <a:p>
            <a:pPr marL="432000" indent="-324000">
              <a:spcAft>
                <a:spcPts val="1057"/>
              </a:spcAft>
              <a:buClr>
                <a:srgbClr val="000000"/>
              </a:buClr>
              <a:buSzPct val="45000"/>
              <a:buFont typeface="Wingdings" charset="2"/>
              <a:buChar char=""/>
            </a:pPr>
            <a:r>
              <a:rPr b="0" lang="en-US" sz="2400" spc="-1" strike="noStrike">
                <a:latin typeface="Times New Roman"/>
              </a:rPr>
              <a:t>Click to edit the outline text format</a:t>
            </a:r>
            <a:endParaRPr b="0" lang="en-US" sz="2400" spc="-1" strike="noStrike">
              <a:latin typeface="Times New Roman"/>
            </a:endParaRPr>
          </a:p>
          <a:p>
            <a:pPr lvl="1" marL="864000" indent="-324000">
              <a:spcAft>
                <a:spcPts val="848"/>
              </a:spcAft>
              <a:buClr>
                <a:srgbClr val="000000"/>
              </a:buClr>
              <a:buSzPct val="75000"/>
              <a:buFont typeface="Symbol" charset="2"/>
              <a:buChar char=""/>
            </a:pPr>
            <a:r>
              <a:rPr b="0" lang="en-US" sz="2100" spc="-1" strike="noStrike">
                <a:latin typeface="Times New Roman"/>
              </a:rPr>
              <a:t>Second Outline Level</a:t>
            </a:r>
            <a:endParaRPr b="0" lang="en-US" sz="2100" spc="-1" strike="noStrike">
              <a:latin typeface="Times New Roman"/>
            </a:endParaRPr>
          </a:p>
          <a:p>
            <a:pPr lvl="2" marL="1296000" indent="-288000">
              <a:spcAft>
                <a:spcPts val="635"/>
              </a:spcAft>
              <a:buClr>
                <a:srgbClr val="000000"/>
              </a:buClr>
              <a:buSzPct val="45000"/>
              <a:buFont typeface="Wingdings" charset="2"/>
              <a:buChar char=""/>
            </a:pPr>
            <a:r>
              <a:rPr b="0" lang="en-US" sz="1800" spc="-1" strike="noStrike">
                <a:latin typeface="Times New Roman"/>
              </a:rPr>
              <a:t>Third Outline Level</a:t>
            </a:r>
            <a:endParaRPr b="0" lang="en-US" sz="1800" spc="-1" strike="noStrike">
              <a:latin typeface="Times New Roman"/>
            </a:endParaRPr>
          </a:p>
          <a:p>
            <a:pPr lvl="3" marL="1728000" indent="-216000">
              <a:spcAft>
                <a:spcPts val="420"/>
              </a:spcAft>
              <a:buClr>
                <a:srgbClr val="000000"/>
              </a:buClr>
              <a:buSzPct val="75000"/>
              <a:buFont typeface="Symbol" charset="2"/>
              <a:buChar char=""/>
            </a:pPr>
            <a:r>
              <a:rPr b="0" lang="en-US" sz="1500" spc="-1" strike="noStrike">
                <a:latin typeface="Times New Roman"/>
              </a:rPr>
              <a:t>Fourth Outline Level</a:t>
            </a:r>
            <a:endParaRPr b="0" lang="en-US" sz="1500" spc="-1" strike="noStrike">
              <a:latin typeface="Times New Roman"/>
            </a:endParaRPr>
          </a:p>
          <a:p>
            <a:pPr lvl="4" marL="2160000" indent="-216000">
              <a:spcAft>
                <a:spcPts val="210"/>
              </a:spcAft>
              <a:buClr>
                <a:srgbClr val="000000"/>
              </a:buClr>
              <a:buSzPct val="45000"/>
              <a:buFont typeface="Wingdings" charset="2"/>
              <a:buChar char=""/>
            </a:pPr>
            <a:r>
              <a:rPr b="0" lang="en-US" sz="1500" spc="-1" strike="noStrike">
                <a:latin typeface="Times New Roman"/>
              </a:rPr>
              <a:t>Fifth Outline Level</a:t>
            </a:r>
            <a:endParaRPr b="0" lang="en-US" sz="1500" spc="-1" strike="noStrike">
              <a:latin typeface="Times New Roman"/>
            </a:endParaRPr>
          </a:p>
          <a:p>
            <a:pPr lvl="5" marL="2592000" indent="-216000">
              <a:spcAft>
                <a:spcPts val="210"/>
              </a:spcAft>
              <a:buClr>
                <a:srgbClr val="000000"/>
              </a:buClr>
              <a:buSzPct val="45000"/>
              <a:buFont typeface="Wingdings" charset="2"/>
              <a:buChar char=""/>
            </a:pPr>
            <a:r>
              <a:rPr b="0" lang="en-US" sz="1500" spc="-1" strike="noStrike">
                <a:latin typeface="Times New Roman"/>
              </a:rPr>
              <a:t>Sixth Outline Level</a:t>
            </a:r>
            <a:endParaRPr b="0" lang="en-US" sz="1500" spc="-1" strike="noStrike">
              <a:latin typeface="Times New Roman"/>
            </a:endParaRPr>
          </a:p>
          <a:p>
            <a:pPr lvl="6" marL="3024000" indent="-216000">
              <a:spcAft>
                <a:spcPts val="210"/>
              </a:spcAft>
              <a:buClr>
                <a:srgbClr val="000000"/>
              </a:buClr>
              <a:buSzPct val="45000"/>
              <a:buFont typeface="Wingdings" charset="2"/>
              <a:buChar char=""/>
            </a:pPr>
            <a:r>
              <a:rPr b="0" lang="en-US" sz="1500" spc="-1" strike="noStrike">
                <a:latin typeface="Times New Roman"/>
              </a:rPr>
              <a:t>Seventh Outline Level</a:t>
            </a:r>
            <a:endParaRPr b="0" lang="en-US" sz="1500" spc="-1" strike="noStrike">
              <a:latin typeface="Times New Roman"/>
            </a:endParaRPr>
          </a:p>
        </p:txBody>
      </p:sp>
      <p:sp>
        <p:nvSpPr>
          <p:cNvPr id="225" name="PlaceHolder 3"/>
          <p:cNvSpPr>
            <a:spLocks noGrp="1"/>
          </p:cNvSpPr>
          <p:nvPr>
            <p:ph type="dt"/>
          </p:nvPr>
        </p:nvSpPr>
        <p:spPr>
          <a:xfrm>
            <a:off x="503640" y="5164920"/>
            <a:ext cx="2347920" cy="39096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226" name="PlaceHolder 4"/>
          <p:cNvSpPr>
            <a:spLocks noGrp="1"/>
          </p:cNvSpPr>
          <p:nvPr>
            <p:ph type="ftr"/>
          </p:nvPr>
        </p:nvSpPr>
        <p:spPr>
          <a:xfrm>
            <a:off x="3447000" y="5164920"/>
            <a:ext cx="3195000" cy="39096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227" name="PlaceHolder 5"/>
          <p:cNvSpPr>
            <a:spLocks noGrp="1"/>
          </p:cNvSpPr>
          <p:nvPr>
            <p:ph type="sldNum"/>
          </p:nvPr>
        </p:nvSpPr>
        <p:spPr>
          <a:xfrm>
            <a:off x="7227000" y="5164920"/>
            <a:ext cx="2347920" cy="390960"/>
          </a:xfrm>
          <a:prstGeom prst="rect">
            <a:avLst/>
          </a:prstGeom>
        </p:spPr>
        <p:txBody>
          <a:bodyPr lIns="0" rIns="0" tIns="0" bIns="0">
            <a:noAutofit/>
          </a:bodyPr>
          <a:p>
            <a:pPr algn="r"/>
            <a:fld id="{A20B33F9-90E3-41B3-8E65-49FF2E201D98}" type="slidenum">
              <a:rPr b="0" lang="en-US" sz="1400" spc="-1" strike="noStrike">
                <a:latin typeface="Times New Roman"/>
              </a:rPr>
              <a:t>&lt;number&gt;</a:t>
            </a:fld>
            <a:endParaRPr b="0" lang="en-US" sz="1400" spc="-1" strike="noStrike">
              <a:latin typeface="Times New Roman"/>
            </a:endParaRPr>
          </a:p>
        </p:txBody>
      </p:sp>
      <p:sp>
        <p:nvSpPr>
          <p:cNvPr id="228" name="TextShape 6"/>
          <p:cNvSpPr txBox="1"/>
          <p:nvPr/>
        </p:nvSpPr>
        <p:spPr>
          <a:xfrm>
            <a:off x="8886600" y="5426280"/>
            <a:ext cx="1214280" cy="343440"/>
          </a:xfrm>
          <a:prstGeom prst="rect">
            <a:avLst/>
          </a:prstGeom>
          <a:noFill/>
          <a:ln>
            <a:noFill/>
          </a:ln>
        </p:spPr>
        <p:txBody>
          <a:bodyPr lIns="90000" rIns="90000" tIns="45000" bIns="45000">
            <a:noAutofit/>
          </a:bodyPr>
          <a:p>
            <a:pPr algn="r"/>
            <a:fld id="{5E20E71C-2E7D-4ECE-88CC-966B7528A625}" type="slidenum">
              <a:rPr b="1" lang="en-US" sz="1800" spc="-1" strike="noStrike">
                <a:latin typeface="Times New Roman"/>
              </a:rPr>
              <a:t>&lt;number&gt;</a:t>
            </a:fld>
            <a:endParaRPr b="0" lang="en-US" sz="1800" spc="-1" strike="noStrike">
              <a:latin typeface="Arial"/>
            </a:endParaRPr>
          </a:p>
        </p:txBody>
      </p:sp>
      <p:pic>
        <p:nvPicPr>
          <p:cNvPr id="229" name="" descr=""/>
          <p:cNvPicPr/>
          <p:nvPr/>
        </p:nvPicPr>
        <p:blipFill>
          <a:blip r:embed="rId2"/>
          <a:stretch/>
        </p:blipFill>
        <p:spPr>
          <a:xfrm>
            <a:off x="72000" y="5031720"/>
            <a:ext cx="603720" cy="617040"/>
          </a:xfrm>
          <a:prstGeom prst="rect">
            <a:avLst/>
          </a:prstGeom>
          <a:ln>
            <a:noFill/>
          </a:ln>
        </p:spPr>
      </p:pic>
      <p:sp>
        <p:nvSpPr>
          <p:cNvPr id="230" name="TextShape 7"/>
          <p:cNvSpPr txBox="1"/>
          <p:nvPr/>
        </p:nvSpPr>
        <p:spPr>
          <a:xfrm>
            <a:off x="805320" y="5416560"/>
            <a:ext cx="8562240" cy="372240"/>
          </a:xfrm>
          <a:prstGeom prst="rect">
            <a:avLst/>
          </a:prstGeom>
          <a:noFill/>
          <a:ln>
            <a:noFill/>
          </a:ln>
        </p:spPr>
        <p:txBody>
          <a:bodyPr lIns="90000" rIns="90000" tIns="45000" bIns="45000">
            <a:noAutofit/>
          </a:bodyPr>
          <a:p>
            <a:r>
              <a:rPr b="0" i="1" lang="en-US" sz="2000" spc="-1" strike="noStrike">
                <a:latin typeface="Times New Roman"/>
              </a:rPr>
              <a:t>Christine Nattrass, US LHC Annual Meeting 2016</a:t>
            </a:r>
            <a:endParaRPr b="0" lang="en-US" sz="2000" spc="-1" strike="noStrike">
              <a:latin typeface="Arial"/>
            </a:endParaRPr>
          </a:p>
        </p:txBody>
      </p:sp>
      <p:sp>
        <p:nvSpPr>
          <p:cNvPr id="231" name="Line 8"/>
          <p:cNvSpPr/>
          <p:nvPr/>
        </p:nvSpPr>
        <p:spPr>
          <a:xfrm>
            <a:off x="671760" y="5378760"/>
            <a:ext cx="8689680" cy="0"/>
          </a:xfrm>
          <a:prstGeom prst="line">
            <a:avLst/>
          </a:prstGeom>
          <a:ln w="18360">
            <a:solidFill>
              <a:srgbClr val="ff0000"/>
            </a:solidFill>
            <a:round/>
          </a:ln>
        </p:spPr>
        <p:style>
          <a:lnRef idx="0"/>
          <a:fillRef idx="0"/>
          <a:effectRef idx="0"/>
          <a:fontRef idx="minor"/>
        </p:style>
      </p:sp>
      <p:sp>
        <p:nvSpPr>
          <p:cNvPr id="232" name="Line 9"/>
          <p:cNvSpPr/>
          <p:nvPr/>
        </p:nvSpPr>
        <p:spPr>
          <a:xfrm>
            <a:off x="662400" y="5425560"/>
            <a:ext cx="8415360" cy="0"/>
          </a:xfrm>
          <a:prstGeom prst="line">
            <a:avLst/>
          </a:prstGeom>
          <a:ln w="18360">
            <a:solidFill>
              <a:srgbClr val="000000"/>
            </a:solidFill>
            <a:round/>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 name="PlaceHolder 1"/>
          <p:cNvSpPr>
            <a:spLocks noGrp="1"/>
          </p:cNvSpPr>
          <p:nvPr>
            <p:ph type="title"/>
          </p:nvPr>
        </p:nvSpPr>
        <p:spPr>
          <a:xfrm>
            <a:off x="504000" y="225720"/>
            <a:ext cx="9071640" cy="946800"/>
          </a:xfrm>
          <a:prstGeom prst="rect">
            <a:avLst/>
          </a:prstGeom>
        </p:spPr>
        <p:txBody>
          <a:bodyPr lIns="0" rIns="0" tIns="0" bIns="0" anchor="ctr">
            <a:noAutofit/>
          </a:bodyPr>
          <a:p>
            <a:pPr algn="ctr"/>
            <a:r>
              <a:rPr b="0" lang="en-US" sz="3300" spc="-1" strike="noStrike">
                <a:highlight>
                  <a:srgbClr val="ffffff"/>
                </a:highlight>
                <a:latin typeface="Arial"/>
              </a:rPr>
              <a:t>Click to edit the title text format</a:t>
            </a:r>
            <a:endParaRPr b="0" lang="en-US" sz="3300" spc="-1" strike="noStrike">
              <a:highlight>
                <a:srgbClr val="ffffff"/>
              </a:highlight>
              <a:latin typeface="Arial"/>
            </a:endParaRPr>
          </a:p>
        </p:txBody>
      </p:sp>
      <p:sp>
        <p:nvSpPr>
          <p:cNvPr id="270" name="PlaceHolder 2"/>
          <p:cNvSpPr>
            <a:spLocks noGrp="1"/>
          </p:cNvSpPr>
          <p:nvPr>
            <p:ph type="body"/>
          </p:nvPr>
        </p:nvSpPr>
        <p:spPr>
          <a:xfrm>
            <a:off x="504000" y="1326600"/>
            <a:ext cx="9071640" cy="3288240"/>
          </a:xfrm>
          <a:prstGeom prst="rect">
            <a:avLst/>
          </a:prstGeom>
        </p:spPr>
        <p:txBody>
          <a:bodyPr lIns="0" rIns="0" tIns="0" bIns="0">
            <a:normAutofit/>
          </a:bodyPr>
          <a:p>
            <a:pPr marL="432000" indent="-324000">
              <a:spcBef>
                <a:spcPts val="1060"/>
              </a:spcBef>
              <a:buClr>
                <a:srgbClr val="000000"/>
              </a:buClr>
              <a:buSzPct val="45000"/>
              <a:buFont typeface="Wingdings" charset="2"/>
              <a:buChar char=""/>
            </a:pPr>
            <a:r>
              <a:rPr b="0" lang="en-US" sz="2400" spc="-1" strike="noStrike">
                <a:highlight>
                  <a:srgbClr val="ffffff"/>
                </a:highlight>
                <a:latin typeface="Arial"/>
              </a:rPr>
              <a:t>Click to edit the outline text format</a:t>
            </a:r>
            <a:endParaRPr b="0" lang="en-US" sz="2400" spc="-1" strike="noStrike">
              <a:highlight>
                <a:srgbClr val="ffffff"/>
              </a:highlight>
              <a:latin typeface="Arial"/>
            </a:endParaRPr>
          </a:p>
          <a:p>
            <a:pPr lvl="1" marL="864000" indent="-324000">
              <a:spcBef>
                <a:spcPts val="850"/>
              </a:spcBef>
              <a:buClr>
                <a:srgbClr val="000000"/>
              </a:buClr>
              <a:buSzPct val="75000"/>
              <a:buFont typeface="Symbol" charset="2"/>
              <a:buChar char=""/>
            </a:pPr>
            <a:r>
              <a:rPr b="0" lang="en-US" sz="2100" spc="-1" strike="noStrike">
                <a:highlight>
                  <a:srgbClr val="ffffff"/>
                </a:highlight>
                <a:latin typeface="Arial"/>
              </a:rPr>
              <a:t>Second Outline Level</a:t>
            </a:r>
            <a:endParaRPr b="0" lang="en-US" sz="2100" spc="-1" strike="noStrike">
              <a:highlight>
                <a:srgbClr val="ffffff"/>
              </a:highlight>
              <a:latin typeface="Arial"/>
            </a:endParaRPr>
          </a:p>
          <a:p>
            <a:pPr lvl="2" marL="1296000" indent="-288000">
              <a:spcBef>
                <a:spcPts val="635"/>
              </a:spcBef>
              <a:buClr>
                <a:srgbClr val="000000"/>
              </a:buClr>
              <a:buSzPct val="45000"/>
              <a:buFont typeface="Wingdings" charset="2"/>
              <a:buChar char=""/>
            </a:pPr>
            <a:r>
              <a:rPr b="0" lang="en-US" sz="1800" spc="-1" strike="noStrike">
                <a:highlight>
                  <a:srgbClr val="ffffff"/>
                </a:highlight>
                <a:latin typeface="Arial"/>
              </a:rPr>
              <a:t>Third Outline Level</a:t>
            </a:r>
            <a:endParaRPr b="0" lang="en-US" sz="1800" spc="-1" strike="noStrike">
              <a:highlight>
                <a:srgbClr val="ffffff"/>
              </a:highlight>
              <a:latin typeface="Arial"/>
            </a:endParaRPr>
          </a:p>
          <a:p>
            <a:pPr lvl="3" marL="1728000" indent="-216000">
              <a:spcBef>
                <a:spcPts val="422"/>
              </a:spcBef>
              <a:buClr>
                <a:srgbClr val="000000"/>
              </a:buClr>
              <a:buSzPct val="75000"/>
              <a:buFont typeface="Symbol" charset="2"/>
              <a:buChar char=""/>
            </a:pPr>
            <a:r>
              <a:rPr b="0" lang="en-US" sz="1500" spc="-1" strike="noStrike">
                <a:highlight>
                  <a:srgbClr val="ffffff"/>
                </a:highlight>
                <a:latin typeface="Arial"/>
              </a:rPr>
              <a:t>Fourth Outline Level</a:t>
            </a:r>
            <a:endParaRPr b="0" lang="en-US" sz="1500" spc="-1" strike="noStrike">
              <a:highlight>
                <a:srgbClr val="ffffff"/>
              </a:highlight>
              <a:latin typeface="Arial"/>
            </a:endParaRPr>
          </a:p>
          <a:p>
            <a:pPr lvl="4" marL="2160000" indent="-216000">
              <a:spcBef>
                <a:spcPts val="210"/>
              </a:spcBef>
              <a:buClr>
                <a:srgbClr val="000000"/>
              </a:buClr>
              <a:buSzPct val="45000"/>
              <a:buFont typeface="Wingdings" charset="2"/>
              <a:buChar char=""/>
            </a:pPr>
            <a:r>
              <a:rPr b="0" lang="en-US" sz="1500" spc="-1" strike="noStrike">
                <a:highlight>
                  <a:srgbClr val="ffffff"/>
                </a:highlight>
                <a:latin typeface="Arial"/>
              </a:rPr>
              <a:t>Fifth Outline Level</a:t>
            </a:r>
            <a:endParaRPr b="0" lang="en-US" sz="1500" spc="-1" strike="noStrike">
              <a:highlight>
                <a:srgbClr val="ffffff"/>
              </a:highlight>
              <a:latin typeface="Arial"/>
            </a:endParaRPr>
          </a:p>
          <a:p>
            <a:pPr lvl="5" marL="2592000" indent="-216000">
              <a:spcBef>
                <a:spcPts val="210"/>
              </a:spcBef>
              <a:buClr>
                <a:srgbClr val="000000"/>
              </a:buClr>
              <a:buSzPct val="45000"/>
              <a:buFont typeface="Wingdings" charset="2"/>
              <a:buChar char=""/>
            </a:pPr>
            <a:r>
              <a:rPr b="0" lang="en-US" sz="1500" spc="-1" strike="noStrike">
                <a:highlight>
                  <a:srgbClr val="ffffff"/>
                </a:highlight>
                <a:latin typeface="Arial"/>
              </a:rPr>
              <a:t>Sixth Outline Level</a:t>
            </a:r>
            <a:endParaRPr b="0" lang="en-US" sz="1500" spc="-1" strike="noStrike">
              <a:highlight>
                <a:srgbClr val="ffffff"/>
              </a:highlight>
              <a:latin typeface="Arial"/>
            </a:endParaRPr>
          </a:p>
          <a:p>
            <a:pPr lvl="6" marL="3024000" indent="-216000">
              <a:spcBef>
                <a:spcPts val="210"/>
              </a:spcBef>
              <a:buClr>
                <a:srgbClr val="000000"/>
              </a:buClr>
              <a:buSzPct val="45000"/>
              <a:buFont typeface="Wingdings" charset="2"/>
              <a:buChar char=""/>
            </a:pPr>
            <a:r>
              <a:rPr b="0" lang="en-US" sz="1500" spc="-1" strike="noStrike">
                <a:highlight>
                  <a:srgbClr val="ffffff"/>
                </a:highlight>
                <a:latin typeface="Arial"/>
              </a:rPr>
              <a:t>Seventh Outline Level</a:t>
            </a:r>
            <a:endParaRPr b="0" lang="en-US" sz="1500" spc="-1" strike="noStrike">
              <a:highlight>
                <a:srgbClr val="ffffff"/>
              </a:highlight>
              <a:latin typeface="Arial"/>
            </a:endParaRPr>
          </a:p>
        </p:txBody>
      </p:sp>
      <p:sp>
        <p:nvSpPr>
          <p:cNvPr id="271" name="PlaceHolder 3"/>
          <p:cNvSpPr>
            <a:spLocks noGrp="1"/>
          </p:cNvSpPr>
          <p:nvPr>
            <p:ph type="dt"/>
          </p:nvPr>
        </p:nvSpPr>
        <p:spPr>
          <a:xfrm>
            <a:off x="504000" y="5165280"/>
            <a:ext cx="2348280" cy="39096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272" name="PlaceHolder 4"/>
          <p:cNvSpPr>
            <a:spLocks noGrp="1"/>
          </p:cNvSpPr>
          <p:nvPr>
            <p:ph type="ftr"/>
          </p:nvPr>
        </p:nvSpPr>
        <p:spPr>
          <a:xfrm>
            <a:off x="3447360" y="5165280"/>
            <a:ext cx="3195000" cy="39096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273" name="PlaceHolder 5"/>
          <p:cNvSpPr>
            <a:spLocks noGrp="1"/>
          </p:cNvSpPr>
          <p:nvPr>
            <p:ph type="sldNum"/>
          </p:nvPr>
        </p:nvSpPr>
        <p:spPr>
          <a:xfrm>
            <a:off x="7227360" y="5165280"/>
            <a:ext cx="2348280" cy="390960"/>
          </a:xfrm>
          <a:prstGeom prst="rect">
            <a:avLst/>
          </a:prstGeom>
        </p:spPr>
        <p:txBody>
          <a:bodyPr lIns="0" rIns="0" tIns="0" bIns="0">
            <a:noAutofit/>
          </a:bodyPr>
          <a:p>
            <a:pPr algn="r"/>
            <a:fld id="{DFA3667F-D545-4111-A111-C58CC6BD8823}"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0" name="PlaceHolder 1"/>
          <p:cNvSpPr>
            <a:spLocks noGrp="1"/>
          </p:cNvSpPr>
          <p:nvPr>
            <p:ph type="title"/>
          </p:nvPr>
        </p:nvSpPr>
        <p:spPr>
          <a:xfrm>
            <a:off x="503640" y="225720"/>
            <a:ext cx="9071280" cy="946800"/>
          </a:xfrm>
          <a:prstGeom prst="rect">
            <a:avLst/>
          </a:prstGeom>
        </p:spPr>
        <p:txBody>
          <a:bodyPr lIns="0" rIns="0" tIns="0" bIns="0" anchor="ctr">
            <a:noAutofit/>
          </a:bodyPr>
          <a:p>
            <a:pPr algn="ctr"/>
            <a:r>
              <a:rPr b="0" lang="en-US" sz="3300" spc="-1" strike="noStrike">
                <a:latin typeface="Times New Roman"/>
              </a:rPr>
              <a:t>Click to edit the title text format</a:t>
            </a:r>
            <a:endParaRPr b="0" lang="en-US" sz="3300" spc="-1" strike="noStrike">
              <a:latin typeface="Times New Roman"/>
            </a:endParaRPr>
          </a:p>
        </p:txBody>
      </p:sp>
      <p:sp>
        <p:nvSpPr>
          <p:cNvPr id="311" name="PlaceHolder 2"/>
          <p:cNvSpPr>
            <a:spLocks noGrp="1"/>
          </p:cNvSpPr>
          <p:nvPr>
            <p:ph type="body"/>
          </p:nvPr>
        </p:nvSpPr>
        <p:spPr>
          <a:xfrm>
            <a:off x="503640" y="1326240"/>
            <a:ext cx="8870040" cy="3288600"/>
          </a:xfrm>
          <a:prstGeom prst="rect">
            <a:avLst/>
          </a:prstGeom>
        </p:spPr>
        <p:txBody>
          <a:bodyPr lIns="0" rIns="0" tIns="0" bIns="0">
            <a:normAutofit/>
          </a:bodyPr>
          <a:p>
            <a:pPr marL="432000" indent="-324000">
              <a:spcAft>
                <a:spcPts val="1057"/>
              </a:spcAft>
              <a:buClr>
                <a:srgbClr val="000000"/>
              </a:buClr>
              <a:buSzPct val="45000"/>
              <a:buFont typeface="Wingdings" charset="2"/>
              <a:buChar char=""/>
            </a:pPr>
            <a:r>
              <a:rPr b="0" lang="en-US" sz="2400" spc="-1" strike="noStrike">
                <a:latin typeface="Arial"/>
              </a:rPr>
              <a:t>Click to edit the outline text format</a:t>
            </a:r>
            <a:endParaRPr b="0" lang="en-US" sz="2400" spc="-1" strike="noStrike">
              <a:latin typeface="Arial"/>
            </a:endParaRPr>
          </a:p>
          <a:p>
            <a:pPr lvl="1" marL="864000" indent="-324000">
              <a:spcAft>
                <a:spcPts val="845"/>
              </a:spcAft>
              <a:buClr>
                <a:srgbClr val="000000"/>
              </a:buClr>
              <a:buSzPct val="75000"/>
              <a:buFont typeface="Symbol" charset="2"/>
              <a:buChar char=""/>
            </a:pPr>
            <a:r>
              <a:rPr b="0" lang="en-US" sz="2100" spc="-1" strike="noStrike">
                <a:latin typeface="Arial"/>
              </a:rPr>
              <a:t>Second Outline Level</a:t>
            </a:r>
            <a:endParaRPr b="0" lang="en-US" sz="2100" spc="-1" strike="noStrike">
              <a:latin typeface="Arial"/>
            </a:endParaRPr>
          </a:p>
          <a:p>
            <a:pPr lvl="2" marL="1296000" indent="-288000">
              <a:spcAft>
                <a:spcPts val="632"/>
              </a:spcAft>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Aft>
                <a:spcPts val="420"/>
              </a:spcAft>
              <a:buClr>
                <a:srgbClr val="000000"/>
              </a:buClr>
              <a:buSzPct val="75000"/>
              <a:buFont typeface="Symbol" charset="2"/>
              <a:buChar char=""/>
            </a:pPr>
            <a:r>
              <a:rPr b="0" lang="en-US" sz="1500" spc="-1" strike="noStrike">
                <a:latin typeface="Arial"/>
              </a:rPr>
              <a:t>Fourth Outline Level</a:t>
            </a:r>
            <a:endParaRPr b="0" lang="en-US" sz="1500" spc="-1" strike="noStrike">
              <a:latin typeface="Arial"/>
            </a:endParaRPr>
          </a:p>
          <a:p>
            <a:pPr lvl="4" marL="2160000" indent="-216000">
              <a:spcAft>
                <a:spcPts val="207"/>
              </a:spcAft>
              <a:buClr>
                <a:srgbClr val="000000"/>
              </a:buClr>
              <a:buSzPct val="45000"/>
              <a:buFont typeface="Wingdings" charset="2"/>
              <a:buChar char=""/>
            </a:pPr>
            <a:r>
              <a:rPr b="0" lang="en-US" sz="1500" spc="-1" strike="noStrike">
                <a:latin typeface="Arial"/>
              </a:rPr>
              <a:t>Fifth Outline Level</a:t>
            </a:r>
            <a:endParaRPr b="0" lang="en-US" sz="1500" spc="-1" strike="noStrike">
              <a:latin typeface="Arial"/>
            </a:endParaRPr>
          </a:p>
          <a:p>
            <a:pPr lvl="5" marL="2592000" indent="-216000">
              <a:spcAft>
                <a:spcPts val="207"/>
              </a:spcAft>
              <a:buClr>
                <a:srgbClr val="000000"/>
              </a:buClr>
              <a:buSzPct val="45000"/>
              <a:buFont typeface="Wingdings" charset="2"/>
              <a:buChar char=""/>
            </a:pPr>
            <a:r>
              <a:rPr b="0" lang="en-US" sz="1500" spc="-1" strike="noStrike">
                <a:latin typeface="Arial"/>
              </a:rPr>
              <a:t>Sixth Outline Level</a:t>
            </a:r>
            <a:endParaRPr b="0" lang="en-US" sz="1500" spc="-1" strike="noStrike">
              <a:latin typeface="Arial"/>
            </a:endParaRPr>
          </a:p>
          <a:p>
            <a:pPr lvl="6" marL="3024000" indent="-216000">
              <a:spcAft>
                <a:spcPts val="207"/>
              </a:spcAft>
              <a:buClr>
                <a:srgbClr val="000000"/>
              </a:buClr>
              <a:buSzPct val="45000"/>
              <a:buFont typeface="Wingdings" charset="2"/>
              <a:buChar char=""/>
            </a:pPr>
            <a:r>
              <a:rPr b="0" lang="en-US" sz="1500" spc="-1" strike="noStrike">
                <a:latin typeface="Arial"/>
              </a:rPr>
              <a:t>Seventh Outline Level</a:t>
            </a:r>
            <a:endParaRPr b="0" lang="en-US" sz="1500" spc="-1" strike="noStrike">
              <a:latin typeface="Arial"/>
            </a:endParaRPr>
          </a:p>
        </p:txBody>
      </p:sp>
      <p:sp>
        <p:nvSpPr>
          <p:cNvPr id="312" name="PlaceHolder 3"/>
          <p:cNvSpPr>
            <a:spLocks noGrp="1"/>
          </p:cNvSpPr>
          <p:nvPr>
            <p:ph type="dt"/>
          </p:nvPr>
        </p:nvSpPr>
        <p:spPr>
          <a:xfrm>
            <a:off x="503640" y="5164920"/>
            <a:ext cx="2347920" cy="39096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313" name="PlaceHolder 4"/>
          <p:cNvSpPr>
            <a:spLocks noGrp="1"/>
          </p:cNvSpPr>
          <p:nvPr>
            <p:ph type="ftr"/>
          </p:nvPr>
        </p:nvSpPr>
        <p:spPr>
          <a:xfrm>
            <a:off x="3447000" y="5164920"/>
            <a:ext cx="3195000" cy="39096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314" name="PlaceHolder 5"/>
          <p:cNvSpPr>
            <a:spLocks noGrp="1"/>
          </p:cNvSpPr>
          <p:nvPr>
            <p:ph type="sldNum"/>
          </p:nvPr>
        </p:nvSpPr>
        <p:spPr>
          <a:xfrm>
            <a:off x="7227000" y="5164920"/>
            <a:ext cx="2347920" cy="390960"/>
          </a:xfrm>
          <a:prstGeom prst="rect">
            <a:avLst/>
          </a:prstGeom>
        </p:spPr>
        <p:txBody>
          <a:bodyPr lIns="0" rIns="0" tIns="0" bIns="0">
            <a:noAutofit/>
          </a:bodyPr>
          <a:p>
            <a:pPr algn="r"/>
            <a:fld id="{E6405396-E7E1-4F6F-A864-01CFDE1833AB}" type="slidenum">
              <a:rPr b="0" lang="en-US" sz="1400" spc="-1" strike="noStrike">
                <a:latin typeface="Times New Roman"/>
              </a:rPr>
              <a:t>&lt;number&gt;</a:t>
            </a:fld>
            <a:endParaRPr b="0" lang="en-US" sz="1400" spc="-1" strike="noStrike">
              <a:latin typeface="Times New Roman"/>
            </a:endParaRPr>
          </a:p>
        </p:txBody>
      </p:sp>
      <p:sp>
        <p:nvSpPr>
          <p:cNvPr id="315" name="TextShape 6"/>
          <p:cNvSpPr txBox="1"/>
          <p:nvPr/>
        </p:nvSpPr>
        <p:spPr>
          <a:xfrm>
            <a:off x="8886600" y="5426280"/>
            <a:ext cx="1214280" cy="343440"/>
          </a:xfrm>
          <a:prstGeom prst="rect">
            <a:avLst/>
          </a:prstGeom>
          <a:noFill/>
          <a:ln>
            <a:noFill/>
          </a:ln>
        </p:spPr>
        <p:txBody>
          <a:bodyPr lIns="90000" rIns="90000" tIns="45000" bIns="45000">
            <a:noAutofit/>
          </a:bodyPr>
          <a:p>
            <a:pPr algn="r"/>
            <a:fld id="{23E6809B-9BED-403F-8203-B5CA8F77B14C}" type="slidenum">
              <a:rPr b="1" lang="en-US" sz="1800" spc="-1" strike="noStrike">
                <a:latin typeface="Times New Roman"/>
              </a:rPr>
              <a:t>&lt;number&gt;</a:t>
            </a:fld>
            <a:endParaRPr b="0" lang="en-US" sz="1800" spc="-1" strike="noStrike">
              <a:latin typeface="Arial"/>
            </a:endParaRPr>
          </a:p>
        </p:txBody>
      </p:sp>
      <p:sp>
        <p:nvSpPr>
          <p:cNvPr id="316" name="TextShape 7"/>
          <p:cNvSpPr txBox="1"/>
          <p:nvPr/>
        </p:nvSpPr>
        <p:spPr>
          <a:xfrm>
            <a:off x="808200" y="5420160"/>
            <a:ext cx="8562240" cy="372240"/>
          </a:xfrm>
          <a:prstGeom prst="rect">
            <a:avLst/>
          </a:prstGeom>
          <a:noFill/>
          <a:ln>
            <a:noFill/>
          </a:ln>
        </p:spPr>
        <p:txBody>
          <a:bodyPr lIns="90000" rIns="90000" tIns="45000" bIns="45000">
            <a:noAutofit/>
          </a:bodyPr>
          <a:p>
            <a:r>
              <a:rPr b="0" i="1" lang="en-US" sz="2000" spc="-1" strike="noStrike">
                <a:latin typeface="Times New Roman"/>
              </a:rPr>
              <a:t>Christine Nattrass, Epiphany 2016</a:t>
            </a:r>
            <a:endParaRPr b="0" lang="en-US" sz="2000" spc="-1" strike="noStrike">
              <a:latin typeface="Arial"/>
            </a:endParaRPr>
          </a:p>
        </p:txBody>
      </p:sp>
      <p:sp>
        <p:nvSpPr>
          <p:cNvPr id="317" name="Line 8"/>
          <p:cNvSpPr/>
          <p:nvPr/>
        </p:nvSpPr>
        <p:spPr>
          <a:xfrm>
            <a:off x="674640" y="5382360"/>
            <a:ext cx="8689680" cy="0"/>
          </a:xfrm>
          <a:prstGeom prst="line">
            <a:avLst/>
          </a:prstGeom>
          <a:ln w="18360">
            <a:solidFill>
              <a:srgbClr val="ff0000"/>
            </a:solidFill>
            <a:round/>
          </a:ln>
        </p:spPr>
        <p:style>
          <a:lnRef idx="0"/>
          <a:fillRef idx="0"/>
          <a:effectRef idx="0"/>
          <a:fontRef idx="minor"/>
        </p:style>
      </p:sp>
      <p:sp>
        <p:nvSpPr>
          <p:cNvPr id="318" name="Line 9"/>
          <p:cNvSpPr/>
          <p:nvPr/>
        </p:nvSpPr>
        <p:spPr>
          <a:xfrm>
            <a:off x="665280" y="5429160"/>
            <a:ext cx="8415360" cy="0"/>
          </a:xfrm>
          <a:prstGeom prst="line">
            <a:avLst/>
          </a:prstGeom>
          <a:ln w="18360">
            <a:solidFill>
              <a:srgbClr val="000000"/>
            </a:solidFill>
            <a:round/>
          </a:ln>
        </p:spPr>
        <p:style>
          <a:lnRef idx="0"/>
          <a:fillRef idx="0"/>
          <a:effectRef idx="0"/>
          <a:fontRef idx="minor"/>
        </p:style>
      </p:sp>
      <p:pic>
        <p:nvPicPr>
          <p:cNvPr id="319" name="" descr=""/>
          <p:cNvPicPr/>
          <p:nvPr/>
        </p:nvPicPr>
        <p:blipFill>
          <a:blip r:embed="rId2"/>
          <a:stretch/>
        </p:blipFill>
        <p:spPr>
          <a:xfrm>
            <a:off x="72000" y="5031720"/>
            <a:ext cx="603720" cy="617040"/>
          </a:xfrm>
          <a:prstGeom prst="rect">
            <a:avLst/>
          </a:prstGeom>
          <a:ln>
            <a:noFill/>
          </a:ln>
        </p:spPr>
      </p:pic>
    </p:spTree>
  </p:cSld>
  <p:clrMap bg1="lt1" bg2="lt2" tx1="dk1" tx2="dk2" accent1="accent1" accent2="accent2" accent3="accent3" accent4="accent4" accent5="accent5" accent6="accent6" hlink="hlink" folHlink="folHlink"/>
  <p:sldLayoutIdLst>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6" name="PlaceHolder 1"/>
          <p:cNvSpPr>
            <a:spLocks noGrp="1"/>
          </p:cNvSpPr>
          <p:nvPr>
            <p:ph type="title"/>
          </p:nvPr>
        </p:nvSpPr>
        <p:spPr>
          <a:xfrm>
            <a:off x="503640" y="225720"/>
            <a:ext cx="9070560" cy="946440"/>
          </a:xfrm>
          <a:prstGeom prst="rect">
            <a:avLst/>
          </a:prstGeom>
        </p:spPr>
        <p:txBody>
          <a:bodyPr lIns="0" rIns="0" tIns="0" bIns="0" anchor="ctr">
            <a:noAutofit/>
          </a:bodyPr>
          <a:p>
            <a:pPr algn="ctr"/>
            <a:endParaRPr b="0" lang="en-US" sz="3300" spc="-1" strike="noStrike">
              <a:latin typeface="Arial"/>
            </a:endParaRPr>
          </a:p>
        </p:txBody>
      </p:sp>
      <p:sp>
        <p:nvSpPr>
          <p:cNvPr id="357" name="PlaceHolder 2"/>
          <p:cNvSpPr>
            <a:spLocks noGrp="1"/>
          </p:cNvSpPr>
          <p:nvPr>
            <p:ph type="body"/>
          </p:nvPr>
        </p:nvSpPr>
        <p:spPr>
          <a:xfrm>
            <a:off x="503640" y="1326240"/>
            <a:ext cx="9071280" cy="3288240"/>
          </a:xfrm>
          <a:prstGeom prst="rect">
            <a:avLst/>
          </a:prstGeom>
        </p:spPr>
        <p:txBody>
          <a:bodyPr lIns="0" rIns="0" tIns="0" bIns="0">
            <a:normAutofit/>
          </a:bodyPr>
          <a:p>
            <a:pPr marL="432000" indent="-324000">
              <a:spcBef>
                <a:spcPts val="1057"/>
              </a:spcBef>
              <a:buClr>
                <a:srgbClr val="000000"/>
              </a:buClr>
              <a:buSzPct val="45000"/>
              <a:buFont typeface="Wingdings" charset="2"/>
              <a:buChar char=""/>
            </a:pPr>
            <a:r>
              <a:rPr b="0" lang="en-US" sz="2400" spc="-1" strike="noStrike">
                <a:latin typeface="Arial"/>
              </a:rPr>
              <a:t>Click to edit the outline text format</a:t>
            </a:r>
            <a:endParaRPr b="0" lang="en-US" sz="2400" spc="-1" strike="noStrike">
              <a:latin typeface="Arial"/>
            </a:endParaRPr>
          </a:p>
          <a:p>
            <a:pPr lvl="1" marL="864000" indent="-324000">
              <a:spcBef>
                <a:spcPts val="850"/>
              </a:spcBef>
              <a:buClr>
                <a:srgbClr val="000000"/>
              </a:buClr>
              <a:buSzPct val="75000"/>
              <a:buFont typeface="Symbol" charset="2"/>
              <a:buChar char=""/>
            </a:pPr>
            <a:r>
              <a:rPr b="0" lang="en-US" sz="2100" spc="-1" strike="noStrike">
                <a:latin typeface="Arial"/>
              </a:rPr>
              <a:t>Second Outline Level</a:t>
            </a:r>
            <a:endParaRPr b="0" lang="en-US" sz="2100" spc="-1" strike="noStrike">
              <a:latin typeface="Arial"/>
            </a:endParaRPr>
          </a:p>
          <a:p>
            <a:pPr lvl="2" marL="1296000" indent="-288000">
              <a:spcBef>
                <a:spcPts val="635"/>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422"/>
              </a:spcBef>
              <a:buClr>
                <a:srgbClr val="000000"/>
              </a:buClr>
              <a:buSzPct val="75000"/>
              <a:buFont typeface="Symbol" charset="2"/>
              <a:buChar char=""/>
            </a:pPr>
            <a:r>
              <a:rPr b="0" lang="en-US" sz="1500" spc="-1" strike="noStrike">
                <a:latin typeface="Arial"/>
              </a:rPr>
              <a:t>Fourth Outline Level</a:t>
            </a:r>
            <a:endParaRPr b="0" lang="en-US" sz="1500" spc="-1" strike="noStrike">
              <a:latin typeface="Arial"/>
            </a:endParaRPr>
          </a:p>
          <a:p>
            <a:pPr lvl="4" marL="2160000" indent="-216000">
              <a:spcBef>
                <a:spcPts val="210"/>
              </a:spcBef>
              <a:buClr>
                <a:srgbClr val="000000"/>
              </a:buClr>
              <a:buSzPct val="45000"/>
              <a:buFont typeface="Wingdings" charset="2"/>
              <a:buChar char=""/>
            </a:pPr>
            <a:r>
              <a:rPr b="0" lang="en-US" sz="1500" spc="-1" strike="noStrike">
                <a:latin typeface="Arial"/>
              </a:rPr>
              <a:t>Fifth Outline Level</a:t>
            </a:r>
            <a:endParaRPr b="0" lang="en-US" sz="1500" spc="-1" strike="noStrike">
              <a:latin typeface="Arial"/>
            </a:endParaRPr>
          </a:p>
          <a:p>
            <a:pPr lvl="5" marL="2592000" indent="-216000">
              <a:spcBef>
                <a:spcPts val="210"/>
              </a:spcBef>
              <a:buClr>
                <a:srgbClr val="000000"/>
              </a:buClr>
              <a:buSzPct val="45000"/>
              <a:buFont typeface="Wingdings" charset="2"/>
              <a:buChar char=""/>
            </a:pPr>
            <a:r>
              <a:rPr b="0" lang="en-US" sz="1500" spc="-1" strike="noStrike">
                <a:latin typeface="Arial"/>
              </a:rPr>
              <a:t>Sixth Outline Level</a:t>
            </a:r>
            <a:endParaRPr b="0" lang="en-US" sz="1500" spc="-1" strike="noStrike">
              <a:latin typeface="Arial"/>
            </a:endParaRPr>
          </a:p>
          <a:p>
            <a:pPr lvl="6" marL="3024000" indent="-216000">
              <a:spcBef>
                <a:spcPts val="210"/>
              </a:spcBef>
              <a:buClr>
                <a:srgbClr val="000000"/>
              </a:buClr>
              <a:buSzPct val="45000"/>
              <a:buFont typeface="Wingdings" charset="2"/>
              <a:buChar char=""/>
            </a:pPr>
            <a:r>
              <a:rPr b="0" lang="en-US" sz="1500" spc="-1" strike="noStrike">
                <a:latin typeface="Arial"/>
              </a:rPr>
              <a:t>Seventh Outline Level</a:t>
            </a:r>
            <a:endParaRPr b="0" lang="en-US" sz="15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01.xml"/>
</Relationships>
</file>

<file path=ppt/slides/_rels/slide10.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hyperlink" Target="http://prl.aps.org/abstract/PRL/v105/i25/e252303" TargetMode="External"/><Relationship Id="rId6" Type="http://schemas.openxmlformats.org/officeDocument/2006/relationships/hyperlink" Target="http://prl.aps.org/abstract/PRL/v105/i25/e252303" TargetMode="External"/><Relationship Id="rId7" Type="http://schemas.openxmlformats.org/officeDocument/2006/relationships/image" Target="../media/image23.png"/><Relationship Id="rId8" Type="http://schemas.openxmlformats.org/officeDocument/2006/relationships/slideLayout" Target="../slideLayouts/slideLayout5.xml"/>
</Relationships>
</file>

<file path=ppt/slides/_rels/slide100.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01.xml.rels><?xml version="1.0" encoding="UTF-8"?>
<Relationships xmlns="http://schemas.openxmlformats.org/package/2006/relationships"><Relationship Id="rId1" Type="http://schemas.openxmlformats.org/officeDocument/2006/relationships/image" Target="../media/image166.png"/><Relationship Id="rId2" Type="http://schemas.openxmlformats.org/officeDocument/2006/relationships/hyperlink" Target="http://arxiv.org/abs/1609.03878" TargetMode="External"/><Relationship Id="rId3" Type="http://schemas.openxmlformats.org/officeDocument/2006/relationships/image" Target="../media/image167.jpeg"/><Relationship Id="rId4" Type="http://schemas.openxmlformats.org/officeDocument/2006/relationships/image" Target="../media/image168.png"/><Relationship Id="rId5" Type="http://schemas.openxmlformats.org/officeDocument/2006/relationships/image" Target="../media/image169.png"/><Relationship Id="rId6" Type="http://schemas.openxmlformats.org/officeDocument/2006/relationships/slideLayout" Target="../slideLayouts/slideLayout5.xml"/>
</Relationships>
</file>

<file path=ppt/slides/_rels/slide102.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03.xml.rels><?xml version="1.0" encoding="UTF-8"?>
<Relationships xmlns="http://schemas.openxmlformats.org/package/2006/relationships"><Relationship Id="rId1" Type="http://schemas.openxmlformats.org/officeDocument/2006/relationships/image" Target="../media/image170.emf"/><Relationship Id="rId2" Type="http://schemas.openxmlformats.org/officeDocument/2006/relationships/image" Target="../media/image171.png"/><Relationship Id="rId3" Type="http://schemas.openxmlformats.org/officeDocument/2006/relationships/image" Target="../media/image172.png"/><Relationship Id="rId4" Type="http://schemas.openxmlformats.org/officeDocument/2006/relationships/image" Target="../media/image173.png"/><Relationship Id="rId5" Type="http://schemas.openxmlformats.org/officeDocument/2006/relationships/hyperlink" Target="https://arxiv.org/abs/1702.00804" TargetMode="External"/><Relationship Id="rId6" Type="http://schemas.openxmlformats.org/officeDocument/2006/relationships/slideLayout" Target="../slideLayouts/slideLayout3.xml"/>
</Relationships>
</file>

<file path=ppt/slides/_rels/slide104.xml.rels><?xml version="1.0" encoding="UTF-8"?>
<Relationships xmlns="http://schemas.openxmlformats.org/package/2006/relationships"><Relationship Id="rId1" Type="http://schemas.openxmlformats.org/officeDocument/2006/relationships/image" Target="../media/image174.png"/><Relationship Id="rId2" Type="http://schemas.openxmlformats.org/officeDocument/2006/relationships/image" Target="../media/image175.png"/><Relationship Id="rId3" Type="http://schemas.openxmlformats.org/officeDocument/2006/relationships/image" Target="../media/image176.png"/><Relationship Id="rId4" Type="http://schemas.openxmlformats.org/officeDocument/2006/relationships/slideLayout" Target="../slideLayouts/slideLayout3.xml"/>
</Relationships>
</file>

<file path=ppt/slides/_rels/slide105.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06.xml.rels><?xml version="1.0" encoding="UTF-8"?>
<Relationships xmlns="http://schemas.openxmlformats.org/package/2006/relationships"><Relationship Id="rId1" Type="http://schemas.openxmlformats.org/officeDocument/2006/relationships/image" Target="../media/image177.png"/><Relationship Id="rId2" Type="http://schemas.openxmlformats.org/officeDocument/2006/relationships/slideLayout" Target="../slideLayouts/slideLayout5.xml"/>
</Relationships>
</file>

<file path=ppt/slides/_rels/slide107.xml.rels><?xml version="1.0" encoding="UTF-8"?>
<Relationships xmlns="http://schemas.openxmlformats.org/package/2006/relationships"><Relationship Id="rId1" Type="http://schemas.openxmlformats.org/officeDocument/2006/relationships/image" Target="../media/image178.png"/><Relationship Id="rId2" Type="http://schemas.openxmlformats.org/officeDocument/2006/relationships/slideLayout" Target="../slideLayouts/slideLayout5.xml"/>
</Relationships>
</file>

<file path=ppt/slides/_rels/slide108.xml.rels><?xml version="1.0" encoding="UTF-8"?>
<Relationships xmlns="http://schemas.openxmlformats.org/package/2006/relationships"><Relationship Id="rId1" Type="http://schemas.openxmlformats.org/officeDocument/2006/relationships/image" Target="../media/image179.png"/><Relationship Id="rId2" Type="http://schemas.openxmlformats.org/officeDocument/2006/relationships/slideLayout" Target="../slideLayouts/slideLayout3.xml"/><Relationship Id="rId3" Type="http://schemas.openxmlformats.org/officeDocument/2006/relationships/notesSlide" Target="../notesSlides/notesSlide108.xml"/>
</Relationships>
</file>

<file path=ppt/slides/_rels/slide109.xml.rels><?xml version="1.0" encoding="UTF-8"?>
<Relationships xmlns="http://schemas.openxmlformats.org/package/2006/relationships"><Relationship Id="rId1" Type="http://schemas.openxmlformats.org/officeDocument/2006/relationships/image" Target="../media/image180.png"/><Relationship Id="rId2" Type="http://schemas.openxmlformats.org/officeDocument/2006/relationships/slideLayout" Target="../slideLayouts/slideLayout3.xml"/><Relationship Id="rId3" Type="http://schemas.openxmlformats.org/officeDocument/2006/relationships/notesSlide" Target="../notesSlides/notesSlide109.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10.xml.rels><?xml version="1.0" encoding="UTF-8"?>
<Relationships xmlns="http://schemas.openxmlformats.org/package/2006/relationships"><Relationship Id="rId1" Type="http://schemas.openxmlformats.org/officeDocument/2006/relationships/image" Target="../media/image181.png"/><Relationship Id="rId2" Type="http://schemas.openxmlformats.org/officeDocument/2006/relationships/hyperlink" Target="https://arxiv.org/abs/1808.03689" TargetMode="External"/><Relationship Id="rId3" Type="http://schemas.openxmlformats.org/officeDocument/2006/relationships/slideLayout" Target="../slideLayouts/slideLayout1.xml"/><Relationship Id="rId4" Type="http://schemas.openxmlformats.org/officeDocument/2006/relationships/notesSlide" Target="../notesSlides/notesSlide110.xml"/>
</Relationships>
</file>

<file path=ppt/slides/_rels/slide111.xml.rels><?xml version="1.0" encoding="UTF-8"?>
<Relationships xmlns="http://schemas.openxmlformats.org/package/2006/relationships"><Relationship Id="rId1" Type="http://schemas.openxmlformats.org/officeDocument/2006/relationships/image" Target="../media/image182.png"/><Relationship Id="rId2" Type="http://schemas.openxmlformats.org/officeDocument/2006/relationships/slideLayout" Target="../slideLayouts/slideLayout3.xml"/><Relationship Id="rId3" Type="http://schemas.openxmlformats.org/officeDocument/2006/relationships/notesSlide" Target="../notesSlides/notesSlide111.xml"/>
</Relationships>
</file>

<file path=ppt/slides/_rels/slide112.xml.rels><?xml version="1.0" encoding="UTF-8"?>
<Relationships xmlns="http://schemas.openxmlformats.org/package/2006/relationships"><Relationship Id="rId1" Type="http://schemas.openxmlformats.org/officeDocument/2006/relationships/image" Target="../media/image183.png"/><Relationship Id="rId2" Type="http://schemas.openxmlformats.org/officeDocument/2006/relationships/slideLayout" Target="../slideLayouts/slideLayout3.xml"/><Relationship Id="rId3" Type="http://schemas.openxmlformats.org/officeDocument/2006/relationships/notesSlide" Target="../notesSlides/notesSlide112.xml"/>
</Relationships>
</file>

<file path=ppt/slides/_rels/slide113.xml.rels><?xml version="1.0" encoding="UTF-8"?>
<Relationships xmlns="http://schemas.openxmlformats.org/package/2006/relationships"><Relationship Id="rId1" Type="http://schemas.openxmlformats.org/officeDocument/2006/relationships/image" Target="../media/image184.png"/><Relationship Id="rId2" Type="http://schemas.openxmlformats.org/officeDocument/2006/relationships/slideLayout" Target="../slideLayouts/slideLayout3.xml"/><Relationship Id="rId3" Type="http://schemas.openxmlformats.org/officeDocument/2006/relationships/notesSlide" Target="../notesSlides/notesSlide113.xml"/>
</Relationships>
</file>

<file path=ppt/slides/_rels/slide114.xml.rels><?xml version="1.0" encoding="UTF-8"?>
<Relationships xmlns="http://schemas.openxmlformats.org/package/2006/relationships"><Relationship Id="rId1" Type="http://schemas.openxmlformats.org/officeDocument/2006/relationships/image" Target="../media/image185.png"/><Relationship Id="rId2" Type="http://schemas.openxmlformats.org/officeDocument/2006/relationships/slideLayout" Target="../slideLayouts/slideLayout3.xml"/><Relationship Id="rId3" Type="http://schemas.openxmlformats.org/officeDocument/2006/relationships/notesSlide" Target="../notesSlides/notesSlide114.xml"/>
</Relationships>
</file>

<file path=ppt/slides/_rels/slide115.xml.rels><?xml version="1.0" encoding="UTF-8"?>
<Relationships xmlns="http://schemas.openxmlformats.org/package/2006/relationships"><Relationship Id="rId1" Type="http://schemas.openxmlformats.org/officeDocument/2006/relationships/image" Target="../media/image186.png"/><Relationship Id="rId2" Type="http://schemas.openxmlformats.org/officeDocument/2006/relationships/slideLayout" Target="../slideLayouts/slideLayout3.xml"/><Relationship Id="rId3" Type="http://schemas.openxmlformats.org/officeDocument/2006/relationships/notesSlide" Target="../notesSlides/notesSlide115.xml"/>
</Relationships>
</file>

<file path=ppt/slides/_rels/slide116.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17.xml.rels><?xml version="1.0" encoding="UTF-8"?>
<Relationships xmlns="http://schemas.openxmlformats.org/package/2006/relationships"><Relationship Id="rId1" Type="http://schemas.openxmlformats.org/officeDocument/2006/relationships/image" Target="../media/image187.png"/><Relationship Id="rId2" Type="http://schemas.openxmlformats.org/officeDocument/2006/relationships/slideLayout" Target="../slideLayouts/slideLayout3.xml"/><Relationship Id="rId3" Type="http://schemas.openxmlformats.org/officeDocument/2006/relationships/notesSlide" Target="../notesSlides/notesSlide117.xml"/>
</Relationships>
</file>

<file path=ppt/slides/_rels/slide118.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19.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2.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slideLayout" Target="../slideLayouts/slideLayout3.xml"/>
</Relationships>
</file>

<file path=ppt/slides/_rels/slide120.xml.rels><?xml version="1.0" encoding="UTF-8"?>
<Relationships xmlns="http://schemas.openxmlformats.org/package/2006/relationships"><Relationship Id="rId1" Type="http://schemas.openxmlformats.org/officeDocument/2006/relationships/hyperlink" Target="https://arxiv.org/abs/1312.5003" TargetMode="External"/><Relationship Id="rId2" Type="http://schemas.openxmlformats.org/officeDocument/2006/relationships/image" Target="../media/image188.png"/><Relationship Id="rId3" Type="http://schemas.openxmlformats.org/officeDocument/2006/relationships/image" Target="../media/image189.png"/><Relationship Id="rId4" Type="http://schemas.openxmlformats.org/officeDocument/2006/relationships/image" Target="../media/image190.png"/><Relationship Id="rId5" Type="http://schemas.openxmlformats.org/officeDocument/2006/relationships/image" Target="../media/image191.png"/><Relationship Id="rId6" Type="http://schemas.openxmlformats.org/officeDocument/2006/relationships/image" Target="../media/image192.png"/><Relationship Id="rId7" Type="http://schemas.openxmlformats.org/officeDocument/2006/relationships/image" Target="../media/image193.png"/><Relationship Id="rId8" Type="http://schemas.openxmlformats.org/officeDocument/2006/relationships/image" Target="../media/image194.png"/><Relationship Id="rId9" Type="http://schemas.openxmlformats.org/officeDocument/2006/relationships/image" Target="../media/image195.gif"/><Relationship Id="rId10" Type="http://schemas.openxmlformats.org/officeDocument/2006/relationships/image" Target="../media/image196.png"/><Relationship Id="rId11" Type="http://schemas.openxmlformats.org/officeDocument/2006/relationships/image" Target="../media/image197.png"/><Relationship Id="rId12" Type="http://schemas.openxmlformats.org/officeDocument/2006/relationships/slideLayout" Target="../slideLayouts/slideLayout5.xml"/>
</Relationships>
</file>

<file path=ppt/slides/_rels/slide121.xml.rels><?xml version="1.0" encoding="UTF-8"?>
<Relationships xmlns="http://schemas.openxmlformats.org/package/2006/relationships"><Relationship Id="rId1" Type="http://schemas.openxmlformats.org/officeDocument/2006/relationships/hyperlink" Target="http://madai.us/" TargetMode="External"/><Relationship Id="rId2" Type="http://schemas.openxmlformats.org/officeDocument/2006/relationships/image" Target="../media/image198.png"/><Relationship Id="rId3" Type="http://schemas.openxmlformats.org/officeDocument/2006/relationships/image" Target="../media/image199.png"/><Relationship Id="rId4" Type="http://schemas.openxmlformats.org/officeDocument/2006/relationships/image" Target="../media/image200.png"/><Relationship Id="rId5" Type="http://schemas.openxmlformats.org/officeDocument/2006/relationships/image" Target="../media/image201.png"/><Relationship Id="rId6" Type="http://schemas.openxmlformats.org/officeDocument/2006/relationships/image" Target="../media/image202.png"/><Relationship Id="rId7" Type="http://schemas.openxmlformats.org/officeDocument/2006/relationships/hyperlink" Target="http://arxiv.org/abs/arXiv:1303.5769" TargetMode="External"/><Relationship Id="rId8" Type="http://schemas.openxmlformats.org/officeDocument/2006/relationships/slideLayout" Target="../slideLayouts/slideLayout5.xml"/>
</Relationships>
</file>

<file path=ppt/slides/_rels/slide122.xml.rels><?xml version="1.0" encoding="UTF-8"?>
<Relationships xmlns="http://schemas.openxmlformats.org/package/2006/relationships"><Relationship Id="rId1" Type="http://schemas.openxmlformats.org/officeDocument/2006/relationships/image" Target="../media/image203.png"/><Relationship Id="rId2" Type="http://schemas.openxmlformats.org/officeDocument/2006/relationships/image" Target="../media/image204.png"/><Relationship Id="rId3" Type="http://schemas.openxmlformats.org/officeDocument/2006/relationships/image" Target="../media/image205.png"/><Relationship Id="rId4" Type="http://schemas.openxmlformats.org/officeDocument/2006/relationships/image" Target="../media/image206.png"/><Relationship Id="rId5" Type="http://schemas.openxmlformats.org/officeDocument/2006/relationships/image" Target="../media/image207.png"/><Relationship Id="rId6" Type="http://schemas.openxmlformats.org/officeDocument/2006/relationships/image" Target="../media/image208.png"/><Relationship Id="rId7" Type="http://schemas.openxmlformats.org/officeDocument/2006/relationships/image" Target="../media/image209.png"/><Relationship Id="rId8" Type="http://schemas.openxmlformats.org/officeDocument/2006/relationships/slideLayout" Target="../slideLayouts/slideLayout5.xml"/>
</Relationships>
</file>

<file path=ppt/slides/_rels/slide123.xml.rels><?xml version="1.0" encoding="UTF-8"?>
<Relationships xmlns="http://schemas.openxmlformats.org/package/2006/relationships"><Relationship Id="rId1" Type="http://schemas.openxmlformats.org/officeDocument/2006/relationships/image" Target="../media/image210.png"/><Relationship Id="rId2" Type="http://schemas.openxmlformats.org/officeDocument/2006/relationships/image" Target="../media/image211.png"/><Relationship Id="rId3" Type="http://schemas.openxmlformats.org/officeDocument/2006/relationships/image" Target="../media/image212.png"/><Relationship Id="rId4" Type="http://schemas.openxmlformats.org/officeDocument/2006/relationships/image" Target="../media/image213.png"/><Relationship Id="rId5" Type="http://schemas.openxmlformats.org/officeDocument/2006/relationships/image" Target="../media/image214.png"/><Relationship Id="rId6" Type="http://schemas.openxmlformats.org/officeDocument/2006/relationships/image" Target="../media/image215.png"/><Relationship Id="rId7" Type="http://schemas.openxmlformats.org/officeDocument/2006/relationships/image" Target="../media/image216.png"/><Relationship Id="rId8" Type="http://schemas.openxmlformats.org/officeDocument/2006/relationships/image" Target="../media/image217.png"/><Relationship Id="rId9" Type="http://schemas.openxmlformats.org/officeDocument/2006/relationships/image" Target="../media/image218.jpeg"/><Relationship Id="rId10" Type="http://schemas.openxmlformats.org/officeDocument/2006/relationships/image" Target="../media/image219.png"/><Relationship Id="rId11" Type="http://schemas.openxmlformats.org/officeDocument/2006/relationships/image" Target="../media/image220.png"/><Relationship Id="rId12" Type="http://schemas.openxmlformats.org/officeDocument/2006/relationships/slideLayout" Target="../slideLayouts/slideLayout5.xml"/>
</Relationships>
</file>

<file path=ppt/slides/_rels/slide124.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2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26.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27.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28.xml.rels><?xml version="1.0" encoding="UTF-8"?>
<Relationships xmlns="http://schemas.openxmlformats.org/package/2006/relationships"><Relationship Id="rId1" Type="http://schemas.openxmlformats.org/officeDocument/2006/relationships/image" Target="../media/image221.png"/><Relationship Id="rId2" Type="http://schemas.openxmlformats.org/officeDocument/2006/relationships/slideLayout" Target="../slideLayouts/slideLayout3.xml"/><Relationship Id="rId3" Type="http://schemas.openxmlformats.org/officeDocument/2006/relationships/notesSlide" Target="../notesSlides/notesSlide128.xml"/>
</Relationships>
</file>

<file path=ppt/slides/_rels/slide129.xml.rels><?xml version="1.0" encoding="UTF-8"?>
<Relationships xmlns="http://schemas.openxmlformats.org/package/2006/relationships"><Relationship Id="rId1" Type="http://schemas.openxmlformats.org/officeDocument/2006/relationships/image" Target="../media/image222.png"/><Relationship Id="rId2" Type="http://schemas.openxmlformats.org/officeDocument/2006/relationships/slideLayout" Target="../slideLayouts/slideLayout3.xml"/><Relationship Id="rId3" Type="http://schemas.openxmlformats.org/officeDocument/2006/relationships/notesSlide" Target="../notesSlides/notesSlide129.xml"/>
</Relationships>
</file>

<file path=ppt/slides/_rels/slide13.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3.xml"/>
</Relationships>
</file>

<file path=ppt/slides/_rels/slide130.xml.rels><?xml version="1.0" encoding="UTF-8"?>
<Relationships xmlns="http://schemas.openxmlformats.org/package/2006/relationships"><Relationship Id="rId1" Type="http://schemas.openxmlformats.org/officeDocument/2006/relationships/image" Target="../media/image223.png"/><Relationship Id="rId2" Type="http://schemas.openxmlformats.org/officeDocument/2006/relationships/image" Target="../media/image224.png"/><Relationship Id="rId3" Type="http://schemas.openxmlformats.org/officeDocument/2006/relationships/image" Target="../media/image225.png"/><Relationship Id="rId4" Type="http://schemas.openxmlformats.org/officeDocument/2006/relationships/image" Target="../media/image226.png"/><Relationship Id="rId5" Type="http://schemas.openxmlformats.org/officeDocument/2006/relationships/image" Target="../media/image227.png"/><Relationship Id="rId6" Type="http://schemas.openxmlformats.org/officeDocument/2006/relationships/image" Target="../media/image228.png"/><Relationship Id="rId7" Type="http://schemas.openxmlformats.org/officeDocument/2006/relationships/image" Target="../media/image229.png"/><Relationship Id="rId8" Type="http://schemas.openxmlformats.org/officeDocument/2006/relationships/image" Target="../media/image230.gif"/><Relationship Id="rId9" Type="http://schemas.openxmlformats.org/officeDocument/2006/relationships/image" Target="../media/image231.gif"/><Relationship Id="rId10" Type="http://schemas.openxmlformats.org/officeDocument/2006/relationships/image" Target="../media/image232.gif"/><Relationship Id="rId11" Type="http://schemas.openxmlformats.org/officeDocument/2006/relationships/slideLayout" Target="../slideLayouts/slideLayout1.xml"/><Relationship Id="rId12" Type="http://schemas.openxmlformats.org/officeDocument/2006/relationships/notesSlide" Target="../notesSlides/notesSlide130.xml"/>
</Relationships>
</file>

<file path=ppt/slides/_rels/slide131.xml.rels><?xml version="1.0" encoding="UTF-8"?>
<Relationships xmlns="http://schemas.openxmlformats.org/package/2006/relationships"><Relationship Id="rId1" Type="http://schemas.openxmlformats.org/officeDocument/2006/relationships/image" Target="../media/image233.jpeg"/><Relationship Id="rId2" Type="http://schemas.openxmlformats.org/officeDocument/2006/relationships/slideLayout" Target="../slideLayouts/slideLayout3.xml"/>
</Relationships>
</file>

<file path=ppt/slides/_rels/slide132.xml.rels><?xml version="1.0" encoding="UTF-8"?>
<Relationships xmlns="http://schemas.openxmlformats.org/package/2006/relationships"><Relationship Id="rId1" Type="http://schemas.openxmlformats.org/officeDocument/2006/relationships/image" Target="../media/image234.png"/><Relationship Id="rId2" Type="http://schemas.openxmlformats.org/officeDocument/2006/relationships/slideLayout" Target="../slideLayouts/slideLayout3.xml"/><Relationship Id="rId3" Type="http://schemas.openxmlformats.org/officeDocument/2006/relationships/notesSlide" Target="../notesSlides/notesSlide132.xml"/>
</Relationships>
</file>

<file path=ppt/slides/_rels/slide133.xml.rels><?xml version="1.0" encoding="UTF-8"?>
<Relationships xmlns="http://schemas.openxmlformats.org/package/2006/relationships"><Relationship Id="rId1" Type="http://schemas.openxmlformats.org/officeDocument/2006/relationships/image" Target="../media/image235.png"/><Relationship Id="rId2" Type="http://schemas.openxmlformats.org/officeDocument/2006/relationships/hyperlink" Target="http://arxiv.org/abs/1609.03878" TargetMode="External"/><Relationship Id="rId3" Type="http://schemas.openxmlformats.org/officeDocument/2006/relationships/slideLayout" Target="../slideLayouts/slideLayout5.xml"/>
</Relationships>
</file>

<file path=ppt/slides/_rels/slide134.xml.rels><?xml version="1.0" encoding="UTF-8"?>
<Relationships xmlns="http://schemas.openxmlformats.org/package/2006/relationships"><Relationship Id="rId1" Type="http://schemas.openxmlformats.org/officeDocument/2006/relationships/image" Target="../media/image236.png"/><Relationship Id="rId2" Type="http://schemas.openxmlformats.org/officeDocument/2006/relationships/image" Target="../media/image237.png"/><Relationship Id="rId3" Type="http://schemas.openxmlformats.org/officeDocument/2006/relationships/slideLayout" Target="../slideLayouts/slideLayout5.xml"/>
</Relationships>
</file>

<file path=ppt/slides/_rels/slide135.xml.rels><?xml version="1.0" encoding="UTF-8"?>
<Relationships xmlns="http://schemas.openxmlformats.org/package/2006/relationships"><Relationship Id="rId1" Type="http://schemas.openxmlformats.org/officeDocument/2006/relationships/image" Target="../media/image238.png"/><Relationship Id="rId2" Type="http://schemas.openxmlformats.org/officeDocument/2006/relationships/slideLayout" Target="../slideLayouts/slideLayout3.xml"/>
</Relationships>
</file>

<file path=ppt/slides/_rels/slide14.xml.rels><?xml version="1.0" encoding="UTF-8"?>
<Relationships xmlns="http://schemas.openxmlformats.org/package/2006/relationships"><Relationship Id="rId1" Type="http://schemas.openxmlformats.org/officeDocument/2006/relationships/image" Target="../media/image27.gif"/><Relationship Id="rId2" Type="http://schemas.openxmlformats.org/officeDocument/2006/relationships/image" Target="../media/image28.png"/><Relationship Id="rId3" Type="http://schemas.openxmlformats.org/officeDocument/2006/relationships/slideLayout" Target="../slideLayouts/slideLayout5.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7.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2.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01.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22.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slideLayout" Target="../slideLayouts/slideLayout5.xml"/>
</Relationships>
</file>

<file path=ppt/slides/_rels/slide23.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image" Target="../media/image34.jpeg"/><Relationship Id="rId4" Type="http://schemas.openxmlformats.org/officeDocument/2006/relationships/slideLayout" Target="../slideLayouts/slideLayout5.xml"/>
</Relationships>
</file>

<file path=ppt/slides/_rels/slide24.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5.xml"/>
</Relationships>
</file>

<file path=ppt/slides/_rels/slide25.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hyperlink" Target="http://arxiv.org/abs/0802.1189" TargetMode="External"/><Relationship Id="rId3" Type="http://schemas.openxmlformats.org/officeDocument/2006/relationships/slideLayout" Target="../slideLayouts/slideLayout4.xml"/>
</Relationships>
</file>

<file path=ppt/slides/_rels/slide26.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slideLayout" Target="../slideLayouts/slideLayout4.xml"/>
</Relationships>
</file>

<file path=ppt/slides/_rels/slide27.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
</Relationships>
</file>

<file path=ppt/slides/_rels/slide28.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5.xml"/>
</Relationships>
</file>

<file path=ppt/slides/_rels/slide29.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5.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99.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31.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gif"/><Relationship Id="rId5" Type="http://schemas.openxmlformats.org/officeDocument/2006/relationships/slideLayout" Target="../slideLayouts/slideLayout1.xml"/><Relationship Id="rId6"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1.xml"/><Relationship Id="rId3"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35.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slideLayout" Target="../slideLayouts/slideLayout3.xml"/>
</Relationships>
</file>

<file path=ppt/slides/_rels/slide36.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5.xml"/>
</Relationships>
</file>

<file path=ppt/slides/_rels/slide37.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png"/><Relationship Id="rId3" Type="http://schemas.openxmlformats.org/officeDocument/2006/relationships/slideLayout" Target="../slideLayouts/slideLayout5.xml"/>
</Relationships>
</file>

<file path=ppt/slides/_rels/slide38.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6.png"/><Relationship Id="rId3" Type="http://schemas.openxmlformats.org/officeDocument/2006/relationships/slideLayout" Target="../slideLayouts/slideLayout5.xml"/>
</Relationships>
</file>

<file path=ppt/slides/_rels/slide39.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8.png"/><Relationship Id="rId3" Type="http://schemas.openxmlformats.org/officeDocument/2006/relationships/slideLayout" Target="../slideLayouts/slideLayout5.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99.xml"/>
</Relationships>
</file>

<file path=ppt/slides/_rels/slide40.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hyperlink" Target="http://arxiv.org/abs/0802.1189" TargetMode="External"/><Relationship Id="rId3" Type="http://schemas.openxmlformats.org/officeDocument/2006/relationships/slideLayout" Target="../slideLayouts/slideLayout4.xml"/>
</Relationships>
</file>

<file path=ppt/slides/_rels/slide41.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hyperlink" Target="http://arxiv.org/abs/arXiv:1303.0737" TargetMode="External"/><Relationship Id="rId6" Type="http://schemas.openxmlformats.org/officeDocument/2006/relationships/image" Target="../media/image64.png"/><Relationship Id="rId7" Type="http://schemas.openxmlformats.org/officeDocument/2006/relationships/hyperlink" Target="https://arxiv.org/abs/1208.2711" TargetMode="External"/><Relationship Id="rId8" Type="http://schemas.openxmlformats.org/officeDocument/2006/relationships/image" Target="../media/image65.png"/><Relationship Id="rId9" Type="http://schemas.openxmlformats.org/officeDocument/2006/relationships/hyperlink" Target="https://arxiv.org/abs/1606.06057" TargetMode="External"/><Relationship Id="rId10" Type="http://schemas.openxmlformats.org/officeDocument/2006/relationships/slideLayout" Target="../slideLayouts/slideLayout5.xml"/>
</Relationships>
</file>

<file path=ppt/slides/_rels/slide42.xml.rels><?xml version="1.0" encoding="UTF-8"?>
<Relationships xmlns="http://schemas.openxmlformats.org/package/2006/relationships"><Relationship Id="rId1" Type="http://schemas.openxmlformats.org/officeDocument/2006/relationships/hyperlink" Target="https://arxiv.org/abs/hep-ph/0603175" TargetMode="External"/><Relationship Id="rId2" Type="http://schemas.openxmlformats.org/officeDocument/2006/relationships/hyperlink" Target="https://www.sciencedirect.com/science/article/pii/S0010465508000441" TargetMode="External"/><Relationship Id="rId3" Type="http://schemas.openxmlformats.org/officeDocument/2006/relationships/hyperlink" Target="https://arxiv.org/abs/1806.10820" TargetMode="External"/><Relationship Id="rId4" Type="http://schemas.openxmlformats.org/officeDocument/2006/relationships/image" Target="../media/image66.png"/><Relationship Id="rId5" Type="http://schemas.openxmlformats.org/officeDocument/2006/relationships/slideLayout" Target="../slideLayouts/slideLayout3.xml"/>
</Relationships>
</file>

<file path=ppt/slides/_rels/slide43.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hyperlink" Target="https://arxiv.org/abs/hep-ph/0512210" TargetMode="External"/><Relationship Id="rId3" Type="http://schemas.openxmlformats.org/officeDocument/2006/relationships/hyperlink" Target="https://arxiv.org/abs/0707.1378" TargetMode="External"/><Relationship Id="rId4" Type="http://schemas.openxmlformats.org/officeDocument/2006/relationships/slideLayout" Target="../slideLayouts/slideLayout5.xml"/>
</Relationships>
</file>

<file path=ppt/slides/_rels/slide44.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69.png"/><Relationship Id="rId3" Type="http://schemas.openxmlformats.org/officeDocument/2006/relationships/slideLayout" Target="../slideLayouts/slideLayout5.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46.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hyperlink" Target="http://dx.doi.org/10.1007/JHEP03(2012)053" TargetMode="External"/><Relationship Id="rId3" Type="http://schemas.openxmlformats.org/officeDocument/2006/relationships/slideLayout" Target="../slideLayouts/slideLayout4.xml"/>
</Relationships>
</file>

<file path=ppt/slides/_rels/slide47.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hyperlink" Target="http://dx.doi.org/10.1007/JHEP03(2012)053" TargetMode="External"/><Relationship Id="rId3" Type="http://schemas.openxmlformats.org/officeDocument/2006/relationships/image" Target="../media/image72.png"/><Relationship Id="rId4" Type="http://schemas.openxmlformats.org/officeDocument/2006/relationships/slideLayout" Target="../slideLayouts/slideLayout5.xml"/>
</Relationships>
</file>

<file path=ppt/slides/_rels/slide48.xml.rels><?xml version="1.0" encoding="UTF-8"?>
<Relationships xmlns="http://schemas.openxmlformats.org/package/2006/relationships"><Relationship Id="rId1" Type="http://schemas.openxmlformats.org/officeDocument/2006/relationships/hyperlink" Target="https://www.sciencedirect.com/science/article/abs/pii/S0370269300013253" TargetMode="External"/><Relationship Id="rId2" Type="http://schemas.openxmlformats.org/officeDocument/2006/relationships/slideLayout" Target="../slideLayouts/slideLayout5.xml"/>
</Relationships>
</file>

<file path=ppt/slides/_rels/slide49.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image" Target="../media/image74.png"/><Relationship Id="rId3" Type="http://schemas.openxmlformats.org/officeDocument/2006/relationships/slideLayout" Target="../slideLayouts/slideLayout5.xml"/>
</Relationships>
</file>

<file path=ppt/slides/_rels/slide5.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5.xml"/>
</Relationships>
</file>

<file path=ppt/slides/_rels/slide50.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slideLayout" Target="../slideLayouts/slideLayout4.xml"/>
</Relationships>
</file>

<file path=ppt/slides/_rels/slide51.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7.png"/><Relationship Id="rId3" Type="http://schemas.openxmlformats.org/officeDocument/2006/relationships/slideLayout" Target="../slideLayouts/slideLayout5.xml"/>
</Relationships>
</file>

<file path=ppt/slides/_rels/slide52.xml.rels><?xml version="1.0" encoding="UTF-8"?>
<Relationships xmlns="http://schemas.openxmlformats.org/package/2006/relationships"><Relationship Id="rId1" Type="http://schemas.openxmlformats.org/officeDocument/2006/relationships/hyperlink" Target="https://www.sciencedirect.com/science/article/abs/pii/S0370269300013253" TargetMode="External"/><Relationship Id="rId2" Type="http://schemas.openxmlformats.org/officeDocument/2006/relationships/slideLayout" Target="../slideLayouts/slideLayout5.xml"/>
</Relationships>
</file>

<file path=ppt/slides/_rels/slide53.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hyperlink" Target="https://arxiv.org/abs/hep-ph/0512210" TargetMode="External"/><Relationship Id="rId3" Type="http://schemas.openxmlformats.org/officeDocument/2006/relationships/slideLayout" Target="../slideLayouts/slideLayout3.xml"/>
</Relationships>
</file>

<file path=ppt/slides/_rels/slide54.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55.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slideLayout" Target="../slideLayouts/slideLayout3.xml"/>
</Relationships>
</file>

<file path=ppt/slides/_rels/slide56.xml.rels><?xml version="1.0" encoding="UTF-8"?>
<Relationships xmlns="http://schemas.openxmlformats.org/package/2006/relationships"><Relationship Id="rId1" Type="http://schemas.openxmlformats.org/officeDocument/2006/relationships/image" Target="../media/image80.gif"/><Relationship Id="rId2" Type="http://schemas.openxmlformats.org/officeDocument/2006/relationships/image" Target="../media/image81.gif"/><Relationship Id="rId3" Type="http://schemas.openxmlformats.org/officeDocument/2006/relationships/image" Target="../media/image82.png"/><Relationship Id="rId4" Type="http://schemas.openxmlformats.org/officeDocument/2006/relationships/image" Target="../media/image83.gif"/><Relationship Id="rId5" Type="http://schemas.openxmlformats.org/officeDocument/2006/relationships/image" Target="../media/image84.gif"/><Relationship Id="rId6" Type="http://schemas.openxmlformats.org/officeDocument/2006/relationships/image" Target="../media/image85.gif"/><Relationship Id="rId7" Type="http://schemas.openxmlformats.org/officeDocument/2006/relationships/slideLayout" Target="../slideLayouts/slideLayout3.xml"/>
</Relationships>
</file>

<file path=ppt/slides/_rels/slide57.xml.rels><?xml version="1.0" encoding="UTF-8"?>
<Relationships xmlns="http://schemas.openxmlformats.org/package/2006/relationships"><Relationship Id="rId1" Type="http://schemas.openxmlformats.org/officeDocument/2006/relationships/image" Target="../media/image86.png"/><Relationship Id="rId2" Type="http://schemas.openxmlformats.org/officeDocument/2006/relationships/image" Target="../media/image87.png"/><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gif"/><Relationship Id="rId9" Type="http://schemas.openxmlformats.org/officeDocument/2006/relationships/image" Target="../media/image94.gif"/><Relationship Id="rId10" Type="http://schemas.openxmlformats.org/officeDocument/2006/relationships/image" Target="../media/image95.gif"/><Relationship Id="rId11" Type="http://schemas.openxmlformats.org/officeDocument/2006/relationships/slideLayout" Target="../slideLayouts/slideLayout1.xml"/><Relationship Id="rId12" Type="http://schemas.openxmlformats.org/officeDocument/2006/relationships/notesSlide" Target="../notesSlides/notesSlide57.xml"/>
</Relationships>
</file>

<file path=ppt/slides/_rels/slide58.xml.rels><?xml version="1.0" encoding="UTF-8"?>
<Relationships xmlns="http://schemas.openxmlformats.org/package/2006/relationships"><Relationship Id="rId1" Type="http://schemas.openxmlformats.org/officeDocument/2006/relationships/hyperlink" Target="https://en.wikipedia.org/wiki/Survivorship_bias" TargetMode="External"/><Relationship Id="rId2" Type="http://schemas.openxmlformats.org/officeDocument/2006/relationships/image" Target="../media/image96.png"/><Relationship Id="rId3" Type="http://schemas.openxmlformats.org/officeDocument/2006/relationships/slideLayout" Target="../slideLayouts/slideLayout3.xml"/>
</Relationships>
</file>

<file path=ppt/slides/_rels/slide59.xml.rels><?xml version="1.0" encoding="UTF-8"?>
<Relationships xmlns="http://schemas.openxmlformats.org/package/2006/relationships"><Relationship Id="rId1" Type="http://schemas.openxmlformats.org/officeDocument/2006/relationships/image" Target="../media/image97.jpeg"/><Relationship Id="rId2"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60.xml.rels><?xml version="1.0" encoding="UTF-8"?>
<Relationships xmlns="http://schemas.openxmlformats.org/package/2006/relationships"><Relationship Id="rId1" Type="http://schemas.openxmlformats.org/officeDocument/2006/relationships/image" Target="../media/image98.jpeg"/><Relationship Id="rId2" Type="http://schemas.openxmlformats.org/officeDocument/2006/relationships/slideLayout" Target="../slideLayouts/slideLayout1.xml"/>
</Relationships>
</file>

<file path=ppt/slides/_rels/slide61.xml.rels><?xml version="1.0" encoding="UTF-8"?>
<Relationships xmlns="http://schemas.openxmlformats.org/package/2006/relationships"><Relationship Id="rId1" Type="http://schemas.openxmlformats.org/officeDocument/2006/relationships/image" Target="../media/image99.jpeg"/><Relationship Id="rId2" Type="http://schemas.openxmlformats.org/officeDocument/2006/relationships/slideLayout" Target="../slideLayouts/slideLayout1.xml"/>
</Relationships>
</file>

<file path=ppt/slides/_rels/slide62.xml.rels><?xml version="1.0" encoding="UTF-8"?>
<Relationships xmlns="http://schemas.openxmlformats.org/package/2006/relationships"><Relationship Id="rId1" Type="http://schemas.openxmlformats.org/officeDocument/2006/relationships/image" Target="../media/image100.jpeg"/><Relationship Id="rId2" Type="http://schemas.openxmlformats.org/officeDocument/2006/relationships/slideLayout" Target="../slideLayouts/slideLayout1.xml"/>
</Relationships>
</file>

<file path=ppt/slides/_rels/slide63.xml.rels><?xml version="1.0" encoding="UTF-8"?>
<Relationships xmlns="http://schemas.openxmlformats.org/package/2006/relationships"><Relationship Id="rId1" Type="http://schemas.openxmlformats.org/officeDocument/2006/relationships/image" Target="../media/image101.gif"/><Relationship Id="rId2" Type="http://schemas.openxmlformats.org/officeDocument/2006/relationships/slideLayout" Target="../slideLayouts/slideLayout3.xml"/>
</Relationships>
</file>

<file path=ppt/slides/_rels/slide64.xml.rels><?xml version="1.0" encoding="UTF-8"?>
<Relationships xmlns="http://schemas.openxmlformats.org/package/2006/relationships"><Relationship Id="rId1" Type="http://schemas.openxmlformats.org/officeDocument/2006/relationships/image" Target="../media/image102.png"/><Relationship Id="rId2" Type="http://schemas.openxmlformats.org/officeDocument/2006/relationships/hyperlink" Target="https://arxiv.org/abs/1705.01974" TargetMode="External"/><Relationship Id="rId3" Type="http://schemas.openxmlformats.org/officeDocument/2006/relationships/slideLayout" Target="../slideLayouts/slideLayout3.xml"/>
</Relationships>
</file>

<file path=ppt/slides/_rels/slide65.xml.rels><?xml version="1.0" encoding="UTF-8"?>
<Relationships xmlns="http://schemas.openxmlformats.org/package/2006/relationships"><Relationship Id="rId1" Type="http://schemas.openxmlformats.org/officeDocument/2006/relationships/image" Target="../media/image103.png"/><Relationship Id="rId2" Type="http://schemas.openxmlformats.org/officeDocument/2006/relationships/hyperlink" Target="https://arxiv.org/abs/1705.01974" TargetMode="External"/><Relationship Id="rId3" Type="http://schemas.openxmlformats.org/officeDocument/2006/relationships/slideLayout" Target="../slideLayouts/slideLayout3.xml"/>
</Relationships>
</file>

<file path=ppt/slides/_rels/slide66.xml.rels><?xml version="1.0" encoding="UTF-8"?>
<Relationships xmlns="http://schemas.openxmlformats.org/package/2006/relationships"><Relationship Id="rId1" Type="http://schemas.openxmlformats.org/officeDocument/2006/relationships/image" Target="../media/image104.gif"/><Relationship Id="rId2" Type="http://schemas.openxmlformats.org/officeDocument/2006/relationships/image" Target="../media/image105.jpeg"/><Relationship Id="rId3" Type="http://schemas.openxmlformats.org/officeDocument/2006/relationships/image" Target="../media/image106.jpeg"/><Relationship Id="rId4" Type="http://schemas.openxmlformats.org/officeDocument/2006/relationships/slideLayout" Target="../slideLayouts/slideLayout3.xml"/>
</Relationships>
</file>

<file path=ppt/slides/_rels/slide67.xml.rels><?xml version="1.0" encoding="UTF-8"?>
<Relationships xmlns="http://schemas.openxmlformats.org/package/2006/relationships"><Relationship Id="rId1" Type="http://schemas.openxmlformats.org/officeDocument/2006/relationships/image" Target="../media/image107.png"/><Relationship Id="rId2" Type="http://schemas.openxmlformats.org/officeDocument/2006/relationships/image" Target="../media/image108.jpeg"/><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slideLayout" Target="../slideLayouts/slideLayout5.xml"/>
</Relationships>
</file>

<file path=ppt/slides/_rels/slide68.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69.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7.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5.xml"/>
</Relationships>
</file>

<file path=ppt/slides/_rels/slide70.xml.rels><?xml version="1.0" encoding="UTF-8"?>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slideLayout" Target="../slideLayouts/slideLayout5.xml"/>
</Relationships>
</file>

<file path=ppt/slides/_rels/slide71.xml.rels><?xml version="1.0" encoding="UTF-8"?>
<Relationships xmlns="http://schemas.openxmlformats.org/package/2006/relationships"><Relationship Id="rId1" Type="http://schemas.openxmlformats.org/officeDocument/2006/relationships/image" Target="../media/image114.png"/><Relationship Id="rId2" Type="http://schemas.openxmlformats.org/officeDocument/2006/relationships/slideLayout" Target="../slideLayouts/slideLayout1.xml"/>
</Relationships>
</file>

<file path=ppt/slides/_rels/slide72.xml.rels><?xml version="1.0" encoding="UTF-8"?>
<Relationships xmlns="http://schemas.openxmlformats.org/package/2006/relationships"><Relationship Id="rId1" Type="http://schemas.openxmlformats.org/officeDocument/2006/relationships/image" Target="../media/image115.png"/><Relationship Id="rId2" Type="http://schemas.openxmlformats.org/officeDocument/2006/relationships/slideLayout" Target="../slideLayouts/slideLayout1.xml"/>
</Relationships>
</file>

<file path=ppt/slides/_rels/slide73.xml.rels><?xml version="1.0" encoding="UTF-8"?>
<Relationships xmlns="http://schemas.openxmlformats.org/package/2006/relationships"><Relationship Id="rId1" Type="http://schemas.openxmlformats.org/officeDocument/2006/relationships/image" Target="../media/image116.png"/><Relationship Id="rId2" Type="http://schemas.openxmlformats.org/officeDocument/2006/relationships/slideLayout" Target="../slideLayouts/slideLayout1.xml"/>
</Relationships>
</file>

<file path=ppt/slides/_rels/slide74.xml.rels><?xml version="1.0" encoding="UTF-8"?>
<Relationships xmlns="http://schemas.openxmlformats.org/package/2006/relationships"><Relationship Id="rId1" Type="http://schemas.openxmlformats.org/officeDocument/2006/relationships/image" Target="../media/image117.tif"/><Relationship Id="rId2" Type="http://schemas.openxmlformats.org/officeDocument/2006/relationships/slideLayout" Target="../slideLayouts/slideLayout1.xml"/>
</Relationships>
</file>

<file path=ppt/slides/_rels/slide7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76.xml.rels><?xml version="1.0" encoding="UTF-8"?>
<Relationships xmlns="http://schemas.openxmlformats.org/package/2006/relationships"><Relationship Id="rId1" Type="http://schemas.openxmlformats.org/officeDocument/2006/relationships/image" Target="../media/image118.gif"/><Relationship Id="rId2" Type="http://schemas.openxmlformats.org/officeDocument/2006/relationships/image" Target="../media/image119.png"/><Relationship Id="rId3" Type="http://schemas.openxmlformats.org/officeDocument/2006/relationships/image" Target="../media/image120.png"/><Relationship Id="rId4" Type="http://schemas.openxmlformats.org/officeDocument/2006/relationships/image" Target="../media/image121.gif"/><Relationship Id="rId5" Type="http://schemas.openxmlformats.org/officeDocument/2006/relationships/slideLayout" Target="../slideLayouts/slideLayout1.xml"/><Relationship Id="rId6" Type="http://schemas.openxmlformats.org/officeDocument/2006/relationships/notesSlide" Target="../notesSlides/notesSlide76.xml"/>
</Relationships>
</file>

<file path=ppt/slides/_rels/slide77.xml.rels><?xml version="1.0" encoding="UTF-8"?>
<Relationships xmlns="http://schemas.openxmlformats.org/package/2006/relationships"><Relationship Id="rId1" Type="http://schemas.openxmlformats.org/officeDocument/2006/relationships/image" Target="../media/image122.gif"/><Relationship Id="rId2" Type="http://schemas.openxmlformats.org/officeDocument/2006/relationships/image" Target="../media/image123.png"/><Relationship Id="rId3" Type="http://schemas.openxmlformats.org/officeDocument/2006/relationships/image" Target="../media/image124.png"/><Relationship Id="rId4" Type="http://schemas.openxmlformats.org/officeDocument/2006/relationships/image" Target="../media/image125.gif"/><Relationship Id="rId5" Type="http://schemas.openxmlformats.org/officeDocument/2006/relationships/slideLayout" Target="../slideLayouts/slideLayout1.xml"/><Relationship Id="rId6" Type="http://schemas.openxmlformats.org/officeDocument/2006/relationships/notesSlide" Target="../notesSlides/notesSlide77.xml"/>
</Relationships>
</file>

<file path=ppt/slides/_rels/slide78.xml.rels><?xml version="1.0" encoding="UTF-8"?>
<Relationships xmlns="http://schemas.openxmlformats.org/package/2006/relationships"><Relationship Id="rId1" Type="http://schemas.openxmlformats.org/officeDocument/2006/relationships/image" Target="../media/image126.gif"/><Relationship Id="rId2" Type="http://schemas.openxmlformats.org/officeDocument/2006/relationships/image" Target="../media/image127.png"/><Relationship Id="rId3" Type="http://schemas.openxmlformats.org/officeDocument/2006/relationships/image" Target="../media/image128.png"/><Relationship Id="rId4" Type="http://schemas.openxmlformats.org/officeDocument/2006/relationships/image" Target="../media/image129.gif"/><Relationship Id="rId5" Type="http://schemas.openxmlformats.org/officeDocument/2006/relationships/slideLayout" Target="../slideLayouts/slideLayout1.xml"/><Relationship Id="rId6" Type="http://schemas.openxmlformats.org/officeDocument/2006/relationships/notesSlide" Target="../notesSlides/notesSlide78.xml"/>
</Relationships>
</file>

<file path=ppt/slides/_rels/slide79.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8.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5.xml"/>
</Relationships>
</file>

<file path=ppt/slides/_rels/slide80.xml.rels><?xml version="1.0" encoding="UTF-8"?>
<Relationships xmlns="http://schemas.openxmlformats.org/package/2006/relationships"><Relationship Id="rId1" Type="http://schemas.openxmlformats.org/officeDocument/2006/relationships/image" Target="../media/image130.jpeg"/><Relationship Id="rId2" Type="http://schemas.openxmlformats.org/officeDocument/2006/relationships/image" Target="../media/image131.png"/><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6" Type="http://schemas.openxmlformats.org/officeDocument/2006/relationships/slideLayout" Target="../slideLayouts/slideLayout1.xml"/><Relationship Id="rId7" Type="http://schemas.openxmlformats.org/officeDocument/2006/relationships/notesSlide" Target="../notesSlides/notesSlide80.xml"/>
</Relationships>
</file>

<file path=ppt/slides/_rels/slide81.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82.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83.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84.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85.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86.xml.rels><?xml version="1.0" encoding="UTF-8"?>
<Relationships xmlns="http://schemas.openxmlformats.org/package/2006/relationships"><Relationship Id="rId1" Type="http://schemas.openxmlformats.org/officeDocument/2006/relationships/image" Target="../media/image135.png"/><Relationship Id="rId2" Type="http://schemas.openxmlformats.org/officeDocument/2006/relationships/slideLayout" Target="../slideLayouts/slideLayout1.xml"/>
</Relationships>
</file>

<file path=ppt/slides/_rels/slide8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8.xml.rels><?xml version="1.0" encoding="UTF-8"?>
<Relationships xmlns="http://schemas.openxmlformats.org/package/2006/relationships"><Relationship Id="rId1" Type="http://schemas.openxmlformats.org/officeDocument/2006/relationships/image" Target="../media/image136.png"/><Relationship Id="rId2" Type="http://schemas.openxmlformats.org/officeDocument/2006/relationships/slideLayout" Target="../slideLayouts/slideLayout1.xml"/>
</Relationships>
</file>

<file path=ppt/slides/_rels/slide89.xml.rels><?xml version="1.0" encoding="UTF-8"?>
<Relationships xmlns="http://schemas.openxmlformats.org/package/2006/relationships"><Relationship Id="rId1" Type="http://schemas.openxmlformats.org/officeDocument/2006/relationships/image" Target="../media/image137.gif"/><Relationship Id="rId2" Type="http://schemas.openxmlformats.org/officeDocument/2006/relationships/image" Target="../media/image138.png"/><Relationship Id="rId3" Type="http://schemas.openxmlformats.org/officeDocument/2006/relationships/image" Target="../media/image139.png"/><Relationship Id="rId4" Type="http://schemas.openxmlformats.org/officeDocument/2006/relationships/image" Target="../media/image140.gif"/><Relationship Id="rId5" Type="http://schemas.openxmlformats.org/officeDocument/2006/relationships/slideLayout" Target="../slideLayouts/slideLayout1.xml"/><Relationship Id="rId6" Type="http://schemas.openxmlformats.org/officeDocument/2006/relationships/notesSlide" Target="../notesSlides/notesSlide89.xml"/>
</Relationships>
</file>

<file path=ppt/slides/_rels/slide9.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hyperlink" Target="http://prl.aps.org/abstract/PRL/v105/i25/e252303" TargetMode="External"/><Relationship Id="rId7" Type="http://schemas.openxmlformats.org/officeDocument/2006/relationships/slideLayout" Target="../slideLayouts/slideLayout5.xml"/>
</Relationships>
</file>

<file path=ppt/slides/_rels/slide90.xml.rels><?xml version="1.0" encoding="UTF-8"?>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slideLayout" Target="../slideLayouts/slideLayout5.xml"/>
</Relationships>
</file>

<file path=ppt/slides/_rels/slide91.xml.rels><?xml version="1.0" encoding="UTF-8"?>
<Relationships xmlns="http://schemas.openxmlformats.org/package/2006/relationships"><Relationship Id="rId1" Type="http://schemas.openxmlformats.org/officeDocument/2006/relationships/image" Target="../media/image144.png"/><Relationship Id="rId2" Type="http://schemas.openxmlformats.org/officeDocument/2006/relationships/image" Target="../media/image145.png"/><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hyperlink" Target="https://arxiv.org/abs/2005.02320" TargetMode="External"/><Relationship Id="rId6" Type="http://schemas.openxmlformats.org/officeDocument/2006/relationships/image" Target="../media/image148.png"/><Relationship Id="rId7" Type="http://schemas.openxmlformats.org/officeDocument/2006/relationships/image" Target="../media/image149.png"/><Relationship Id="rId8" Type="http://schemas.openxmlformats.org/officeDocument/2006/relationships/image" Target="../media/image150.png"/><Relationship Id="rId9" Type="http://schemas.openxmlformats.org/officeDocument/2006/relationships/slideLayout" Target="../slideLayouts/slideLayout1.xml"/>
</Relationships>
</file>

<file path=ppt/slides/_rels/slide92.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93.xml.rels><?xml version="1.0" encoding="UTF-8"?>
<Relationships xmlns="http://schemas.openxmlformats.org/package/2006/relationships"><Relationship Id="rId1" Type="http://schemas.openxmlformats.org/officeDocument/2006/relationships/image" Target="../media/image151.jpeg"/><Relationship Id="rId2" Type="http://schemas.openxmlformats.org/officeDocument/2006/relationships/slideLayout" Target="../slideLayouts/slideLayout101.xml"/>
</Relationships>
</file>

<file path=ppt/slides/_rels/slide94.xml.rels><?xml version="1.0" encoding="UTF-8"?>
<Relationships xmlns="http://schemas.openxmlformats.org/package/2006/relationships"><Relationship Id="rId1" Type="http://schemas.openxmlformats.org/officeDocument/2006/relationships/image" Target="../media/image152.png"/><Relationship Id="rId2" Type="http://schemas.openxmlformats.org/officeDocument/2006/relationships/image" Target="../media/image153.jpeg"/><Relationship Id="rId3" Type="http://schemas.openxmlformats.org/officeDocument/2006/relationships/slideLayout" Target="../slideLayouts/slideLayout5.xml"/>
</Relationships>
</file>

<file path=ppt/slides/_rels/slide95.xml.rels><?xml version="1.0" encoding="UTF-8"?>
<Relationships xmlns="http://schemas.openxmlformats.org/package/2006/relationships"><Relationship Id="rId1" Type="http://schemas.openxmlformats.org/officeDocument/2006/relationships/image" Target="../media/image154.jpeg"/><Relationship Id="rId2" Type="http://schemas.openxmlformats.org/officeDocument/2006/relationships/image" Target="../media/image155.png"/><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slideLayout" Target="../slideLayouts/slideLayout5.xml"/>
</Relationships>
</file>

<file path=ppt/slides/_rels/slide96.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97.xml.rels><?xml version="1.0" encoding="UTF-8"?>
<Relationships xmlns="http://schemas.openxmlformats.org/package/2006/relationships"><Relationship Id="rId1" Type="http://schemas.openxmlformats.org/officeDocument/2006/relationships/image" Target="../media/image158.png"/><Relationship Id="rId2" Type="http://schemas.openxmlformats.org/officeDocument/2006/relationships/image" Target="../media/image159.jpeg"/><Relationship Id="rId3" Type="http://schemas.openxmlformats.org/officeDocument/2006/relationships/image" Target="../media/image160.png"/><Relationship Id="rId4" Type="http://schemas.openxmlformats.org/officeDocument/2006/relationships/image" Target="../media/image161.png"/><Relationship Id="rId5" Type="http://schemas.openxmlformats.org/officeDocument/2006/relationships/slideLayout" Target="../slideLayouts/slideLayout5.xml"/>
</Relationships>
</file>

<file path=ppt/slides/_rels/slide98.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99.xml.rels><?xml version="1.0" encoding="UTF-8"?>
<Relationships xmlns="http://schemas.openxmlformats.org/package/2006/relationships"><Relationship Id="rId1" Type="http://schemas.openxmlformats.org/officeDocument/2006/relationships/image" Target="../media/image162.png"/><Relationship Id="rId2" Type="http://schemas.openxmlformats.org/officeDocument/2006/relationships/image" Target="../media/image163.png"/><Relationship Id="rId3" Type="http://schemas.openxmlformats.org/officeDocument/2006/relationships/image" Target="../media/image164.png"/><Relationship Id="rId4" Type="http://schemas.openxmlformats.org/officeDocument/2006/relationships/image" Target="../media/image165.png"/><Relationship Id="rId5"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5" name="" descr=""/>
          <p:cNvPicPr/>
          <p:nvPr/>
        </p:nvPicPr>
        <p:blipFill>
          <a:blip r:embed="rId1"/>
          <a:stretch/>
        </p:blipFill>
        <p:spPr>
          <a:xfrm>
            <a:off x="2134440" y="1328760"/>
            <a:ext cx="6094440" cy="3382560"/>
          </a:xfrm>
          <a:prstGeom prst="rect">
            <a:avLst/>
          </a:prstGeom>
          <a:ln>
            <a:noFill/>
          </a:ln>
        </p:spPr>
      </p:pic>
      <p:sp>
        <p:nvSpPr>
          <p:cNvPr id="526" name="CustomShape 1"/>
          <p:cNvSpPr/>
          <p:nvPr/>
        </p:nvSpPr>
        <p:spPr>
          <a:xfrm>
            <a:off x="0" y="-360"/>
            <a:ext cx="10149840" cy="139968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US" sz="5000" spc="-1" strike="noStrike">
                <a:latin typeface="Arial"/>
              </a:rPr>
              <a:t>A skeptic’s guide to jets</a:t>
            </a:r>
            <a:endParaRPr b="0" lang="en-US" sz="5000" spc="-1" strike="noStrike">
              <a:latin typeface="Arial"/>
            </a:endParaRPr>
          </a:p>
          <a:p>
            <a:pPr algn="ctr">
              <a:lnSpc>
                <a:spcPct val="100000"/>
              </a:lnSpc>
            </a:pPr>
            <a:r>
              <a:rPr b="0" lang="en-US" sz="5000" spc="-1" strike="noStrike">
                <a:latin typeface="Arial"/>
              </a:rPr>
              <a:t>Part 1: Jet spectra</a:t>
            </a:r>
            <a:endParaRPr b="0" lang="en-US" sz="5000" spc="-1" strike="noStrike">
              <a:latin typeface="Arial"/>
            </a:endParaRPr>
          </a:p>
        </p:txBody>
      </p:sp>
      <p:sp>
        <p:nvSpPr>
          <p:cNvPr id="527" name="CustomShape 2"/>
          <p:cNvSpPr/>
          <p:nvPr/>
        </p:nvSpPr>
        <p:spPr>
          <a:xfrm>
            <a:off x="91440" y="4460400"/>
            <a:ext cx="9988560" cy="8107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US" sz="3500" spc="-1" strike="noStrike">
                <a:latin typeface="Times New Roman"/>
              </a:rPr>
              <a:t>Christine Nattrass</a:t>
            </a:r>
            <a:endParaRPr b="0" lang="en-US" sz="3500" spc="-1" strike="noStrike">
              <a:latin typeface="Arial"/>
            </a:endParaRPr>
          </a:p>
          <a:p>
            <a:pPr algn="ctr">
              <a:lnSpc>
                <a:spcPct val="100000"/>
              </a:lnSpc>
            </a:pPr>
            <a:r>
              <a:rPr b="0" lang="en-US" sz="2600" spc="-1" strike="noStrike">
                <a:latin typeface="Times New Roman"/>
              </a:rPr>
              <a:t>University of Tennessee, Knoxville</a:t>
            </a:r>
            <a:br/>
            <a:endParaRPr b="0" lang="en-US" sz="26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628" name="Group 1"/>
          <p:cNvGrpSpPr/>
          <p:nvPr/>
        </p:nvGrpSpPr>
        <p:grpSpPr>
          <a:xfrm>
            <a:off x="46080" y="1003320"/>
            <a:ext cx="4732920" cy="3583080"/>
            <a:chOff x="46080" y="1003320"/>
            <a:chExt cx="4732920" cy="3583080"/>
          </a:xfrm>
        </p:grpSpPr>
        <p:pic>
          <p:nvPicPr>
            <p:cNvPr id="629" name="" descr=""/>
            <p:cNvPicPr/>
            <p:nvPr/>
          </p:nvPicPr>
          <p:blipFill>
            <a:blip r:embed="rId1"/>
            <a:stretch/>
          </p:blipFill>
          <p:spPr>
            <a:xfrm>
              <a:off x="2043720" y="2543760"/>
              <a:ext cx="914760" cy="1371240"/>
            </a:xfrm>
            <a:prstGeom prst="rect">
              <a:avLst/>
            </a:prstGeom>
            <a:ln>
              <a:noFill/>
            </a:ln>
          </p:spPr>
        </p:pic>
        <p:grpSp>
          <p:nvGrpSpPr>
            <p:cNvPr id="630" name="Group 2"/>
            <p:cNvGrpSpPr/>
            <p:nvPr/>
          </p:nvGrpSpPr>
          <p:grpSpPr>
            <a:xfrm>
              <a:off x="46080" y="1003320"/>
              <a:ext cx="4732920" cy="3583080"/>
              <a:chOff x="46080" y="1003320"/>
              <a:chExt cx="4732920" cy="3583080"/>
            </a:xfrm>
          </p:grpSpPr>
          <p:grpSp>
            <p:nvGrpSpPr>
              <p:cNvPr id="631" name="Group 3"/>
              <p:cNvGrpSpPr/>
              <p:nvPr/>
            </p:nvGrpSpPr>
            <p:grpSpPr>
              <a:xfrm>
                <a:off x="46080" y="1003320"/>
                <a:ext cx="4732920" cy="3583080"/>
                <a:chOff x="46080" y="1003320"/>
                <a:chExt cx="4732920" cy="3583080"/>
              </a:xfrm>
            </p:grpSpPr>
            <p:grpSp>
              <p:nvGrpSpPr>
                <p:cNvPr id="632" name="Group 4"/>
                <p:cNvGrpSpPr/>
                <p:nvPr/>
              </p:nvGrpSpPr>
              <p:grpSpPr>
                <a:xfrm>
                  <a:off x="1003680" y="2374920"/>
                  <a:ext cx="640080" cy="1645560"/>
                  <a:chOff x="1003680" y="2374920"/>
                  <a:chExt cx="640080" cy="1645560"/>
                </a:xfrm>
              </p:grpSpPr>
              <p:pic>
                <p:nvPicPr>
                  <p:cNvPr id="633" name="" descr=""/>
                  <p:cNvPicPr/>
                  <p:nvPr/>
                </p:nvPicPr>
                <p:blipFill>
                  <a:blip r:embed="rId2"/>
                  <a:stretch/>
                </p:blipFill>
                <p:spPr>
                  <a:xfrm>
                    <a:off x="1003680" y="2374920"/>
                    <a:ext cx="640080" cy="1645560"/>
                  </a:xfrm>
                  <a:prstGeom prst="rect">
                    <a:avLst/>
                  </a:prstGeom>
                  <a:ln>
                    <a:noFill/>
                  </a:ln>
                </p:spPr>
              </p:pic>
              <p:sp>
                <p:nvSpPr>
                  <p:cNvPr id="634" name="CustomShape 5"/>
                  <p:cNvSpPr/>
                  <p:nvPr/>
                </p:nvSpPr>
                <p:spPr>
                  <a:xfrm>
                    <a:off x="1358280" y="2721600"/>
                    <a:ext cx="91440" cy="209880"/>
                  </a:xfrm>
                  <a:prstGeom prst="ellipse">
                    <a:avLst/>
                  </a:prstGeom>
                  <a:solidFill>
                    <a:srgbClr val="000000"/>
                  </a:solidFill>
                  <a:ln w="9360">
                    <a:solidFill>
                      <a:srgbClr val="000000"/>
                    </a:solidFill>
                    <a:miter/>
                  </a:ln>
                </p:spPr>
                <p:style>
                  <a:lnRef idx="0"/>
                  <a:fillRef idx="0"/>
                  <a:effectRef idx="0"/>
                  <a:fontRef idx="minor"/>
                </p:style>
              </p:sp>
            </p:grpSp>
            <p:sp>
              <p:nvSpPr>
                <p:cNvPr id="635" name="CustomShape 6"/>
                <p:cNvSpPr/>
                <p:nvPr/>
              </p:nvSpPr>
              <p:spPr>
                <a:xfrm>
                  <a:off x="46080" y="2982240"/>
                  <a:ext cx="838440" cy="380880"/>
                </a:xfrm>
                <a:custGeom>
                  <a:avLst/>
                  <a:gdLst/>
                  <a:ahLst/>
                  <a:rect l="0" t="0" r="r" b="b"/>
                  <a:pathLst>
                    <a:path w="2331" h="1060">
                      <a:moveTo>
                        <a:pt x="364" y="264"/>
                      </a:moveTo>
                      <a:lnTo>
                        <a:pt x="1747" y="264"/>
                      </a:lnTo>
                      <a:lnTo>
                        <a:pt x="1747" y="0"/>
                      </a:lnTo>
                      <a:lnTo>
                        <a:pt x="2330" y="529"/>
                      </a:lnTo>
                      <a:lnTo>
                        <a:pt x="1747" y="1059"/>
                      </a:lnTo>
                      <a:lnTo>
                        <a:pt x="1747" y="794"/>
                      </a:lnTo>
                      <a:lnTo>
                        <a:pt x="364" y="794"/>
                      </a:lnTo>
                      <a:lnTo>
                        <a:pt x="364" y="264"/>
                      </a:lnTo>
                      <a:moveTo>
                        <a:pt x="0" y="264"/>
                      </a:moveTo>
                      <a:lnTo>
                        <a:pt x="72" y="264"/>
                      </a:lnTo>
                      <a:lnTo>
                        <a:pt x="72" y="794"/>
                      </a:lnTo>
                      <a:lnTo>
                        <a:pt x="0" y="794"/>
                      </a:lnTo>
                      <a:lnTo>
                        <a:pt x="0" y="264"/>
                      </a:lnTo>
                      <a:moveTo>
                        <a:pt x="145" y="264"/>
                      </a:moveTo>
                      <a:lnTo>
                        <a:pt x="291" y="264"/>
                      </a:lnTo>
                      <a:lnTo>
                        <a:pt x="291" y="794"/>
                      </a:lnTo>
                      <a:lnTo>
                        <a:pt x="145" y="794"/>
                      </a:lnTo>
                      <a:lnTo>
                        <a:pt x="145" y="264"/>
                      </a:lnTo>
                    </a:path>
                  </a:pathLst>
                </a:custGeom>
                <a:solidFill>
                  <a:srgbClr val="000000"/>
                </a:solidFill>
                <a:ln w="9360">
                  <a:solidFill>
                    <a:srgbClr val="000000"/>
                  </a:solidFill>
                  <a:miter/>
                </a:ln>
              </p:spPr>
              <p:style>
                <a:lnRef idx="0"/>
                <a:fillRef idx="0"/>
                <a:effectRef idx="0"/>
                <a:fontRef idx="minor"/>
              </p:style>
            </p:sp>
            <p:sp>
              <p:nvSpPr>
                <p:cNvPr id="636" name="CustomShape 7"/>
                <p:cNvSpPr/>
                <p:nvPr/>
              </p:nvSpPr>
              <p:spPr>
                <a:xfrm>
                  <a:off x="3940200" y="3301200"/>
                  <a:ext cx="838440" cy="381240"/>
                </a:xfrm>
                <a:custGeom>
                  <a:avLst/>
                  <a:gdLst/>
                  <a:ahLst/>
                  <a:rect l="0" t="0" r="r" b="b"/>
                  <a:pathLst>
                    <a:path w="2331" h="1061">
                      <a:moveTo>
                        <a:pt x="1966" y="265"/>
                      </a:moveTo>
                      <a:lnTo>
                        <a:pt x="583" y="265"/>
                      </a:lnTo>
                      <a:lnTo>
                        <a:pt x="583" y="0"/>
                      </a:lnTo>
                      <a:lnTo>
                        <a:pt x="0" y="530"/>
                      </a:lnTo>
                      <a:lnTo>
                        <a:pt x="583" y="1060"/>
                      </a:lnTo>
                      <a:lnTo>
                        <a:pt x="583" y="795"/>
                      </a:lnTo>
                      <a:lnTo>
                        <a:pt x="1966" y="795"/>
                      </a:lnTo>
                      <a:lnTo>
                        <a:pt x="1966" y="265"/>
                      </a:lnTo>
                      <a:moveTo>
                        <a:pt x="2330" y="265"/>
                      </a:moveTo>
                      <a:lnTo>
                        <a:pt x="2258" y="265"/>
                      </a:lnTo>
                      <a:lnTo>
                        <a:pt x="2258" y="795"/>
                      </a:lnTo>
                      <a:lnTo>
                        <a:pt x="2330" y="795"/>
                      </a:lnTo>
                      <a:lnTo>
                        <a:pt x="2330" y="265"/>
                      </a:lnTo>
                      <a:moveTo>
                        <a:pt x="2185" y="265"/>
                      </a:moveTo>
                      <a:lnTo>
                        <a:pt x="2039" y="265"/>
                      </a:lnTo>
                      <a:lnTo>
                        <a:pt x="2039" y="795"/>
                      </a:lnTo>
                      <a:lnTo>
                        <a:pt x="2185" y="795"/>
                      </a:lnTo>
                      <a:lnTo>
                        <a:pt x="2185" y="265"/>
                      </a:lnTo>
                    </a:path>
                  </a:pathLst>
                </a:custGeom>
                <a:solidFill>
                  <a:srgbClr val="000000"/>
                </a:solidFill>
                <a:ln w="9360">
                  <a:solidFill>
                    <a:srgbClr val="000000"/>
                  </a:solidFill>
                  <a:miter/>
                </a:ln>
              </p:spPr>
              <p:style>
                <a:lnRef idx="0"/>
                <a:fillRef idx="0"/>
                <a:effectRef idx="0"/>
                <a:fontRef idx="minor"/>
              </p:style>
            </p:sp>
            <p:sp>
              <p:nvSpPr>
                <p:cNvPr id="637" name="CustomShape 8"/>
                <p:cNvSpPr/>
                <p:nvPr/>
              </p:nvSpPr>
              <p:spPr>
                <a:xfrm>
                  <a:off x="3194640" y="1003320"/>
                  <a:ext cx="210240" cy="210240"/>
                </a:xfrm>
                <a:prstGeom prst="ellipse">
                  <a:avLst/>
                </a:prstGeom>
                <a:solidFill>
                  <a:srgbClr val="000000"/>
                </a:solidFill>
                <a:ln w="9360">
                  <a:solidFill>
                    <a:srgbClr val="000000"/>
                  </a:solidFill>
                  <a:miter/>
                </a:ln>
              </p:spPr>
              <p:style>
                <a:lnRef idx="0"/>
                <a:fillRef idx="0"/>
                <a:effectRef idx="0"/>
                <a:fontRef idx="minor"/>
              </p:style>
            </p:sp>
            <p:sp>
              <p:nvSpPr>
                <p:cNvPr id="638" name="CustomShape 9"/>
                <p:cNvSpPr/>
                <p:nvPr/>
              </p:nvSpPr>
              <p:spPr>
                <a:xfrm>
                  <a:off x="2398680" y="3656160"/>
                  <a:ext cx="210240" cy="210240"/>
                </a:xfrm>
                <a:prstGeom prst="ellipse">
                  <a:avLst/>
                </a:prstGeom>
                <a:solidFill>
                  <a:srgbClr val="000000"/>
                </a:solidFill>
                <a:ln w="9360">
                  <a:solidFill>
                    <a:srgbClr val="000000"/>
                  </a:solidFill>
                  <a:miter/>
                </a:ln>
              </p:spPr>
              <p:style>
                <a:lnRef idx="0"/>
                <a:fillRef idx="0"/>
                <a:effectRef idx="0"/>
                <a:fontRef idx="minor"/>
              </p:style>
            </p:sp>
            <p:sp>
              <p:nvSpPr>
                <p:cNvPr id="639" name="CustomShape 10"/>
                <p:cNvSpPr/>
                <p:nvPr/>
              </p:nvSpPr>
              <p:spPr>
                <a:xfrm>
                  <a:off x="841320" y="2087280"/>
                  <a:ext cx="1000800" cy="375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pPr>
                  <a:r>
                    <a:rPr b="1" i="1" lang="en-US" sz="2000" spc="-1" strike="noStrike">
                      <a:solidFill>
                        <a:srgbClr val="008000"/>
                      </a:solidFill>
                      <a:latin typeface="Times New Roman"/>
                    </a:rPr>
                    <a:t>nucleus</a:t>
                  </a:r>
                  <a:endParaRPr b="1" i="1" lang="en-US" sz="2000" spc="-1" strike="noStrike">
                    <a:solidFill>
                      <a:srgbClr val="008000"/>
                    </a:solidFill>
                    <a:latin typeface="Times New Roman"/>
                  </a:endParaRPr>
                </a:p>
              </p:txBody>
            </p:sp>
            <p:sp>
              <p:nvSpPr>
                <p:cNvPr id="640" name="CustomShape 11"/>
                <p:cNvSpPr/>
                <p:nvPr/>
              </p:nvSpPr>
              <p:spPr>
                <a:xfrm>
                  <a:off x="3110040" y="4210560"/>
                  <a:ext cx="1000800" cy="375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pPr>
                  <a:r>
                    <a:rPr b="1" i="1" lang="en-US" sz="2000" spc="-1" strike="noStrike">
                      <a:solidFill>
                        <a:srgbClr val="008000"/>
                      </a:solidFill>
                      <a:latin typeface="Times New Roman"/>
                    </a:rPr>
                    <a:t>nucleus</a:t>
                  </a:r>
                  <a:endParaRPr b="1" i="1" lang="en-US" sz="2000" spc="-1" strike="noStrike">
                    <a:solidFill>
                      <a:srgbClr val="008000"/>
                    </a:solidFill>
                    <a:latin typeface="Times New Roman"/>
                  </a:endParaRPr>
                </a:p>
              </p:txBody>
            </p:sp>
            <p:grpSp>
              <p:nvGrpSpPr>
                <p:cNvPr id="641" name="Group 12"/>
                <p:cNvGrpSpPr/>
                <p:nvPr/>
              </p:nvGrpSpPr>
              <p:grpSpPr>
                <a:xfrm>
                  <a:off x="3271680" y="2699280"/>
                  <a:ext cx="640080" cy="1645560"/>
                  <a:chOff x="3271680" y="2699280"/>
                  <a:chExt cx="640080" cy="1645560"/>
                </a:xfrm>
              </p:grpSpPr>
              <p:pic>
                <p:nvPicPr>
                  <p:cNvPr id="642" name="" descr=""/>
                  <p:cNvPicPr/>
                  <p:nvPr/>
                </p:nvPicPr>
                <p:blipFill>
                  <a:blip r:embed="rId3"/>
                  <a:stretch/>
                </p:blipFill>
                <p:spPr>
                  <a:xfrm>
                    <a:off x="3271680" y="2699280"/>
                    <a:ext cx="640080" cy="1645560"/>
                  </a:xfrm>
                  <a:prstGeom prst="rect">
                    <a:avLst/>
                  </a:prstGeom>
                  <a:ln>
                    <a:noFill/>
                  </a:ln>
                </p:spPr>
              </p:pic>
              <p:sp>
                <p:nvSpPr>
                  <p:cNvPr id="643" name="CustomShape 13"/>
                  <p:cNvSpPr/>
                  <p:nvPr/>
                </p:nvSpPr>
                <p:spPr>
                  <a:xfrm>
                    <a:off x="3626280" y="3045960"/>
                    <a:ext cx="91440" cy="209880"/>
                  </a:xfrm>
                  <a:prstGeom prst="ellipse">
                    <a:avLst/>
                  </a:prstGeom>
                  <a:solidFill>
                    <a:srgbClr val="000000"/>
                  </a:solidFill>
                  <a:ln w="9360">
                    <a:solidFill>
                      <a:srgbClr val="000000"/>
                    </a:solidFill>
                    <a:miter/>
                  </a:ln>
                </p:spPr>
                <p:style>
                  <a:lnRef idx="0"/>
                  <a:fillRef idx="0"/>
                  <a:effectRef idx="0"/>
                  <a:fontRef idx="minor"/>
                </p:style>
              </p:sp>
            </p:grpSp>
          </p:grpSp>
          <p:grpSp>
            <p:nvGrpSpPr>
              <p:cNvPr id="644" name="Group 14"/>
              <p:cNvGrpSpPr/>
              <p:nvPr/>
            </p:nvGrpSpPr>
            <p:grpSpPr>
              <a:xfrm>
                <a:off x="1515240" y="1244160"/>
                <a:ext cx="2008800" cy="2483280"/>
                <a:chOff x="1515240" y="1244160"/>
                <a:chExt cx="2008800" cy="2483280"/>
              </a:xfrm>
            </p:grpSpPr>
            <p:sp>
              <p:nvSpPr>
                <p:cNvPr id="645" name="Line 15"/>
                <p:cNvSpPr/>
                <p:nvPr/>
              </p:nvSpPr>
              <p:spPr>
                <a:xfrm>
                  <a:off x="1515240" y="2844360"/>
                  <a:ext cx="914760" cy="0"/>
                </a:xfrm>
                <a:prstGeom prst="line">
                  <a:avLst/>
                </a:prstGeom>
                <a:ln w="38160">
                  <a:solidFill>
                    <a:srgbClr val="000000"/>
                  </a:solidFill>
                  <a:miter/>
                </a:ln>
              </p:spPr>
              <p:style>
                <a:lnRef idx="0"/>
                <a:fillRef idx="0"/>
                <a:effectRef idx="0"/>
                <a:fontRef idx="minor"/>
              </p:style>
            </p:sp>
            <p:sp>
              <p:nvSpPr>
                <p:cNvPr id="646" name="Line 16"/>
                <p:cNvSpPr/>
                <p:nvPr/>
              </p:nvSpPr>
              <p:spPr>
                <a:xfrm flipV="1">
                  <a:off x="2472480" y="1244160"/>
                  <a:ext cx="762480" cy="1599840"/>
                </a:xfrm>
                <a:prstGeom prst="line">
                  <a:avLst/>
                </a:prstGeom>
                <a:ln w="38160">
                  <a:solidFill>
                    <a:srgbClr val="000000"/>
                  </a:solidFill>
                  <a:miter/>
                  <a:tailEnd len="med" type="triangle" w="med"/>
                </a:ln>
              </p:spPr>
              <p:style>
                <a:lnRef idx="0"/>
                <a:fillRef idx="0"/>
                <a:effectRef idx="0"/>
                <a:fontRef idx="minor"/>
              </p:style>
            </p:sp>
            <p:grpSp>
              <p:nvGrpSpPr>
                <p:cNvPr id="647" name="Group 17"/>
                <p:cNvGrpSpPr/>
                <p:nvPr/>
              </p:nvGrpSpPr>
              <p:grpSpPr>
                <a:xfrm>
                  <a:off x="2420280" y="2996280"/>
                  <a:ext cx="1103760" cy="731160"/>
                  <a:chOff x="2420280" y="2996280"/>
                  <a:chExt cx="1103760" cy="731160"/>
                </a:xfrm>
              </p:grpSpPr>
              <p:sp>
                <p:nvSpPr>
                  <p:cNvPr id="648" name="Line 18"/>
                  <p:cNvSpPr/>
                  <p:nvPr/>
                </p:nvSpPr>
                <p:spPr>
                  <a:xfrm flipH="1">
                    <a:off x="2700720" y="2996280"/>
                    <a:ext cx="823320" cy="0"/>
                  </a:xfrm>
                  <a:prstGeom prst="line">
                    <a:avLst/>
                  </a:prstGeom>
                  <a:ln w="38160">
                    <a:solidFill>
                      <a:srgbClr val="000000"/>
                    </a:solidFill>
                    <a:miter/>
                  </a:ln>
                </p:spPr>
                <p:style>
                  <a:lnRef idx="0"/>
                  <a:fillRef idx="0"/>
                  <a:effectRef idx="0"/>
                  <a:fontRef idx="minor"/>
                </p:style>
              </p:sp>
              <p:sp>
                <p:nvSpPr>
                  <p:cNvPr id="649" name="Freeform 19"/>
                  <p:cNvSpPr/>
                  <p:nvPr/>
                </p:nvSpPr>
                <p:spPr>
                  <a:xfrm>
                    <a:off x="2247120" y="2994120"/>
                    <a:ext cx="585720" cy="733680"/>
                  </a:xfrm>
                  <a:custGeom>
                    <a:avLst/>
                    <a:gdLst/>
                    <a:ahLst/>
                    <a:rect l="0" t="0" r="r" b="b"/>
                    <a:pathLst>
                      <a:path w="1627" h="2038">
                        <a:moveTo>
                          <a:pt x="1281" y="8"/>
                        </a:moveTo>
                        <a:cubicBezTo>
                          <a:pt x="728" y="0"/>
                          <a:pt x="1329" y="530"/>
                          <a:pt x="999" y="650"/>
                        </a:cubicBezTo>
                        <a:cubicBezTo>
                          <a:pt x="176" y="948"/>
                          <a:pt x="1626" y="1033"/>
                          <a:pt x="767" y="1266"/>
                        </a:cubicBezTo>
                        <a:cubicBezTo>
                          <a:pt x="0" y="1476"/>
                          <a:pt x="1018" y="1362"/>
                          <a:pt x="1023" y="1626"/>
                        </a:cubicBezTo>
                        <a:lnTo>
                          <a:pt x="742" y="1780"/>
                        </a:lnTo>
                        <a:lnTo>
                          <a:pt x="845" y="2037"/>
                        </a:lnTo>
                        <a:lnTo>
                          <a:pt x="844" y="2012"/>
                        </a:lnTo>
                      </a:path>
                    </a:pathLst>
                  </a:custGeom>
                  <a:ln w="36720">
                    <a:solidFill>
                      <a:srgbClr val="000000"/>
                    </a:solidFill>
                    <a:round/>
                  </a:ln>
                </p:spPr>
              </p:sp>
            </p:grpSp>
            <p:sp>
              <p:nvSpPr>
                <p:cNvPr id="650" name="CustomShape 20"/>
                <p:cNvSpPr/>
                <p:nvPr/>
              </p:nvSpPr>
              <p:spPr>
                <a:xfrm>
                  <a:off x="2243880" y="2615760"/>
                  <a:ext cx="686160" cy="533160"/>
                </a:xfrm>
                <a:custGeom>
                  <a:avLst/>
                  <a:gdLst/>
                  <a:ahLst/>
                  <a:rect l="l" t="t" r="r" b="b"/>
                  <a:pathLst>
                    <a:path w="21600" h="21600">
                      <a:moveTo>
                        <a:pt x="11464" y="4340"/>
                      </a:moveTo>
                      <a:lnTo>
                        <a:pt x="9722" y="1887"/>
                      </a:lnTo>
                      <a:lnTo>
                        <a:pt x="8548" y="6383"/>
                      </a:lnTo>
                      <a:lnTo>
                        <a:pt x="4503" y="3626"/>
                      </a:lnTo>
                      <a:lnTo>
                        <a:pt x="5373" y="7816"/>
                      </a:lnTo>
                      <a:lnTo>
                        <a:pt x="1174" y="8270"/>
                      </a:lnTo>
                      <a:lnTo>
                        <a:pt x="3934" y="11592"/>
                      </a:lnTo>
                      <a:lnTo>
                        <a:pt x="0" y="12875"/>
                      </a:lnTo>
                      <a:lnTo>
                        <a:pt x="3329" y="15372"/>
                      </a:lnTo>
                      <a:lnTo>
                        <a:pt x="1283" y="17824"/>
                      </a:lnTo>
                      <a:lnTo>
                        <a:pt x="4804" y="18239"/>
                      </a:lnTo>
                      <a:lnTo>
                        <a:pt x="4918" y="21600"/>
                      </a:lnTo>
                      <a:lnTo>
                        <a:pt x="7525" y="18125"/>
                      </a:lnTo>
                      <a:lnTo>
                        <a:pt x="8698" y="19712"/>
                      </a:lnTo>
                      <a:lnTo>
                        <a:pt x="9871" y="17371"/>
                      </a:lnTo>
                      <a:lnTo>
                        <a:pt x="11614" y="18844"/>
                      </a:lnTo>
                      <a:lnTo>
                        <a:pt x="12178" y="15937"/>
                      </a:lnTo>
                      <a:lnTo>
                        <a:pt x="14943" y="17371"/>
                      </a:lnTo>
                      <a:lnTo>
                        <a:pt x="14640" y="14348"/>
                      </a:lnTo>
                      <a:lnTo>
                        <a:pt x="18878" y="15632"/>
                      </a:lnTo>
                      <a:lnTo>
                        <a:pt x="16382" y="12311"/>
                      </a:lnTo>
                      <a:lnTo>
                        <a:pt x="18270" y="11292"/>
                      </a:lnTo>
                      <a:lnTo>
                        <a:pt x="16986" y="9404"/>
                      </a:lnTo>
                      <a:lnTo>
                        <a:pt x="21600" y="6646"/>
                      </a:lnTo>
                      <a:lnTo>
                        <a:pt x="16382" y="6533"/>
                      </a:lnTo>
                      <a:lnTo>
                        <a:pt x="18005" y="3172"/>
                      </a:lnTo>
                      <a:lnTo>
                        <a:pt x="14524" y="5778"/>
                      </a:lnTo>
                      <a:lnTo>
                        <a:pt x="14789" y="0"/>
                      </a:lnTo>
                      <a:lnTo>
                        <a:pt x="11464" y="4340"/>
                      </a:lnTo>
                      <a:close/>
                    </a:path>
                  </a:pathLst>
                </a:custGeom>
                <a:solidFill>
                  <a:srgbClr val="f5fd55"/>
                </a:solidFill>
                <a:ln w="9360">
                  <a:solidFill>
                    <a:srgbClr val="000000"/>
                  </a:solidFill>
                  <a:miter/>
                </a:ln>
              </p:spPr>
              <p:style>
                <a:lnRef idx="0"/>
                <a:fillRef idx="0"/>
                <a:effectRef idx="0"/>
                <a:fontRef idx="minor"/>
              </p:style>
            </p:sp>
          </p:grpSp>
        </p:grpSp>
      </p:grpSp>
      <p:pic>
        <p:nvPicPr>
          <p:cNvPr id="651" name="" descr=""/>
          <p:cNvPicPr/>
          <p:nvPr/>
        </p:nvPicPr>
        <p:blipFill>
          <a:blip r:embed="rId4"/>
          <a:stretch/>
        </p:blipFill>
        <p:spPr>
          <a:xfrm>
            <a:off x="6325200" y="2238120"/>
            <a:ext cx="3703320" cy="3054240"/>
          </a:xfrm>
          <a:prstGeom prst="rect">
            <a:avLst/>
          </a:prstGeom>
          <a:ln>
            <a:noFill/>
          </a:ln>
        </p:spPr>
      </p:pic>
      <p:sp>
        <p:nvSpPr>
          <p:cNvPr id="652" name="TextShape 21"/>
          <p:cNvSpPr txBox="1"/>
          <p:nvPr/>
        </p:nvSpPr>
        <p:spPr>
          <a:xfrm>
            <a:off x="7759080" y="1517760"/>
            <a:ext cx="2299320" cy="232200"/>
          </a:xfrm>
          <a:prstGeom prst="rect">
            <a:avLst/>
          </a:prstGeom>
          <a:noFill/>
          <a:ln>
            <a:noFill/>
          </a:ln>
        </p:spPr>
        <p:txBody>
          <a:bodyPr lIns="90000" rIns="90000" tIns="45000" bIns="45000">
            <a:noAutofit/>
          </a:bodyPr>
          <a:p>
            <a:r>
              <a:rPr b="1" lang="en-US" sz="1000" spc="-1" strike="noStrike">
                <a:solidFill>
                  <a:srgbClr val="ffffff"/>
                </a:solidFill>
                <a:latin typeface="Arial"/>
                <a:hlinkClick r:id="rId5"/>
              </a:rPr>
              <a:t>Phys.Rev.Lett. 105 (2010) 252303</a:t>
            </a:r>
            <a:endParaRPr b="0" lang="en-US" sz="1000" spc="-1" strike="noStrike">
              <a:latin typeface="Arial"/>
            </a:endParaRPr>
          </a:p>
        </p:txBody>
      </p:sp>
      <p:sp>
        <p:nvSpPr>
          <p:cNvPr id="653" name="TextShape 22"/>
          <p:cNvSpPr txBox="1"/>
          <p:nvPr/>
        </p:nvSpPr>
        <p:spPr>
          <a:xfrm>
            <a:off x="180000" y="93600"/>
            <a:ext cx="6658560" cy="751680"/>
          </a:xfrm>
          <a:prstGeom prst="rect">
            <a:avLst/>
          </a:prstGeom>
          <a:noFill/>
          <a:ln>
            <a:noFill/>
          </a:ln>
        </p:spPr>
        <p:txBody>
          <a:bodyPr lIns="0" rIns="0" tIns="0" bIns="0" anchor="ctr">
            <a:noAutofit/>
          </a:bodyPr>
          <a:p>
            <a:pPr algn="ctr"/>
            <a:r>
              <a:rPr b="0" lang="en-US" sz="3300" spc="-1" strike="noStrike">
                <a:latin typeface="Arial"/>
              </a:rPr>
              <a:t>Probes of the Quark Gluon Plasma</a:t>
            </a:r>
            <a:endParaRPr b="0" lang="en-US" sz="3300" spc="-1" strike="noStrike">
              <a:latin typeface="Arial"/>
            </a:endParaRPr>
          </a:p>
        </p:txBody>
      </p:sp>
      <p:sp>
        <p:nvSpPr>
          <p:cNvPr id="654" name="TextShape 23"/>
          <p:cNvSpPr txBox="1"/>
          <p:nvPr/>
        </p:nvSpPr>
        <p:spPr>
          <a:xfrm>
            <a:off x="7751880" y="2360160"/>
            <a:ext cx="2306520" cy="232200"/>
          </a:xfrm>
          <a:prstGeom prst="rect">
            <a:avLst/>
          </a:prstGeom>
          <a:noFill/>
          <a:ln>
            <a:noFill/>
          </a:ln>
        </p:spPr>
        <p:txBody>
          <a:bodyPr lIns="90000" rIns="90000" tIns="45000" bIns="45000">
            <a:noAutofit/>
          </a:bodyPr>
          <a:p>
            <a:r>
              <a:rPr b="1" lang="en-US" sz="1000" spc="-1" strike="noStrike">
                <a:solidFill>
                  <a:srgbClr val="ffffff"/>
                </a:solidFill>
                <a:latin typeface="Arial"/>
                <a:hlinkClick r:id="rId6"/>
              </a:rPr>
              <a:t>Phys.Rev.Lett. 105 (2010) 252303</a:t>
            </a:r>
            <a:endParaRPr b="0" lang="en-US" sz="1000" spc="-1" strike="noStrike">
              <a:latin typeface="Arial"/>
            </a:endParaRPr>
          </a:p>
        </p:txBody>
      </p:sp>
      <p:grpSp>
        <p:nvGrpSpPr>
          <p:cNvPr id="655" name="Group 24"/>
          <p:cNvGrpSpPr/>
          <p:nvPr/>
        </p:nvGrpSpPr>
        <p:grpSpPr>
          <a:xfrm>
            <a:off x="6945840" y="110160"/>
            <a:ext cx="3200400" cy="2526480"/>
            <a:chOff x="6945840" y="110160"/>
            <a:chExt cx="3200400" cy="2526480"/>
          </a:xfrm>
        </p:grpSpPr>
        <p:pic>
          <p:nvPicPr>
            <p:cNvPr id="656" name="" descr=""/>
            <p:cNvPicPr/>
            <p:nvPr/>
          </p:nvPicPr>
          <p:blipFill>
            <a:blip r:embed="rId7"/>
            <a:stretch/>
          </p:blipFill>
          <p:spPr>
            <a:xfrm>
              <a:off x="6945840" y="231840"/>
              <a:ext cx="3200400" cy="2404800"/>
            </a:xfrm>
            <a:prstGeom prst="rect">
              <a:avLst/>
            </a:prstGeom>
            <a:ln>
              <a:noFill/>
            </a:ln>
          </p:spPr>
        </p:pic>
        <p:sp>
          <p:nvSpPr>
            <p:cNvPr id="657" name="TextShape 25"/>
            <p:cNvSpPr txBox="1"/>
            <p:nvPr/>
          </p:nvSpPr>
          <p:spPr>
            <a:xfrm>
              <a:off x="7383240" y="110160"/>
              <a:ext cx="2322360" cy="588600"/>
            </a:xfrm>
            <a:prstGeom prst="rect">
              <a:avLst/>
            </a:prstGeom>
            <a:noFill/>
            <a:ln>
              <a:noFill/>
            </a:ln>
          </p:spPr>
          <p:txBody>
            <a:bodyPr lIns="90000" rIns="90000" tIns="45000" bIns="45000">
              <a:noAutofit/>
            </a:bodyPr>
            <a:p>
              <a:pPr algn="ctr"/>
              <a:r>
                <a:rPr b="1" lang="en-US" sz="3500" spc="-1" strike="noStrike">
                  <a:solidFill>
                    <a:srgbClr val="ff0000"/>
                  </a:solidFill>
                  <a:latin typeface="Arial"/>
                </a:rPr>
                <a:t>ATLAS</a:t>
              </a:r>
              <a:endParaRPr b="0" lang="en-US" sz="3500" spc="-1" strike="noStrike">
                <a:latin typeface="Arial"/>
              </a:endParaRPr>
            </a:p>
          </p:txBody>
        </p:sp>
        <p:sp>
          <p:nvSpPr>
            <p:cNvPr id="658" name="Freeform 26"/>
            <p:cNvSpPr/>
            <p:nvPr/>
          </p:nvSpPr>
          <p:spPr>
            <a:xfrm>
              <a:off x="7775640" y="880560"/>
              <a:ext cx="405720" cy="448920"/>
            </a:xfrm>
            <a:custGeom>
              <a:avLst/>
              <a:gdLst/>
              <a:ahLst/>
              <a:rect l="0" t="0" r="r" b="b"/>
              <a:pathLst>
                <a:path w="1127" h="1247">
                  <a:moveTo>
                    <a:pt x="0" y="675"/>
                  </a:moveTo>
                  <a:cubicBezTo>
                    <a:pt x="150" y="570"/>
                    <a:pt x="91" y="150"/>
                    <a:pt x="190" y="114"/>
                  </a:cubicBezTo>
                  <a:cubicBezTo>
                    <a:pt x="378" y="47"/>
                    <a:pt x="463" y="0"/>
                    <a:pt x="571" y="81"/>
                  </a:cubicBezTo>
                  <a:cubicBezTo>
                    <a:pt x="708" y="183"/>
                    <a:pt x="956" y="485"/>
                    <a:pt x="1020" y="675"/>
                  </a:cubicBezTo>
                  <a:cubicBezTo>
                    <a:pt x="1126" y="991"/>
                    <a:pt x="1114" y="1221"/>
                    <a:pt x="1062" y="1246"/>
                  </a:cubicBezTo>
                </a:path>
              </a:pathLst>
            </a:custGeom>
            <a:ln w="54720">
              <a:solidFill>
                <a:srgbClr val="008000"/>
              </a:solidFill>
              <a:round/>
              <a:tailEnd len="med" type="triangle" w="med"/>
            </a:ln>
          </p:spPr>
        </p:sp>
        <p:sp>
          <p:nvSpPr>
            <p:cNvPr id="659" name="Line 27"/>
            <p:cNvSpPr/>
            <p:nvPr/>
          </p:nvSpPr>
          <p:spPr>
            <a:xfrm flipV="1">
              <a:off x="8258760" y="1823040"/>
              <a:ext cx="1166040" cy="107640"/>
            </a:xfrm>
            <a:prstGeom prst="line">
              <a:avLst/>
            </a:prstGeom>
            <a:ln w="54720">
              <a:solidFill>
                <a:srgbClr val="f77f00"/>
              </a:solidFill>
              <a:round/>
              <a:headEnd len="med" type="triangle" w="med"/>
              <a:tailEnd len="med" type="triangle" w="med"/>
            </a:ln>
          </p:spPr>
          <p:style>
            <a:lnRef idx="0"/>
            <a:fillRef idx="0"/>
            <a:effectRef idx="0"/>
            <a:fontRef idx="minor"/>
          </p:style>
        </p:sp>
      </p:grpSp>
    </p:spTree>
  </p:cSld>
  <mc:AlternateContent>
    <mc:Choice Requires="p14">
      <p:transition spd="slow" p14:dur="2000"/>
    </mc:Choice>
    <mc:Fallback>
      <p:transition spd="slow"/>
    </mc:Fallback>
  </mc:AlternateContent>
</p:sld>
</file>

<file path=ppt/slides/slide10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6" name="TextShape 1"/>
          <p:cNvSpPr txBox="1"/>
          <p:nvPr/>
        </p:nvSpPr>
        <p:spPr>
          <a:xfrm>
            <a:off x="548640" y="1817640"/>
            <a:ext cx="9071640" cy="1280160"/>
          </a:xfrm>
          <a:prstGeom prst="rect">
            <a:avLst/>
          </a:prstGeom>
          <a:solidFill>
            <a:srgbClr val="b2b2b2"/>
          </a:solidFill>
          <a:ln w="18360">
            <a:solidFill>
              <a:srgbClr val="000000"/>
            </a:solidFill>
            <a:round/>
          </a:ln>
        </p:spPr>
        <p:txBody>
          <a:bodyPr lIns="9000" rIns="9000" tIns="9000" bIns="9000" anchor="ctr">
            <a:noAutofit/>
          </a:bodyPr>
          <a:p>
            <a:pPr algn="ctr"/>
            <a:r>
              <a:rPr b="0" lang="en-US" sz="3300" spc="-1" strike="noStrike">
                <a:latin typeface="Arial"/>
              </a:rPr>
              <a:t>Type II: Fragmentation</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0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7" name="TextShape 1"/>
          <p:cNvSpPr txBox="1"/>
          <p:nvPr/>
        </p:nvSpPr>
        <p:spPr>
          <a:xfrm>
            <a:off x="118800" y="940320"/>
            <a:ext cx="4269240" cy="376920"/>
          </a:xfrm>
          <a:prstGeom prst="rect">
            <a:avLst/>
          </a:prstGeom>
          <a:noFill/>
          <a:ln>
            <a:noFill/>
          </a:ln>
        </p:spPr>
        <p:txBody>
          <a:bodyPr lIns="90000" rIns="90000" tIns="45000" bIns="45000">
            <a:noAutofit/>
          </a:bodyPr>
          <a:p>
            <a:r>
              <a:rPr b="1" lang="en-US" sz="2000" spc="-1" strike="noStrike">
                <a:latin typeface="Arial"/>
              </a:rPr>
              <a:t>Fragmentation functions with jets</a:t>
            </a:r>
            <a:endParaRPr b="0" lang="en-US" sz="2000" spc="-1" strike="noStrike">
              <a:latin typeface="Arial"/>
            </a:endParaRPr>
          </a:p>
        </p:txBody>
      </p:sp>
      <p:grpSp>
        <p:nvGrpSpPr>
          <p:cNvPr id="1958" name="Group 2"/>
          <p:cNvGrpSpPr/>
          <p:nvPr/>
        </p:nvGrpSpPr>
        <p:grpSpPr>
          <a:xfrm>
            <a:off x="5051520" y="-66240"/>
            <a:ext cx="5107320" cy="5315400"/>
            <a:chOff x="5051520" y="-66240"/>
            <a:chExt cx="5107320" cy="5315400"/>
          </a:xfrm>
        </p:grpSpPr>
        <p:grpSp>
          <p:nvGrpSpPr>
            <p:cNvPr id="1959" name="Group 3"/>
            <p:cNvGrpSpPr/>
            <p:nvPr/>
          </p:nvGrpSpPr>
          <p:grpSpPr>
            <a:xfrm>
              <a:off x="5204520" y="-66240"/>
              <a:ext cx="4954320" cy="3315600"/>
              <a:chOff x="5204520" y="-66240"/>
              <a:chExt cx="4954320" cy="3315600"/>
            </a:xfrm>
          </p:grpSpPr>
          <p:grpSp>
            <p:nvGrpSpPr>
              <p:cNvPr id="1960" name="Group 4"/>
              <p:cNvGrpSpPr/>
              <p:nvPr/>
            </p:nvGrpSpPr>
            <p:grpSpPr>
              <a:xfrm>
                <a:off x="5829480" y="-66240"/>
                <a:ext cx="4329360" cy="3315600"/>
                <a:chOff x="5829480" y="-66240"/>
                <a:chExt cx="4329360" cy="3315600"/>
              </a:xfrm>
            </p:grpSpPr>
            <p:pic>
              <p:nvPicPr>
                <p:cNvPr id="1961" name="" descr=""/>
                <p:cNvPicPr/>
                <p:nvPr/>
              </p:nvPicPr>
              <p:blipFill>
                <a:blip r:embed="rId1"/>
                <a:stretch/>
              </p:blipFill>
              <p:spPr>
                <a:xfrm>
                  <a:off x="5829480" y="550800"/>
                  <a:ext cx="4177800" cy="2698560"/>
                </a:xfrm>
                <a:prstGeom prst="rect">
                  <a:avLst/>
                </a:prstGeom>
                <a:ln>
                  <a:noFill/>
                </a:ln>
              </p:spPr>
            </p:pic>
            <p:sp>
              <p:nvSpPr>
                <p:cNvPr id="1962" name="TextShape 5"/>
                <p:cNvSpPr txBox="1"/>
                <p:nvPr/>
              </p:nvSpPr>
              <p:spPr>
                <a:xfrm>
                  <a:off x="8083080" y="2225520"/>
                  <a:ext cx="1918800" cy="950040"/>
                </a:xfrm>
                <a:prstGeom prst="rect">
                  <a:avLst/>
                </a:prstGeom>
                <a:noFill/>
                <a:ln>
                  <a:noFill/>
                </a:ln>
              </p:spPr>
              <p:txBody>
                <a:bodyPr lIns="90000" rIns="90000" tIns="45000" bIns="45000">
                  <a:noAutofit/>
                </a:bodyPr>
                <a:p>
                  <a:pPr algn="r"/>
                  <a:r>
                    <a:rPr b="1" lang="en-US" sz="1200" spc="-1" strike="noStrike">
                      <a:latin typeface="Arial"/>
                    </a:rPr>
                    <a:t>Kolja Kauder, RHIC/AGS </a:t>
                  </a:r>
                  <a:br/>
                  <a:r>
                    <a:rPr b="1" lang="en-US" sz="1200" spc="-1" strike="noStrike">
                      <a:latin typeface="Arial"/>
                    </a:rPr>
                    <a:t>User's Meeting 2016</a:t>
                  </a:r>
                  <a:endParaRPr b="0" lang="en-US" sz="1200" spc="-1" strike="noStrike">
                    <a:latin typeface="Arial"/>
                  </a:endParaRPr>
                </a:p>
              </p:txBody>
            </p:sp>
            <p:sp>
              <p:nvSpPr>
                <p:cNvPr id="1963" name="TextShape 6"/>
                <p:cNvSpPr txBox="1"/>
                <p:nvPr/>
              </p:nvSpPr>
              <p:spPr>
                <a:xfrm>
                  <a:off x="7704720" y="-66240"/>
                  <a:ext cx="2454120" cy="1140120"/>
                </a:xfrm>
                <a:prstGeom prst="rect">
                  <a:avLst/>
                </a:prstGeom>
                <a:noFill/>
                <a:ln>
                  <a:noFill/>
                </a:ln>
              </p:spPr>
              <p:txBody>
                <a:bodyPr lIns="90000" rIns="90000" tIns="45000" bIns="45000">
                  <a:noAutofit/>
                </a:bodyPr>
                <a:p>
                  <a:endParaRPr b="0" lang="en-US" sz="1800" spc="-1" strike="noStrike">
                    <a:latin typeface="Arial"/>
                  </a:endParaRPr>
                </a:p>
                <a:p>
                  <a:r>
                    <a:rPr b="0" lang="en-US" sz="1500" spc="-1" strike="noStrike">
                      <a:latin typeface="Arial"/>
                      <a:hlinkClick r:id="rId2"/>
                    </a:rPr>
                    <a:t>arXiv:1609.03878</a:t>
                  </a:r>
                  <a:r>
                    <a:rPr b="0" lang="en-US" sz="1500" spc="-1" strike="noStrike">
                      <a:latin typeface="Arial"/>
                    </a:rPr>
                    <a:t> </a:t>
                  </a:r>
                  <a:endParaRPr b="0" lang="en-US" sz="1500" spc="-1" strike="noStrike">
                    <a:latin typeface="Arial"/>
                  </a:endParaRPr>
                </a:p>
                <a:p>
                  <a:endParaRPr b="0" lang="en-US" sz="1500" spc="-1" strike="noStrike">
                    <a:latin typeface="Arial"/>
                  </a:endParaRPr>
                </a:p>
              </p:txBody>
            </p:sp>
          </p:grpSp>
          <p:sp>
            <p:nvSpPr>
              <p:cNvPr id="1964" name="CustomShape 7"/>
              <p:cNvSpPr/>
              <p:nvPr/>
            </p:nvSpPr>
            <p:spPr>
              <a:xfrm>
                <a:off x="5204520" y="1644120"/>
                <a:ext cx="1221480" cy="1063080"/>
              </a:xfrm>
              <a:prstGeom prst="rect">
                <a:avLst/>
              </a:prstGeom>
              <a:solidFill>
                <a:srgbClr val="ffffff"/>
              </a:solidFill>
              <a:ln>
                <a:noFill/>
              </a:ln>
            </p:spPr>
            <p:style>
              <a:lnRef idx="0"/>
              <a:fillRef idx="0"/>
              <a:effectRef idx="0"/>
              <a:fontRef idx="minor"/>
            </p:style>
          </p:sp>
        </p:grpSp>
        <p:grpSp>
          <p:nvGrpSpPr>
            <p:cNvPr id="1965" name="Group 8"/>
            <p:cNvGrpSpPr/>
            <p:nvPr/>
          </p:nvGrpSpPr>
          <p:grpSpPr>
            <a:xfrm>
              <a:off x="5051520" y="115920"/>
              <a:ext cx="1686240" cy="5133240"/>
              <a:chOff x="5051520" y="115920"/>
              <a:chExt cx="1686240" cy="5133240"/>
            </a:xfrm>
          </p:grpSpPr>
          <p:grpSp>
            <p:nvGrpSpPr>
              <p:cNvPr id="1966" name="Group 9"/>
              <p:cNvGrpSpPr/>
              <p:nvPr/>
            </p:nvGrpSpPr>
            <p:grpSpPr>
              <a:xfrm>
                <a:off x="5454360" y="1836720"/>
                <a:ext cx="933480" cy="1151280"/>
                <a:chOff x="5454360" y="1836720"/>
                <a:chExt cx="933480" cy="1151280"/>
              </a:xfrm>
            </p:grpSpPr>
            <p:sp>
              <p:nvSpPr>
                <p:cNvPr id="1967" name="Freeform 10"/>
                <p:cNvSpPr/>
                <p:nvPr/>
              </p:nvSpPr>
              <p:spPr>
                <a:xfrm>
                  <a:off x="5454360" y="1836720"/>
                  <a:ext cx="933840" cy="1420200"/>
                </a:xfrm>
                <a:custGeom>
                  <a:avLst/>
                  <a:gdLst/>
                  <a:ahLst/>
                  <a:rect l="0" t="0" r="r" b="b"/>
                  <a:pathLst>
                    <a:path w="2594" h="3945">
                      <a:moveTo>
                        <a:pt x="0" y="2613"/>
                      </a:moveTo>
                      <a:cubicBezTo>
                        <a:pt x="1386" y="3944"/>
                        <a:pt x="2593" y="2587"/>
                        <a:pt x="2593" y="2587"/>
                      </a:cubicBezTo>
                      <a:lnTo>
                        <a:pt x="1206" y="0"/>
                      </a:lnTo>
                      <a:lnTo>
                        <a:pt x="0" y="2613"/>
                      </a:lnTo>
                      <a:close/>
                    </a:path>
                  </a:pathLst>
                </a:custGeom>
                <a:solidFill>
                  <a:srgbClr val="2323dc">
                    <a:alpha val="50000"/>
                  </a:srgbClr>
                </a:solidFill>
                <a:ln>
                  <a:solidFill>
                    <a:srgbClr val="808080"/>
                  </a:solidFill>
                </a:ln>
              </p:spPr>
            </p:sp>
            <p:sp>
              <p:nvSpPr>
                <p:cNvPr id="1968" name="Line 11"/>
                <p:cNvSpPr/>
                <p:nvPr/>
              </p:nvSpPr>
              <p:spPr>
                <a:xfrm>
                  <a:off x="5893560" y="1851480"/>
                  <a:ext cx="100800" cy="920160"/>
                </a:xfrm>
                <a:prstGeom prst="line">
                  <a:avLst/>
                </a:prstGeom>
                <a:ln w="38160">
                  <a:solidFill>
                    <a:srgbClr val="ff0000"/>
                  </a:solidFill>
                  <a:round/>
                  <a:tailEnd len="med" type="triangle" w="med"/>
                </a:ln>
              </p:spPr>
              <p:style>
                <a:lnRef idx="0"/>
                <a:fillRef idx="0"/>
                <a:effectRef idx="0"/>
                <a:fontRef idx="minor"/>
              </p:style>
            </p:sp>
            <p:sp>
              <p:nvSpPr>
                <p:cNvPr id="1969" name="Line 12"/>
                <p:cNvSpPr/>
                <p:nvPr/>
              </p:nvSpPr>
              <p:spPr>
                <a:xfrm flipH="1">
                  <a:off x="5811840" y="1862640"/>
                  <a:ext cx="90000" cy="858600"/>
                </a:xfrm>
                <a:prstGeom prst="line">
                  <a:avLst/>
                </a:prstGeom>
                <a:ln w="38160">
                  <a:solidFill>
                    <a:srgbClr val="ff0000"/>
                  </a:solidFill>
                  <a:round/>
                  <a:tailEnd len="med" type="triangle" w="med"/>
                </a:ln>
              </p:spPr>
              <p:style>
                <a:lnRef idx="0"/>
                <a:fillRef idx="0"/>
                <a:effectRef idx="0"/>
                <a:fontRef idx="minor"/>
              </p:style>
            </p:sp>
            <p:sp>
              <p:nvSpPr>
                <p:cNvPr id="1970" name="Line 13"/>
                <p:cNvSpPr/>
                <p:nvPr/>
              </p:nvSpPr>
              <p:spPr>
                <a:xfrm>
                  <a:off x="5895360" y="1862280"/>
                  <a:ext cx="261360" cy="798120"/>
                </a:xfrm>
                <a:prstGeom prst="line">
                  <a:avLst/>
                </a:prstGeom>
                <a:ln w="38160">
                  <a:solidFill>
                    <a:srgbClr val="ff0000"/>
                  </a:solidFill>
                  <a:round/>
                  <a:tailEnd len="med" type="triangle" w="med"/>
                </a:ln>
              </p:spPr>
              <p:style>
                <a:lnRef idx="0"/>
                <a:fillRef idx="0"/>
                <a:effectRef idx="0"/>
                <a:fontRef idx="minor"/>
              </p:style>
            </p:sp>
            <p:sp>
              <p:nvSpPr>
                <p:cNvPr id="1971" name="Line 14"/>
                <p:cNvSpPr/>
                <p:nvPr/>
              </p:nvSpPr>
              <p:spPr>
                <a:xfrm flipH="1">
                  <a:off x="5720400" y="1851480"/>
                  <a:ext cx="161640" cy="647280"/>
                </a:xfrm>
                <a:prstGeom prst="line">
                  <a:avLst/>
                </a:prstGeom>
                <a:ln w="38160">
                  <a:solidFill>
                    <a:srgbClr val="ff0000"/>
                  </a:solidFill>
                  <a:round/>
                  <a:tailEnd len="med" type="triangle" w="med"/>
                </a:ln>
              </p:spPr>
              <p:style>
                <a:lnRef idx="0"/>
                <a:fillRef idx="0"/>
                <a:effectRef idx="0"/>
                <a:fontRef idx="minor"/>
              </p:style>
            </p:sp>
            <p:sp>
              <p:nvSpPr>
                <p:cNvPr id="1972" name="Line 15"/>
                <p:cNvSpPr/>
                <p:nvPr/>
              </p:nvSpPr>
              <p:spPr>
                <a:xfrm>
                  <a:off x="5892120" y="1842840"/>
                  <a:ext cx="1080" cy="584640"/>
                </a:xfrm>
                <a:prstGeom prst="line">
                  <a:avLst/>
                </a:prstGeom>
                <a:ln w="38160">
                  <a:solidFill>
                    <a:srgbClr val="000000"/>
                  </a:solidFill>
                  <a:round/>
                  <a:tailEnd len="med" type="triangle" w="med"/>
                </a:ln>
              </p:spPr>
              <p:style>
                <a:lnRef idx="0"/>
                <a:fillRef idx="0"/>
                <a:effectRef idx="0"/>
                <a:fontRef idx="minor"/>
              </p:style>
            </p:sp>
            <p:sp>
              <p:nvSpPr>
                <p:cNvPr id="1973" name="Line 16"/>
                <p:cNvSpPr/>
                <p:nvPr/>
              </p:nvSpPr>
              <p:spPr>
                <a:xfrm>
                  <a:off x="5902560" y="1842120"/>
                  <a:ext cx="81720" cy="433440"/>
                </a:xfrm>
                <a:prstGeom prst="line">
                  <a:avLst/>
                </a:prstGeom>
                <a:ln w="38160">
                  <a:solidFill>
                    <a:srgbClr val="000000"/>
                  </a:solidFill>
                  <a:round/>
                  <a:tailEnd len="med" type="triangle" w="med"/>
                </a:ln>
              </p:spPr>
              <p:style>
                <a:lnRef idx="0"/>
                <a:fillRef idx="0"/>
                <a:effectRef idx="0"/>
                <a:fontRef idx="minor"/>
              </p:style>
            </p:sp>
            <p:sp>
              <p:nvSpPr>
                <p:cNvPr id="1974" name="Line 17"/>
                <p:cNvSpPr/>
                <p:nvPr/>
              </p:nvSpPr>
              <p:spPr>
                <a:xfrm flipH="1">
                  <a:off x="5811840" y="1843920"/>
                  <a:ext cx="69480" cy="441720"/>
                </a:xfrm>
                <a:prstGeom prst="line">
                  <a:avLst/>
                </a:prstGeom>
                <a:ln w="38160">
                  <a:solidFill>
                    <a:srgbClr val="000000"/>
                  </a:solidFill>
                  <a:round/>
                  <a:tailEnd len="med" type="triangle" w="med"/>
                </a:ln>
              </p:spPr>
              <p:style>
                <a:lnRef idx="0"/>
                <a:fillRef idx="0"/>
                <a:effectRef idx="0"/>
                <a:fontRef idx="minor"/>
              </p:style>
            </p:sp>
            <p:sp>
              <p:nvSpPr>
                <p:cNvPr id="1975" name="Line 18"/>
                <p:cNvSpPr/>
                <p:nvPr/>
              </p:nvSpPr>
              <p:spPr>
                <a:xfrm>
                  <a:off x="5900760" y="1863360"/>
                  <a:ext cx="235800" cy="290880"/>
                </a:xfrm>
                <a:prstGeom prst="line">
                  <a:avLst/>
                </a:prstGeom>
                <a:ln>
                  <a:solidFill>
                    <a:srgbClr val="999999"/>
                  </a:solidFill>
                  <a:tailEnd len="med" type="triangle" w="med"/>
                </a:ln>
              </p:spPr>
              <p:style>
                <a:lnRef idx="0"/>
                <a:fillRef idx="0"/>
                <a:effectRef idx="0"/>
                <a:fontRef idx="minor"/>
              </p:style>
            </p:sp>
            <p:sp>
              <p:nvSpPr>
                <p:cNvPr id="1976" name="Line 19"/>
                <p:cNvSpPr/>
                <p:nvPr/>
              </p:nvSpPr>
              <p:spPr>
                <a:xfrm flipH="1">
                  <a:off x="5618880" y="1891440"/>
                  <a:ext cx="261360" cy="222120"/>
                </a:xfrm>
                <a:prstGeom prst="line">
                  <a:avLst/>
                </a:prstGeom>
                <a:ln>
                  <a:solidFill>
                    <a:srgbClr val="999999"/>
                  </a:solidFill>
                  <a:tailEnd len="med" type="triangle" w="med"/>
                </a:ln>
              </p:spPr>
              <p:style>
                <a:lnRef idx="0"/>
                <a:fillRef idx="0"/>
                <a:effectRef idx="0"/>
                <a:fontRef idx="minor"/>
              </p:style>
            </p:sp>
            <p:sp>
              <p:nvSpPr>
                <p:cNvPr id="1977" name="Line 20"/>
                <p:cNvSpPr/>
                <p:nvPr/>
              </p:nvSpPr>
              <p:spPr>
                <a:xfrm flipH="1">
                  <a:off x="5639400" y="1891440"/>
                  <a:ext cx="241200" cy="363600"/>
                </a:xfrm>
                <a:prstGeom prst="line">
                  <a:avLst/>
                </a:prstGeom>
                <a:ln>
                  <a:solidFill>
                    <a:srgbClr val="999999"/>
                  </a:solidFill>
                  <a:tailEnd len="med" type="triangle" w="med"/>
                </a:ln>
              </p:spPr>
              <p:style>
                <a:lnRef idx="0"/>
                <a:fillRef idx="0"/>
                <a:effectRef idx="0"/>
                <a:fontRef idx="minor"/>
              </p:style>
            </p:sp>
          </p:grpSp>
          <p:grpSp>
            <p:nvGrpSpPr>
              <p:cNvPr id="1978" name="Group 21"/>
              <p:cNvGrpSpPr/>
              <p:nvPr/>
            </p:nvGrpSpPr>
            <p:grpSpPr>
              <a:xfrm>
                <a:off x="5454360" y="708840"/>
                <a:ext cx="933480" cy="1151280"/>
                <a:chOff x="5454360" y="708840"/>
                <a:chExt cx="933480" cy="1151280"/>
              </a:xfrm>
            </p:grpSpPr>
            <p:sp>
              <p:nvSpPr>
                <p:cNvPr id="1979" name="Freeform 22"/>
                <p:cNvSpPr/>
                <p:nvPr/>
              </p:nvSpPr>
              <p:spPr>
                <a:xfrm>
                  <a:off x="5454360" y="440280"/>
                  <a:ext cx="933840" cy="1420200"/>
                </a:xfrm>
                <a:custGeom>
                  <a:avLst/>
                  <a:gdLst/>
                  <a:ahLst/>
                  <a:rect l="0" t="0" r="r" b="b"/>
                  <a:pathLst>
                    <a:path w="2594" h="3945">
                      <a:moveTo>
                        <a:pt x="0" y="1331"/>
                      </a:moveTo>
                      <a:cubicBezTo>
                        <a:pt x="1386" y="0"/>
                        <a:pt x="2593" y="1357"/>
                        <a:pt x="2593" y="1357"/>
                      </a:cubicBezTo>
                      <a:lnTo>
                        <a:pt x="1206" y="3944"/>
                      </a:lnTo>
                      <a:lnTo>
                        <a:pt x="0" y="1331"/>
                      </a:lnTo>
                      <a:close/>
                    </a:path>
                  </a:pathLst>
                </a:custGeom>
                <a:solidFill>
                  <a:srgbClr val="008000">
                    <a:alpha val="50000"/>
                  </a:srgbClr>
                </a:solidFill>
                <a:ln>
                  <a:solidFill>
                    <a:srgbClr val="808080"/>
                  </a:solidFill>
                </a:ln>
              </p:spPr>
            </p:sp>
            <p:sp>
              <p:nvSpPr>
                <p:cNvPr id="1980" name="Line 23"/>
                <p:cNvSpPr/>
                <p:nvPr/>
              </p:nvSpPr>
              <p:spPr>
                <a:xfrm flipH="1" flipV="1">
                  <a:off x="5879880" y="952560"/>
                  <a:ext cx="13680" cy="893160"/>
                </a:xfrm>
                <a:prstGeom prst="line">
                  <a:avLst/>
                </a:prstGeom>
                <a:ln w="12600">
                  <a:solidFill>
                    <a:srgbClr val="008000"/>
                  </a:solidFill>
                  <a:round/>
                  <a:tailEnd len="med" type="triangle" w="med"/>
                </a:ln>
              </p:spPr>
              <p:style>
                <a:lnRef idx="0"/>
                <a:fillRef idx="0"/>
                <a:effectRef idx="0"/>
                <a:fontRef idx="minor"/>
              </p:style>
            </p:sp>
            <p:sp>
              <p:nvSpPr>
                <p:cNvPr id="1981" name="Line 24"/>
                <p:cNvSpPr/>
                <p:nvPr/>
              </p:nvSpPr>
              <p:spPr>
                <a:xfrm flipH="1" flipV="1">
                  <a:off x="5767920" y="1433520"/>
                  <a:ext cx="133560" cy="401040"/>
                </a:xfrm>
                <a:prstGeom prst="line">
                  <a:avLst/>
                </a:prstGeom>
                <a:ln w="12600">
                  <a:solidFill>
                    <a:srgbClr val="008000"/>
                  </a:solidFill>
                  <a:round/>
                  <a:tailEnd len="med" type="triangle" w="med"/>
                </a:ln>
              </p:spPr>
              <p:style>
                <a:lnRef idx="0"/>
                <a:fillRef idx="0"/>
                <a:effectRef idx="0"/>
                <a:fontRef idx="minor"/>
              </p:style>
            </p:sp>
            <p:sp>
              <p:nvSpPr>
                <p:cNvPr id="1982" name="Line 25"/>
                <p:cNvSpPr/>
                <p:nvPr/>
              </p:nvSpPr>
              <p:spPr>
                <a:xfrm flipV="1">
                  <a:off x="5895360" y="1193040"/>
                  <a:ext cx="278280" cy="641520"/>
                </a:xfrm>
                <a:prstGeom prst="line">
                  <a:avLst/>
                </a:prstGeom>
                <a:ln w="12600">
                  <a:solidFill>
                    <a:srgbClr val="008000"/>
                  </a:solidFill>
                  <a:round/>
                  <a:tailEnd len="med" type="triangle" w="med"/>
                </a:ln>
              </p:spPr>
              <p:style>
                <a:lnRef idx="0"/>
                <a:fillRef idx="0"/>
                <a:effectRef idx="0"/>
                <a:fontRef idx="minor"/>
              </p:style>
            </p:sp>
            <p:sp>
              <p:nvSpPr>
                <p:cNvPr id="1983" name="Line 26"/>
                <p:cNvSpPr/>
                <p:nvPr/>
              </p:nvSpPr>
              <p:spPr>
                <a:xfrm flipH="1" flipV="1">
                  <a:off x="5591520" y="1046520"/>
                  <a:ext cx="290520" cy="799200"/>
                </a:xfrm>
                <a:prstGeom prst="line">
                  <a:avLst/>
                </a:prstGeom>
                <a:ln w="12600">
                  <a:solidFill>
                    <a:srgbClr val="008000"/>
                  </a:solidFill>
                  <a:round/>
                  <a:tailEnd len="med" type="triangle" w="med"/>
                </a:ln>
              </p:spPr>
              <p:style>
                <a:lnRef idx="0"/>
                <a:fillRef idx="0"/>
                <a:effectRef idx="0"/>
                <a:fontRef idx="minor"/>
              </p:style>
            </p:sp>
            <p:sp>
              <p:nvSpPr>
                <p:cNvPr id="1984" name="Line 27"/>
                <p:cNvSpPr/>
                <p:nvPr/>
              </p:nvSpPr>
              <p:spPr>
                <a:xfrm flipH="1" flipV="1">
                  <a:off x="5891400" y="1404360"/>
                  <a:ext cx="720" cy="450000"/>
                </a:xfrm>
                <a:prstGeom prst="line">
                  <a:avLst/>
                </a:prstGeom>
                <a:ln w="12600">
                  <a:solidFill>
                    <a:srgbClr val="008000"/>
                  </a:solidFill>
                  <a:round/>
                  <a:tailEnd len="med" type="triangle" w="med"/>
                </a:ln>
              </p:spPr>
              <p:style>
                <a:lnRef idx="0"/>
                <a:fillRef idx="0"/>
                <a:effectRef idx="0"/>
                <a:fontRef idx="minor"/>
              </p:style>
            </p:sp>
            <p:sp>
              <p:nvSpPr>
                <p:cNvPr id="1985" name="Line 28"/>
                <p:cNvSpPr/>
                <p:nvPr/>
              </p:nvSpPr>
              <p:spPr>
                <a:xfrm flipV="1">
                  <a:off x="5902560" y="1222200"/>
                  <a:ext cx="124560" cy="632520"/>
                </a:xfrm>
                <a:prstGeom prst="line">
                  <a:avLst/>
                </a:prstGeom>
                <a:ln w="12600">
                  <a:solidFill>
                    <a:srgbClr val="008000"/>
                  </a:solidFill>
                  <a:round/>
                  <a:tailEnd len="med" type="triangle" w="med"/>
                </a:ln>
              </p:spPr>
              <p:style>
                <a:lnRef idx="0"/>
                <a:fillRef idx="0"/>
                <a:effectRef idx="0"/>
                <a:fontRef idx="minor"/>
              </p:style>
            </p:sp>
            <p:sp>
              <p:nvSpPr>
                <p:cNvPr id="1986" name="Line 29"/>
                <p:cNvSpPr/>
                <p:nvPr/>
              </p:nvSpPr>
              <p:spPr>
                <a:xfrm flipH="1" flipV="1">
                  <a:off x="5809320" y="1234080"/>
                  <a:ext cx="72000" cy="618840"/>
                </a:xfrm>
                <a:prstGeom prst="line">
                  <a:avLst/>
                </a:prstGeom>
                <a:ln w="12600">
                  <a:solidFill>
                    <a:srgbClr val="008000"/>
                  </a:solidFill>
                  <a:round/>
                  <a:tailEnd len="med" type="triangle" w="med"/>
                </a:ln>
              </p:spPr>
              <p:style>
                <a:lnRef idx="0"/>
                <a:fillRef idx="0"/>
                <a:effectRef idx="0"/>
                <a:fontRef idx="minor"/>
              </p:style>
            </p:sp>
            <p:sp>
              <p:nvSpPr>
                <p:cNvPr id="1987" name="Line 30"/>
                <p:cNvSpPr/>
                <p:nvPr/>
              </p:nvSpPr>
              <p:spPr>
                <a:xfrm flipV="1">
                  <a:off x="5900760" y="1357560"/>
                  <a:ext cx="384840" cy="476280"/>
                </a:xfrm>
                <a:prstGeom prst="line">
                  <a:avLst/>
                </a:prstGeom>
                <a:ln>
                  <a:solidFill>
                    <a:srgbClr val="999999"/>
                  </a:solidFill>
                  <a:tailEnd len="med" type="triangle" w="med"/>
                </a:ln>
              </p:spPr>
              <p:style>
                <a:lnRef idx="0"/>
                <a:fillRef idx="0"/>
                <a:effectRef idx="0"/>
                <a:fontRef idx="minor"/>
              </p:style>
            </p:sp>
            <p:sp>
              <p:nvSpPr>
                <p:cNvPr id="1988" name="Line 31"/>
                <p:cNvSpPr/>
                <p:nvPr/>
              </p:nvSpPr>
              <p:spPr>
                <a:xfrm flipV="1">
                  <a:off x="5880600" y="1662480"/>
                  <a:ext cx="258120" cy="142920"/>
                </a:xfrm>
                <a:prstGeom prst="line">
                  <a:avLst/>
                </a:prstGeom>
                <a:ln>
                  <a:solidFill>
                    <a:srgbClr val="999999"/>
                  </a:solidFill>
                  <a:tailEnd len="med" type="triangle" w="med"/>
                </a:ln>
              </p:spPr>
              <p:style>
                <a:lnRef idx="0"/>
                <a:fillRef idx="0"/>
                <a:effectRef idx="0"/>
                <a:fontRef idx="minor"/>
              </p:style>
            </p:sp>
            <p:sp>
              <p:nvSpPr>
                <p:cNvPr id="1989" name="Line 32"/>
                <p:cNvSpPr/>
                <p:nvPr/>
              </p:nvSpPr>
              <p:spPr>
                <a:xfrm flipH="1" flipV="1">
                  <a:off x="5656320" y="1568520"/>
                  <a:ext cx="224280" cy="236880"/>
                </a:xfrm>
                <a:prstGeom prst="line">
                  <a:avLst/>
                </a:prstGeom>
                <a:ln>
                  <a:solidFill>
                    <a:srgbClr val="999999"/>
                  </a:solidFill>
                  <a:tailEnd len="med" type="triangle" w="med"/>
                </a:ln>
              </p:spPr>
              <p:style>
                <a:lnRef idx="0"/>
                <a:fillRef idx="0"/>
                <a:effectRef idx="0"/>
                <a:fontRef idx="minor"/>
              </p:style>
            </p:sp>
          </p:grpSp>
          <p:sp>
            <p:nvSpPr>
              <p:cNvPr id="1990" name="TextShape 33"/>
              <p:cNvSpPr txBox="1"/>
              <p:nvPr/>
            </p:nvSpPr>
            <p:spPr>
              <a:xfrm>
                <a:off x="5195520" y="115920"/>
                <a:ext cx="1371600" cy="1739880"/>
              </a:xfrm>
              <a:prstGeom prst="rect">
                <a:avLst/>
              </a:prstGeom>
              <a:noFill/>
              <a:ln>
                <a:noFill/>
              </a:ln>
            </p:spPr>
            <p:txBody>
              <a:bodyPr lIns="90000" rIns="90000" tIns="45000" bIns="45000">
                <a:noAutofit/>
              </a:bodyPr>
              <a:p>
                <a:pPr algn="ctr"/>
                <a:r>
                  <a:rPr b="1" lang="en-US" sz="2000" spc="-1" strike="noStrike">
                    <a:solidFill>
                      <a:srgbClr val="008000"/>
                    </a:solidFill>
                    <a:latin typeface="Arial"/>
                  </a:rPr>
                  <a:t>Leading jet</a:t>
                </a:r>
                <a:endParaRPr b="0" lang="en-US" sz="2000" spc="-1" strike="noStrike">
                  <a:latin typeface="Arial"/>
                </a:endParaRPr>
              </a:p>
            </p:txBody>
          </p:sp>
          <p:sp>
            <p:nvSpPr>
              <p:cNvPr id="1991" name="TextShape 34"/>
              <p:cNvSpPr txBox="1"/>
              <p:nvPr/>
            </p:nvSpPr>
            <p:spPr>
              <a:xfrm>
                <a:off x="5051520" y="2974320"/>
                <a:ext cx="1686240" cy="2274840"/>
              </a:xfrm>
              <a:prstGeom prst="rect">
                <a:avLst/>
              </a:prstGeom>
              <a:noFill/>
              <a:ln>
                <a:noFill/>
              </a:ln>
            </p:spPr>
            <p:txBody>
              <a:bodyPr lIns="90000" rIns="90000" tIns="45000" bIns="45000">
                <a:noAutofit/>
              </a:bodyPr>
              <a:p>
                <a:pPr algn="ctr"/>
                <a:r>
                  <a:rPr b="1" lang="en-US" sz="2000" spc="-1" strike="noStrike">
                    <a:solidFill>
                      <a:srgbClr val="0000ff"/>
                    </a:solidFill>
                    <a:latin typeface="Arial"/>
                  </a:rPr>
                  <a:t>Subleading jet</a:t>
                </a:r>
                <a:endParaRPr b="0" lang="en-US" sz="2000" spc="-1" strike="noStrike">
                  <a:latin typeface="Arial"/>
                </a:endParaRPr>
              </a:p>
            </p:txBody>
          </p:sp>
        </p:grpSp>
        <mc:AlternateContent>
          <mc:Choice xmlns:a14="http://schemas.microsoft.com/office/drawing/2010/main" Requires="a14">
            <p:sp>
              <p:nvSpPr>
                <p:cNvPr id="1992" name="Formula 35"/>
                <p:cNvSpPr txBox="1"/>
                <p:nvPr/>
              </p:nvSpPr>
              <p:spPr>
                <a:xfrm>
                  <a:off x="7733160" y="3092760"/>
                  <a:ext cx="1434240" cy="453960"/>
                </a:xfrm>
                <a:prstGeom prst="rect">
                  <a:avLst/>
                </a:prstGeom>
              </p:spPr>
              <p:txBody>
                <a:bodyPr/>
                <a:p>
                  <a14:m>
                    <m:oMath xmlns:m="http://schemas.openxmlformats.org/officeDocument/2006/math">
                      <m:r>
                        <m:t xml:space="preserve">0</m:t>
                      </m:r>
                      <m:sSub>
                        <m:e>
                          <m:r>
                            <m:t xml:space="preserve">A</m:t>
                          </m:r>
                        </m:e>
                        <m:sub>
                          <m:r>
                            <m:t xml:space="preserve">j</m:t>
                          </m:r>
                        </m:sub>
                      </m:sSub>
                      <m:r>
                        <m:t xml:space="preserve">=</m:t>
                      </m:r>
                      <m:f>
                        <m:num>
                          <m:sSubSup>
                            <m:e>
                              <m:r>
                                <m:t xml:space="preserve">p</m:t>
                              </m:r>
                            </m:e>
                            <m:sub>
                              <m:r>
                                <m:t xml:space="preserve">T</m:t>
                              </m:r>
                            </m:sub>
                            <m:sup>
                              <m:r>
                                <m:t xml:space="preserve">leading</m:t>
                              </m:r>
                            </m:sup>
                          </m:sSubSup>
                          <m:r>
                            <m:t xml:space="preserve">−</m:t>
                          </m:r>
                          <m:sSubSup>
                            <m:e>
                              <m:r>
                                <m:t xml:space="preserve">p</m:t>
                              </m:r>
                            </m:e>
                            <m:sub>
                              <m:r>
                                <m:t xml:space="preserve">T</m:t>
                              </m:r>
                            </m:sub>
                            <m:sup>
                              <m:r>
                                <m:t xml:space="preserve">subleading</m:t>
                              </m:r>
                            </m:sup>
                          </m:sSubSup>
                        </m:num>
                        <m:den>
                          <m:sSubSup>
                            <m:e>
                              <m:r>
                                <m:t xml:space="preserve">p</m:t>
                              </m:r>
                            </m:e>
                            <m:sub>
                              <m:r>
                                <m:t xml:space="preserve">T</m:t>
                              </m:r>
                            </m:sub>
                            <m:sup>
                              <m:r>
                                <m:t xml:space="preserve">leading</m:t>
                              </m:r>
                            </m:sup>
                          </m:sSubSup>
                          <m:r>
                            <m:t xml:space="preserve">+</m:t>
                          </m:r>
                          <m:sSubSup>
                            <m:e>
                              <m:r>
                                <m:t xml:space="preserve">p</m:t>
                              </m:r>
                            </m:e>
                            <m:sub>
                              <m:r>
                                <m:t xml:space="preserve">T</m:t>
                              </m:r>
                            </m:sub>
                            <m:sup>
                              <m:r>
                                <m:t xml:space="preserve">subleading</m:t>
                              </m:r>
                            </m:sup>
                          </m:sSubSup>
                        </m:den>
                      </m:f>
                    </m:oMath>
                  </a14:m>
                </a:p>
              </p:txBody>
            </p:sp>
          </mc:Choice>
          <mc:Fallback/>
        </mc:AlternateContent>
      </p:grpSp>
      <p:sp>
        <p:nvSpPr>
          <p:cNvPr id="1993" name="TextShape 36"/>
          <p:cNvSpPr txBox="1"/>
          <p:nvPr/>
        </p:nvSpPr>
        <p:spPr>
          <a:xfrm>
            <a:off x="5761080" y="63720"/>
            <a:ext cx="4269240" cy="376920"/>
          </a:xfrm>
          <a:prstGeom prst="rect">
            <a:avLst/>
          </a:prstGeom>
          <a:noFill/>
          <a:ln>
            <a:noFill/>
          </a:ln>
        </p:spPr>
        <p:txBody>
          <a:bodyPr lIns="90000" rIns="90000" tIns="45000" bIns="45000">
            <a:noAutofit/>
          </a:bodyPr>
          <a:p>
            <a:pPr algn="ctr"/>
            <a:r>
              <a:rPr b="1" lang="en-US" sz="2000" spc="-1" strike="noStrike">
                <a:solidFill>
                  <a:srgbClr val="0000ff"/>
                </a:solidFill>
                <a:latin typeface="Arial"/>
              </a:rPr>
              <a:t>Di-jet asymmetry</a:t>
            </a:r>
            <a:endParaRPr b="0" lang="en-US" sz="2000" spc="-1" strike="noStrike">
              <a:latin typeface="Arial"/>
            </a:endParaRPr>
          </a:p>
        </p:txBody>
      </p:sp>
      <p:grpSp>
        <p:nvGrpSpPr>
          <p:cNvPr id="1994" name="Group 37"/>
          <p:cNvGrpSpPr/>
          <p:nvPr/>
        </p:nvGrpSpPr>
        <p:grpSpPr>
          <a:xfrm>
            <a:off x="94320" y="4680"/>
            <a:ext cx="4465080" cy="3352680"/>
            <a:chOff x="94320" y="4680"/>
            <a:chExt cx="4465080" cy="3352680"/>
          </a:xfrm>
        </p:grpSpPr>
        <p:pic>
          <p:nvPicPr>
            <p:cNvPr id="1995" name="" descr=""/>
            <p:cNvPicPr/>
            <p:nvPr/>
          </p:nvPicPr>
          <p:blipFill>
            <a:blip r:embed="rId3"/>
            <a:stretch/>
          </p:blipFill>
          <p:spPr>
            <a:xfrm>
              <a:off x="94320" y="419760"/>
              <a:ext cx="4332240" cy="2758320"/>
            </a:xfrm>
            <a:prstGeom prst="rect">
              <a:avLst/>
            </a:prstGeom>
            <a:ln>
              <a:noFill/>
            </a:ln>
          </p:spPr>
        </p:pic>
        <p:sp>
          <p:nvSpPr>
            <p:cNvPr id="1996" name="CustomShape 38"/>
            <p:cNvSpPr/>
            <p:nvPr/>
          </p:nvSpPr>
          <p:spPr>
            <a:xfrm>
              <a:off x="2990160" y="1710000"/>
              <a:ext cx="1569240" cy="1483200"/>
            </a:xfrm>
            <a:prstGeom prst="rect">
              <a:avLst/>
            </a:prstGeom>
            <a:solidFill>
              <a:srgbClr val="ffffff"/>
            </a:solidFill>
            <a:ln>
              <a:noFill/>
            </a:ln>
          </p:spPr>
          <p:style>
            <a:lnRef idx="0"/>
            <a:fillRef idx="0"/>
            <a:effectRef idx="0"/>
            <a:fontRef idx="minor"/>
          </p:style>
        </p:sp>
        <p:grpSp>
          <p:nvGrpSpPr>
            <p:cNvPr id="1997" name="Group 39"/>
            <p:cNvGrpSpPr/>
            <p:nvPr/>
          </p:nvGrpSpPr>
          <p:grpSpPr>
            <a:xfrm>
              <a:off x="3289680" y="1783080"/>
              <a:ext cx="914400" cy="1161360"/>
              <a:chOff x="3289680" y="1783080"/>
              <a:chExt cx="914400" cy="1161360"/>
            </a:xfrm>
          </p:grpSpPr>
          <p:sp>
            <p:nvSpPr>
              <p:cNvPr id="1998" name="CustomShape 40"/>
              <p:cNvSpPr/>
              <p:nvPr/>
            </p:nvSpPr>
            <p:spPr>
              <a:xfrm>
                <a:off x="3289680" y="1783080"/>
                <a:ext cx="914400" cy="298080"/>
              </a:xfrm>
              <a:prstGeom prst="ellipse">
                <a:avLst/>
              </a:prstGeom>
              <a:solidFill>
                <a:srgbClr val="0000ff">
                  <a:alpha val="50000"/>
                </a:srgbClr>
              </a:solidFill>
              <a:ln>
                <a:solidFill>
                  <a:srgbClr val="0000ff"/>
                </a:solidFill>
              </a:ln>
            </p:spPr>
            <p:style>
              <a:lnRef idx="0"/>
              <a:fillRef idx="0"/>
              <a:effectRef idx="0"/>
              <a:fontRef idx="minor"/>
            </p:style>
          </p:sp>
          <p:cxnSp>
            <p:nvCxnSpPr>
              <p:cNvPr id="1999" name="Line 41"/>
              <p:cNvCxnSpPr>
                <a:stCxn id="1998" idx="2"/>
              </p:cNvCxnSpPr>
              <p:nvPr/>
            </p:nvCxnSpPr>
            <p:spPr>
              <a:xfrm>
                <a:off x="3289680" y="1932120"/>
                <a:ext cx="447120" cy="1001880"/>
              </a:xfrm>
              <a:prstGeom prst="straightConnector1">
                <a:avLst/>
              </a:prstGeom>
              <a:ln>
                <a:solidFill>
                  <a:srgbClr val="000000"/>
                </a:solidFill>
              </a:ln>
            </p:spPr>
          </p:cxnSp>
          <p:cxnSp>
            <p:nvCxnSpPr>
              <p:cNvPr id="2000" name="Line 42"/>
              <p:cNvCxnSpPr>
                <a:stCxn id="1998" idx="6"/>
                <a:endCxn id="1999" idx="2"/>
              </p:cNvCxnSpPr>
              <p:nvPr/>
            </p:nvCxnSpPr>
            <p:spPr>
              <a:xfrm flipH="1">
                <a:off x="3736440" y="1932120"/>
                <a:ext cx="468000" cy="1001880"/>
              </a:xfrm>
              <a:prstGeom prst="straightConnector1">
                <a:avLst/>
              </a:prstGeom>
              <a:ln>
                <a:solidFill>
                  <a:srgbClr val="000000"/>
                </a:solidFill>
              </a:ln>
            </p:spPr>
          </p:cxnSp>
          <p:sp>
            <p:nvSpPr>
              <p:cNvPr id="2001" name="Line 43"/>
              <p:cNvSpPr/>
              <p:nvPr/>
            </p:nvSpPr>
            <p:spPr>
              <a:xfrm flipV="1">
                <a:off x="3736440" y="1870560"/>
                <a:ext cx="116280" cy="1063080"/>
              </a:xfrm>
              <a:prstGeom prst="line">
                <a:avLst/>
              </a:prstGeom>
              <a:ln>
                <a:solidFill>
                  <a:srgbClr val="000000"/>
                </a:solidFill>
                <a:tailEnd len="med" type="triangle" w="med"/>
              </a:ln>
            </p:spPr>
            <p:style>
              <a:lnRef idx="0"/>
              <a:fillRef idx="0"/>
              <a:effectRef idx="0"/>
              <a:fontRef idx="minor"/>
            </p:style>
          </p:sp>
          <p:sp>
            <p:nvSpPr>
              <p:cNvPr id="2002" name="Line 44"/>
              <p:cNvSpPr/>
              <p:nvPr/>
            </p:nvSpPr>
            <p:spPr>
              <a:xfrm flipH="1" flipV="1">
                <a:off x="3642480" y="1928880"/>
                <a:ext cx="103680" cy="992160"/>
              </a:xfrm>
              <a:prstGeom prst="line">
                <a:avLst/>
              </a:prstGeom>
              <a:ln>
                <a:solidFill>
                  <a:srgbClr val="000000"/>
                </a:solidFill>
                <a:tailEnd len="med" type="triangle" w="med"/>
              </a:ln>
            </p:spPr>
            <p:style>
              <a:lnRef idx="0"/>
              <a:fillRef idx="0"/>
              <a:effectRef idx="0"/>
              <a:fontRef idx="minor"/>
            </p:style>
          </p:sp>
          <p:sp>
            <p:nvSpPr>
              <p:cNvPr id="2003" name="Line 45"/>
              <p:cNvSpPr/>
              <p:nvPr/>
            </p:nvSpPr>
            <p:spPr>
              <a:xfrm flipV="1">
                <a:off x="3738600" y="1999080"/>
                <a:ext cx="300600" cy="922320"/>
              </a:xfrm>
              <a:prstGeom prst="line">
                <a:avLst/>
              </a:prstGeom>
              <a:ln>
                <a:solidFill>
                  <a:srgbClr val="000000"/>
                </a:solidFill>
                <a:tailEnd len="med" type="triangle" w="med"/>
              </a:ln>
            </p:spPr>
            <p:style>
              <a:lnRef idx="0"/>
              <a:fillRef idx="0"/>
              <a:effectRef idx="0"/>
              <a:fontRef idx="minor"/>
            </p:style>
          </p:sp>
          <p:sp>
            <p:nvSpPr>
              <p:cNvPr id="2004" name="Line 46"/>
              <p:cNvSpPr/>
              <p:nvPr/>
            </p:nvSpPr>
            <p:spPr>
              <a:xfrm flipH="1" flipV="1">
                <a:off x="3537360" y="2186280"/>
                <a:ext cx="185760" cy="747720"/>
              </a:xfrm>
              <a:prstGeom prst="line">
                <a:avLst/>
              </a:prstGeom>
              <a:ln>
                <a:solidFill>
                  <a:srgbClr val="000000"/>
                </a:solidFill>
                <a:tailEnd len="med" type="triangle" w="med"/>
              </a:ln>
            </p:spPr>
            <p:style>
              <a:lnRef idx="0"/>
              <a:fillRef idx="0"/>
              <a:effectRef idx="0"/>
              <a:fontRef idx="minor"/>
            </p:style>
          </p:sp>
          <p:sp>
            <p:nvSpPr>
              <p:cNvPr id="2005" name="Line 47"/>
              <p:cNvSpPr/>
              <p:nvPr/>
            </p:nvSpPr>
            <p:spPr>
              <a:xfrm flipV="1">
                <a:off x="3735000" y="2268360"/>
                <a:ext cx="1080" cy="675360"/>
              </a:xfrm>
              <a:prstGeom prst="line">
                <a:avLst/>
              </a:prstGeom>
              <a:ln w="57240">
                <a:solidFill>
                  <a:srgbClr val="ff0000"/>
                </a:solidFill>
                <a:round/>
                <a:tailEnd len="med" type="triangle" w="med"/>
              </a:ln>
            </p:spPr>
            <p:style>
              <a:lnRef idx="0"/>
              <a:fillRef idx="0"/>
              <a:effectRef idx="0"/>
              <a:fontRef idx="minor"/>
            </p:style>
          </p:sp>
          <p:sp>
            <p:nvSpPr>
              <p:cNvPr id="2006" name="Line 48"/>
              <p:cNvSpPr/>
              <p:nvPr/>
            </p:nvSpPr>
            <p:spPr>
              <a:xfrm flipV="1">
                <a:off x="3746880" y="2443680"/>
                <a:ext cx="93960" cy="500760"/>
              </a:xfrm>
              <a:prstGeom prst="line">
                <a:avLst/>
              </a:prstGeom>
              <a:ln>
                <a:solidFill>
                  <a:srgbClr val="000000"/>
                </a:solidFill>
                <a:tailEnd len="med" type="triangle" w="med"/>
              </a:ln>
            </p:spPr>
            <p:style>
              <a:lnRef idx="0"/>
              <a:fillRef idx="0"/>
              <a:effectRef idx="0"/>
              <a:fontRef idx="minor"/>
            </p:style>
          </p:sp>
          <p:sp>
            <p:nvSpPr>
              <p:cNvPr id="2007" name="Line 49"/>
              <p:cNvSpPr/>
              <p:nvPr/>
            </p:nvSpPr>
            <p:spPr>
              <a:xfrm flipH="1" flipV="1">
                <a:off x="3642480" y="2431800"/>
                <a:ext cx="79920" cy="510480"/>
              </a:xfrm>
              <a:prstGeom prst="line">
                <a:avLst/>
              </a:prstGeom>
              <a:ln>
                <a:solidFill>
                  <a:srgbClr val="000000"/>
                </a:solidFill>
                <a:tailEnd len="med" type="triangle" w="med"/>
              </a:ln>
            </p:spPr>
            <p:style>
              <a:lnRef idx="0"/>
              <a:fillRef idx="0"/>
              <a:effectRef idx="0"/>
              <a:fontRef idx="minor"/>
            </p:style>
          </p:sp>
          <p:sp>
            <p:nvSpPr>
              <p:cNvPr id="2008" name="Line 50"/>
              <p:cNvSpPr/>
              <p:nvPr/>
            </p:nvSpPr>
            <p:spPr>
              <a:xfrm flipV="1">
                <a:off x="3744720" y="2584080"/>
                <a:ext cx="271440" cy="335880"/>
              </a:xfrm>
              <a:prstGeom prst="line">
                <a:avLst/>
              </a:prstGeom>
              <a:ln>
                <a:solidFill>
                  <a:srgbClr val="000000"/>
                </a:solidFill>
                <a:tailEnd len="med" type="triangle" w="med"/>
              </a:ln>
            </p:spPr>
            <p:style>
              <a:lnRef idx="0"/>
              <a:fillRef idx="0"/>
              <a:effectRef idx="0"/>
              <a:fontRef idx="minor"/>
            </p:style>
          </p:sp>
          <p:sp>
            <p:nvSpPr>
              <p:cNvPr id="2009" name="Line 51"/>
              <p:cNvSpPr/>
              <p:nvPr/>
            </p:nvSpPr>
            <p:spPr>
              <a:xfrm flipH="1" flipV="1">
                <a:off x="3420720" y="2630880"/>
                <a:ext cx="300960" cy="256680"/>
              </a:xfrm>
              <a:prstGeom prst="line">
                <a:avLst/>
              </a:prstGeom>
              <a:ln>
                <a:solidFill>
                  <a:srgbClr val="000000"/>
                </a:solidFill>
                <a:tailEnd len="med" type="triangle" w="med"/>
              </a:ln>
            </p:spPr>
            <p:style>
              <a:lnRef idx="0"/>
              <a:fillRef idx="0"/>
              <a:effectRef idx="0"/>
              <a:fontRef idx="minor"/>
            </p:style>
          </p:sp>
          <p:sp>
            <p:nvSpPr>
              <p:cNvPr id="2010" name="Line 52"/>
              <p:cNvSpPr/>
              <p:nvPr/>
            </p:nvSpPr>
            <p:spPr>
              <a:xfrm flipH="1" flipV="1">
                <a:off x="3444120" y="2467080"/>
                <a:ext cx="277560" cy="420120"/>
              </a:xfrm>
              <a:prstGeom prst="line">
                <a:avLst/>
              </a:prstGeom>
              <a:ln>
                <a:solidFill>
                  <a:srgbClr val="000000"/>
                </a:solidFill>
                <a:tailEnd len="med" type="triangle" w="med"/>
              </a:ln>
            </p:spPr>
            <p:style>
              <a:lnRef idx="0"/>
              <a:fillRef idx="0"/>
              <a:effectRef idx="0"/>
              <a:fontRef idx="minor"/>
            </p:style>
          </p:sp>
        </p:grpSp>
        <p:sp>
          <p:nvSpPr>
            <p:cNvPr id="2011" name="TextShape 53"/>
            <p:cNvSpPr txBox="1"/>
            <p:nvPr/>
          </p:nvSpPr>
          <p:spPr>
            <a:xfrm>
              <a:off x="119160" y="4680"/>
              <a:ext cx="4269240" cy="376920"/>
            </a:xfrm>
            <a:prstGeom prst="rect">
              <a:avLst/>
            </a:prstGeom>
            <a:noFill/>
            <a:ln>
              <a:noFill/>
            </a:ln>
          </p:spPr>
          <p:txBody>
            <a:bodyPr lIns="90000" rIns="90000" tIns="45000" bIns="45000">
              <a:noAutofit/>
            </a:bodyPr>
            <a:p>
              <a:r>
                <a:rPr b="1" lang="en-US" sz="2000" spc="-1" strike="noStrike">
                  <a:solidFill>
                    <a:srgbClr val="0000ff"/>
                  </a:solidFill>
                  <a:latin typeface="Arial"/>
                </a:rPr>
                <a:t>Fragmentation functions with jets</a:t>
              </a:r>
              <a:endParaRPr b="0" lang="en-US" sz="2000" spc="-1" strike="noStrike">
                <a:latin typeface="Arial"/>
              </a:endParaRPr>
            </a:p>
          </p:txBody>
        </p:sp>
        <p:sp>
          <p:nvSpPr>
            <p:cNvPr id="2012" name="TextShape 54"/>
            <p:cNvSpPr txBox="1"/>
            <p:nvPr/>
          </p:nvSpPr>
          <p:spPr>
            <a:xfrm>
              <a:off x="3202920" y="2896920"/>
              <a:ext cx="1025280" cy="460440"/>
            </a:xfrm>
            <a:prstGeom prst="rect">
              <a:avLst/>
            </a:prstGeom>
            <a:noFill/>
            <a:ln>
              <a:noFill/>
            </a:ln>
          </p:spPr>
          <p:txBody>
            <a:bodyPr lIns="90000" rIns="90000" tIns="45000" bIns="45000">
              <a:noAutofit/>
            </a:bodyPr>
            <a:p>
              <a:r>
                <a:rPr b="1" lang="en-US" sz="2000" spc="-1" strike="noStrike">
                  <a:latin typeface="Arial"/>
                </a:rPr>
                <a:t>z=</a:t>
              </a:r>
              <a:r>
                <a:rPr b="1" lang="en-US" sz="2000" spc="-1" strike="noStrike">
                  <a:solidFill>
                    <a:srgbClr val="ff0000"/>
                  </a:solidFill>
                  <a:latin typeface="Arial"/>
                </a:rPr>
                <a:t>p</a:t>
              </a:r>
              <a:r>
                <a:rPr b="1" lang="en-US" sz="2000" spc="-1" strike="noStrike" baseline="-14000000">
                  <a:solidFill>
                    <a:srgbClr val="ff0000"/>
                  </a:solidFill>
                  <a:latin typeface="Arial"/>
                </a:rPr>
                <a:t>T</a:t>
              </a:r>
              <a:r>
                <a:rPr b="1" lang="en-US" sz="2000" spc="-1" strike="noStrike">
                  <a:latin typeface="Arial"/>
                </a:rPr>
                <a:t>/</a:t>
              </a:r>
              <a:r>
                <a:rPr b="1" lang="en-US" sz="2000" spc="-1" strike="noStrike">
                  <a:solidFill>
                    <a:srgbClr val="0000ff"/>
                  </a:solidFill>
                  <a:latin typeface="Arial"/>
                </a:rPr>
                <a:t>E</a:t>
              </a:r>
              <a:r>
                <a:rPr b="1" lang="en-US" sz="2000" spc="-1" strike="noStrike" baseline="-14000000">
                  <a:solidFill>
                    <a:srgbClr val="0000ff"/>
                  </a:solidFill>
                  <a:latin typeface="Arial"/>
                  <a:ea typeface="Arial"/>
                </a:rPr>
                <a:t>γ</a:t>
              </a:r>
              <a:endParaRPr b="0" lang="en-US" sz="2000" spc="-1" strike="noStrike">
                <a:latin typeface="Arial"/>
              </a:endParaRPr>
            </a:p>
          </p:txBody>
        </p:sp>
      </p:grpSp>
      <p:sp>
        <p:nvSpPr>
          <p:cNvPr id="2013" name="TextShape 55"/>
          <p:cNvSpPr txBox="1"/>
          <p:nvPr/>
        </p:nvSpPr>
        <p:spPr>
          <a:xfrm>
            <a:off x="2859840" y="4715640"/>
            <a:ext cx="4269240" cy="657000"/>
          </a:xfrm>
          <a:prstGeom prst="rect">
            <a:avLst/>
          </a:prstGeom>
          <a:noFill/>
          <a:ln>
            <a:noFill/>
          </a:ln>
        </p:spPr>
        <p:txBody>
          <a:bodyPr lIns="90000" rIns="90000" tIns="45000" bIns="45000">
            <a:noAutofit/>
          </a:bodyPr>
          <a:p>
            <a:pPr algn="ctr"/>
            <a:r>
              <a:rPr b="1" lang="en-US" sz="2000" spc="-1" strike="noStrike">
                <a:solidFill>
                  <a:srgbClr val="0000ff"/>
                </a:solidFill>
                <a:latin typeface="Arial"/>
              </a:rPr>
              <a:t>Jet-hadron</a:t>
            </a:r>
            <a:endParaRPr b="0" lang="en-US" sz="2000" spc="-1" strike="noStrike">
              <a:latin typeface="Arial"/>
            </a:endParaRPr>
          </a:p>
          <a:p>
            <a:pPr algn="ctr"/>
            <a:r>
              <a:rPr b="1" lang="en-US" sz="2000" spc="-1" strike="noStrike">
                <a:solidFill>
                  <a:srgbClr val="0000ff"/>
                </a:solidFill>
                <a:latin typeface="Arial"/>
              </a:rPr>
              <a:t>correlations</a:t>
            </a:r>
            <a:endParaRPr b="0" lang="en-US" sz="2000" spc="-1" strike="noStrike">
              <a:latin typeface="Arial"/>
            </a:endParaRPr>
          </a:p>
        </p:txBody>
      </p:sp>
      <p:grpSp>
        <p:nvGrpSpPr>
          <p:cNvPr id="2014" name="Group 56"/>
          <p:cNvGrpSpPr/>
          <p:nvPr/>
        </p:nvGrpSpPr>
        <p:grpSpPr>
          <a:xfrm>
            <a:off x="4757400" y="3767040"/>
            <a:ext cx="567000" cy="914400"/>
            <a:chOff x="4757400" y="3767040"/>
            <a:chExt cx="567000" cy="914400"/>
          </a:xfrm>
        </p:grpSpPr>
        <p:sp>
          <p:nvSpPr>
            <p:cNvPr id="2015" name="CustomShape 57"/>
            <p:cNvSpPr/>
            <p:nvPr/>
          </p:nvSpPr>
          <p:spPr>
            <a:xfrm>
              <a:off x="4757400" y="3767040"/>
              <a:ext cx="567000" cy="234720"/>
            </a:xfrm>
            <a:prstGeom prst="ellipse">
              <a:avLst/>
            </a:prstGeom>
            <a:solidFill>
              <a:srgbClr val="0000ff">
                <a:alpha val="50000"/>
              </a:srgbClr>
            </a:solidFill>
            <a:ln>
              <a:solidFill>
                <a:srgbClr val="0000ff"/>
              </a:solidFill>
            </a:ln>
          </p:spPr>
          <p:style>
            <a:lnRef idx="0"/>
            <a:fillRef idx="0"/>
            <a:effectRef idx="0"/>
            <a:fontRef idx="minor"/>
          </p:style>
        </p:sp>
        <p:cxnSp>
          <p:nvCxnSpPr>
            <p:cNvPr id="2016" name="Line 58"/>
            <p:cNvCxnSpPr>
              <a:stCxn id="2015" idx="2"/>
            </p:cNvCxnSpPr>
            <p:nvPr/>
          </p:nvCxnSpPr>
          <p:spPr>
            <a:xfrm>
              <a:off x="4757400" y="3884400"/>
              <a:ext cx="277200" cy="788760"/>
            </a:xfrm>
            <a:prstGeom prst="straightConnector1">
              <a:avLst/>
            </a:prstGeom>
            <a:ln>
              <a:solidFill>
                <a:srgbClr val="000000"/>
              </a:solidFill>
            </a:ln>
          </p:spPr>
        </p:cxnSp>
        <p:cxnSp>
          <p:nvCxnSpPr>
            <p:cNvPr id="2017" name="Line 59"/>
            <p:cNvCxnSpPr>
              <a:stCxn id="2015" idx="6"/>
              <a:endCxn id="2016" idx="2"/>
            </p:cNvCxnSpPr>
            <p:nvPr/>
          </p:nvCxnSpPr>
          <p:spPr>
            <a:xfrm flipH="1">
              <a:off x="5034240" y="3884400"/>
              <a:ext cx="290520" cy="788760"/>
            </a:xfrm>
            <a:prstGeom prst="straightConnector1">
              <a:avLst/>
            </a:prstGeom>
            <a:ln>
              <a:solidFill>
                <a:srgbClr val="000000"/>
              </a:solidFill>
            </a:ln>
          </p:spPr>
        </p:cxnSp>
        <p:sp>
          <p:nvSpPr>
            <p:cNvPr id="2018" name="Line 60"/>
            <p:cNvSpPr/>
            <p:nvPr/>
          </p:nvSpPr>
          <p:spPr>
            <a:xfrm flipV="1">
              <a:off x="5034240" y="3835800"/>
              <a:ext cx="72000" cy="837000"/>
            </a:xfrm>
            <a:prstGeom prst="line">
              <a:avLst/>
            </a:prstGeom>
            <a:ln>
              <a:solidFill>
                <a:srgbClr val="000000"/>
              </a:solidFill>
              <a:tailEnd len="med" type="triangle" w="med"/>
            </a:ln>
          </p:spPr>
          <p:style>
            <a:lnRef idx="0"/>
            <a:fillRef idx="0"/>
            <a:effectRef idx="0"/>
            <a:fontRef idx="minor"/>
          </p:style>
        </p:sp>
        <p:sp>
          <p:nvSpPr>
            <p:cNvPr id="2019" name="Line 61"/>
            <p:cNvSpPr/>
            <p:nvPr/>
          </p:nvSpPr>
          <p:spPr>
            <a:xfrm flipH="1" flipV="1">
              <a:off x="4975920" y="3881880"/>
              <a:ext cx="64080" cy="781200"/>
            </a:xfrm>
            <a:prstGeom prst="line">
              <a:avLst/>
            </a:prstGeom>
            <a:ln>
              <a:solidFill>
                <a:srgbClr val="000000"/>
              </a:solidFill>
              <a:tailEnd len="med" type="triangle" w="med"/>
            </a:ln>
          </p:spPr>
          <p:style>
            <a:lnRef idx="0"/>
            <a:fillRef idx="0"/>
            <a:effectRef idx="0"/>
            <a:fontRef idx="minor"/>
          </p:style>
        </p:sp>
        <p:sp>
          <p:nvSpPr>
            <p:cNvPr id="2020" name="Line 62"/>
            <p:cNvSpPr/>
            <p:nvPr/>
          </p:nvSpPr>
          <p:spPr>
            <a:xfrm flipV="1">
              <a:off x="5035680" y="3936960"/>
              <a:ext cx="186480" cy="726120"/>
            </a:xfrm>
            <a:prstGeom prst="line">
              <a:avLst/>
            </a:prstGeom>
            <a:ln>
              <a:solidFill>
                <a:srgbClr val="000000"/>
              </a:solidFill>
              <a:tailEnd len="med" type="triangle" w="med"/>
            </a:ln>
          </p:spPr>
          <p:style>
            <a:lnRef idx="0"/>
            <a:fillRef idx="0"/>
            <a:effectRef idx="0"/>
            <a:fontRef idx="minor"/>
          </p:style>
        </p:sp>
        <p:sp>
          <p:nvSpPr>
            <p:cNvPr id="2021" name="Line 63"/>
            <p:cNvSpPr/>
            <p:nvPr/>
          </p:nvSpPr>
          <p:spPr>
            <a:xfrm flipH="1" flipV="1">
              <a:off x="4911120" y="4084560"/>
              <a:ext cx="115200" cy="588600"/>
            </a:xfrm>
            <a:prstGeom prst="line">
              <a:avLst/>
            </a:prstGeom>
            <a:ln>
              <a:solidFill>
                <a:srgbClr val="000000"/>
              </a:solidFill>
              <a:tailEnd len="med" type="triangle" w="med"/>
            </a:ln>
          </p:spPr>
          <p:style>
            <a:lnRef idx="0"/>
            <a:fillRef idx="0"/>
            <a:effectRef idx="0"/>
            <a:fontRef idx="minor"/>
          </p:style>
        </p:sp>
        <p:sp>
          <p:nvSpPr>
            <p:cNvPr id="2022" name="Line 64"/>
            <p:cNvSpPr/>
            <p:nvPr/>
          </p:nvSpPr>
          <p:spPr>
            <a:xfrm flipV="1">
              <a:off x="5033520" y="4075920"/>
              <a:ext cx="111960" cy="605160"/>
            </a:xfrm>
            <a:prstGeom prst="line">
              <a:avLst/>
            </a:prstGeom>
            <a:ln w="57240">
              <a:solidFill>
                <a:srgbClr val="ff0000"/>
              </a:solidFill>
              <a:round/>
              <a:tailEnd len="med" type="triangle" w="med"/>
            </a:ln>
          </p:spPr>
          <p:style>
            <a:lnRef idx="0"/>
            <a:fillRef idx="0"/>
            <a:effectRef idx="0"/>
            <a:fontRef idx="minor"/>
          </p:style>
        </p:sp>
        <p:sp>
          <p:nvSpPr>
            <p:cNvPr id="2023" name="Line 65"/>
            <p:cNvSpPr/>
            <p:nvPr/>
          </p:nvSpPr>
          <p:spPr>
            <a:xfrm flipV="1">
              <a:off x="5040720" y="4287240"/>
              <a:ext cx="58320" cy="394200"/>
            </a:xfrm>
            <a:prstGeom prst="line">
              <a:avLst/>
            </a:prstGeom>
            <a:ln>
              <a:solidFill>
                <a:srgbClr val="000000"/>
              </a:solidFill>
              <a:tailEnd len="med" type="triangle" w="med"/>
            </a:ln>
          </p:spPr>
          <p:style>
            <a:lnRef idx="0"/>
            <a:fillRef idx="0"/>
            <a:effectRef idx="0"/>
            <a:fontRef idx="minor"/>
          </p:style>
        </p:sp>
        <p:sp>
          <p:nvSpPr>
            <p:cNvPr id="2024" name="Line 66"/>
            <p:cNvSpPr/>
            <p:nvPr/>
          </p:nvSpPr>
          <p:spPr>
            <a:xfrm flipH="1" flipV="1">
              <a:off x="4975920" y="4277880"/>
              <a:ext cx="49680" cy="401760"/>
            </a:xfrm>
            <a:prstGeom prst="line">
              <a:avLst/>
            </a:prstGeom>
            <a:ln>
              <a:solidFill>
                <a:srgbClr val="000000"/>
              </a:solidFill>
              <a:tailEnd len="med" type="triangle" w="med"/>
            </a:ln>
          </p:spPr>
          <p:style>
            <a:lnRef idx="0"/>
            <a:fillRef idx="0"/>
            <a:effectRef idx="0"/>
            <a:fontRef idx="minor"/>
          </p:style>
        </p:sp>
        <p:sp>
          <p:nvSpPr>
            <p:cNvPr id="2025" name="Line 67"/>
            <p:cNvSpPr/>
            <p:nvPr/>
          </p:nvSpPr>
          <p:spPr>
            <a:xfrm flipV="1">
              <a:off x="5039640" y="4397760"/>
              <a:ext cx="168120" cy="264600"/>
            </a:xfrm>
            <a:prstGeom prst="line">
              <a:avLst/>
            </a:prstGeom>
            <a:ln>
              <a:solidFill>
                <a:srgbClr val="000000"/>
              </a:solidFill>
              <a:tailEnd len="med" type="triangle" w="med"/>
            </a:ln>
          </p:spPr>
          <p:style>
            <a:lnRef idx="0"/>
            <a:fillRef idx="0"/>
            <a:effectRef idx="0"/>
            <a:fontRef idx="minor"/>
          </p:style>
        </p:sp>
        <p:sp>
          <p:nvSpPr>
            <p:cNvPr id="2026" name="Line 68"/>
            <p:cNvSpPr/>
            <p:nvPr/>
          </p:nvSpPr>
          <p:spPr>
            <a:xfrm flipH="1" flipV="1">
              <a:off x="4838760" y="4434480"/>
              <a:ext cx="186480" cy="201960"/>
            </a:xfrm>
            <a:prstGeom prst="line">
              <a:avLst/>
            </a:prstGeom>
            <a:ln>
              <a:solidFill>
                <a:srgbClr val="000000"/>
              </a:solidFill>
              <a:tailEnd len="med" type="triangle" w="med"/>
            </a:ln>
          </p:spPr>
          <p:style>
            <a:lnRef idx="0"/>
            <a:fillRef idx="0"/>
            <a:effectRef idx="0"/>
            <a:fontRef idx="minor"/>
          </p:style>
        </p:sp>
        <p:sp>
          <p:nvSpPr>
            <p:cNvPr id="2027" name="Line 69"/>
            <p:cNvSpPr/>
            <p:nvPr/>
          </p:nvSpPr>
          <p:spPr>
            <a:xfrm flipH="1" flipV="1">
              <a:off x="4853160" y="4305600"/>
              <a:ext cx="172080" cy="330840"/>
            </a:xfrm>
            <a:prstGeom prst="line">
              <a:avLst/>
            </a:prstGeom>
            <a:ln>
              <a:solidFill>
                <a:srgbClr val="000000"/>
              </a:solidFill>
              <a:tailEnd len="med" type="triangle" w="med"/>
            </a:ln>
          </p:spPr>
          <p:style>
            <a:lnRef idx="0"/>
            <a:fillRef idx="0"/>
            <a:effectRef idx="0"/>
            <a:fontRef idx="minor"/>
          </p:style>
        </p:sp>
      </p:grpSp>
      <p:sp>
        <p:nvSpPr>
          <p:cNvPr id="2028" name="TextShape 70"/>
          <p:cNvSpPr txBox="1"/>
          <p:nvPr/>
        </p:nvSpPr>
        <p:spPr>
          <a:xfrm>
            <a:off x="46080" y="3662640"/>
            <a:ext cx="3356640" cy="1690560"/>
          </a:xfrm>
          <a:prstGeom prst="rect">
            <a:avLst/>
          </a:prstGeom>
          <a:noFill/>
          <a:ln>
            <a:noFill/>
          </a:ln>
        </p:spPr>
        <p:txBody>
          <a:bodyPr lIns="90000" rIns="90000" tIns="45000" bIns="45000">
            <a:noAutofit/>
          </a:bodyPr>
          <a:p>
            <a:pPr algn="ctr"/>
            <a:r>
              <a:rPr b="1" lang="en-US" sz="1800" spc="-1" strike="noStrike">
                <a:solidFill>
                  <a:srgbClr val="0000ff"/>
                </a:solidFill>
                <a:latin typeface="Times New Roman"/>
              </a:rPr>
              <a:t>Di-hadron correlations</a:t>
            </a:r>
            <a:br/>
            <a:r>
              <a:rPr b="0" lang="en-US" sz="1500" spc="-1" strike="noStrike">
                <a:latin typeface="Times New Roman"/>
              </a:rPr>
              <a:t>[Lots of papers]</a:t>
            </a:r>
            <a:br/>
            <a:r>
              <a:rPr b="1" lang="en-US" sz="1800" spc="-1" strike="noStrike">
                <a:solidFill>
                  <a:srgbClr val="0000ff"/>
                </a:solidFill>
                <a:latin typeface="Times New Roman"/>
              </a:rPr>
              <a:t>Jet shapes</a:t>
            </a:r>
            <a:endParaRPr b="0" lang="en-US" sz="1800" spc="-1" strike="noStrike">
              <a:latin typeface="Arial"/>
            </a:endParaRPr>
          </a:p>
          <a:p>
            <a:pPr algn="ctr"/>
            <a:r>
              <a:rPr b="0" lang="en-US" sz="1500" spc="-1" strike="noStrike">
                <a:latin typeface="Times New Roman"/>
              </a:rPr>
              <a:t>[arXiv:1708.09429, </a:t>
            </a:r>
            <a:br/>
            <a:r>
              <a:rPr b="0" lang="en-US" sz="1500" spc="-1" strike="noStrike">
                <a:latin typeface="Times New Roman"/>
              </a:rPr>
              <a:t>arXiv:1512.07882,</a:t>
            </a:r>
            <a:br/>
            <a:r>
              <a:rPr b="0" lang="en-US" sz="1500" spc="-1" strike="noStrike">
                <a:latin typeface="Times New Roman"/>
              </a:rPr>
              <a:t>arXiv:1704.03046</a:t>
            </a:r>
            <a:r>
              <a:rPr b="0" lang="en-US" sz="1500" spc="-1" strike="noStrike">
                <a:latin typeface="Times New Roman"/>
                <a:ea typeface="Arial"/>
              </a:rPr>
              <a:t>]</a:t>
            </a:r>
            <a:endParaRPr b="0" lang="en-US" sz="1500" spc="-1" strike="noStrike">
              <a:latin typeface="Arial"/>
            </a:endParaRPr>
          </a:p>
          <a:p>
            <a:pPr algn="ctr"/>
            <a:endParaRPr b="0" lang="en-US" sz="1500" spc="-1" strike="noStrike">
              <a:latin typeface="Arial"/>
            </a:endParaRPr>
          </a:p>
        </p:txBody>
      </p:sp>
      <p:grpSp>
        <p:nvGrpSpPr>
          <p:cNvPr id="2029" name="Group 71"/>
          <p:cNvGrpSpPr/>
          <p:nvPr/>
        </p:nvGrpSpPr>
        <p:grpSpPr>
          <a:xfrm>
            <a:off x="5766840" y="3597840"/>
            <a:ext cx="4155840" cy="1818000"/>
            <a:chOff x="5766840" y="3597840"/>
            <a:chExt cx="4155840" cy="1818000"/>
          </a:xfrm>
        </p:grpSpPr>
        <p:pic>
          <p:nvPicPr>
            <p:cNvPr id="2030" name="" descr=""/>
            <p:cNvPicPr/>
            <p:nvPr/>
          </p:nvPicPr>
          <p:blipFill>
            <a:blip r:embed="rId4"/>
            <a:srcRect l="0" t="0" r="48267" b="49989"/>
            <a:stretch/>
          </p:blipFill>
          <p:spPr>
            <a:xfrm>
              <a:off x="5779800" y="3597840"/>
              <a:ext cx="4142880" cy="1595160"/>
            </a:xfrm>
            <a:prstGeom prst="rect">
              <a:avLst/>
            </a:prstGeom>
            <a:ln>
              <a:noFill/>
            </a:ln>
          </p:spPr>
        </p:pic>
        <p:pic>
          <p:nvPicPr>
            <p:cNvPr id="2031" name="" descr=""/>
            <p:cNvPicPr/>
            <p:nvPr/>
          </p:nvPicPr>
          <p:blipFill>
            <a:blip r:embed="rId5"/>
            <a:srcRect l="0" t="91840" r="48366" b="63"/>
            <a:stretch/>
          </p:blipFill>
          <p:spPr>
            <a:xfrm>
              <a:off x="5766840" y="5158440"/>
              <a:ext cx="4134960" cy="257400"/>
            </a:xfrm>
            <a:prstGeom prst="rect">
              <a:avLst/>
            </a:prstGeom>
            <a:ln>
              <a:noFill/>
            </a:ln>
          </p:spPr>
        </p:pic>
      </p:grpSp>
      <p:sp>
        <p:nvSpPr>
          <p:cNvPr id="2032" name="TextShape 72"/>
          <p:cNvSpPr txBox="1"/>
          <p:nvPr/>
        </p:nvSpPr>
        <p:spPr>
          <a:xfrm>
            <a:off x="-7560" y="1999440"/>
            <a:ext cx="10102680" cy="974520"/>
          </a:xfrm>
          <a:prstGeom prst="rect">
            <a:avLst/>
          </a:prstGeom>
          <a:solidFill>
            <a:srgbClr val="c0c0c0">
              <a:alpha val="80000"/>
            </a:srgbClr>
          </a:solidFill>
          <a:ln w="38160">
            <a:solidFill>
              <a:srgbClr val="000000"/>
            </a:solidFill>
            <a:round/>
          </a:ln>
        </p:spPr>
        <p:txBody>
          <a:bodyPr lIns="19080" rIns="19080" tIns="19080" bIns="19080" anchor="ctr">
            <a:noAutofit/>
          </a:bodyPr>
          <a:p>
            <a:pPr algn="ctr"/>
            <a:r>
              <a:rPr b="0" lang="en-US" sz="4000" spc="-1" strike="noStrike">
                <a:latin typeface="Arial"/>
              </a:rPr>
              <a:t>Jets get wider and constituents get softer</a:t>
            </a:r>
            <a:endParaRPr b="0" lang="en-US" sz="4000" spc="-1" strike="noStrike">
              <a:latin typeface="Arial"/>
            </a:endParaRPr>
          </a:p>
        </p:txBody>
      </p:sp>
    </p:spTree>
  </p:cSld>
  <mc:AlternateContent>
    <mc:Choice Requires="p14">
      <p:transition spd="slow" p14:dur="2000"/>
    </mc:Choice>
    <mc:Fallback>
      <p:transition spd="slow"/>
    </mc:Fallback>
  </mc:AlternateContent>
</p:sld>
</file>

<file path=ppt/slides/slide10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3" name="TextShape 1"/>
          <p:cNvSpPr txBox="1"/>
          <p:nvPr/>
        </p:nvSpPr>
        <p:spPr>
          <a:xfrm>
            <a:off x="548640" y="1817640"/>
            <a:ext cx="9071640" cy="1280160"/>
          </a:xfrm>
          <a:prstGeom prst="rect">
            <a:avLst/>
          </a:prstGeom>
          <a:solidFill>
            <a:srgbClr val="b2b2b2"/>
          </a:solidFill>
          <a:ln w="18360">
            <a:solidFill>
              <a:srgbClr val="000000"/>
            </a:solidFill>
            <a:round/>
          </a:ln>
        </p:spPr>
        <p:txBody>
          <a:bodyPr lIns="9000" rIns="9000" tIns="9000" bIns="9000" anchor="ctr">
            <a:noAutofit/>
          </a:bodyPr>
          <a:p>
            <a:pPr algn="ctr"/>
            <a:r>
              <a:rPr b="0" lang="en-US" sz="3300" spc="-1" strike="noStrike">
                <a:latin typeface="Arial"/>
              </a:rPr>
              <a:t>Type III: Distribution of properties</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0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34" name="" descr=""/>
          <p:cNvPicPr/>
          <p:nvPr/>
        </p:nvPicPr>
        <p:blipFill>
          <a:blip r:embed="rId1"/>
          <a:stretch/>
        </p:blipFill>
        <p:spPr>
          <a:xfrm>
            <a:off x="74160" y="621000"/>
            <a:ext cx="9969840" cy="2329920"/>
          </a:xfrm>
          <a:prstGeom prst="rect">
            <a:avLst/>
          </a:prstGeom>
          <a:ln>
            <a:noFill/>
          </a:ln>
        </p:spPr>
      </p:pic>
      <p:sp>
        <p:nvSpPr>
          <p:cNvPr id="2035" name="TextShape 1"/>
          <p:cNvSpPr txBox="1"/>
          <p:nvPr/>
        </p:nvSpPr>
        <p:spPr>
          <a:xfrm>
            <a:off x="503640" y="85680"/>
            <a:ext cx="9071280" cy="470160"/>
          </a:xfrm>
          <a:prstGeom prst="rect">
            <a:avLst/>
          </a:prstGeom>
          <a:noFill/>
          <a:ln>
            <a:noFill/>
          </a:ln>
        </p:spPr>
        <p:txBody>
          <a:bodyPr lIns="0" rIns="0" tIns="0" bIns="0" anchor="ctr">
            <a:noAutofit/>
          </a:bodyPr>
          <a:p>
            <a:pPr algn="ctr"/>
            <a:r>
              <a:rPr b="0" lang="en-US" sz="3300" spc="-1" strike="noStrike">
                <a:latin typeface="Arial"/>
              </a:rPr>
              <a:t>Jet mass</a:t>
            </a:r>
            <a:endParaRPr b="0" lang="en-US" sz="3300" spc="-1" strike="noStrike">
              <a:latin typeface="Arial"/>
            </a:endParaRPr>
          </a:p>
        </p:txBody>
      </p:sp>
      <p:grpSp>
        <p:nvGrpSpPr>
          <p:cNvPr id="2036" name="Group 2"/>
          <p:cNvGrpSpPr/>
          <p:nvPr/>
        </p:nvGrpSpPr>
        <p:grpSpPr>
          <a:xfrm>
            <a:off x="1737720" y="3012480"/>
            <a:ext cx="7413480" cy="635760"/>
            <a:chOff x="1737720" y="3012480"/>
            <a:chExt cx="7413480" cy="635760"/>
          </a:xfrm>
        </p:grpSpPr>
        <p:pic>
          <p:nvPicPr>
            <p:cNvPr id="2037" name="" descr=""/>
            <p:cNvPicPr/>
            <p:nvPr/>
          </p:nvPicPr>
          <p:blipFill>
            <a:blip r:embed="rId2"/>
            <a:stretch/>
          </p:blipFill>
          <p:spPr>
            <a:xfrm>
              <a:off x="1737720" y="3061800"/>
              <a:ext cx="2381760" cy="485280"/>
            </a:xfrm>
            <a:prstGeom prst="rect">
              <a:avLst/>
            </a:prstGeom>
            <a:ln>
              <a:noFill/>
            </a:ln>
          </p:spPr>
        </p:pic>
        <p:pic>
          <p:nvPicPr>
            <p:cNvPr id="2038" name="" descr=""/>
            <p:cNvPicPr/>
            <p:nvPr/>
          </p:nvPicPr>
          <p:blipFill>
            <a:blip r:embed="rId3"/>
            <a:stretch/>
          </p:blipFill>
          <p:spPr>
            <a:xfrm>
              <a:off x="7135200" y="3025440"/>
              <a:ext cx="2016000" cy="600480"/>
            </a:xfrm>
            <a:prstGeom prst="rect">
              <a:avLst/>
            </a:prstGeom>
            <a:ln>
              <a:noFill/>
            </a:ln>
          </p:spPr>
        </p:pic>
        <p:pic>
          <p:nvPicPr>
            <p:cNvPr id="2039" name="" descr=""/>
            <p:cNvPicPr/>
            <p:nvPr/>
          </p:nvPicPr>
          <p:blipFill>
            <a:blip r:embed="rId4"/>
            <a:stretch/>
          </p:blipFill>
          <p:spPr>
            <a:xfrm>
              <a:off x="4945680" y="3012480"/>
              <a:ext cx="1973880" cy="635760"/>
            </a:xfrm>
            <a:prstGeom prst="rect">
              <a:avLst/>
            </a:prstGeom>
            <a:ln>
              <a:noFill/>
            </a:ln>
          </p:spPr>
        </p:pic>
      </p:grpSp>
      <p:sp>
        <p:nvSpPr>
          <p:cNvPr id="2040" name="TextShape 3"/>
          <p:cNvSpPr txBox="1"/>
          <p:nvPr/>
        </p:nvSpPr>
        <p:spPr>
          <a:xfrm>
            <a:off x="503640" y="3976200"/>
            <a:ext cx="9576360" cy="1261440"/>
          </a:xfrm>
          <a:prstGeom prst="rect">
            <a:avLst/>
          </a:prstGeom>
          <a:noFill/>
          <a:ln>
            <a:noFill/>
          </a:ln>
        </p:spPr>
        <p:txBody>
          <a:bodyPr lIns="0" rIns="0" tIns="0" bIns="0">
            <a:normAutofit/>
          </a:bodyPr>
          <a:p>
            <a:pPr marL="432000" indent="-324000">
              <a:spcAft>
                <a:spcPts val="1057"/>
              </a:spcAft>
              <a:buClr>
                <a:srgbClr val="000000"/>
              </a:buClr>
              <a:buSzPct val="45000"/>
              <a:buFont typeface="Wingdings" charset="2"/>
              <a:buChar char=""/>
            </a:pPr>
            <a:r>
              <a:rPr b="0" lang="en-US" sz="2600" spc="-1" strike="noStrike">
                <a:latin typeface="Times New Roman"/>
              </a:rPr>
              <a:t>Quenching models (</a:t>
            </a:r>
            <a:r>
              <a:rPr b="0" lang="en-US" sz="2600" spc="-1" strike="noStrike">
                <a:solidFill>
                  <a:srgbClr val="ff420e"/>
                </a:solidFill>
                <a:latin typeface="Times New Roman"/>
              </a:rPr>
              <a:t>JEWEL</a:t>
            </a:r>
            <a:r>
              <a:rPr b="0" lang="en-US" sz="2600" spc="-1" strike="noStrike">
                <a:latin typeface="Times New Roman"/>
              </a:rPr>
              <a:t>, </a:t>
            </a:r>
            <a:r>
              <a:rPr b="0" lang="en-US" sz="2600" spc="-1" strike="noStrike">
                <a:solidFill>
                  <a:srgbClr val="800000"/>
                </a:solidFill>
                <a:latin typeface="Times New Roman"/>
              </a:rPr>
              <a:t>Q-PYTHIA</a:t>
            </a:r>
            <a:r>
              <a:rPr b="0" lang="en-US" sz="2600" spc="-1" strike="noStrike">
                <a:latin typeface="Times New Roman"/>
              </a:rPr>
              <a:t>) show a larger mass than pp-like </a:t>
            </a:r>
            <a:r>
              <a:rPr b="0" lang="en-US" sz="2600" spc="-1" strike="noStrike">
                <a:solidFill>
                  <a:srgbClr val="2300dc"/>
                </a:solidFill>
                <a:latin typeface="Times New Roman"/>
              </a:rPr>
              <a:t>PYTHIA</a:t>
            </a:r>
            <a:r>
              <a:rPr b="0" lang="en-US" sz="2600" spc="-1" strike="noStrike">
                <a:latin typeface="Times New Roman"/>
              </a:rPr>
              <a:t> jets</a:t>
            </a:r>
            <a:endParaRPr b="0" lang="en-US" sz="2600" spc="-1" strike="noStrike">
              <a:latin typeface="Arial"/>
            </a:endParaRPr>
          </a:p>
          <a:p>
            <a:pPr marL="432000" indent="-324000">
              <a:spcAft>
                <a:spcPts val="1057"/>
              </a:spcAft>
              <a:buClr>
                <a:srgbClr val="000000"/>
              </a:buClr>
              <a:buSzPct val="45000"/>
              <a:buFont typeface="Wingdings" charset="2"/>
              <a:buChar char=""/>
            </a:pPr>
            <a:r>
              <a:rPr b="0" lang="en-US" sz="2600" spc="-1" strike="noStrike">
                <a:latin typeface="Times New Roman"/>
              </a:rPr>
              <a:t>Pb-Pb measurement can discriminate among these predictions</a:t>
            </a:r>
            <a:endParaRPr b="0" lang="en-US" sz="2600" spc="-1" strike="noStrike">
              <a:latin typeface="Arial"/>
            </a:endParaRPr>
          </a:p>
        </p:txBody>
      </p:sp>
      <p:sp>
        <p:nvSpPr>
          <p:cNvPr id="2041" name="TextShape 4"/>
          <p:cNvSpPr txBox="1"/>
          <p:nvPr/>
        </p:nvSpPr>
        <p:spPr>
          <a:xfrm>
            <a:off x="4204440" y="702000"/>
            <a:ext cx="2286720" cy="1160640"/>
          </a:xfrm>
          <a:prstGeom prst="rect">
            <a:avLst/>
          </a:prstGeom>
          <a:noFill/>
          <a:ln>
            <a:noFill/>
          </a:ln>
        </p:spPr>
        <p:txBody>
          <a:bodyPr lIns="90000" rIns="90000" tIns="45000" bIns="45000">
            <a:noAutofit/>
          </a:bodyPr>
          <a:p>
            <a:endParaRPr b="0" lang="en-US" sz="1800" spc="-1" strike="noStrike">
              <a:latin typeface="Arial"/>
            </a:endParaRPr>
          </a:p>
          <a:p>
            <a:r>
              <a:rPr b="0" lang="en-US" sz="1800" spc="-1" strike="noStrike">
                <a:latin typeface="Arial"/>
                <a:hlinkClick r:id="rId5"/>
              </a:rPr>
              <a:t>arXiv:1702.00804</a:t>
            </a:r>
            <a:endParaRPr b="0" lang="en-US" sz="1800" spc="-1" strike="noStrike">
              <a:latin typeface="Arial"/>
            </a:endParaRPr>
          </a:p>
          <a:p>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0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2" name="TextShape 1"/>
          <p:cNvSpPr txBox="1"/>
          <p:nvPr/>
        </p:nvSpPr>
        <p:spPr>
          <a:xfrm>
            <a:off x="503640" y="85320"/>
            <a:ext cx="2609280" cy="886680"/>
          </a:xfrm>
          <a:prstGeom prst="rect">
            <a:avLst/>
          </a:prstGeom>
          <a:noFill/>
          <a:ln>
            <a:noFill/>
          </a:ln>
        </p:spPr>
        <p:txBody>
          <a:bodyPr lIns="0" rIns="0" tIns="0" bIns="0" anchor="ctr">
            <a:noAutofit/>
          </a:bodyPr>
          <a:p>
            <a:pPr algn="ctr"/>
            <a:r>
              <a:rPr b="0" lang="en-US" sz="3300" spc="-1" strike="noStrike">
                <a:latin typeface="Arial"/>
              </a:rPr>
              <a:t>Girth g</a:t>
            </a:r>
            <a:endParaRPr b="0" lang="en-US" sz="3300" spc="-1" strike="noStrike">
              <a:latin typeface="Arial"/>
            </a:endParaRPr>
          </a:p>
        </p:txBody>
      </p:sp>
      <mc:AlternateContent>
        <mc:Choice xmlns:a14="http://schemas.microsoft.com/office/drawing/2010/main" Requires="a14">
          <p:sp>
            <p:nvSpPr>
              <p:cNvPr id="2043" name="Formula 2"/>
              <p:cNvSpPr txBox="1"/>
              <p:nvPr/>
            </p:nvSpPr>
            <p:spPr>
              <a:xfrm>
                <a:off x="645120" y="3554280"/>
                <a:ext cx="1430640" cy="741960"/>
              </a:xfrm>
              <a:prstGeom prst="rect">
                <a:avLst/>
              </a:prstGeom>
            </p:spPr>
            <p:txBody>
              <a:bodyPr/>
              <a:p>
                <a14:m>
                  <m:oMath xmlns:m="http://schemas.openxmlformats.org/officeDocument/2006/math">
                    <m:r>
                      <m:t xml:space="preserve">g</m:t>
                    </m:r>
                    <m:r>
                      <m:t xml:space="preserve">=</m:t>
                    </m:r>
                    <m:nary>
                      <m:naryPr>
                        <m:chr m:val="∑"/>
                        <m:supHide m:val="1"/>
                      </m:naryPr>
                      <m:sub>
                        <m:r>
                          <m:t xml:space="preserve">i</m:t>
                        </m:r>
                        <m:r>
                          <m:t xml:space="preserve">∈</m:t>
                        </m:r>
                        <m:r>
                          <m:t xml:space="preserve">jet</m:t>
                        </m:r>
                      </m:sub>
                      <m:sup/>
                      <m:e>
                        <m:f>
                          <m:num>
                            <m:sSubSup>
                              <m:e>
                                <m:r>
                                  <m:t xml:space="preserve">p</m:t>
                                </m:r>
                              </m:e>
                              <m:sub>
                                <m:r>
                                  <m:t xml:space="preserve">T</m:t>
                                </m:r>
                              </m:sub>
                              <m:sup>
                                <m:r>
                                  <m:t xml:space="preserve">i</m:t>
                                </m:r>
                              </m:sup>
                            </m:sSubSup>
                          </m:num>
                          <m:den>
                            <m:sSubSup>
                              <m:e>
                                <m:r>
                                  <m:t xml:space="preserve">p</m:t>
                                </m:r>
                              </m:e>
                              <m:sub>
                                <m:r>
                                  <m:t xml:space="preserve">T</m:t>
                                </m:r>
                              </m:sub>
                              <m:sup>
                                <m:r>
                                  <m:t xml:space="preserve">jet</m:t>
                                </m:r>
                              </m:sup>
                            </m:sSubSup>
                          </m:den>
                        </m:f>
                        <m:sSub>
                          <m:e>
                            <m:r>
                              <m:t xml:space="preserve">r</m:t>
                            </m:r>
                          </m:e>
                          <m:sub>
                            <m:r>
                              <m:t xml:space="preserve">i</m:t>
                            </m:r>
                          </m:sub>
                        </m:sSub>
                      </m:e>
                    </m:nary>
                  </m:oMath>
                </a14:m>
              </a:p>
            </p:txBody>
          </p:sp>
        </mc:Choice>
        <mc:Fallback/>
      </mc:AlternateContent>
      <p:pic>
        <p:nvPicPr>
          <p:cNvPr id="2044" name="" descr=""/>
          <p:cNvPicPr/>
          <p:nvPr/>
        </p:nvPicPr>
        <p:blipFill>
          <a:blip r:embed="rId1"/>
          <a:stretch/>
        </p:blipFill>
        <p:spPr>
          <a:xfrm>
            <a:off x="6840" y="931320"/>
            <a:ext cx="3291840" cy="2569320"/>
          </a:xfrm>
          <a:prstGeom prst="rect">
            <a:avLst/>
          </a:prstGeom>
          <a:ln>
            <a:noFill/>
          </a:ln>
        </p:spPr>
      </p:pic>
      <p:pic>
        <p:nvPicPr>
          <p:cNvPr id="2045" name="" descr=""/>
          <p:cNvPicPr/>
          <p:nvPr/>
        </p:nvPicPr>
        <p:blipFill>
          <a:blip r:embed="rId2"/>
          <a:stretch/>
        </p:blipFill>
        <p:spPr>
          <a:xfrm>
            <a:off x="3320640" y="1067400"/>
            <a:ext cx="3291840" cy="2560320"/>
          </a:xfrm>
          <a:prstGeom prst="rect">
            <a:avLst/>
          </a:prstGeom>
          <a:ln>
            <a:noFill/>
          </a:ln>
        </p:spPr>
      </p:pic>
      <p:pic>
        <p:nvPicPr>
          <p:cNvPr id="2046" name="" descr=""/>
          <p:cNvPicPr/>
          <p:nvPr/>
        </p:nvPicPr>
        <p:blipFill>
          <a:blip r:embed="rId3"/>
          <a:stretch/>
        </p:blipFill>
        <p:spPr>
          <a:xfrm>
            <a:off x="6796800" y="1063440"/>
            <a:ext cx="3291840" cy="2523600"/>
          </a:xfrm>
          <a:prstGeom prst="rect">
            <a:avLst/>
          </a:prstGeom>
          <a:ln>
            <a:noFill/>
          </a:ln>
        </p:spPr>
      </p:pic>
      <p:sp>
        <p:nvSpPr>
          <p:cNvPr id="2047" name="TextShape 3"/>
          <p:cNvSpPr txBox="1"/>
          <p:nvPr/>
        </p:nvSpPr>
        <p:spPr>
          <a:xfrm>
            <a:off x="7399080" y="193680"/>
            <a:ext cx="2175840" cy="795240"/>
          </a:xfrm>
          <a:prstGeom prst="rect">
            <a:avLst/>
          </a:prstGeom>
          <a:noFill/>
          <a:ln>
            <a:noFill/>
          </a:ln>
        </p:spPr>
        <p:txBody>
          <a:bodyPr lIns="0" rIns="0" tIns="0" bIns="0" anchor="ctr">
            <a:noAutofit/>
          </a:bodyPr>
          <a:p>
            <a:pPr algn="ctr"/>
            <a:r>
              <a:rPr b="0" lang="en-US" sz="3300" spc="-1" strike="noStrike">
                <a:latin typeface="Arial"/>
              </a:rPr>
              <a:t>LeSub</a:t>
            </a:r>
            <a:endParaRPr b="0" lang="en-US" sz="3300" spc="-1" strike="noStrike">
              <a:latin typeface="Arial"/>
            </a:endParaRPr>
          </a:p>
        </p:txBody>
      </p:sp>
      <p:sp>
        <p:nvSpPr>
          <p:cNvPr id="2048" name="TextShape 4"/>
          <p:cNvSpPr txBox="1"/>
          <p:nvPr/>
        </p:nvSpPr>
        <p:spPr>
          <a:xfrm>
            <a:off x="3304080" y="-24480"/>
            <a:ext cx="3350880" cy="1304640"/>
          </a:xfrm>
          <a:prstGeom prst="rect">
            <a:avLst/>
          </a:prstGeom>
          <a:noFill/>
          <a:ln>
            <a:noFill/>
          </a:ln>
        </p:spPr>
        <p:txBody>
          <a:bodyPr lIns="0" rIns="0" tIns="0" bIns="0" anchor="ctr">
            <a:noAutofit/>
          </a:bodyPr>
          <a:p>
            <a:pPr algn="ctr"/>
            <a:r>
              <a:rPr b="0" lang="en-US" sz="4000" spc="-1" strike="noStrike">
                <a:latin typeface="Arial"/>
              </a:rPr>
              <a:t>Dispersion p</a:t>
            </a:r>
            <a:r>
              <a:rPr b="0" lang="en-US" sz="4000" spc="-1" strike="noStrike" baseline="-14000000">
                <a:latin typeface="Arial"/>
              </a:rPr>
              <a:t>T</a:t>
            </a:r>
            <a:r>
              <a:rPr b="0" lang="en-US" sz="4000" spc="-1" strike="noStrike">
                <a:latin typeface="Arial"/>
              </a:rPr>
              <a:t>D</a:t>
            </a:r>
            <a:endParaRPr b="0" lang="en-US" sz="4000" spc="-1" strike="noStrike">
              <a:latin typeface="Arial"/>
            </a:endParaRPr>
          </a:p>
        </p:txBody>
      </p:sp>
      <mc:AlternateContent>
        <mc:Choice xmlns:a14="http://schemas.microsoft.com/office/drawing/2010/main" Requires="a14">
          <p:sp>
            <p:nvSpPr>
              <p:cNvPr id="2049" name="Formula 5"/>
              <p:cNvSpPr txBox="1"/>
              <p:nvPr/>
            </p:nvSpPr>
            <p:spPr>
              <a:xfrm>
                <a:off x="3897000" y="3610440"/>
                <a:ext cx="1461600" cy="841680"/>
              </a:xfrm>
              <a:prstGeom prst="rect">
                <a:avLst/>
              </a:prstGeom>
            </p:spPr>
            <p:txBody>
              <a:bodyPr/>
              <a:p>
                <a14:m>
                  <m:oMath xmlns:m="http://schemas.openxmlformats.org/officeDocument/2006/math">
                    <m:sSub>
                      <m:e>
                        <m:r>
                          <m:t xml:space="preserve">p</m:t>
                        </m:r>
                      </m:e>
                      <m:sub>
                        <m:r>
                          <m:t xml:space="preserve">T</m:t>
                        </m:r>
                      </m:sub>
                    </m:sSub>
                    <m:r>
                      <m:t xml:space="preserve">D</m:t>
                    </m:r>
                    <m:r>
                      <m:t xml:space="preserve">=</m:t>
                    </m:r>
                    <m:f>
                      <m:num>
                        <m:rad>
                          <m:radPr>
                            <m:degHide m:val="1"/>
                          </m:radPr>
                          <m:deg/>
                          <m:e>
                            <m:nary>
                              <m:naryPr>
                                <m:chr m:val="∑"/>
                                <m:supHide m:val="1"/>
                              </m:naryPr>
                              <m:sub>
                                <m:r>
                                  <m:t xml:space="preserve">i</m:t>
                                </m:r>
                                <m:r>
                                  <m:t xml:space="preserve">∈</m:t>
                                </m:r>
                                <m:r>
                                  <m:t xml:space="preserve">jet</m:t>
                                </m:r>
                              </m:sub>
                              <m:sup/>
                              <m:e>
                                <m:sSup>
                                  <m:e>
                                    <m:d>
                                      <m:dPr>
                                        <m:begChr m:val="("/>
                                        <m:endChr m:val=")"/>
                                      </m:dPr>
                                      <m:e>
                                        <m:sSubSup>
                                          <m:e>
                                            <m:r>
                                              <m:t xml:space="preserve">p</m:t>
                                            </m:r>
                                          </m:e>
                                          <m:sub>
                                            <m:r>
                                              <m:t xml:space="preserve">T</m:t>
                                            </m:r>
                                          </m:sub>
                                          <m:sup>
                                            <m:r>
                                              <m:t xml:space="preserve">i</m:t>
                                            </m:r>
                                          </m:sup>
                                        </m:sSubSup>
                                      </m:e>
                                    </m:d>
                                  </m:e>
                                  <m:sup>
                                    <m:r>
                                      <m:t xml:space="preserve">2</m:t>
                                    </m:r>
                                  </m:sup>
                                </m:sSup>
                              </m:e>
                            </m:nary>
                          </m:e>
                        </m:rad>
                      </m:num>
                      <m:den>
                        <m:nary>
                          <m:naryPr>
                            <m:chr m:val="∑"/>
                            <m:supHide m:val="1"/>
                          </m:naryPr>
                          <m:sub>
                            <m:r>
                              <m:t xml:space="preserve">i</m:t>
                            </m:r>
                            <m:r>
                              <m:t xml:space="preserve">∈</m:t>
                            </m:r>
                            <m:r>
                              <m:t xml:space="preserve">jet</m:t>
                            </m:r>
                          </m:sub>
                          <m:sup/>
                          <m:e>
                            <m:sSubSup>
                              <m:e>
                                <m:r>
                                  <m:t xml:space="preserve">p</m:t>
                                </m:r>
                              </m:e>
                              <m:sub>
                                <m:r>
                                  <m:t xml:space="preserve">T</m:t>
                                </m:r>
                              </m:sub>
                              <m:sup>
                                <m:r>
                                  <m:t xml:space="preserve">i</m:t>
                                </m:r>
                              </m:sup>
                            </m:sSubSup>
                          </m:e>
                        </m:nary>
                      </m:den>
                    </m:f>
                  </m:oMath>
                </a14:m>
              </a:p>
            </p:txBody>
          </p:sp>
        </mc:Choice>
        <mc:Fallback/>
      </mc:AlternateContent>
      <mc:AlternateContent>
        <mc:Choice xmlns:a14="http://schemas.microsoft.com/office/drawing/2010/main" Requires="a14">
          <p:sp>
            <p:nvSpPr>
              <p:cNvPr id="2050" name="Formula 6"/>
              <p:cNvSpPr txBox="1"/>
              <p:nvPr/>
            </p:nvSpPr>
            <p:spPr>
              <a:xfrm>
                <a:off x="6784200" y="3918960"/>
                <a:ext cx="2609280" cy="353520"/>
              </a:xfrm>
              <a:prstGeom prst="rect">
                <a:avLst/>
              </a:prstGeom>
            </p:spPr>
            <p:txBody>
              <a:bodyPr/>
              <a:p>
                <a14:m>
                  <m:oMath xmlns:m="http://schemas.openxmlformats.org/officeDocument/2006/math">
                    <m:r>
                      <m:t xml:space="preserve">LeSub</m:t>
                    </m:r>
                    <m:r>
                      <m:t xml:space="preserve">=</m:t>
                    </m:r>
                    <m:sSubSup>
                      <m:e>
                        <m:r>
                          <m:t xml:space="preserve">p</m:t>
                        </m:r>
                      </m:e>
                      <m:sub>
                        <m:r>
                          <m:t xml:space="preserve">T</m:t>
                        </m:r>
                      </m:sub>
                      <m:sup>
                        <m:r>
                          <m:t xml:space="preserve">leading</m:t>
                        </m:r>
                      </m:sup>
                    </m:sSubSup>
                    <m:r>
                      <m:t xml:space="preserve">−</m:t>
                    </m:r>
                    <m:sSubSup>
                      <m:e>
                        <m:r>
                          <m:t xml:space="preserve">p</m:t>
                        </m:r>
                      </m:e>
                      <m:sub>
                        <m:r>
                          <m:t xml:space="preserve">T</m:t>
                        </m:r>
                      </m:sub>
                      <m:sup>
                        <m:r>
                          <m:t xml:space="preserve">subleading</m:t>
                        </m:r>
                      </m:sup>
                    </m:sSubSup>
                  </m:oMath>
                </a14:m>
              </a:p>
            </p:txBody>
          </p:sp>
        </mc:Choice>
        <mc:Fallback/>
      </mc:AlternateContent>
      <p:sp>
        <p:nvSpPr>
          <p:cNvPr id="2051" name="CustomShape 7"/>
          <p:cNvSpPr/>
          <p:nvPr/>
        </p:nvSpPr>
        <p:spPr>
          <a:xfrm rot="5400000">
            <a:off x="3178080" y="1449360"/>
            <a:ext cx="438120" cy="6359400"/>
          </a:xfrm>
          <a:custGeom>
            <a:avLst/>
            <a:gdLst/>
            <a:ahLst/>
            <a:rect l="0" t="0" r="r" b="b"/>
            <a:pathLst>
              <a:path w="1219" h="17667">
                <a:moveTo>
                  <a:pt x="0" y="0"/>
                </a:moveTo>
                <a:cubicBezTo>
                  <a:pt x="304" y="0"/>
                  <a:pt x="609" y="736"/>
                  <a:pt x="609" y="1472"/>
                </a:cubicBezTo>
                <a:lnTo>
                  <a:pt x="609" y="7553"/>
                </a:lnTo>
                <a:cubicBezTo>
                  <a:pt x="609" y="8289"/>
                  <a:pt x="913" y="9025"/>
                  <a:pt x="1218" y="9025"/>
                </a:cubicBezTo>
                <a:cubicBezTo>
                  <a:pt x="913" y="9025"/>
                  <a:pt x="609" y="9761"/>
                  <a:pt x="609" y="10497"/>
                </a:cubicBezTo>
                <a:lnTo>
                  <a:pt x="609" y="16193"/>
                </a:lnTo>
                <a:cubicBezTo>
                  <a:pt x="609" y="16929"/>
                  <a:pt x="304" y="17666"/>
                  <a:pt x="0" y="17666"/>
                </a:cubicBezTo>
              </a:path>
            </a:pathLst>
          </a:custGeom>
          <a:noFill/>
          <a:ln w="38160">
            <a:solidFill>
              <a:srgbClr val="f77f00"/>
            </a:solidFill>
            <a:round/>
          </a:ln>
        </p:spPr>
        <p:style>
          <a:lnRef idx="0"/>
          <a:fillRef idx="0"/>
          <a:effectRef idx="0"/>
          <a:fontRef idx="minor"/>
        </p:style>
      </p:sp>
      <p:sp>
        <p:nvSpPr>
          <p:cNvPr id="2052" name="TextShape 8"/>
          <p:cNvSpPr txBox="1"/>
          <p:nvPr/>
        </p:nvSpPr>
        <p:spPr>
          <a:xfrm>
            <a:off x="6864840" y="4934160"/>
            <a:ext cx="3150720" cy="472320"/>
          </a:xfrm>
          <a:prstGeom prst="rect">
            <a:avLst/>
          </a:prstGeom>
          <a:noFill/>
          <a:ln>
            <a:noFill/>
          </a:ln>
        </p:spPr>
        <p:txBody>
          <a:bodyPr lIns="0" rIns="0" tIns="0" bIns="0">
            <a:normAutofit/>
          </a:bodyPr>
          <a:p>
            <a:pPr algn="ctr">
              <a:spcAft>
                <a:spcPts val="1057"/>
              </a:spcAft>
            </a:pPr>
            <a:r>
              <a:rPr b="1" lang="en-US" sz="2500" spc="-1" strike="noStrike">
                <a:solidFill>
                  <a:srgbClr val="008000"/>
                </a:solidFill>
                <a:latin typeface="Arial"/>
              </a:rPr>
              <a:t>Agrees with PYTHIA</a:t>
            </a:r>
            <a:endParaRPr b="0" lang="en-US" sz="2500" spc="-1" strike="noStrike">
              <a:latin typeface="Arial"/>
            </a:endParaRPr>
          </a:p>
        </p:txBody>
      </p:sp>
      <p:sp>
        <p:nvSpPr>
          <p:cNvPr id="2053" name="TextShape 9"/>
          <p:cNvSpPr txBox="1"/>
          <p:nvPr/>
        </p:nvSpPr>
        <p:spPr>
          <a:xfrm>
            <a:off x="153360" y="4912560"/>
            <a:ext cx="6548400" cy="363600"/>
          </a:xfrm>
          <a:prstGeom prst="rect">
            <a:avLst/>
          </a:prstGeom>
          <a:noFill/>
          <a:ln>
            <a:noFill/>
          </a:ln>
        </p:spPr>
        <p:txBody>
          <a:bodyPr lIns="0" rIns="0" tIns="0" bIns="0">
            <a:normAutofit/>
          </a:bodyPr>
          <a:p>
            <a:pPr algn="ctr">
              <a:spcAft>
                <a:spcPts val="1057"/>
              </a:spcAft>
            </a:pPr>
            <a:r>
              <a:rPr b="1" lang="en-US" sz="2500" spc="-1" strike="noStrike">
                <a:solidFill>
                  <a:srgbClr val="f77f00"/>
                </a:solidFill>
                <a:latin typeface="Arial"/>
              </a:rPr>
              <a:t>Jets are slightly more collimated than in pp</a:t>
            </a:r>
            <a:endParaRPr b="0" lang="en-US" sz="2500" spc="-1" strike="noStrike">
              <a:latin typeface="Arial"/>
            </a:endParaRPr>
          </a:p>
        </p:txBody>
      </p:sp>
      <p:sp>
        <p:nvSpPr>
          <p:cNvPr id="2054" name="CustomShape 10"/>
          <p:cNvSpPr/>
          <p:nvPr/>
        </p:nvSpPr>
        <p:spPr>
          <a:xfrm rot="5400000">
            <a:off x="8128440" y="2934720"/>
            <a:ext cx="463320" cy="3316680"/>
          </a:xfrm>
          <a:custGeom>
            <a:avLst/>
            <a:gdLst/>
            <a:ahLst/>
            <a:rect l="0" t="0" r="r" b="b"/>
            <a:pathLst>
              <a:path w="1289" h="9215">
                <a:moveTo>
                  <a:pt x="0" y="0"/>
                </a:moveTo>
                <a:cubicBezTo>
                  <a:pt x="322" y="0"/>
                  <a:pt x="644" y="383"/>
                  <a:pt x="644" y="767"/>
                </a:cubicBezTo>
                <a:lnTo>
                  <a:pt x="644" y="3939"/>
                </a:lnTo>
                <a:cubicBezTo>
                  <a:pt x="644" y="4323"/>
                  <a:pt x="966" y="4707"/>
                  <a:pt x="1288" y="4707"/>
                </a:cubicBezTo>
                <a:cubicBezTo>
                  <a:pt x="966" y="4707"/>
                  <a:pt x="644" y="5091"/>
                  <a:pt x="644" y="5475"/>
                </a:cubicBezTo>
                <a:lnTo>
                  <a:pt x="644" y="8446"/>
                </a:lnTo>
                <a:cubicBezTo>
                  <a:pt x="644" y="8830"/>
                  <a:pt x="322" y="9214"/>
                  <a:pt x="0" y="9214"/>
                </a:cubicBezTo>
              </a:path>
            </a:pathLst>
          </a:custGeom>
          <a:noFill/>
          <a:ln w="38160">
            <a:solidFill>
              <a:srgbClr val="008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10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5" name="TextShape 1"/>
          <p:cNvSpPr txBox="1"/>
          <p:nvPr/>
        </p:nvSpPr>
        <p:spPr>
          <a:xfrm>
            <a:off x="548640" y="1817640"/>
            <a:ext cx="9071640" cy="1280160"/>
          </a:xfrm>
          <a:prstGeom prst="rect">
            <a:avLst/>
          </a:prstGeom>
          <a:solidFill>
            <a:srgbClr val="b2b2b2"/>
          </a:solidFill>
          <a:ln w="18360">
            <a:solidFill>
              <a:srgbClr val="000000"/>
            </a:solidFill>
            <a:round/>
          </a:ln>
        </p:spPr>
        <p:txBody>
          <a:bodyPr lIns="9000" rIns="9000" tIns="9000" bIns="9000" anchor="ctr">
            <a:noAutofit/>
          </a:bodyPr>
          <a:p>
            <a:pPr algn="ctr"/>
            <a:r>
              <a:rPr b="0" lang="en-US" sz="3300" spc="-1" strike="noStrike">
                <a:latin typeface="Arial"/>
              </a:rPr>
              <a:t>Type IV: Declustering</a:t>
            </a:r>
            <a:endParaRPr b="0" lang="en-US" sz="3300" spc="-1" strike="noStrike">
              <a:latin typeface="Arial"/>
            </a:endParaRPr>
          </a:p>
        </p:txBody>
      </p:sp>
      <p:sp>
        <p:nvSpPr>
          <p:cNvPr id="2056" name="TextShape 2"/>
          <p:cNvSpPr txBox="1"/>
          <p:nvPr/>
        </p:nvSpPr>
        <p:spPr>
          <a:xfrm>
            <a:off x="2805840" y="2703960"/>
            <a:ext cx="6286320" cy="346320"/>
          </a:xfrm>
          <a:prstGeom prst="rect">
            <a:avLst/>
          </a:prstGeom>
          <a:noFill/>
          <a:ln>
            <a:noFill/>
          </a:ln>
        </p:spPr>
        <p:txBody>
          <a:bodyPr lIns="90000" rIns="90000" tIns="45000" bIns="45000">
            <a:noAutofit/>
          </a:bodyPr>
          <a:p>
            <a:r>
              <a:rPr b="1" lang="en-US" sz="1800" spc="-1" strike="noStrike">
                <a:latin typeface="Arial"/>
              </a:rPr>
              <a:t>Note: These slides are from Laura Havener</a:t>
            </a:r>
            <a:endParaRPr b="0" lang="en-US" sz="1800" spc="-1" strike="noStrike">
              <a:latin typeface="Arial"/>
            </a:endParaRPr>
          </a:p>
        </p:txBody>
      </p:sp>
      <p:sp>
        <p:nvSpPr>
          <p:cNvPr id="2057" name="TextShape 3"/>
          <p:cNvSpPr txBox="1"/>
          <p:nvPr/>
        </p:nvSpPr>
        <p:spPr>
          <a:xfrm>
            <a:off x="2805840" y="3135960"/>
            <a:ext cx="6286320" cy="346320"/>
          </a:xfrm>
          <a:prstGeom prst="rect">
            <a:avLst/>
          </a:prstGeom>
          <a:noFill/>
          <a:ln>
            <a:noFill/>
          </a:ln>
        </p:spPr>
        <p:txBody>
          <a:bodyPr lIns="90000" rIns="90000" tIns="45000" bIns="45000">
            <a:noAutofit/>
          </a:bodyPr>
          <a:p>
            <a:r>
              <a:rPr b="0" lang="en-US" sz="1800" spc="-1" strike="noStrike">
                <a:latin typeface="Arial"/>
              </a:rPr>
              <a:t>*A selection.  Don’t be offended if I skip your favorite.</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0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8" name="TextShape 1"/>
          <p:cNvSpPr txBox="1"/>
          <p:nvPr/>
        </p:nvSpPr>
        <p:spPr>
          <a:xfrm>
            <a:off x="504000" y="225720"/>
            <a:ext cx="9071640" cy="946800"/>
          </a:xfrm>
          <a:prstGeom prst="rect">
            <a:avLst/>
          </a:prstGeom>
          <a:noFill/>
          <a:ln>
            <a:noFill/>
          </a:ln>
        </p:spPr>
        <p:txBody>
          <a:bodyPr lIns="0" rIns="0" tIns="0" bIns="0" anchor="ctr">
            <a:noAutofit/>
          </a:bodyPr>
          <a:p>
            <a:pPr algn="ctr"/>
            <a:r>
              <a:rPr b="0" lang="en-US" sz="3300" spc="-1" strike="noStrike">
                <a:latin typeface="Arial"/>
              </a:rPr>
              <a:t>New tool: jet splittings</a:t>
            </a:r>
            <a:endParaRPr b="0" lang="en-US" sz="3300" spc="-1" strike="noStrike">
              <a:latin typeface="Arial"/>
            </a:endParaRPr>
          </a:p>
        </p:txBody>
      </p:sp>
      <p:pic>
        <p:nvPicPr>
          <p:cNvPr id="2059" name="pasted-image.pdf_4" descr=""/>
          <p:cNvPicPr/>
          <p:nvPr/>
        </p:nvPicPr>
        <p:blipFill>
          <a:blip r:embed="rId1"/>
          <a:srcRect l="0" t="9678" r="0" b="35312"/>
          <a:stretch/>
        </p:blipFill>
        <p:spPr>
          <a:xfrm>
            <a:off x="845640" y="1544400"/>
            <a:ext cx="8739360" cy="3607560"/>
          </a:xfrm>
          <a:prstGeom prst="rect">
            <a:avLst/>
          </a:prstGeom>
          <a:ln>
            <a:noFill/>
          </a:ln>
        </p:spPr>
      </p:pic>
      <p:grpSp>
        <p:nvGrpSpPr>
          <p:cNvPr id="2060" name="Group 2"/>
          <p:cNvGrpSpPr/>
          <p:nvPr/>
        </p:nvGrpSpPr>
        <p:grpSpPr>
          <a:xfrm>
            <a:off x="4824000" y="907920"/>
            <a:ext cx="2423160" cy="2572200"/>
            <a:chOff x="4824000" y="907920"/>
            <a:chExt cx="2423160" cy="2572200"/>
          </a:xfrm>
        </p:grpSpPr>
        <p:sp>
          <p:nvSpPr>
            <p:cNvPr id="2061" name="CustomShape 3"/>
            <p:cNvSpPr/>
            <p:nvPr/>
          </p:nvSpPr>
          <p:spPr>
            <a:xfrm rot="2460000">
              <a:off x="5219640" y="1519920"/>
              <a:ext cx="2088720" cy="594000"/>
            </a:xfrm>
            <a:prstGeom prst="ellipse">
              <a:avLst/>
            </a:prstGeom>
            <a:noFill/>
            <a:ln w="38160">
              <a:solidFill>
                <a:srgbClr val="000000"/>
              </a:solidFill>
              <a:miter/>
            </a:ln>
          </p:spPr>
          <p:style>
            <a:lnRef idx="0"/>
            <a:fillRef idx="0"/>
            <a:effectRef idx="0"/>
            <a:fontRef idx="minor"/>
          </p:style>
        </p:sp>
        <p:sp>
          <p:nvSpPr>
            <p:cNvPr id="2062" name="Line 4"/>
            <p:cNvSpPr/>
            <p:nvPr/>
          </p:nvSpPr>
          <p:spPr>
            <a:xfrm flipV="1">
              <a:off x="4832280" y="1189080"/>
              <a:ext cx="611640" cy="2265840"/>
            </a:xfrm>
            <a:prstGeom prst="line">
              <a:avLst/>
            </a:prstGeom>
            <a:ln w="38160">
              <a:solidFill>
                <a:srgbClr val="000000"/>
              </a:solidFill>
              <a:round/>
            </a:ln>
          </p:spPr>
          <p:style>
            <a:lnRef idx="0"/>
            <a:fillRef idx="0"/>
            <a:effectRef idx="0"/>
            <a:fontRef idx="minor"/>
          </p:style>
        </p:sp>
        <p:sp>
          <p:nvSpPr>
            <p:cNvPr id="2063" name="Line 5"/>
            <p:cNvSpPr/>
            <p:nvPr/>
          </p:nvSpPr>
          <p:spPr>
            <a:xfrm flipV="1">
              <a:off x="4824000" y="2480760"/>
              <a:ext cx="2206080" cy="999360"/>
            </a:xfrm>
            <a:prstGeom prst="line">
              <a:avLst/>
            </a:prstGeom>
            <a:ln w="38160">
              <a:solidFill>
                <a:srgbClr val="000000"/>
              </a:solidFill>
              <a:round/>
            </a:ln>
          </p:spPr>
          <p:style>
            <a:lnRef idx="0"/>
            <a:fillRef idx="0"/>
            <a:effectRef idx="0"/>
            <a:fontRef idx="minor"/>
          </p:style>
        </p:sp>
      </p:grpSp>
      <p:grpSp>
        <p:nvGrpSpPr>
          <p:cNvPr id="2064" name="Group 6"/>
          <p:cNvGrpSpPr/>
          <p:nvPr/>
        </p:nvGrpSpPr>
        <p:grpSpPr>
          <a:xfrm>
            <a:off x="5017680" y="1504440"/>
            <a:ext cx="2299680" cy="1753200"/>
            <a:chOff x="5017680" y="1504440"/>
            <a:chExt cx="2299680" cy="1753200"/>
          </a:xfrm>
        </p:grpSpPr>
        <p:sp>
          <p:nvSpPr>
            <p:cNvPr id="2065" name="Line 7"/>
            <p:cNvSpPr/>
            <p:nvPr/>
          </p:nvSpPr>
          <p:spPr>
            <a:xfrm flipV="1">
              <a:off x="5089320" y="2415600"/>
              <a:ext cx="236520" cy="780120"/>
            </a:xfrm>
            <a:prstGeom prst="line">
              <a:avLst/>
            </a:prstGeom>
            <a:ln w="63360">
              <a:solidFill>
                <a:srgbClr val="11ac4e"/>
              </a:solidFill>
              <a:round/>
              <a:tailEnd len="med" type="triangle" w="med"/>
            </a:ln>
          </p:spPr>
          <p:style>
            <a:lnRef idx="0"/>
            <a:fillRef idx="0"/>
            <a:effectRef idx="0"/>
            <a:fontRef idx="minor"/>
          </p:style>
        </p:sp>
        <p:grpSp>
          <p:nvGrpSpPr>
            <p:cNvPr id="2066" name="Group 8"/>
            <p:cNvGrpSpPr/>
            <p:nvPr/>
          </p:nvGrpSpPr>
          <p:grpSpPr>
            <a:xfrm>
              <a:off x="5017680" y="1504440"/>
              <a:ext cx="2299680" cy="1753200"/>
              <a:chOff x="5017680" y="1504440"/>
              <a:chExt cx="2299680" cy="1753200"/>
            </a:xfrm>
          </p:grpSpPr>
          <p:grpSp>
            <p:nvGrpSpPr>
              <p:cNvPr id="2067" name="Group 9"/>
              <p:cNvGrpSpPr/>
              <p:nvPr/>
            </p:nvGrpSpPr>
            <p:grpSpPr>
              <a:xfrm>
                <a:off x="5045040" y="1552680"/>
                <a:ext cx="918360" cy="1664640"/>
                <a:chOff x="5045040" y="1552680"/>
                <a:chExt cx="918360" cy="1664640"/>
              </a:xfrm>
            </p:grpSpPr>
            <p:sp>
              <p:nvSpPr>
                <p:cNvPr id="2068" name="CustomShape 10"/>
                <p:cNvSpPr/>
                <p:nvPr/>
              </p:nvSpPr>
              <p:spPr>
                <a:xfrm rot="1320000">
                  <a:off x="5255280" y="1661400"/>
                  <a:ext cx="657720" cy="396000"/>
                </a:xfrm>
                <a:prstGeom prst="ellipse">
                  <a:avLst/>
                </a:prstGeom>
                <a:noFill/>
                <a:ln w="63360">
                  <a:solidFill>
                    <a:srgbClr val="11ac4e"/>
                  </a:solidFill>
                  <a:miter/>
                </a:ln>
              </p:spPr>
              <p:style>
                <a:lnRef idx="0"/>
                <a:fillRef idx="0"/>
                <a:effectRef idx="0"/>
                <a:fontRef idx="minor"/>
              </p:style>
            </p:sp>
            <p:sp>
              <p:nvSpPr>
                <p:cNvPr id="2069" name="Line 11"/>
                <p:cNvSpPr/>
                <p:nvPr/>
              </p:nvSpPr>
              <p:spPr>
                <a:xfrm flipV="1">
                  <a:off x="5047920" y="1775520"/>
                  <a:ext cx="219960" cy="1424880"/>
                </a:xfrm>
                <a:prstGeom prst="line">
                  <a:avLst/>
                </a:prstGeom>
                <a:ln w="63360">
                  <a:solidFill>
                    <a:srgbClr val="11ac4e"/>
                  </a:solidFill>
                  <a:round/>
                </a:ln>
              </p:spPr>
              <p:style>
                <a:lnRef idx="0"/>
                <a:fillRef idx="0"/>
                <a:effectRef idx="0"/>
                <a:fontRef idx="minor"/>
              </p:style>
            </p:sp>
            <p:sp>
              <p:nvSpPr>
                <p:cNvPr id="2070" name="Line 12"/>
                <p:cNvSpPr/>
                <p:nvPr/>
              </p:nvSpPr>
              <p:spPr>
                <a:xfrm flipV="1">
                  <a:off x="5045040" y="1979640"/>
                  <a:ext cx="835920" cy="1237680"/>
                </a:xfrm>
                <a:prstGeom prst="line">
                  <a:avLst/>
                </a:prstGeom>
                <a:ln w="63360">
                  <a:solidFill>
                    <a:srgbClr val="11ac4e"/>
                  </a:solidFill>
                  <a:round/>
                </a:ln>
              </p:spPr>
              <p:style>
                <a:lnRef idx="0"/>
                <a:fillRef idx="0"/>
                <a:effectRef idx="0"/>
                <a:fontRef idx="minor"/>
              </p:style>
            </p:sp>
          </p:grpSp>
          <p:grpSp>
            <p:nvGrpSpPr>
              <p:cNvPr id="2071" name="Group 13"/>
              <p:cNvGrpSpPr/>
              <p:nvPr/>
            </p:nvGrpSpPr>
            <p:grpSpPr>
              <a:xfrm>
                <a:off x="5017680" y="1504440"/>
                <a:ext cx="2299680" cy="1753200"/>
                <a:chOff x="5017680" y="1504440"/>
                <a:chExt cx="2299680" cy="1753200"/>
              </a:xfrm>
            </p:grpSpPr>
            <p:sp>
              <p:nvSpPr>
                <p:cNvPr id="2072" name="Line 14"/>
                <p:cNvSpPr/>
                <p:nvPr/>
              </p:nvSpPr>
              <p:spPr>
                <a:xfrm flipV="1">
                  <a:off x="5095080" y="2811960"/>
                  <a:ext cx="604080" cy="380880"/>
                </a:xfrm>
                <a:prstGeom prst="line">
                  <a:avLst/>
                </a:prstGeom>
                <a:ln w="63360">
                  <a:solidFill>
                    <a:srgbClr val="11ac4e"/>
                  </a:solidFill>
                  <a:round/>
                  <a:tailEnd len="med" type="triangle" w="med"/>
                </a:ln>
              </p:spPr>
              <p:style>
                <a:lnRef idx="0"/>
                <a:fillRef idx="0"/>
                <a:effectRef idx="0"/>
                <a:fontRef idx="minor"/>
              </p:style>
            </p:sp>
            <p:grpSp>
              <p:nvGrpSpPr>
                <p:cNvPr id="2073" name="Group 15"/>
                <p:cNvGrpSpPr/>
                <p:nvPr/>
              </p:nvGrpSpPr>
              <p:grpSpPr>
                <a:xfrm>
                  <a:off x="5017680" y="1504440"/>
                  <a:ext cx="2299680" cy="1753200"/>
                  <a:chOff x="5017680" y="1504440"/>
                  <a:chExt cx="2299680" cy="1753200"/>
                </a:xfrm>
              </p:grpSpPr>
              <p:sp>
                <p:nvSpPr>
                  <p:cNvPr id="2074" name="CustomShape 16"/>
                  <p:cNvSpPr/>
                  <p:nvPr/>
                </p:nvSpPr>
                <p:spPr>
                  <a:xfrm flipH="1" rot="3360000">
                    <a:off x="6323760" y="1776240"/>
                    <a:ext cx="965160" cy="581400"/>
                  </a:xfrm>
                  <a:custGeom>
                    <a:avLst/>
                    <a:gdLst/>
                    <a:ahLst/>
                    <a:rect l="l" t="t" r="r" b="b"/>
                    <a:pathLst>
                      <a:path w="21600" h="21600">
                        <a:moveTo>
                          <a:pt x="17751" y="3862"/>
                        </a:moveTo>
                        <a:cubicBezTo>
                          <a:pt x="21595" y="7710"/>
                          <a:pt x="21600" y="13936"/>
                          <a:pt x="17761" y="17768"/>
                        </a:cubicBezTo>
                        <a:cubicBezTo>
                          <a:pt x="13922" y="21600"/>
                          <a:pt x="7694" y="21587"/>
                          <a:pt x="3849" y="17738"/>
                        </a:cubicBezTo>
                        <a:cubicBezTo>
                          <a:pt x="5" y="13890"/>
                          <a:pt x="0" y="7664"/>
                          <a:pt x="3839" y="3832"/>
                        </a:cubicBezTo>
                        <a:cubicBezTo>
                          <a:pt x="7678" y="0"/>
                          <a:pt x="13906" y="13"/>
                          <a:pt x="17751" y="3862"/>
                        </a:cubicBezTo>
                        <a:close/>
                      </a:path>
                    </a:pathLst>
                  </a:custGeom>
                  <a:noFill/>
                  <a:ln w="63360">
                    <a:solidFill>
                      <a:srgbClr val="11ac4e"/>
                    </a:solidFill>
                    <a:miter/>
                  </a:ln>
                </p:spPr>
                <p:style>
                  <a:lnRef idx="0"/>
                  <a:fillRef idx="0"/>
                  <a:effectRef idx="0"/>
                  <a:fontRef idx="minor"/>
                </p:style>
              </p:sp>
              <p:sp>
                <p:nvSpPr>
                  <p:cNvPr id="2075" name="Line 17"/>
                  <p:cNvSpPr/>
                  <p:nvPr/>
                </p:nvSpPr>
                <p:spPr>
                  <a:xfrm flipV="1">
                    <a:off x="5040360" y="2496240"/>
                    <a:ext cx="1984320" cy="751680"/>
                  </a:xfrm>
                  <a:prstGeom prst="line">
                    <a:avLst/>
                  </a:prstGeom>
                  <a:ln w="63360">
                    <a:solidFill>
                      <a:srgbClr val="11ac4e"/>
                    </a:solidFill>
                    <a:round/>
                  </a:ln>
                </p:spPr>
                <p:style>
                  <a:lnRef idx="0"/>
                  <a:fillRef idx="0"/>
                  <a:effectRef idx="0"/>
                  <a:fontRef idx="minor"/>
                </p:style>
              </p:sp>
              <p:sp>
                <p:nvSpPr>
                  <p:cNvPr id="2076" name="Line 18"/>
                  <p:cNvSpPr/>
                  <p:nvPr/>
                </p:nvSpPr>
                <p:spPr>
                  <a:xfrm flipV="1">
                    <a:off x="5017680" y="1679040"/>
                    <a:ext cx="1526760" cy="1578600"/>
                  </a:xfrm>
                  <a:prstGeom prst="line">
                    <a:avLst/>
                  </a:prstGeom>
                  <a:ln w="63360">
                    <a:solidFill>
                      <a:srgbClr val="11ac4e"/>
                    </a:solidFill>
                    <a:round/>
                  </a:ln>
                </p:spPr>
                <p:style>
                  <a:lnRef idx="0"/>
                  <a:fillRef idx="0"/>
                  <a:effectRef idx="0"/>
                  <a:fontRef idx="minor"/>
                </p:style>
              </p:sp>
            </p:grpSp>
          </p:grpSp>
        </p:grpSp>
      </p:grpSp>
      <p:sp>
        <p:nvSpPr>
          <p:cNvPr id="2077" name="TextShape 19"/>
          <p:cNvSpPr txBox="1"/>
          <p:nvPr/>
        </p:nvSpPr>
        <p:spPr>
          <a:xfrm>
            <a:off x="5735520" y="4318200"/>
            <a:ext cx="3623040" cy="602280"/>
          </a:xfrm>
          <a:prstGeom prst="rect">
            <a:avLst/>
          </a:prstGeom>
          <a:noFill/>
          <a:ln>
            <a:noFill/>
          </a:ln>
        </p:spPr>
        <p:txBody>
          <a:bodyPr lIns="90000" rIns="90000" tIns="45000" bIns="45000">
            <a:noAutofit/>
          </a:bodyPr>
          <a:p>
            <a:r>
              <a:rPr b="0" lang="en-US" sz="1800" spc="-1" strike="noStrike">
                <a:latin typeface="Arial"/>
              </a:rPr>
              <a:t>Interested in the original parton shower splittings of the jet</a:t>
            </a:r>
            <a:endParaRPr b="0" lang="en-US" sz="1800" spc="-1" strike="noStrike">
              <a:latin typeface="Arial"/>
            </a:endParaRPr>
          </a:p>
        </p:txBody>
      </p:sp>
      <p:sp>
        <p:nvSpPr>
          <p:cNvPr id="2078" name="TextShape 20"/>
          <p:cNvSpPr txBox="1"/>
          <p:nvPr/>
        </p:nvSpPr>
        <p:spPr>
          <a:xfrm>
            <a:off x="5719680" y="4884480"/>
            <a:ext cx="3530520" cy="346680"/>
          </a:xfrm>
          <a:prstGeom prst="rect">
            <a:avLst/>
          </a:prstGeom>
          <a:noFill/>
          <a:ln>
            <a:noFill/>
          </a:ln>
        </p:spPr>
        <p:txBody>
          <a:bodyPr lIns="90000" rIns="90000" tIns="45000" bIns="45000">
            <a:noAutofit/>
          </a:bodyPr>
          <a:p>
            <a:r>
              <a:rPr b="0" lang="en-US" sz="1800" spc="-1" strike="noStrike">
                <a:latin typeface="Arial"/>
              </a:rPr>
              <a:t>Which form subjets inside the jet!</a:t>
            </a:r>
            <a:endParaRPr b="0" lang="en-US" sz="1800" spc="-1" strike="noStrike">
              <a:latin typeface="Arial"/>
            </a:endParaRPr>
          </a:p>
        </p:txBody>
      </p:sp>
    </p:spTree>
  </p:cSld>
  <mc:AlternateContent>
    <mc:Choice Requires="p14">
      <p:transition spd="slow" p14:dur="2000"/>
    </mc:Choice>
    <mc:Fallback>
      <p:transition spd="slow"/>
    </mc:Fallback>
  </mc:AlternateContent>
  <p:timing>
    <p:tnLst>
      <p:par>
        <p:cTn id="217" dur="indefinite" restart="never" nodeType="tmRoot">
          <p:childTnLst>
            <p:seq>
              <p:cTn id="218" dur="indefinite" nodeType="mainSeq">
                <p:childTnLst>
                  <p:par>
                    <p:cTn id="219" fill="hold">
                      <p:stCondLst>
                        <p:cond delay="indefinite"/>
                      </p:stCondLst>
                      <p:childTnLst>
                        <p:par>
                          <p:cTn id="220" fill="hold">
                            <p:stCondLst>
                              <p:cond delay="0"/>
                            </p:stCondLst>
                            <p:childTnLst>
                              <p:par>
                                <p:cTn id="221" nodeType="clickEffect" fill="hold" presetClass="entr" presetID="1">
                                  <p:stCondLst>
                                    <p:cond delay="0"/>
                                  </p:stCondLst>
                                  <p:childTnLst>
                                    <p:set>
                                      <p:cBhvr>
                                        <p:cTn id="222" dur="1" fill="hold">
                                          <p:stCondLst>
                                            <p:cond delay="0"/>
                                          </p:stCondLst>
                                        </p:cTn>
                                        <p:tgtEl>
                                          <p:spTgt spid="2060"/>
                                        </p:tgtEl>
                                        <p:attrNameLst>
                                          <p:attrName>style.visibility</p:attrName>
                                        </p:attrNameLst>
                                      </p:cBhvr>
                                      <p:to>
                                        <p:strVal val="visible"/>
                                      </p:to>
                                    </p:set>
                                  </p:childTnLst>
                                </p:cTn>
                              </p:par>
                              <p:par>
                                <p:cTn id="223" nodeType="withEffect" fill="hold" presetClass="entr" presetID="1">
                                  <p:stCondLst>
                                    <p:cond delay="0"/>
                                  </p:stCondLst>
                                  <p:childTnLst>
                                    <p:set>
                                      <p:cBhvr>
                                        <p:cTn id="224" dur="1" fill="hold">
                                          <p:stCondLst>
                                            <p:cond delay="0"/>
                                          </p:stCondLst>
                                        </p:cTn>
                                        <p:tgtEl>
                                          <p:spTgt spid="2077"/>
                                        </p:tgtEl>
                                        <p:attrNameLst>
                                          <p:attrName>style.visibility</p:attrName>
                                        </p:attrNameLst>
                                      </p:cBhvr>
                                      <p:to>
                                        <p:strVal val="visible"/>
                                      </p:to>
                                    </p:set>
                                  </p:childTnLst>
                                </p:cTn>
                              </p:par>
                            </p:childTnLst>
                          </p:cTn>
                        </p:par>
                      </p:childTnLst>
                    </p:cTn>
                  </p:par>
                  <p:par>
                    <p:cTn id="225" fill="hold">
                      <p:stCondLst>
                        <p:cond delay="indefinite"/>
                      </p:stCondLst>
                      <p:childTnLst>
                        <p:par>
                          <p:cTn id="226" fill="hold">
                            <p:stCondLst>
                              <p:cond delay="0"/>
                            </p:stCondLst>
                            <p:childTnLst>
                              <p:par>
                                <p:cTn id="227" nodeType="clickEffect" fill="hold" presetClass="entr" presetID="1">
                                  <p:stCondLst>
                                    <p:cond delay="0"/>
                                  </p:stCondLst>
                                  <p:childTnLst>
                                    <p:set>
                                      <p:cBhvr>
                                        <p:cTn id="228" dur="1" fill="hold">
                                          <p:stCondLst>
                                            <p:cond delay="0"/>
                                          </p:stCondLst>
                                        </p:cTn>
                                        <p:tgtEl>
                                          <p:spTgt spid="2064"/>
                                        </p:tgtEl>
                                        <p:attrNameLst>
                                          <p:attrName>style.visibility</p:attrName>
                                        </p:attrNameLst>
                                      </p:cBhvr>
                                      <p:to>
                                        <p:strVal val="visible"/>
                                      </p:to>
                                    </p:set>
                                  </p:childTnLst>
                                </p:cTn>
                              </p:par>
                              <p:par>
                                <p:cTn id="229" nodeType="withEffect" fill="hold" presetClass="entr" presetID="1">
                                  <p:stCondLst>
                                    <p:cond delay="0"/>
                                  </p:stCondLst>
                                  <p:childTnLst>
                                    <p:set>
                                      <p:cBhvr>
                                        <p:cTn id="230" dur="1" fill="hold">
                                          <p:stCondLst>
                                            <p:cond delay="0"/>
                                          </p:stCondLst>
                                        </p:cTn>
                                        <p:tgtEl>
                                          <p:spTgt spid="20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79" name="TextShape 1"/>
          <p:cNvSpPr txBox="1"/>
          <p:nvPr/>
        </p:nvSpPr>
        <p:spPr>
          <a:xfrm>
            <a:off x="504000" y="225720"/>
            <a:ext cx="9071640" cy="946800"/>
          </a:xfrm>
          <a:prstGeom prst="rect">
            <a:avLst/>
          </a:prstGeom>
          <a:noFill/>
          <a:ln>
            <a:noFill/>
          </a:ln>
        </p:spPr>
        <p:txBody>
          <a:bodyPr lIns="0" rIns="0" tIns="0" bIns="0" anchor="ctr">
            <a:noAutofit/>
          </a:bodyPr>
          <a:p>
            <a:pPr algn="ctr"/>
            <a:r>
              <a:rPr b="0" lang="en-US" sz="3300" spc="-1" strike="noStrike">
                <a:latin typeface="Arial"/>
              </a:rPr>
              <a:t>J</a:t>
            </a:r>
            <a:r>
              <a:rPr b="0" lang="en-US" sz="3300" spc="-1" strike="noStrike">
                <a:latin typeface="Arial"/>
              </a:rPr>
              <a:t>e</a:t>
            </a:r>
            <a:r>
              <a:rPr b="0" lang="en-US" sz="3300" spc="-1" strike="noStrike">
                <a:latin typeface="Arial"/>
              </a:rPr>
              <a:t>t</a:t>
            </a:r>
            <a:r>
              <a:rPr b="0" lang="en-US" sz="3300" spc="-1" strike="noStrike">
                <a:latin typeface="Arial"/>
              </a:rPr>
              <a:t> </a:t>
            </a:r>
            <a:r>
              <a:rPr b="0" lang="en-US" sz="3300" spc="-1" strike="noStrike">
                <a:latin typeface="Arial"/>
              </a:rPr>
              <a:t>s</a:t>
            </a:r>
            <a:r>
              <a:rPr b="0" lang="en-US" sz="3300" spc="-1" strike="noStrike">
                <a:latin typeface="Arial"/>
              </a:rPr>
              <a:t>p</a:t>
            </a:r>
            <a:r>
              <a:rPr b="0" lang="en-US" sz="3300" spc="-1" strike="noStrike">
                <a:latin typeface="Arial"/>
              </a:rPr>
              <a:t>l</a:t>
            </a:r>
            <a:r>
              <a:rPr b="0" lang="en-US" sz="3300" spc="-1" strike="noStrike">
                <a:latin typeface="Arial"/>
              </a:rPr>
              <a:t>i</a:t>
            </a:r>
            <a:r>
              <a:rPr b="0" lang="en-US" sz="3300" spc="-1" strike="noStrike">
                <a:latin typeface="Arial"/>
              </a:rPr>
              <a:t>t</a:t>
            </a:r>
            <a:r>
              <a:rPr b="0" lang="en-US" sz="3300" spc="-1" strike="noStrike">
                <a:latin typeface="Arial"/>
              </a:rPr>
              <a:t>t</a:t>
            </a:r>
            <a:r>
              <a:rPr b="0" lang="en-US" sz="3300" spc="-1" strike="noStrike">
                <a:latin typeface="Arial"/>
              </a:rPr>
              <a:t>i</a:t>
            </a:r>
            <a:r>
              <a:rPr b="0" lang="en-US" sz="3300" spc="-1" strike="noStrike">
                <a:latin typeface="Arial"/>
              </a:rPr>
              <a:t>n</a:t>
            </a:r>
            <a:r>
              <a:rPr b="0" lang="en-US" sz="3300" spc="-1" strike="noStrike">
                <a:latin typeface="Arial"/>
              </a:rPr>
              <a:t>g</a:t>
            </a:r>
            <a:r>
              <a:rPr b="0" lang="en-US" sz="3300" spc="-1" strike="noStrike">
                <a:latin typeface="Arial"/>
              </a:rPr>
              <a:t>s</a:t>
            </a:r>
            <a:r>
              <a:rPr b="0" lang="en-US" sz="3300" spc="-1" strike="noStrike">
                <a:latin typeface="Arial"/>
              </a:rPr>
              <a:t>:</a:t>
            </a:r>
            <a:r>
              <a:rPr b="0" lang="en-US" sz="3300" spc="-1" strike="noStrike">
                <a:latin typeface="Arial"/>
              </a:rPr>
              <a:t> </a:t>
            </a:r>
            <a:r>
              <a:rPr b="0" lang="en-US" sz="3300" spc="-1" strike="noStrike">
                <a:latin typeface="Arial"/>
              </a:rPr>
              <a:t>i</a:t>
            </a:r>
            <a:r>
              <a:rPr b="0" lang="en-US" sz="3300" spc="-1" strike="noStrike">
                <a:latin typeface="Arial"/>
              </a:rPr>
              <a:t>n</a:t>
            </a:r>
            <a:r>
              <a:rPr b="0" lang="en-US" sz="3300" spc="-1" strike="noStrike">
                <a:latin typeface="Arial"/>
              </a:rPr>
              <a:t> </a:t>
            </a:r>
            <a:r>
              <a:rPr b="0" lang="en-US" sz="3300" spc="-1" strike="noStrike">
                <a:latin typeface="Arial"/>
              </a:rPr>
              <a:t>v</a:t>
            </a:r>
            <a:r>
              <a:rPr b="0" lang="en-US" sz="3300" spc="-1" strike="noStrike">
                <a:latin typeface="Arial"/>
              </a:rPr>
              <a:t>a</a:t>
            </a:r>
            <a:r>
              <a:rPr b="0" lang="en-US" sz="3300" spc="-1" strike="noStrike">
                <a:latin typeface="Arial"/>
              </a:rPr>
              <a:t>c</a:t>
            </a:r>
            <a:r>
              <a:rPr b="0" lang="en-US" sz="3300" spc="-1" strike="noStrike">
                <a:latin typeface="Arial"/>
              </a:rPr>
              <a:t>u</a:t>
            </a:r>
            <a:r>
              <a:rPr b="0" lang="en-US" sz="3300" spc="-1" strike="noStrike">
                <a:latin typeface="Arial"/>
              </a:rPr>
              <a:t>u</a:t>
            </a:r>
            <a:r>
              <a:rPr b="0" lang="en-US" sz="3300" spc="-1" strike="noStrike">
                <a:latin typeface="Arial"/>
              </a:rPr>
              <a:t>m</a:t>
            </a:r>
            <a:endParaRPr b="0" lang="en-US" sz="3300" spc="-1" strike="noStrike">
              <a:latin typeface="Arial"/>
            </a:endParaRPr>
          </a:p>
        </p:txBody>
      </p:sp>
      <p:sp>
        <p:nvSpPr>
          <p:cNvPr id="2080" name="TextShape 2"/>
          <p:cNvSpPr txBox="1"/>
          <p:nvPr/>
        </p:nvSpPr>
        <p:spPr>
          <a:xfrm>
            <a:off x="403200" y="1072800"/>
            <a:ext cx="9501120" cy="940680"/>
          </a:xfrm>
          <a:prstGeom prst="rect">
            <a:avLst/>
          </a:prstGeom>
          <a:noFill/>
          <a:ln>
            <a:noFill/>
          </a:ln>
        </p:spPr>
        <p:txBody>
          <a:bodyPr lIns="90000" rIns="90000" tIns="45000" bIns="45000">
            <a:noAutofit/>
          </a:bodyPr>
          <a:p>
            <a:r>
              <a:rPr b="0" lang="en-US" sz="3000" spc="-1" strike="noStrike">
                <a:latin typeface="Arial"/>
              </a:rPr>
              <a:t>V</a:t>
            </a:r>
            <a:r>
              <a:rPr b="0" lang="en-US" sz="3000" spc="-1" strike="noStrike">
                <a:latin typeface="Arial"/>
              </a:rPr>
              <a:t>a</a:t>
            </a:r>
            <a:r>
              <a:rPr b="0" lang="en-US" sz="3000" spc="-1" strike="noStrike">
                <a:latin typeface="Arial"/>
              </a:rPr>
              <a:t>c</a:t>
            </a:r>
            <a:r>
              <a:rPr b="0" lang="en-US" sz="3000" spc="-1" strike="noStrike">
                <a:latin typeface="Arial"/>
              </a:rPr>
              <a:t>u</a:t>
            </a:r>
            <a:r>
              <a:rPr b="0" lang="en-US" sz="3000" spc="-1" strike="noStrike">
                <a:latin typeface="Arial"/>
              </a:rPr>
              <a:t>u</a:t>
            </a:r>
            <a:r>
              <a:rPr b="0" lang="en-US" sz="3000" spc="-1" strike="noStrike">
                <a:latin typeface="Arial"/>
              </a:rPr>
              <a:t>m</a:t>
            </a:r>
            <a:r>
              <a:rPr b="0" lang="en-US" sz="3000" spc="-1" strike="noStrike">
                <a:latin typeface="Arial"/>
              </a:rPr>
              <a:t> </a:t>
            </a:r>
            <a:r>
              <a:rPr b="0" lang="en-US" sz="3000" spc="-1" strike="noStrike">
                <a:latin typeface="Arial"/>
              </a:rPr>
              <a:t>j</a:t>
            </a:r>
            <a:r>
              <a:rPr b="0" lang="en-US" sz="3000" spc="-1" strike="noStrike">
                <a:latin typeface="Arial"/>
              </a:rPr>
              <a:t>e</a:t>
            </a:r>
            <a:r>
              <a:rPr b="0" lang="en-US" sz="3000" spc="-1" strike="noStrike">
                <a:latin typeface="Arial"/>
              </a:rPr>
              <a:t>t</a:t>
            </a:r>
            <a:r>
              <a:rPr b="0" lang="en-US" sz="3000" spc="-1" strike="noStrike">
                <a:latin typeface="Arial"/>
              </a:rPr>
              <a:t>s</a:t>
            </a:r>
            <a:r>
              <a:rPr b="0" lang="en-US" sz="3000" spc="-1" strike="noStrike">
                <a:latin typeface="Arial"/>
              </a:rPr>
              <a:t> </a:t>
            </a:r>
            <a:r>
              <a:rPr b="0" lang="en-US" sz="3000" spc="-1" strike="noStrike">
                <a:latin typeface="Arial"/>
              </a:rPr>
              <a:t>s</a:t>
            </a:r>
            <a:r>
              <a:rPr b="0" lang="en-US" sz="3000" spc="-1" strike="noStrike">
                <a:latin typeface="Arial"/>
              </a:rPr>
              <a:t>p</a:t>
            </a:r>
            <a:r>
              <a:rPr b="0" lang="en-US" sz="3000" spc="-1" strike="noStrike">
                <a:latin typeface="Arial"/>
              </a:rPr>
              <a:t>l</a:t>
            </a:r>
            <a:r>
              <a:rPr b="0" lang="en-US" sz="3000" spc="-1" strike="noStrike">
                <a:latin typeface="Arial"/>
              </a:rPr>
              <a:t>i</a:t>
            </a:r>
            <a:r>
              <a:rPr b="0" lang="en-US" sz="3000" spc="-1" strike="noStrike">
                <a:latin typeface="Arial"/>
              </a:rPr>
              <a:t>t</a:t>
            </a:r>
            <a:r>
              <a:rPr b="0" lang="en-US" sz="3000" spc="-1" strike="noStrike">
                <a:latin typeface="Arial"/>
              </a:rPr>
              <a:t>t</a:t>
            </a:r>
            <a:r>
              <a:rPr b="0" lang="en-US" sz="3000" spc="-1" strike="noStrike">
                <a:latin typeface="Arial"/>
              </a:rPr>
              <a:t>i</a:t>
            </a:r>
            <a:r>
              <a:rPr b="0" lang="en-US" sz="3000" spc="-1" strike="noStrike">
                <a:latin typeface="Arial"/>
              </a:rPr>
              <a:t>n</a:t>
            </a:r>
            <a:r>
              <a:rPr b="0" lang="en-US" sz="3000" spc="-1" strike="noStrike">
                <a:latin typeface="Arial"/>
              </a:rPr>
              <a:t>g</a:t>
            </a:r>
            <a:r>
              <a:rPr b="0" lang="en-US" sz="3000" spc="-1" strike="noStrike">
                <a:latin typeface="Arial"/>
              </a:rPr>
              <a:t>s</a:t>
            </a:r>
            <a:r>
              <a:rPr b="0" lang="en-US" sz="3000" spc="-1" strike="noStrike">
                <a:latin typeface="Arial"/>
              </a:rPr>
              <a:t> </a:t>
            </a:r>
            <a:r>
              <a:rPr b="0" lang="en-US" sz="3000" spc="-1" strike="noStrike">
                <a:latin typeface="Arial"/>
              </a:rPr>
              <a:t>f</a:t>
            </a:r>
            <a:r>
              <a:rPr b="0" lang="en-US" sz="3000" spc="-1" strike="noStrike">
                <a:latin typeface="Arial"/>
              </a:rPr>
              <a:t>o</a:t>
            </a:r>
            <a:r>
              <a:rPr b="0" lang="en-US" sz="3000" spc="-1" strike="noStrike">
                <a:latin typeface="Arial"/>
              </a:rPr>
              <a:t>r</a:t>
            </a:r>
            <a:r>
              <a:rPr b="0" lang="en-US" sz="3000" spc="-1" strike="noStrike">
                <a:latin typeface="Arial"/>
              </a:rPr>
              <a:t>m</a:t>
            </a:r>
            <a:r>
              <a:rPr b="0" lang="en-US" sz="3000" spc="-1" strike="noStrike">
                <a:latin typeface="Arial"/>
              </a:rPr>
              <a:t> </a:t>
            </a:r>
            <a:r>
              <a:rPr b="0" lang="en-US" sz="3000" spc="-1" strike="noStrike">
                <a:latin typeface="Arial"/>
              </a:rPr>
              <a:t>a</a:t>
            </a:r>
            <a:r>
              <a:rPr b="0" lang="en-US" sz="3000" spc="-1" strike="noStrike">
                <a:latin typeface="Arial"/>
              </a:rPr>
              <a:t>t</a:t>
            </a:r>
            <a:r>
              <a:rPr b="0" lang="en-US" sz="3000" spc="-1" strike="noStrike">
                <a:latin typeface="Arial"/>
              </a:rPr>
              <a:t> </a:t>
            </a:r>
            <a:r>
              <a:rPr b="0" lang="en-US" sz="3000" spc="-1" strike="noStrike">
                <a:latin typeface="Arial"/>
              </a:rPr>
              <a:t>d</a:t>
            </a:r>
            <a:r>
              <a:rPr b="0" lang="en-US" sz="3000" spc="-1" strike="noStrike">
                <a:latin typeface="Arial"/>
              </a:rPr>
              <a:t>i</a:t>
            </a:r>
            <a:r>
              <a:rPr b="0" lang="en-US" sz="3000" spc="-1" strike="noStrike">
                <a:latin typeface="Arial"/>
              </a:rPr>
              <a:t>f</a:t>
            </a:r>
            <a:r>
              <a:rPr b="0" lang="en-US" sz="3000" spc="-1" strike="noStrike">
                <a:latin typeface="Arial"/>
              </a:rPr>
              <a:t>f</a:t>
            </a:r>
            <a:r>
              <a:rPr b="0" lang="en-US" sz="3000" spc="-1" strike="noStrike">
                <a:latin typeface="Arial"/>
              </a:rPr>
              <a:t>e</a:t>
            </a:r>
            <a:r>
              <a:rPr b="0" lang="en-US" sz="3000" spc="-1" strike="noStrike">
                <a:latin typeface="Arial"/>
              </a:rPr>
              <a:t>r</a:t>
            </a:r>
            <a:r>
              <a:rPr b="0" lang="en-US" sz="3000" spc="-1" strike="noStrike">
                <a:latin typeface="Arial"/>
              </a:rPr>
              <a:t>e</a:t>
            </a:r>
            <a:r>
              <a:rPr b="0" lang="en-US" sz="3000" spc="-1" strike="noStrike">
                <a:latin typeface="Arial"/>
              </a:rPr>
              <a:t>n</a:t>
            </a:r>
            <a:r>
              <a:rPr b="0" lang="en-US" sz="3000" spc="-1" strike="noStrike">
                <a:latin typeface="Arial"/>
              </a:rPr>
              <a:t>t</a:t>
            </a:r>
            <a:r>
              <a:rPr b="0" lang="en-US" sz="3000" spc="-1" strike="noStrike">
                <a:latin typeface="Arial"/>
              </a:rPr>
              <a:t> </a:t>
            </a:r>
            <a:r>
              <a:rPr b="0" lang="en-US" sz="3000" spc="-1" strike="noStrike">
                <a:latin typeface="Arial"/>
              </a:rPr>
              <a:t>t</a:t>
            </a:r>
            <a:r>
              <a:rPr b="0" lang="en-US" sz="3000" spc="-1" strike="noStrike">
                <a:latin typeface="Arial"/>
              </a:rPr>
              <a:t>i</a:t>
            </a:r>
            <a:r>
              <a:rPr b="0" lang="en-US" sz="3000" spc="-1" strike="noStrike">
                <a:latin typeface="Arial"/>
              </a:rPr>
              <a:t>m</a:t>
            </a:r>
            <a:r>
              <a:rPr b="0" lang="en-US" sz="3000" spc="-1" strike="noStrike">
                <a:latin typeface="Arial"/>
              </a:rPr>
              <a:t>e</a:t>
            </a:r>
            <a:r>
              <a:rPr b="0" lang="en-US" sz="3000" spc="-1" strike="noStrike">
                <a:latin typeface="Arial"/>
              </a:rPr>
              <a:t>s</a:t>
            </a:r>
            <a:endParaRPr b="0" lang="en-US" sz="3000" spc="-1" strike="noStrike">
              <a:latin typeface="Arial"/>
            </a:endParaRPr>
          </a:p>
        </p:txBody>
      </p:sp>
      <p:sp>
        <p:nvSpPr>
          <p:cNvPr id="2081" name="TextShape 3"/>
          <p:cNvSpPr txBox="1"/>
          <p:nvPr/>
        </p:nvSpPr>
        <p:spPr>
          <a:xfrm>
            <a:off x="219240" y="4686840"/>
            <a:ext cx="9355680" cy="547200"/>
          </a:xfrm>
          <a:prstGeom prst="rect">
            <a:avLst/>
          </a:prstGeom>
          <a:noFill/>
          <a:ln>
            <a:noFill/>
          </a:ln>
        </p:spPr>
        <p:txBody>
          <a:bodyPr lIns="90000" rIns="90000" tIns="45000" bIns="45000">
            <a:noAutofit/>
          </a:bodyPr>
          <a:p>
            <a:pPr>
              <a:spcBef>
                <a:spcPts val="99"/>
              </a:spcBef>
            </a:pPr>
            <a:r>
              <a:rPr b="0" lang="en-US" sz="3000" spc="-1" strike="noStrike">
                <a:solidFill>
                  <a:srgbClr val="547be0"/>
                </a:solidFill>
                <a:latin typeface="Arial"/>
                <a:ea typeface="Arial"/>
              </a:rPr>
              <a:t>W</a:t>
            </a:r>
            <a:r>
              <a:rPr b="0" lang="en-US" sz="3000" spc="-1" strike="noStrike">
                <a:solidFill>
                  <a:srgbClr val="547be0"/>
                </a:solidFill>
                <a:latin typeface="Arial"/>
                <a:ea typeface="Arial"/>
              </a:rPr>
              <a:t>i</a:t>
            </a:r>
            <a:r>
              <a:rPr b="0" lang="en-US" sz="3000" spc="-1" strike="noStrike">
                <a:solidFill>
                  <a:srgbClr val="547be0"/>
                </a:solidFill>
                <a:latin typeface="Arial"/>
                <a:ea typeface="Arial"/>
              </a:rPr>
              <a:t>d</a:t>
            </a:r>
            <a:r>
              <a:rPr b="0" lang="en-US" sz="3000" spc="-1" strike="noStrike">
                <a:solidFill>
                  <a:srgbClr val="547be0"/>
                </a:solidFill>
                <a:latin typeface="Arial"/>
                <a:ea typeface="Arial"/>
              </a:rPr>
              <a:t>e</a:t>
            </a:r>
            <a:r>
              <a:rPr b="0" lang="en-US" sz="3000" spc="-1" strike="noStrike">
                <a:solidFill>
                  <a:srgbClr val="547be0"/>
                </a:solidFill>
                <a:latin typeface="Arial"/>
                <a:ea typeface="Arial"/>
              </a:rPr>
              <a:t>r</a:t>
            </a:r>
            <a:r>
              <a:rPr b="0" lang="en-US" sz="3000" spc="-1" strike="noStrike">
                <a:solidFill>
                  <a:srgbClr val="000000"/>
                </a:solidFill>
                <a:latin typeface="Arial"/>
                <a:ea typeface="Arial"/>
              </a:rPr>
              <a:t> </a:t>
            </a:r>
            <a:r>
              <a:rPr b="0" lang="en-US" sz="3000" spc="-1" strike="noStrike">
                <a:solidFill>
                  <a:srgbClr val="000000"/>
                </a:solidFill>
                <a:latin typeface="Arial"/>
                <a:ea typeface="Arial"/>
              </a:rPr>
              <a:t>j</a:t>
            </a:r>
            <a:r>
              <a:rPr b="0" lang="en-US" sz="3000" spc="-1" strike="noStrike">
                <a:solidFill>
                  <a:srgbClr val="000000"/>
                </a:solidFill>
                <a:latin typeface="Arial"/>
                <a:ea typeface="Arial"/>
              </a:rPr>
              <a:t>e</a:t>
            </a:r>
            <a:r>
              <a:rPr b="0" lang="en-US" sz="3000" spc="-1" strike="noStrike">
                <a:solidFill>
                  <a:srgbClr val="000000"/>
                </a:solidFill>
                <a:latin typeface="Arial"/>
                <a:ea typeface="Arial"/>
              </a:rPr>
              <a:t>t</a:t>
            </a:r>
            <a:r>
              <a:rPr b="0" lang="en-US" sz="3000" spc="-1" strike="noStrike">
                <a:solidFill>
                  <a:srgbClr val="000000"/>
                </a:solidFill>
                <a:latin typeface="Arial"/>
                <a:ea typeface="Arial"/>
              </a:rPr>
              <a:t>s</a:t>
            </a:r>
            <a:r>
              <a:rPr b="0" lang="en-US" sz="3000" spc="-1" strike="noStrike">
                <a:solidFill>
                  <a:srgbClr val="000000"/>
                </a:solidFill>
                <a:latin typeface="Arial"/>
                <a:ea typeface="Arial"/>
              </a:rPr>
              <a:t> </a:t>
            </a:r>
            <a:r>
              <a:rPr b="0" lang="en-US" sz="3000" spc="-1" strike="noStrike">
                <a:solidFill>
                  <a:srgbClr val="000000"/>
                </a:solidFill>
                <a:latin typeface="Arial"/>
                <a:ea typeface="Arial"/>
              </a:rPr>
              <a:t>f</a:t>
            </a:r>
            <a:r>
              <a:rPr b="0" lang="en-US" sz="3000" spc="-1" strike="noStrike">
                <a:solidFill>
                  <a:srgbClr val="000000"/>
                </a:solidFill>
                <a:latin typeface="Arial"/>
                <a:ea typeface="Arial"/>
              </a:rPr>
              <a:t>o</a:t>
            </a:r>
            <a:r>
              <a:rPr b="0" lang="en-US" sz="3000" spc="-1" strike="noStrike">
                <a:solidFill>
                  <a:srgbClr val="000000"/>
                </a:solidFill>
                <a:latin typeface="Arial"/>
                <a:ea typeface="Arial"/>
              </a:rPr>
              <a:t>r</a:t>
            </a:r>
            <a:r>
              <a:rPr b="0" lang="en-US" sz="3000" spc="-1" strike="noStrike">
                <a:solidFill>
                  <a:srgbClr val="000000"/>
                </a:solidFill>
                <a:latin typeface="Arial"/>
                <a:ea typeface="Arial"/>
              </a:rPr>
              <a:t>m</a:t>
            </a:r>
            <a:r>
              <a:rPr b="0" lang="en-US" sz="3000" spc="-1" strike="noStrike">
                <a:solidFill>
                  <a:srgbClr val="000000"/>
                </a:solidFill>
                <a:latin typeface="Arial"/>
                <a:ea typeface="Arial"/>
              </a:rPr>
              <a:t> </a:t>
            </a:r>
            <a:r>
              <a:rPr b="0" lang="en-US" sz="3000" spc="-1" strike="noStrike">
                <a:solidFill>
                  <a:srgbClr val="11ac4e"/>
                </a:solidFill>
                <a:latin typeface="Arial"/>
                <a:ea typeface="Arial"/>
              </a:rPr>
              <a:t>e</a:t>
            </a:r>
            <a:r>
              <a:rPr b="0" lang="en-US" sz="3000" spc="-1" strike="noStrike">
                <a:solidFill>
                  <a:srgbClr val="11ac4e"/>
                </a:solidFill>
                <a:latin typeface="Arial"/>
                <a:ea typeface="Arial"/>
              </a:rPr>
              <a:t>a</a:t>
            </a:r>
            <a:r>
              <a:rPr b="0" lang="en-US" sz="3000" spc="-1" strike="noStrike">
                <a:solidFill>
                  <a:srgbClr val="11ac4e"/>
                </a:solidFill>
                <a:latin typeface="Arial"/>
                <a:ea typeface="Arial"/>
              </a:rPr>
              <a:t>r</a:t>
            </a:r>
            <a:r>
              <a:rPr b="0" lang="en-US" sz="3000" spc="-1" strike="noStrike">
                <a:solidFill>
                  <a:srgbClr val="11ac4e"/>
                </a:solidFill>
                <a:latin typeface="Arial"/>
                <a:ea typeface="Arial"/>
              </a:rPr>
              <a:t>l</a:t>
            </a:r>
            <a:r>
              <a:rPr b="0" lang="en-US" sz="3000" spc="-1" strike="noStrike">
                <a:solidFill>
                  <a:srgbClr val="11ac4e"/>
                </a:solidFill>
                <a:latin typeface="Arial"/>
                <a:ea typeface="Arial"/>
              </a:rPr>
              <a:t>i</a:t>
            </a:r>
            <a:r>
              <a:rPr b="0" lang="en-US" sz="3000" spc="-1" strike="noStrike">
                <a:solidFill>
                  <a:srgbClr val="11ac4e"/>
                </a:solidFill>
                <a:latin typeface="Arial"/>
                <a:ea typeface="Arial"/>
              </a:rPr>
              <a:t>e</a:t>
            </a:r>
            <a:r>
              <a:rPr b="0" lang="en-US" sz="3000" spc="-1" strike="noStrike">
                <a:solidFill>
                  <a:srgbClr val="11ac4e"/>
                </a:solidFill>
                <a:latin typeface="Arial"/>
                <a:ea typeface="Arial"/>
              </a:rPr>
              <a:t>r</a:t>
            </a:r>
            <a:r>
              <a:rPr b="0" lang="en-US" sz="3000" spc="-1" strike="noStrike">
                <a:solidFill>
                  <a:srgbClr val="000000"/>
                </a:solidFill>
                <a:latin typeface="Arial"/>
                <a:ea typeface="Arial"/>
              </a:rPr>
              <a:t> </a:t>
            </a:r>
            <a:r>
              <a:rPr b="0" lang="en-US" sz="3000" spc="-1" strike="noStrike">
                <a:solidFill>
                  <a:srgbClr val="000000"/>
                </a:solidFill>
                <a:latin typeface="Arial"/>
                <a:ea typeface="Arial"/>
              </a:rPr>
              <a:t>a</a:t>
            </a:r>
            <a:r>
              <a:rPr b="0" lang="en-US" sz="3000" spc="-1" strike="noStrike">
                <a:solidFill>
                  <a:srgbClr val="000000"/>
                </a:solidFill>
                <a:latin typeface="Arial"/>
                <a:ea typeface="Arial"/>
              </a:rPr>
              <a:t>n</a:t>
            </a:r>
            <a:r>
              <a:rPr b="0" lang="en-US" sz="3000" spc="-1" strike="noStrike">
                <a:solidFill>
                  <a:srgbClr val="000000"/>
                </a:solidFill>
                <a:latin typeface="Arial"/>
                <a:ea typeface="Arial"/>
              </a:rPr>
              <a:t>d</a:t>
            </a:r>
            <a:r>
              <a:rPr b="0" lang="en-US" sz="3000" spc="-1" strike="noStrike">
                <a:solidFill>
                  <a:srgbClr val="000000"/>
                </a:solidFill>
                <a:latin typeface="Arial"/>
                <a:ea typeface="Arial"/>
              </a:rPr>
              <a:t> </a:t>
            </a:r>
            <a:r>
              <a:rPr b="0" lang="en-US" sz="3000" spc="-1" strike="noStrike">
                <a:solidFill>
                  <a:srgbClr val="547be0"/>
                </a:solidFill>
                <a:latin typeface="Arial"/>
                <a:ea typeface="Arial"/>
              </a:rPr>
              <a:t>n</a:t>
            </a:r>
            <a:r>
              <a:rPr b="0" lang="en-US" sz="3000" spc="-1" strike="noStrike">
                <a:solidFill>
                  <a:srgbClr val="547be0"/>
                </a:solidFill>
                <a:latin typeface="Arial"/>
                <a:ea typeface="Arial"/>
              </a:rPr>
              <a:t>a</a:t>
            </a:r>
            <a:r>
              <a:rPr b="0" lang="en-US" sz="3000" spc="-1" strike="noStrike">
                <a:solidFill>
                  <a:srgbClr val="547be0"/>
                </a:solidFill>
                <a:latin typeface="Arial"/>
                <a:ea typeface="Arial"/>
              </a:rPr>
              <a:t>r</a:t>
            </a:r>
            <a:r>
              <a:rPr b="0" lang="en-US" sz="3000" spc="-1" strike="noStrike">
                <a:solidFill>
                  <a:srgbClr val="547be0"/>
                </a:solidFill>
                <a:latin typeface="Arial"/>
                <a:ea typeface="Arial"/>
              </a:rPr>
              <a:t>r</a:t>
            </a:r>
            <a:r>
              <a:rPr b="0" lang="en-US" sz="3000" spc="-1" strike="noStrike">
                <a:solidFill>
                  <a:srgbClr val="547be0"/>
                </a:solidFill>
                <a:latin typeface="Arial"/>
                <a:ea typeface="Arial"/>
              </a:rPr>
              <a:t>o</a:t>
            </a:r>
            <a:r>
              <a:rPr b="0" lang="en-US" sz="3000" spc="-1" strike="noStrike">
                <a:solidFill>
                  <a:srgbClr val="547be0"/>
                </a:solidFill>
                <a:latin typeface="Arial"/>
                <a:ea typeface="Arial"/>
              </a:rPr>
              <a:t>w</a:t>
            </a:r>
            <a:r>
              <a:rPr b="0" lang="en-US" sz="3000" spc="-1" strike="noStrike">
                <a:solidFill>
                  <a:srgbClr val="547be0"/>
                </a:solidFill>
                <a:latin typeface="Arial"/>
                <a:ea typeface="Arial"/>
              </a:rPr>
              <a:t>e</a:t>
            </a:r>
            <a:r>
              <a:rPr b="0" lang="en-US" sz="3000" spc="-1" strike="noStrike">
                <a:solidFill>
                  <a:srgbClr val="547be0"/>
                </a:solidFill>
                <a:latin typeface="Arial"/>
                <a:ea typeface="Arial"/>
              </a:rPr>
              <a:t>r</a:t>
            </a:r>
            <a:r>
              <a:rPr b="0" lang="en-US" sz="3000" spc="-1" strike="noStrike">
                <a:solidFill>
                  <a:srgbClr val="000000"/>
                </a:solidFill>
                <a:latin typeface="Arial"/>
                <a:ea typeface="Arial"/>
              </a:rPr>
              <a:t> </a:t>
            </a:r>
            <a:r>
              <a:rPr b="0" lang="en-US" sz="3000" spc="-1" strike="noStrike">
                <a:solidFill>
                  <a:srgbClr val="000000"/>
                </a:solidFill>
                <a:latin typeface="Arial"/>
                <a:ea typeface="Arial"/>
              </a:rPr>
              <a:t>j</a:t>
            </a:r>
            <a:r>
              <a:rPr b="0" lang="en-US" sz="3000" spc="-1" strike="noStrike">
                <a:solidFill>
                  <a:srgbClr val="000000"/>
                </a:solidFill>
                <a:latin typeface="Arial"/>
                <a:ea typeface="Arial"/>
              </a:rPr>
              <a:t>e</a:t>
            </a:r>
            <a:r>
              <a:rPr b="0" lang="en-US" sz="3000" spc="-1" strike="noStrike">
                <a:solidFill>
                  <a:srgbClr val="000000"/>
                </a:solidFill>
                <a:latin typeface="Arial"/>
                <a:ea typeface="Arial"/>
              </a:rPr>
              <a:t>t</a:t>
            </a:r>
            <a:r>
              <a:rPr b="0" lang="en-US" sz="3000" spc="-1" strike="noStrike">
                <a:solidFill>
                  <a:srgbClr val="000000"/>
                </a:solidFill>
                <a:latin typeface="Arial"/>
                <a:ea typeface="Arial"/>
              </a:rPr>
              <a:t>s</a:t>
            </a:r>
            <a:r>
              <a:rPr b="0" lang="en-US" sz="3000" spc="-1" strike="noStrike">
                <a:solidFill>
                  <a:srgbClr val="000000"/>
                </a:solidFill>
                <a:latin typeface="Arial"/>
                <a:ea typeface="Arial"/>
              </a:rPr>
              <a:t> </a:t>
            </a:r>
            <a:r>
              <a:rPr b="0" lang="en-US" sz="3000" spc="-1" strike="noStrike">
                <a:solidFill>
                  <a:srgbClr val="000000"/>
                </a:solidFill>
                <a:latin typeface="Arial"/>
                <a:ea typeface="Arial"/>
              </a:rPr>
              <a:t>f</a:t>
            </a:r>
            <a:r>
              <a:rPr b="0" lang="en-US" sz="3000" spc="-1" strike="noStrike">
                <a:solidFill>
                  <a:srgbClr val="000000"/>
                </a:solidFill>
                <a:latin typeface="Arial"/>
                <a:ea typeface="Arial"/>
              </a:rPr>
              <a:t>o</a:t>
            </a:r>
            <a:r>
              <a:rPr b="0" lang="en-US" sz="3000" spc="-1" strike="noStrike">
                <a:solidFill>
                  <a:srgbClr val="000000"/>
                </a:solidFill>
                <a:latin typeface="Arial"/>
                <a:ea typeface="Arial"/>
              </a:rPr>
              <a:t>r</a:t>
            </a:r>
            <a:r>
              <a:rPr b="0" lang="en-US" sz="3000" spc="-1" strike="noStrike">
                <a:solidFill>
                  <a:srgbClr val="000000"/>
                </a:solidFill>
                <a:latin typeface="Arial"/>
                <a:ea typeface="Arial"/>
              </a:rPr>
              <a:t>m</a:t>
            </a:r>
            <a:r>
              <a:rPr b="0" lang="en-US" sz="3000" spc="-1" strike="noStrike">
                <a:solidFill>
                  <a:srgbClr val="000000"/>
                </a:solidFill>
                <a:latin typeface="Arial"/>
                <a:ea typeface="Arial"/>
              </a:rPr>
              <a:t> </a:t>
            </a:r>
            <a:r>
              <a:rPr b="0" lang="en-US" sz="3000" spc="-1" strike="noStrike">
                <a:solidFill>
                  <a:srgbClr val="11ac4e"/>
                </a:solidFill>
                <a:latin typeface="Arial"/>
                <a:ea typeface="Arial"/>
              </a:rPr>
              <a:t>l</a:t>
            </a:r>
            <a:r>
              <a:rPr b="0" lang="en-US" sz="3000" spc="-1" strike="noStrike">
                <a:solidFill>
                  <a:srgbClr val="11ac4e"/>
                </a:solidFill>
                <a:latin typeface="Arial"/>
                <a:ea typeface="Arial"/>
              </a:rPr>
              <a:t>a</a:t>
            </a:r>
            <a:r>
              <a:rPr b="0" lang="en-US" sz="3000" spc="-1" strike="noStrike">
                <a:solidFill>
                  <a:srgbClr val="11ac4e"/>
                </a:solidFill>
                <a:latin typeface="Arial"/>
                <a:ea typeface="Arial"/>
              </a:rPr>
              <a:t>t</a:t>
            </a:r>
            <a:r>
              <a:rPr b="0" lang="en-US" sz="3000" spc="-1" strike="noStrike">
                <a:solidFill>
                  <a:srgbClr val="11ac4e"/>
                </a:solidFill>
                <a:latin typeface="Arial"/>
                <a:ea typeface="Arial"/>
              </a:rPr>
              <a:t>e</a:t>
            </a:r>
            <a:r>
              <a:rPr b="0" lang="en-US" sz="3000" spc="-1" strike="noStrike">
                <a:solidFill>
                  <a:srgbClr val="11ac4e"/>
                </a:solidFill>
                <a:latin typeface="Arial"/>
                <a:ea typeface="Arial"/>
              </a:rPr>
              <a:t>r</a:t>
            </a:r>
            <a:endParaRPr b="0" lang="en-US" sz="3000" spc="-1" strike="noStrike">
              <a:solidFill>
                <a:srgbClr val="000000"/>
              </a:solidFill>
              <a:latin typeface="Arial"/>
              <a:ea typeface="Arial"/>
            </a:endParaRPr>
          </a:p>
        </p:txBody>
      </p:sp>
      <p:grpSp>
        <p:nvGrpSpPr>
          <p:cNvPr id="2082" name="Group 4"/>
          <p:cNvGrpSpPr/>
          <p:nvPr/>
        </p:nvGrpSpPr>
        <p:grpSpPr>
          <a:xfrm>
            <a:off x="2333160" y="2361240"/>
            <a:ext cx="2252880" cy="2301840"/>
            <a:chOff x="2333160" y="2361240"/>
            <a:chExt cx="2252880" cy="2301840"/>
          </a:xfrm>
        </p:grpSpPr>
        <p:grpSp>
          <p:nvGrpSpPr>
            <p:cNvPr id="2083" name="Group 5"/>
            <p:cNvGrpSpPr/>
            <p:nvPr/>
          </p:nvGrpSpPr>
          <p:grpSpPr>
            <a:xfrm>
              <a:off x="2373480" y="2361240"/>
              <a:ext cx="1769400" cy="1113120"/>
              <a:chOff x="2373480" y="2361240"/>
              <a:chExt cx="1769400" cy="1113120"/>
            </a:xfrm>
          </p:grpSpPr>
          <p:sp>
            <p:nvSpPr>
              <p:cNvPr id="2084" name="CustomShape 6"/>
              <p:cNvSpPr/>
              <p:nvPr/>
            </p:nvSpPr>
            <p:spPr>
              <a:xfrm flipH="1" rot="4200000">
                <a:off x="3341160" y="2636640"/>
                <a:ext cx="727200" cy="200160"/>
              </a:xfrm>
              <a:prstGeom prst="ellipse">
                <a:avLst/>
              </a:prstGeom>
              <a:noFill/>
              <a:ln w="63360">
                <a:solidFill>
                  <a:srgbClr val="000000"/>
                </a:solidFill>
                <a:miter/>
              </a:ln>
            </p:spPr>
            <p:style>
              <a:lnRef idx="0"/>
              <a:fillRef idx="0"/>
              <a:effectRef idx="0"/>
              <a:fontRef idx="minor"/>
            </p:style>
          </p:sp>
          <p:sp>
            <p:nvSpPr>
              <p:cNvPr id="2085" name="Line 7"/>
              <p:cNvSpPr/>
              <p:nvPr/>
            </p:nvSpPr>
            <p:spPr>
              <a:xfrm flipV="1">
                <a:off x="2382840" y="3071880"/>
                <a:ext cx="1479960" cy="372600"/>
              </a:xfrm>
              <a:prstGeom prst="line">
                <a:avLst/>
              </a:prstGeom>
              <a:ln w="63360">
                <a:solidFill>
                  <a:srgbClr val="000000"/>
                </a:solidFill>
                <a:round/>
              </a:ln>
            </p:spPr>
            <p:style>
              <a:lnRef idx="0"/>
              <a:fillRef idx="0"/>
              <a:effectRef idx="0"/>
              <a:fontRef idx="minor"/>
            </p:style>
          </p:sp>
          <p:sp>
            <p:nvSpPr>
              <p:cNvPr id="2086" name="Line 8"/>
              <p:cNvSpPr/>
              <p:nvPr/>
            </p:nvSpPr>
            <p:spPr>
              <a:xfrm flipV="1">
                <a:off x="2419560" y="2376360"/>
                <a:ext cx="1145520" cy="1042560"/>
              </a:xfrm>
              <a:prstGeom prst="line">
                <a:avLst/>
              </a:prstGeom>
              <a:ln w="63360">
                <a:solidFill>
                  <a:srgbClr val="000000"/>
                </a:solidFill>
                <a:round/>
              </a:ln>
            </p:spPr>
            <p:style>
              <a:lnRef idx="0"/>
              <a:fillRef idx="0"/>
              <a:effectRef idx="0"/>
              <a:fontRef idx="minor"/>
            </p:style>
          </p:sp>
          <p:sp>
            <p:nvSpPr>
              <p:cNvPr id="2087" name="Line 9"/>
              <p:cNvSpPr/>
              <p:nvPr/>
            </p:nvSpPr>
            <p:spPr>
              <a:xfrm flipV="1">
                <a:off x="2373480" y="2475360"/>
                <a:ext cx="1769400" cy="999000"/>
              </a:xfrm>
              <a:prstGeom prst="line">
                <a:avLst/>
              </a:prstGeom>
              <a:ln w="63360">
                <a:solidFill>
                  <a:srgbClr val="000000"/>
                </a:solidFill>
                <a:prstDash val="dash"/>
                <a:round/>
                <a:tailEnd len="med" type="triangle" w="med"/>
              </a:ln>
            </p:spPr>
            <p:style>
              <a:lnRef idx="0"/>
              <a:fillRef idx="0"/>
              <a:effectRef idx="0"/>
              <a:fontRef idx="minor"/>
            </p:style>
          </p:sp>
        </p:grpSp>
        <p:grpSp>
          <p:nvGrpSpPr>
            <p:cNvPr id="2088" name="Group 10"/>
            <p:cNvGrpSpPr/>
            <p:nvPr/>
          </p:nvGrpSpPr>
          <p:grpSpPr>
            <a:xfrm>
              <a:off x="2333160" y="3381120"/>
              <a:ext cx="1790640" cy="1281960"/>
              <a:chOff x="2333160" y="3381120"/>
              <a:chExt cx="1790640" cy="1281960"/>
            </a:xfrm>
          </p:grpSpPr>
          <p:sp>
            <p:nvSpPr>
              <p:cNvPr id="2089" name="Line 11"/>
              <p:cNvSpPr/>
              <p:nvPr/>
            </p:nvSpPr>
            <p:spPr>
              <a:xfrm>
                <a:off x="2341800" y="3429000"/>
                <a:ext cx="1530360" cy="393480"/>
              </a:xfrm>
              <a:prstGeom prst="line">
                <a:avLst/>
              </a:prstGeom>
              <a:ln w="63360">
                <a:solidFill>
                  <a:srgbClr val="000000"/>
                </a:solidFill>
                <a:round/>
              </a:ln>
            </p:spPr>
            <p:style>
              <a:lnRef idx="0"/>
              <a:fillRef idx="0"/>
              <a:effectRef idx="0"/>
              <a:fontRef idx="minor"/>
            </p:style>
          </p:sp>
          <p:grpSp>
            <p:nvGrpSpPr>
              <p:cNvPr id="2090" name="Group 12"/>
              <p:cNvGrpSpPr/>
              <p:nvPr/>
            </p:nvGrpSpPr>
            <p:grpSpPr>
              <a:xfrm>
                <a:off x="2333160" y="3381120"/>
                <a:ext cx="1790640" cy="1281960"/>
                <a:chOff x="2333160" y="3381120"/>
                <a:chExt cx="1790640" cy="1281960"/>
              </a:xfrm>
            </p:grpSpPr>
            <p:sp>
              <p:nvSpPr>
                <p:cNvPr id="2091" name="CustomShape 13"/>
                <p:cNvSpPr/>
                <p:nvPr/>
              </p:nvSpPr>
              <p:spPr>
                <a:xfrm rot="6660000">
                  <a:off x="3258000" y="4127040"/>
                  <a:ext cx="847800" cy="206280"/>
                </a:xfrm>
                <a:prstGeom prst="ellipse">
                  <a:avLst/>
                </a:prstGeom>
                <a:noFill/>
                <a:ln w="63360">
                  <a:solidFill>
                    <a:srgbClr val="000000"/>
                  </a:solidFill>
                  <a:miter/>
                </a:ln>
              </p:spPr>
              <p:style>
                <a:lnRef idx="0"/>
                <a:fillRef idx="0"/>
                <a:effectRef idx="0"/>
                <a:fontRef idx="minor"/>
              </p:style>
            </p:sp>
            <p:sp>
              <p:nvSpPr>
                <p:cNvPr id="2092" name="Line 14"/>
                <p:cNvSpPr/>
                <p:nvPr/>
              </p:nvSpPr>
              <p:spPr>
                <a:xfrm>
                  <a:off x="2378520" y="3445200"/>
                  <a:ext cx="1141920" cy="1205280"/>
                </a:xfrm>
                <a:prstGeom prst="line">
                  <a:avLst/>
                </a:prstGeom>
                <a:ln w="63360">
                  <a:solidFill>
                    <a:srgbClr val="000000"/>
                  </a:solidFill>
                  <a:round/>
                </a:ln>
              </p:spPr>
              <p:style>
                <a:lnRef idx="0"/>
                <a:fillRef idx="0"/>
                <a:effectRef idx="0"/>
                <a:fontRef idx="minor"/>
              </p:style>
            </p:sp>
            <p:sp>
              <p:nvSpPr>
                <p:cNvPr id="2093" name="Line 15"/>
                <p:cNvSpPr/>
                <p:nvPr/>
              </p:nvSpPr>
              <p:spPr>
                <a:xfrm>
                  <a:off x="2333160" y="3381120"/>
                  <a:ext cx="1790640" cy="1151640"/>
                </a:xfrm>
                <a:prstGeom prst="line">
                  <a:avLst/>
                </a:prstGeom>
                <a:ln w="63360">
                  <a:solidFill>
                    <a:srgbClr val="000000"/>
                  </a:solidFill>
                  <a:prstDash val="dash"/>
                  <a:round/>
                  <a:tailEnd len="med" type="triangle" w="med"/>
                </a:ln>
              </p:spPr>
              <p:style>
                <a:lnRef idx="0"/>
                <a:fillRef idx="0"/>
                <a:effectRef idx="0"/>
                <a:fontRef idx="minor"/>
              </p:style>
            </p:sp>
          </p:grpSp>
        </p:grpSp>
        <p:sp>
          <p:nvSpPr>
            <p:cNvPr id="2094" name="Line 16"/>
            <p:cNvSpPr/>
            <p:nvPr/>
          </p:nvSpPr>
          <p:spPr>
            <a:xfrm flipV="1">
              <a:off x="4136040" y="2440800"/>
              <a:ext cx="0" cy="1931040"/>
            </a:xfrm>
            <a:prstGeom prst="line">
              <a:avLst/>
            </a:prstGeom>
            <a:ln w="101520">
              <a:solidFill>
                <a:srgbClr val="547be0"/>
              </a:solidFill>
              <a:round/>
              <a:headEnd len="med" type="triangle" w="med"/>
              <a:tailEnd len="med" type="triangle" w="med"/>
            </a:ln>
          </p:spPr>
          <p:style>
            <a:lnRef idx="0"/>
            <a:fillRef idx="0"/>
            <a:effectRef idx="0"/>
            <a:fontRef idx="minor"/>
          </p:style>
        </p:sp>
        <p:sp>
          <p:nvSpPr>
            <p:cNvPr id="2095" name="CustomShape 17"/>
            <p:cNvSpPr/>
            <p:nvPr/>
          </p:nvSpPr>
          <p:spPr>
            <a:xfrm>
              <a:off x="4153680" y="2993400"/>
              <a:ext cx="432360" cy="7948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71280" rIns="71280" tIns="71280" bIns="71280" anchor="ctr">
              <a:noAutofit/>
            </a:bodyPr>
            <a:p>
              <a:pPr algn="ctr">
                <a:lnSpc>
                  <a:spcPct val="100000"/>
                </a:lnSpc>
              </a:pPr>
              <a:r>
                <a:rPr b="1" lang="en-US" sz="5000" spc="-1" strike="noStrike">
                  <a:solidFill>
                    <a:srgbClr val="547be0"/>
                  </a:solidFill>
                  <a:latin typeface="Arial"/>
                  <a:ea typeface="Arial"/>
                </a:rPr>
                <a:t>θ</a:t>
              </a:r>
              <a:endParaRPr b="0" lang="en-US" sz="5000" spc="-1" strike="noStrike">
                <a:solidFill>
                  <a:srgbClr val="000000"/>
                </a:solidFill>
                <a:latin typeface="Gill Sans"/>
              </a:endParaRPr>
            </a:p>
          </p:txBody>
        </p:sp>
      </p:grpSp>
      <p:grpSp>
        <p:nvGrpSpPr>
          <p:cNvPr id="2096" name="Group 18"/>
          <p:cNvGrpSpPr/>
          <p:nvPr/>
        </p:nvGrpSpPr>
        <p:grpSpPr>
          <a:xfrm>
            <a:off x="5782680" y="2597400"/>
            <a:ext cx="2882520" cy="1870200"/>
            <a:chOff x="5782680" y="2597400"/>
            <a:chExt cx="2882520" cy="1870200"/>
          </a:xfrm>
        </p:grpSpPr>
        <p:grpSp>
          <p:nvGrpSpPr>
            <p:cNvPr id="2097" name="Group 19"/>
            <p:cNvGrpSpPr/>
            <p:nvPr/>
          </p:nvGrpSpPr>
          <p:grpSpPr>
            <a:xfrm>
              <a:off x="5868360" y="2597400"/>
              <a:ext cx="2178000" cy="1010160"/>
              <a:chOff x="5868360" y="2597400"/>
              <a:chExt cx="2178000" cy="1010160"/>
            </a:xfrm>
          </p:grpSpPr>
          <p:sp>
            <p:nvSpPr>
              <p:cNvPr id="2098" name="CustomShape 20"/>
              <p:cNvSpPr/>
              <p:nvPr/>
            </p:nvSpPr>
            <p:spPr>
              <a:xfrm flipH="1" rot="4740000">
                <a:off x="7096320" y="2908800"/>
                <a:ext cx="817560" cy="228960"/>
              </a:xfrm>
              <a:prstGeom prst="ellipse">
                <a:avLst/>
              </a:prstGeom>
              <a:noFill/>
              <a:ln w="63360">
                <a:solidFill>
                  <a:srgbClr val="000000"/>
                </a:solidFill>
                <a:miter/>
              </a:ln>
            </p:spPr>
            <p:style>
              <a:lnRef idx="0"/>
              <a:fillRef idx="0"/>
              <a:effectRef idx="0"/>
              <a:fontRef idx="minor"/>
            </p:style>
          </p:sp>
          <p:sp>
            <p:nvSpPr>
              <p:cNvPr id="2099" name="Line 21"/>
              <p:cNvSpPr/>
              <p:nvPr/>
            </p:nvSpPr>
            <p:spPr>
              <a:xfrm flipV="1">
                <a:off x="5883840" y="3422520"/>
                <a:ext cx="1738440" cy="154080"/>
              </a:xfrm>
              <a:prstGeom prst="line">
                <a:avLst/>
              </a:prstGeom>
              <a:ln w="63360">
                <a:solidFill>
                  <a:srgbClr val="000000"/>
                </a:solidFill>
                <a:round/>
              </a:ln>
            </p:spPr>
            <p:style>
              <a:lnRef idx="0"/>
              <a:fillRef idx="0"/>
              <a:effectRef idx="0"/>
              <a:fontRef idx="minor"/>
            </p:style>
          </p:sp>
          <p:sp>
            <p:nvSpPr>
              <p:cNvPr id="2100" name="Line 22"/>
              <p:cNvSpPr/>
              <p:nvPr/>
            </p:nvSpPr>
            <p:spPr>
              <a:xfrm flipV="1">
                <a:off x="5930280" y="2597400"/>
                <a:ext cx="1481040" cy="956880"/>
              </a:xfrm>
              <a:prstGeom prst="line">
                <a:avLst/>
              </a:prstGeom>
              <a:ln w="63360">
                <a:solidFill>
                  <a:srgbClr val="000000"/>
                </a:solidFill>
                <a:round/>
              </a:ln>
            </p:spPr>
            <p:style>
              <a:lnRef idx="0"/>
              <a:fillRef idx="0"/>
              <a:effectRef idx="0"/>
              <a:fontRef idx="minor"/>
            </p:style>
          </p:sp>
          <p:sp>
            <p:nvSpPr>
              <p:cNvPr id="2101" name="Line 23"/>
              <p:cNvSpPr/>
              <p:nvPr/>
            </p:nvSpPr>
            <p:spPr>
              <a:xfrm flipV="1">
                <a:off x="5868360" y="2809080"/>
                <a:ext cx="2178000" cy="798480"/>
              </a:xfrm>
              <a:prstGeom prst="line">
                <a:avLst/>
              </a:prstGeom>
              <a:ln w="63360">
                <a:solidFill>
                  <a:srgbClr val="000000"/>
                </a:solidFill>
                <a:prstDash val="dash"/>
                <a:round/>
                <a:tailEnd len="med" type="triangle" w="med"/>
              </a:ln>
            </p:spPr>
            <p:style>
              <a:lnRef idx="0"/>
              <a:fillRef idx="0"/>
              <a:effectRef idx="0"/>
              <a:fontRef idx="minor"/>
            </p:style>
          </p:sp>
        </p:grpSp>
        <p:grpSp>
          <p:nvGrpSpPr>
            <p:cNvPr id="2102" name="Group 24"/>
            <p:cNvGrpSpPr/>
            <p:nvPr/>
          </p:nvGrpSpPr>
          <p:grpSpPr>
            <a:xfrm>
              <a:off x="5782680" y="3454560"/>
              <a:ext cx="2342160" cy="1013040"/>
              <a:chOff x="5782680" y="3454560"/>
              <a:chExt cx="2342160" cy="1013040"/>
            </a:xfrm>
          </p:grpSpPr>
          <p:sp>
            <p:nvSpPr>
              <p:cNvPr id="2103" name="Line 25"/>
              <p:cNvSpPr/>
              <p:nvPr/>
            </p:nvSpPr>
            <p:spPr>
              <a:xfrm flipV="1">
                <a:off x="5843160" y="3454560"/>
                <a:ext cx="1805040" cy="84600"/>
              </a:xfrm>
              <a:prstGeom prst="line">
                <a:avLst/>
              </a:prstGeom>
              <a:ln w="63360">
                <a:solidFill>
                  <a:srgbClr val="000000"/>
                </a:solidFill>
                <a:round/>
              </a:ln>
            </p:spPr>
            <p:style>
              <a:lnRef idx="0"/>
              <a:fillRef idx="0"/>
              <a:effectRef idx="0"/>
              <a:fontRef idx="minor"/>
            </p:style>
          </p:sp>
          <p:grpSp>
            <p:nvGrpSpPr>
              <p:cNvPr id="2104" name="Group 26"/>
              <p:cNvGrpSpPr/>
              <p:nvPr/>
            </p:nvGrpSpPr>
            <p:grpSpPr>
              <a:xfrm>
                <a:off x="5782680" y="3475080"/>
                <a:ext cx="2342160" cy="992520"/>
                <a:chOff x="5782680" y="3475080"/>
                <a:chExt cx="2342160" cy="992520"/>
              </a:xfrm>
            </p:grpSpPr>
            <p:sp>
              <p:nvSpPr>
                <p:cNvPr id="2105" name="CustomShape 27"/>
                <p:cNvSpPr/>
                <p:nvPr/>
              </p:nvSpPr>
              <p:spPr>
                <a:xfrm rot="5640000">
                  <a:off x="7062480" y="3842280"/>
                  <a:ext cx="956880" cy="236520"/>
                </a:xfrm>
                <a:prstGeom prst="ellipse">
                  <a:avLst/>
                </a:prstGeom>
                <a:noFill/>
                <a:ln w="63360">
                  <a:solidFill>
                    <a:srgbClr val="000000"/>
                  </a:solidFill>
                  <a:miter/>
                </a:ln>
              </p:spPr>
              <p:style>
                <a:lnRef idx="0"/>
                <a:fillRef idx="0"/>
                <a:effectRef idx="0"/>
                <a:fontRef idx="minor"/>
              </p:style>
            </p:sp>
            <p:sp>
              <p:nvSpPr>
                <p:cNvPr id="2106" name="Line 28"/>
                <p:cNvSpPr/>
                <p:nvPr/>
              </p:nvSpPr>
              <p:spPr>
                <a:xfrm>
                  <a:off x="5853960" y="3545640"/>
                  <a:ext cx="1650240" cy="921960"/>
                </a:xfrm>
                <a:prstGeom prst="line">
                  <a:avLst/>
                </a:prstGeom>
                <a:ln w="63360">
                  <a:solidFill>
                    <a:srgbClr val="000000"/>
                  </a:solidFill>
                  <a:round/>
                </a:ln>
              </p:spPr>
              <p:style>
                <a:lnRef idx="0"/>
                <a:fillRef idx="0"/>
                <a:effectRef idx="0"/>
                <a:fontRef idx="minor"/>
              </p:style>
            </p:sp>
            <p:sp>
              <p:nvSpPr>
                <p:cNvPr id="2107" name="Line 29"/>
                <p:cNvSpPr/>
                <p:nvPr/>
              </p:nvSpPr>
              <p:spPr>
                <a:xfrm>
                  <a:off x="5782680" y="3491640"/>
                  <a:ext cx="2342160" cy="648720"/>
                </a:xfrm>
                <a:prstGeom prst="line">
                  <a:avLst/>
                </a:prstGeom>
                <a:ln w="63360">
                  <a:solidFill>
                    <a:srgbClr val="000000"/>
                  </a:solidFill>
                  <a:prstDash val="dash"/>
                  <a:round/>
                  <a:tailEnd len="med" type="triangle" w="med"/>
                </a:ln>
              </p:spPr>
              <p:style>
                <a:lnRef idx="0"/>
                <a:fillRef idx="0"/>
                <a:effectRef idx="0"/>
                <a:fontRef idx="minor"/>
              </p:style>
            </p:sp>
          </p:grpSp>
        </p:grpSp>
        <p:sp>
          <p:nvSpPr>
            <p:cNvPr id="2108" name="Line 30"/>
            <p:cNvSpPr/>
            <p:nvPr/>
          </p:nvSpPr>
          <p:spPr>
            <a:xfrm flipV="1">
              <a:off x="8056080" y="2741400"/>
              <a:ext cx="0" cy="1342800"/>
            </a:xfrm>
            <a:prstGeom prst="line">
              <a:avLst/>
            </a:prstGeom>
            <a:ln w="101520">
              <a:solidFill>
                <a:srgbClr val="547be0"/>
              </a:solidFill>
              <a:round/>
              <a:headEnd len="med" type="triangle" w="med"/>
              <a:tailEnd len="med" type="triangle" w="med"/>
            </a:ln>
          </p:spPr>
          <p:style>
            <a:lnRef idx="0"/>
            <a:fillRef idx="0"/>
            <a:effectRef idx="0"/>
            <a:fontRef idx="minor"/>
          </p:style>
        </p:sp>
        <p:sp>
          <p:nvSpPr>
            <p:cNvPr id="2109" name="CustomShape 31"/>
            <p:cNvSpPr/>
            <p:nvPr/>
          </p:nvSpPr>
          <p:spPr>
            <a:xfrm>
              <a:off x="8177760" y="2877480"/>
              <a:ext cx="487440" cy="891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71280" rIns="71280" tIns="71280" bIns="71280" anchor="ctr">
              <a:noAutofit/>
            </a:bodyPr>
            <a:p>
              <a:pPr algn="ctr">
                <a:lnSpc>
                  <a:spcPct val="100000"/>
                </a:lnSpc>
              </a:pPr>
              <a:r>
                <a:rPr b="1" lang="en-US" sz="5000" spc="-1" strike="noStrike">
                  <a:solidFill>
                    <a:srgbClr val="547be0"/>
                  </a:solidFill>
                  <a:latin typeface="Arial"/>
                  <a:ea typeface="Arial"/>
                </a:rPr>
                <a:t>θ</a:t>
              </a:r>
              <a:endParaRPr b="0" lang="en-US" sz="5000" spc="-1" strike="noStrike">
                <a:solidFill>
                  <a:srgbClr val="000000"/>
                </a:solidFill>
                <a:latin typeface="Gill Sans"/>
              </a:endParaRPr>
            </a:p>
          </p:txBody>
        </p:sp>
      </p:grpSp>
      <p:pic>
        <p:nvPicPr>
          <p:cNvPr id="2110" name="t_f^mathrm_vac_0" descr=""/>
          <p:cNvPicPr/>
          <p:nvPr/>
        </p:nvPicPr>
        <p:blipFill>
          <a:blip r:embed="rId1"/>
          <a:srcRect l="0" t="0" r="51663" b="0"/>
          <a:stretch/>
        </p:blipFill>
        <p:spPr>
          <a:xfrm>
            <a:off x="6901920" y="1504080"/>
            <a:ext cx="1586520" cy="784800"/>
          </a:xfrm>
          <a:prstGeom prst="rect">
            <a:avLst/>
          </a:prstGeom>
          <a:ln>
            <a:noFill/>
          </a:ln>
        </p:spPr>
      </p:pic>
      <p:sp>
        <p:nvSpPr>
          <p:cNvPr id="2111" name="Line 32"/>
          <p:cNvSpPr/>
          <p:nvPr/>
        </p:nvSpPr>
        <p:spPr>
          <a:xfrm>
            <a:off x="1385640" y="3481920"/>
            <a:ext cx="8102160" cy="0"/>
          </a:xfrm>
          <a:prstGeom prst="line">
            <a:avLst/>
          </a:prstGeom>
          <a:ln w="76320">
            <a:solidFill>
              <a:srgbClr val="11ac4e"/>
            </a:solidFill>
            <a:round/>
            <a:tailEnd len="med" type="triangle" w="med"/>
          </a:ln>
        </p:spPr>
        <p:style>
          <a:lnRef idx="0"/>
          <a:fillRef idx="0"/>
          <a:effectRef idx="0"/>
          <a:fontRef idx="minor"/>
        </p:style>
      </p:sp>
      <p:sp>
        <p:nvSpPr>
          <p:cNvPr id="2112" name="CustomShape 33"/>
          <p:cNvSpPr/>
          <p:nvPr/>
        </p:nvSpPr>
        <p:spPr>
          <a:xfrm>
            <a:off x="7764840" y="1876680"/>
            <a:ext cx="378720" cy="440640"/>
          </a:xfrm>
          <a:prstGeom prst="rect">
            <a:avLst/>
          </a:prstGeom>
          <a:noFill/>
          <a:ln w="76320">
            <a:solidFill>
              <a:srgbClr val="547be0"/>
            </a:solidFill>
            <a:miter/>
          </a:ln>
        </p:spPr>
        <p:style>
          <a:lnRef idx="0"/>
          <a:fillRef idx="0"/>
          <a:effectRef idx="0"/>
          <a:fontRef idx="minor"/>
        </p:style>
      </p:sp>
      <p:sp>
        <p:nvSpPr>
          <p:cNvPr id="2113" name="TextShape 34"/>
          <p:cNvSpPr txBox="1"/>
          <p:nvPr/>
        </p:nvSpPr>
        <p:spPr>
          <a:xfrm>
            <a:off x="8878680" y="3779640"/>
            <a:ext cx="921240" cy="515880"/>
          </a:xfrm>
          <a:prstGeom prst="rect">
            <a:avLst/>
          </a:prstGeom>
          <a:noFill/>
          <a:ln>
            <a:noFill/>
          </a:ln>
        </p:spPr>
        <p:txBody>
          <a:bodyPr lIns="90000" rIns="90000" tIns="45000" bIns="45000">
            <a:noAutofit/>
          </a:bodyPr>
          <a:p>
            <a:r>
              <a:rPr b="0" lang="en-US" sz="3000" spc="-1" strike="noStrike">
                <a:solidFill>
                  <a:srgbClr val="11ac4e"/>
                </a:solidFill>
                <a:latin typeface="Arial"/>
                <a:ea typeface="Arial"/>
              </a:rPr>
              <a:t>time</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10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14" name="" descr=""/>
          <p:cNvPicPr/>
          <p:nvPr/>
        </p:nvPicPr>
        <p:blipFill>
          <a:blip r:embed="rId1"/>
          <a:stretch/>
        </p:blipFill>
        <p:spPr>
          <a:xfrm>
            <a:off x="1576800" y="659520"/>
            <a:ext cx="7718040" cy="4663440"/>
          </a:xfrm>
          <a:prstGeom prst="rect">
            <a:avLst/>
          </a:prstGeom>
          <a:ln>
            <a:noFill/>
          </a:ln>
        </p:spPr>
      </p:pic>
      <p:sp>
        <p:nvSpPr>
          <p:cNvPr id="2115" name="TextShape 1"/>
          <p:cNvSpPr txBox="1"/>
          <p:nvPr/>
        </p:nvSpPr>
        <p:spPr>
          <a:xfrm>
            <a:off x="48240" y="32040"/>
            <a:ext cx="10031760" cy="608040"/>
          </a:xfrm>
          <a:prstGeom prst="rect">
            <a:avLst/>
          </a:prstGeom>
          <a:noFill/>
          <a:ln>
            <a:noFill/>
          </a:ln>
        </p:spPr>
        <p:txBody>
          <a:bodyPr lIns="50760" rIns="50760" tIns="50760" bIns="50760" anchor="ctr">
            <a:noAutofit/>
          </a:bodyPr>
          <a:p>
            <a:pPr algn="ctr">
              <a:lnSpc>
                <a:spcPct val="100000"/>
              </a:lnSpc>
            </a:pPr>
            <a:r>
              <a:rPr b="0" lang="en-US" sz="3500" spc="-1" strike="noStrike">
                <a:latin typeface="Arial"/>
                <a:ea typeface="Arial"/>
              </a:rPr>
              <a:t>Jet splittings: in medium</a:t>
            </a:r>
            <a:endParaRPr b="0" lang="en-US" sz="3500" spc="-1" strike="noStrike">
              <a:latin typeface="Arial"/>
            </a:endParaRPr>
          </a:p>
        </p:txBody>
      </p:sp>
    </p:spTree>
  </p:cSld>
</p:sld>
</file>

<file path=ppt/slides/slide10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16" name="" descr=""/>
          <p:cNvPicPr/>
          <p:nvPr/>
        </p:nvPicPr>
        <p:blipFill>
          <a:blip r:embed="rId1"/>
          <a:stretch/>
        </p:blipFill>
        <p:spPr>
          <a:xfrm>
            <a:off x="1590840" y="155880"/>
            <a:ext cx="7707960" cy="5176800"/>
          </a:xfrm>
          <a:prstGeom prst="rect">
            <a:avLst/>
          </a:prstGeom>
          <a:ln>
            <a:noFill/>
          </a:ln>
        </p:spPr>
      </p:pic>
      <p:sp>
        <p:nvSpPr>
          <p:cNvPr id="2117" name="TextShape 1"/>
          <p:cNvSpPr txBox="1"/>
          <p:nvPr/>
        </p:nvSpPr>
        <p:spPr>
          <a:xfrm>
            <a:off x="0" y="0"/>
            <a:ext cx="10080000" cy="822960"/>
          </a:xfrm>
          <a:prstGeom prst="rect">
            <a:avLst/>
          </a:prstGeom>
          <a:noFill/>
          <a:ln>
            <a:noFill/>
          </a:ln>
        </p:spPr>
        <p:txBody>
          <a:bodyPr lIns="50760" rIns="50760" tIns="50760" bIns="50760" anchor="ctr">
            <a:noAutofit/>
          </a:bodyPr>
          <a:p>
            <a:pPr algn="ctr">
              <a:lnSpc>
                <a:spcPct val="100000"/>
              </a:lnSpc>
            </a:pPr>
            <a:r>
              <a:rPr b="0" lang="en-US" sz="3500" spc="-1" strike="noStrike">
                <a:latin typeface="Arial"/>
                <a:ea typeface="Arial"/>
              </a:rPr>
              <a:t>Jet splittings: in medium</a:t>
            </a:r>
            <a:endParaRPr b="0" lang="en-US" sz="3500" spc="-1" strike="noStrike">
              <a:latin typeface="Arial"/>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0" name="TextShape 1"/>
          <p:cNvSpPr txBox="1"/>
          <p:nvPr/>
        </p:nvSpPr>
        <p:spPr>
          <a:xfrm>
            <a:off x="548640" y="1817640"/>
            <a:ext cx="9071640" cy="1280160"/>
          </a:xfrm>
          <a:prstGeom prst="rect">
            <a:avLst/>
          </a:prstGeom>
          <a:solidFill>
            <a:srgbClr val="b2b2b2"/>
          </a:solidFill>
          <a:ln w="18360">
            <a:solidFill>
              <a:srgbClr val="000000"/>
            </a:solidFill>
            <a:round/>
          </a:ln>
        </p:spPr>
        <p:txBody>
          <a:bodyPr lIns="9000" rIns="9000" tIns="9000" bIns="9000" anchor="ctr">
            <a:noAutofit/>
          </a:bodyPr>
          <a:p>
            <a:pPr algn="ctr"/>
            <a:r>
              <a:rPr b="0" lang="en-US" sz="3300" spc="-1" strike="noStrike">
                <a:latin typeface="Arial"/>
              </a:rPr>
              <a:t>“</a:t>
            </a:r>
            <a:r>
              <a:rPr b="0" lang="en-US" sz="3300" spc="-1" strike="noStrike">
                <a:latin typeface="Arial"/>
              </a:rPr>
              <a:t>Simple” example: Single hadrons</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18" name="CustomShape 1"/>
          <p:cNvSpPr/>
          <p:nvPr/>
        </p:nvSpPr>
        <p:spPr>
          <a:xfrm>
            <a:off x="-1066320" y="2277720"/>
            <a:ext cx="3843360" cy="1601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8160" rIns="38160" tIns="38160" bIns="38160" anchor="ctr">
            <a:spAutoFit/>
          </a:bodyPr>
          <a:p>
            <a:pPr lvl="2" marL="1625400" indent="-419040">
              <a:lnSpc>
                <a:spcPct val="100000"/>
              </a:lnSpc>
              <a:spcBef>
                <a:spcPts val="799"/>
              </a:spcBef>
              <a:buClr>
                <a:srgbClr val="ee345d"/>
              </a:buClr>
              <a:buSzPct val="171000"/>
              <a:buFont typeface="Helvetica"/>
              <a:buChar char="•"/>
            </a:pPr>
            <a:r>
              <a:rPr b="0" lang="en-US" sz="2000" spc="-1" strike="noStrike">
                <a:solidFill>
                  <a:srgbClr val="ee345d"/>
                </a:solidFill>
                <a:latin typeface="Arial"/>
                <a:ea typeface="Arial"/>
              </a:rPr>
              <a:t>log(</a:t>
            </a:r>
            <a:r>
              <a:rPr b="0" i="1" lang="en-US" sz="2000" spc="-1" strike="noStrike">
                <a:solidFill>
                  <a:srgbClr val="ee345d"/>
                </a:solidFill>
                <a:latin typeface="Arial"/>
                <a:ea typeface="Arial"/>
              </a:rPr>
              <a:t>k</a:t>
            </a:r>
            <a:r>
              <a:rPr b="0" lang="en-US" sz="2000" spc="-1" strike="noStrike" baseline="-6000">
                <a:solidFill>
                  <a:srgbClr val="ee345d"/>
                </a:solidFill>
                <a:latin typeface="Arial"/>
                <a:ea typeface="Arial"/>
              </a:rPr>
              <a:t>T</a:t>
            </a:r>
            <a:r>
              <a:rPr b="0" lang="en-US" sz="2000" spc="-1" strike="noStrike">
                <a:solidFill>
                  <a:srgbClr val="ee345d"/>
                </a:solidFill>
                <a:latin typeface="Arial"/>
                <a:ea typeface="Arial"/>
              </a:rPr>
              <a:t>) &gt; 0 separates perturbative from non-perturbative regime</a:t>
            </a:r>
            <a:endParaRPr b="0" lang="en-US" sz="2000" spc="-1" strike="noStrike">
              <a:solidFill>
                <a:srgbClr val="000000"/>
              </a:solidFill>
              <a:latin typeface="Gill Sans"/>
            </a:endParaRPr>
          </a:p>
        </p:txBody>
      </p:sp>
      <p:pic>
        <p:nvPicPr>
          <p:cNvPr id="2119" name="" descr=""/>
          <p:cNvPicPr/>
          <p:nvPr/>
        </p:nvPicPr>
        <p:blipFill>
          <a:blip r:embed="rId1"/>
          <a:stretch/>
        </p:blipFill>
        <p:spPr>
          <a:xfrm>
            <a:off x="1585440" y="4686480"/>
            <a:ext cx="1621440" cy="555840"/>
          </a:xfrm>
          <a:prstGeom prst="rect">
            <a:avLst/>
          </a:prstGeom>
          <a:ln>
            <a:noFill/>
          </a:ln>
        </p:spPr>
      </p:pic>
      <p:sp>
        <p:nvSpPr>
          <p:cNvPr id="2120" name="CustomShape 2"/>
          <p:cNvSpPr/>
          <p:nvPr/>
        </p:nvSpPr>
        <p:spPr>
          <a:xfrm>
            <a:off x="-1130400" y="3892680"/>
            <a:ext cx="4006800" cy="991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8160" rIns="38160" tIns="38160" bIns="38160" anchor="ctr">
            <a:spAutoFit/>
          </a:bodyPr>
          <a:p>
            <a:pPr lvl="2" marL="1625400" indent="-419040">
              <a:lnSpc>
                <a:spcPct val="100000"/>
              </a:lnSpc>
              <a:spcBef>
                <a:spcPts val="799"/>
              </a:spcBef>
              <a:buClr>
                <a:srgbClr val="ff644e"/>
              </a:buClr>
              <a:buSzPct val="171000"/>
              <a:buFont typeface="Helvetica"/>
              <a:buChar char="•"/>
            </a:pPr>
            <a:r>
              <a:rPr b="0" lang="en-US" sz="2000" spc="-1" strike="noStrike">
                <a:solidFill>
                  <a:srgbClr val="ff7c00"/>
                </a:solidFill>
                <a:latin typeface="Arial"/>
                <a:ea typeface="Arial"/>
              </a:rPr>
              <a:t>Formation time: how long until the splitting occurred</a:t>
            </a:r>
            <a:endParaRPr b="0" lang="en-US" sz="2000" spc="-1" strike="noStrike">
              <a:solidFill>
                <a:srgbClr val="000000"/>
              </a:solidFill>
              <a:latin typeface="Gill Sans"/>
            </a:endParaRPr>
          </a:p>
        </p:txBody>
      </p:sp>
      <p:sp>
        <p:nvSpPr>
          <p:cNvPr id="2121" name="TextShape 3"/>
          <p:cNvSpPr txBox="1"/>
          <p:nvPr/>
        </p:nvSpPr>
        <p:spPr>
          <a:xfrm>
            <a:off x="-70920" y="-42480"/>
            <a:ext cx="10129320" cy="747360"/>
          </a:xfrm>
          <a:prstGeom prst="rect">
            <a:avLst/>
          </a:prstGeom>
          <a:noFill/>
          <a:ln>
            <a:noFill/>
          </a:ln>
        </p:spPr>
        <p:txBody>
          <a:bodyPr lIns="38160" rIns="38160" tIns="38160" bIns="38160" anchor="ctr">
            <a:noAutofit/>
          </a:bodyPr>
          <a:p>
            <a:pPr algn="ctr">
              <a:lnSpc>
                <a:spcPct val="100000"/>
              </a:lnSpc>
            </a:pPr>
            <a:r>
              <a:rPr b="0" lang="en-US" sz="4000" spc="-1" strike="noStrike">
                <a:latin typeface="Arial"/>
                <a:ea typeface="Arial"/>
              </a:rPr>
              <a:t>Exploring the Lund Plane: in vacuum</a:t>
            </a:r>
            <a:endParaRPr b="0" lang="en-US" sz="4000" spc="-1" strike="noStrike">
              <a:latin typeface="Arial"/>
            </a:endParaRPr>
          </a:p>
        </p:txBody>
      </p:sp>
      <p:sp>
        <p:nvSpPr>
          <p:cNvPr id="2122" name="CustomShape 4"/>
          <p:cNvSpPr/>
          <p:nvPr/>
        </p:nvSpPr>
        <p:spPr>
          <a:xfrm>
            <a:off x="666720" y="1765080"/>
            <a:ext cx="1165320" cy="559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38160" rIns="38160" tIns="38160" bIns="38160" anchor="ctr">
            <a:spAutoFit/>
          </a:bodyPr>
          <a:p>
            <a:pPr>
              <a:lnSpc>
                <a:spcPts val="3798"/>
              </a:lnSpc>
            </a:pPr>
            <a:r>
              <a:rPr b="0" lang="en-US" sz="1200" spc="-1" strike="noStrike" u="sng">
                <a:solidFill>
                  <a:srgbClr val="011688"/>
                </a:solidFill>
                <a:uFillTx/>
                <a:latin typeface="Arial"/>
                <a:ea typeface="Arial"/>
              </a:rPr>
              <a:t>JHEP 12 (2018)</a:t>
            </a:r>
            <a:endParaRPr b="0" lang="en-US" sz="1200" spc="-1" strike="noStrike">
              <a:solidFill>
                <a:srgbClr val="000000"/>
              </a:solidFill>
              <a:latin typeface="Gill Sans"/>
            </a:endParaRPr>
          </a:p>
        </p:txBody>
      </p:sp>
      <p:sp>
        <p:nvSpPr>
          <p:cNvPr id="2123" name="CustomShape 5"/>
          <p:cNvSpPr/>
          <p:nvPr/>
        </p:nvSpPr>
        <p:spPr>
          <a:xfrm>
            <a:off x="636480" y="1496160"/>
            <a:ext cx="1505160" cy="635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38160" rIns="38160" tIns="38160" bIns="38160" anchor="ctr">
            <a:spAutoFit/>
          </a:bodyPr>
          <a:p>
            <a:pPr>
              <a:lnSpc>
                <a:spcPts val="4399"/>
              </a:lnSpc>
            </a:pPr>
            <a:r>
              <a:rPr b="0" lang="en-US" sz="1200" spc="-1" strike="noStrike" u="sng">
                <a:solidFill>
                  <a:srgbClr val="011688"/>
                </a:solidFill>
                <a:uFillTx/>
                <a:latin typeface="Arial"/>
                <a:ea typeface="Arial"/>
              </a:rPr>
              <a:t>*Z. Phys. C43 (1989)</a:t>
            </a:r>
            <a:endParaRPr b="0" lang="en-US" sz="1200" spc="-1" strike="noStrike">
              <a:solidFill>
                <a:srgbClr val="000000"/>
              </a:solidFill>
              <a:latin typeface="Gill Sans"/>
            </a:endParaRPr>
          </a:p>
        </p:txBody>
      </p:sp>
      <p:sp>
        <p:nvSpPr>
          <p:cNvPr id="2124" name="CustomShape 6"/>
          <p:cNvSpPr/>
          <p:nvPr/>
        </p:nvSpPr>
        <p:spPr>
          <a:xfrm>
            <a:off x="11880" y="4686480"/>
            <a:ext cx="1573560" cy="5590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38160" rIns="38160" tIns="38160" bIns="38160" anchor="ctr">
            <a:spAutoFit/>
          </a:bodyPr>
          <a:p>
            <a:pPr>
              <a:lnSpc>
                <a:spcPts val="3798"/>
              </a:lnSpc>
            </a:pPr>
            <a:r>
              <a:rPr b="0" lang="en-US" sz="1200" spc="-1" strike="noStrike" u="sng">
                <a:solidFill>
                  <a:srgbClr val="011688"/>
                </a:solidFill>
                <a:uFillTx/>
                <a:latin typeface="Arial"/>
                <a:ea typeface="Arial"/>
              </a:rPr>
              <a:t>Y. L. Dokshitzer, et.al.</a:t>
            </a:r>
            <a:endParaRPr b="0" lang="en-US" sz="1200" spc="-1" strike="noStrike">
              <a:solidFill>
                <a:srgbClr val="000000"/>
              </a:solidFill>
              <a:latin typeface="Gill Sans"/>
            </a:endParaRPr>
          </a:p>
        </p:txBody>
      </p:sp>
      <p:sp>
        <p:nvSpPr>
          <p:cNvPr id="2125" name="CustomShape 7"/>
          <p:cNvSpPr/>
          <p:nvPr/>
        </p:nvSpPr>
        <p:spPr>
          <a:xfrm>
            <a:off x="-985320" y="959760"/>
            <a:ext cx="3749760" cy="991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8160" rIns="38160" tIns="38160" bIns="38160" anchor="ctr">
            <a:spAutoFit/>
          </a:bodyPr>
          <a:p>
            <a:pPr lvl="2" marL="1625400" indent="-419040">
              <a:lnSpc>
                <a:spcPct val="100000"/>
              </a:lnSpc>
              <a:spcBef>
                <a:spcPts val="799"/>
              </a:spcBef>
              <a:buClr>
                <a:srgbClr val="000000"/>
              </a:buClr>
              <a:buSzPct val="171000"/>
              <a:buFont typeface="Helvetica"/>
              <a:buChar char="•"/>
            </a:pPr>
            <a:r>
              <a:rPr b="0" lang="en-US" sz="2000" spc="-1" strike="noStrike">
                <a:solidFill>
                  <a:srgbClr val="000000"/>
                </a:solidFill>
                <a:latin typeface="Arial"/>
                <a:ea typeface="Arial"/>
              </a:rPr>
              <a:t>Lund Diagram*: phase space of jet splitting</a:t>
            </a:r>
            <a:endParaRPr b="0" lang="en-US" sz="2000" spc="-1" strike="noStrike">
              <a:solidFill>
                <a:srgbClr val="000000"/>
              </a:solidFill>
              <a:latin typeface="Gill Sans"/>
            </a:endParaRPr>
          </a:p>
        </p:txBody>
      </p:sp>
      <p:grpSp>
        <p:nvGrpSpPr>
          <p:cNvPr id="2126" name="Group 8"/>
          <p:cNvGrpSpPr/>
          <p:nvPr/>
        </p:nvGrpSpPr>
        <p:grpSpPr>
          <a:xfrm>
            <a:off x="4556160" y="843120"/>
            <a:ext cx="4906440" cy="5683320"/>
            <a:chOff x="4556160" y="843120"/>
            <a:chExt cx="4906440" cy="5683320"/>
          </a:xfrm>
        </p:grpSpPr>
        <p:grpSp>
          <p:nvGrpSpPr>
            <p:cNvPr id="2127" name="Group 9"/>
            <p:cNvGrpSpPr/>
            <p:nvPr/>
          </p:nvGrpSpPr>
          <p:grpSpPr>
            <a:xfrm>
              <a:off x="6489000" y="843120"/>
              <a:ext cx="2973600" cy="1551600"/>
              <a:chOff x="6489000" y="843120"/>
              <a:chExt cx="2973600" cy="1551600"/>
            </a:xfrm>
          </p:grpSpPr>
          <p:sp>
            <p:nvSpPr>
              <p:cNvPr id="2128" name="CustomShape 10"/>
              <p:cNvSpPr/>
              <p:nvPr/>
            </p:nvSpPr>
            <p:spPr>
              <a:xfrm rot="5400000">
                <a:off x="6793560" y="1261800"/>
                <a:ext cx="1536480" cy="714240"/>
              </a:xfrm>
              <a:prstGeom prst="ellipse">
                <a:avLst/>
              </a:prstGeom>
              <a:noFill/>
              <a:ln w="25560">
                <a:solidFill>
                  <a:srgbClr val="000000"/>
                </a:solidFill>
                <a:miter/>
              </a:ln>
            </p:spPr>
            <p:style>
              <a:lnRef idx="0"/>
              <a:fillRef idx="0"/>
              <a:effectRef idx="0"/>
              <a:fontRef idx="minor"/>
            </p:style>
          </p:sp>
          <p:sp>
            <p:nvSpPr>
              <p:cNvPr id="2129" name="Line 11"/>
              <p:cNvSpPr/>
              <p:nvPr/>
            </p:nvSpPr>
            <p:spPr>
              <a:xfrm flipV="1">
                <a:off x="6507360" y="843120"/>
                <a:ext cx="977040" cy="770400"/>
              </a:xfrm>
              <a:prstGeom prst="line">
                <a:avLst/>
              </a:prstGeom>
              <a:ln w="25560">
                <a:solidFill>
                  <a:srgbClr val="000000"/>
                </a:solidFill>
                <a:round/>
              </a:ln>
            </p:spPr>
            <p:style>
              <a:lnRef idx="0"/>
              <a:fillRef idx="0"/>
              <a:effectRef idx="0"/>
              <a:fontRef idx="minor"/>
            </p:style>
          </p:sp>
          <p:sp>
            <p:nvSpPr>
              <p:cNvPr id="2130" name="Line 12"/>
              <p:cNvSpPr/>
              <p:nvPr/>
            </p:nvSpPr>
            <p:spPr>
              <a:xfrm>
                <a:off x="6489000" y="1605960"/>
                <a:ext cx="1037520" cy="788760"/>
              </a:xfrm>
              <a:prstGeom prst="line">
                <a:avLst/>
              </a:prstGeom>
              <a:ln w="25560">
                <a:solidFill>
                  <a:srgbClr val="000000"/>
                </a:solidFill>
                <a:round/>
              </a:ln>
            </p:spPr>
            <p:style>
              <a:lnRef idx="0"/>
              <a:fillRef idx="0"/>
              <a:effectRef idx="0"/>
              <a:fontRef idx="minor"/>
            </p:style>
          </p:sp>
          <p:sp>
            <p:nvSpPr>
              <p:cNvPr id="2131" name="Line 13"/>
              <p:cNvSpPr/>
              <p:nvPr/>
            </p:nvSpPr>
            <p:spPr>
              <a:xfrm>
                <a:off x="6515640" y="1614240"/>
                <a:ext cx="1655640" cy="0"/>
              </a:xfrm>
              <a:prstGeom prst="line">
                <a:avLst/>
              </a:prstGeom>
              <a:ln w="25560">
                <a:solidFill>
                  <a:srgbClr val="000000"/>
                </a:solidFill>
                <a:round/>
                <a:tailEnd len="med" type="triangle" w="med"/>
              </a:ln>
            </p:spPr>
            <p:style>
              <a:lnRef idx="0"/>
              <a:fillRef idx="0"/>
              <a:effectRef idx="0"/>
              <a:fontRef idx="minor"/>
            </p:style>
          </p:sp>
          <p:sp>
            <p:nvSpPr>
              <p:cNvPr id="2132" name="Line 14"/>
              <p:cNvSpPr/>
              <p:nvPr/>
            </p:nvSpPr>
            <p:spPr>
              <a:xfrm flipV="1">
                <a:off x="6582960" y="1109880"/>
                <a:ext cx="1042920" cy="503280"/>
              </a:xfrm>
              <a:prstGeom prst="line">
                <a:avLst/>
              </a:prstGeom>
              <a:ln w="25560">
                <a:solidFill>
                  <a:srgbClr val="a43cc1"/>
                </a:solidFill>
                <a:round/>
                <a:tailEnd len="med" type="triangle" w="med"/>
              </a:ln>
            </p:spPr>
            <p:style>
              <a:lnRef idx="0"/>
              <a:fillRef idx="0"/>
              <a:effectRef idx="0"/>
              <a:fontRef idx="minor"/>
            </p:style>
          </p:sp>
          <p:sp>
            <p:nvSpPr>
              <p:cNvPr id="2133" name="Line 15"/>
              <p:cNvSpPr/>
              <p:nvPr/>
            </p:nvSpPr>
            <p:spPr>
              <a:xfrm>
                <a:off x="7075800" y="1803240"/>
                <a:ext cx="679320" cy="141840"/>
              </a:xfrm>
              <a:prstGeom prst="line">
                <a:avLst/>
              </a:prstGeom>
              <a:ln w="25560">
                <a:solidFill>
                  <a:srgbClr val="11ac4e"/>
                </a:solidFill>
                <a:round/>
                <a:tailEnd len="med" type="triangle" w="med"/>
              </a:ln>
            </p:spPr>
            <p:style>
              <a:lnRef idx="0"/>
              <a:fillRef idx="0"/>
              <a:effectRef idx="0"/>
              <a:fontRef idx="minor"/>
            </p:style>
          </p:sp>
          <p:sp>
            <p:nvSpPr>
              <p:cNvPr id="2134" name="Line 16"/>
              <p:cNvSpPr/>
              <p:nvPr/>
            </p:nvSpPr>
            <p:spPr>
              <a:xfrm flipV="1">
                <a:off x="7096680" y="1315800"/>
                <a:ext cx="684360" cy="43920"/>
              </a:xfrm>
              <a:prstGeom prst="line">
                <a:avLst/>
              </a:prstGeom>
              <a:ln w="25560">
                <a:solidFill>
                  <a:srgbClr val="a43cc1"/>
                </a:solidFill>
                <a:round/>
                <a:tailEnd len="med" type="triangle" w="med"/>
              </a:ln>
            </p:spPr>
            <p:style>
              <a:lnRef idx="0"/>
              <a:fillRef idx="0"/>
              <a:effectRef idx="0"/>
              <a:fontRef idx="minor"/>
            </p:style>
          </p:sp>
          <p:sp>
            <p:nvSpPr>
              <p:cNvPr id="2135" name="Line 17"/>
              <p:cNvSpPr/>
              <p:nvPr/>
            </p:nvSpPr>
            <p:spPr>
              <a:xfrm flipV="1">
                <a:off x="6956280" y="1093680"/>
                <a:ext cx="447840" cy="333000"/>
              </a:xfrm>
              <a:prstGeom prst="line">
                <a:avLst/>
              </a:prstGeom>
              <a:ln w="25560">
                <a:solidFill>
                  <a:srgbClr val="a43cc1"/>
                </a:solidFill>
                <a:round/>
                <a:tailEnd len="med" type="triangle" w="med"/>
              </a:ln>
            </p:spPr>
            <p:style>
              <a:lnRef idx="0"/>
              <a:fillRef idx="0"/>
              <a:effectRef idx="0"/>
              <a:fontRef idx="minor"/>
            </p:style>
          </p:sp>
          <p:sp>
            <p:nvSpPr>
              <p:cNvPr id="2136" name="Line 18"/>
              <p:cNvSpPr/>
              <p:nvPr/>
            </p:nvSpPr>
            <p:spPr>
              <a:xfrm>
                <a:off x="6986880" y="1413000"/>
                <a:ext cx="417240" cy="0"/>
              </a:xfrm>
              <a:prstGeom prst="line">
                <a:avLst/>
              </a:prstGeom>
              <a:ln w="25560">
                <a:solidFill>
                  <a:srgbClr val="a43cc1"/>
                </a:solidFill>
                <a:round/>
                <a:tailEnd len="med" type="triangle" w="med"/>
              </a:ln>
            </p:spPr>
            <p:style>
              <a:lnRef idx="0"/>
              <a:fillRef idx="0"/>
              <a:effectRef idx="0"/>
              <a:fontRef idx="minor"/>
            </p:style>
          </p:sp>
          <p:sp>
            <p:nvSpPr>
              <p:cNvPr id="2137" name="Line 19"/>
              <p:cNvSpPr/>
              <p:nvPr/>
            </p:nvSpPr>
            <p:spPr>
              <a:xfrm flipV="1">
                <a:off x="7327800" y="1811160"/>
                <a:ext cx="394200" cy="45720"/>
              </a:xfrm>
              <a:prstGeom prst="line">
                <a:avLst/>
              </a:prstGeom>
              <a:ln w="25560">
                <a:solidFill>
                  <a:srgbClr val="11ac4e"/>
                </a:solidFill>
                <a:round/>
                <a:tailEnd len="med" type="triangle" w="med"/>
              </a:ln>
            </p:spPr>
            <p:style>
              <a:lnRef idx="0"/>
              <a:fillRef idx="0"/>
              <a:effectRef idx="0"/>
              <a:fontRef idx="minor"/>
            </p:style>
          </p:sp>
          <p:sp>
            <p:nvSpPr>
              <p:cNvPr id="2138" name="Line 20"/>
              <p:cNvSpPr/>
              <p:nvPr/>
            </p:nvSpPr>
            <p:spPr>
              <a:xfrm flipV="1">
                <a:off x="7301880" y="1243080"/>
                <a:ext cx="275760" cy="99720"/>
              </a:xfrm>
              <a:prstGeom prst="line">
                <a:avLst/>
              </a:prstGeom>
              <a:ln w="25560">
                <a:solidFill>
                  <a:srgbClr val="a43cc1"/>
                </a:solidFill>
                <a:round/>
                <a:tailEnd len="med" type="triangle" w="med"/>
              </a:ln>
            </p:spPr>
            <p:style>
              <a:lnRef idx="0"/>
              <a:fillRef idx="0"/>
              <a:effectRef idx="0"/>
              <a:fontRef idx="minor"/>
            </p:style>
          </p:sp>
          <p:sp>
            <p:nvSpPr>
              <p:cNvPr id="2139" name="Line 21"/>
              <p:cNvSpPr/>
              <p:nvPr/>
            </p:nvSpPr>
            <p:spPr>
              <a:xfrm>
                <a:off x="6947280" y="1760400"/>
                <a:ext cx="514440" cy="353880"/>
              </a:xfrm>
              <a:prstGeom prst="line">
                <a:avLst/>
              </a:prstGeom>
              <a:ln w="25560">
                <a:solidFill>
                  <a:srgbClr val="11ac4e"/>
                </a:solidFill>
                <a:round/>
                <a:tailEnd len="med" type="triangle" w="med"/>
              </a:ln>
            </p:spPr>
            <p:style>
              <a:lnRef idx="0"/>
              <a:fillRef idx="0"/>
              <a:effectRef idx="0"/>
              <a:fontRef idx="minor"/>
            </p:style>
          </p:sp>
          <p:sp>
            <p:nvSpPr>
              <p:cNvPr id="2140" name="Line 22"/>
              <p:cNvSpPr/>
              <p:nvPr/>
            </p:nvSpPr>
            <p:spPr>
              <a:xfrm flipV="1">
                <a:off x="7101720" y="1752120"/>
                <a:ext cx="579600" cy="44640"/>
              </a:xfrm>
              <a:prstGeom prst="line">
                <a:avLst/>
              </a:prstGeom>
              <a:ln w="25560">
                <a:solidFill>
                  <a:srgbClr val="11ac4e"/>
                </a:solidFill>
                <a:round/>
                <a:tailEnd len="med" type="triangle" w="med"/>
              </a:ln>
            </p:spPr>
            <p:style>
              <a:lnRef idx="0"/>
              <a:fillRef idx="0"/>
              <a:effectRef idx="0"/>
              <a:fontRef idx="minor"/>
            </p:style>
          </p:sp>
          <p:sp>
            <p:nvSpPr>
              <p:cNvPr id="2141" name="Line 23"/>
              <p:cNvSpPr/>
              <p:nvPr/>
            </p:nvSpPr>
            <p:spPr>
              <a:xfrm>
                <a:off x="6647400" y="1644840"/>
                <a:ext cx="913680" cy="347760"/>
              </a:xfrm>
              <a:prstGeom prst="line">
                <a:avLst/>
              </a:prstGeom>
              <a:ln w="25560">
                <a:solidFill>
                  <a:srgbClr val="11ac4e"/>
                </a:solidFill>
                <a:round/>
                <a:tailEnd len="med" type="triangle" w="med"/>
              </a:ln>
            </p:spPr>
            <p:style>
              <a:lnRef idx="0"/>
              <a:fillRef idx="0"/>
              <a:effectRef idx="0"/>
              <a:fontRef idx="minor"/>
            </p:style>
          </p:sp>
          <p:sp>
            <p:nvSpPr>
              <p:cNvPr id="2142" name="CustomShape 24"/>
              <p:cNvSpPr/>
              <p:nvPr/>
            </p:nvSpPr>
            <p:spPr>
              <a:xfrm rot="5400000">
                <a:off x="7158600" y="1092240"/>
                <a:ext cx="617400" cy="323280"/>
              </a:xfrm>
              <a:prstGeom prst="ellipse">
                <a:avLst/>
              </a:prstGeom>
              <a:noFill/>
              <a:ln w="25560">
                <a:solidFill>
                  <a:srgbClr val="a43cc1"/>
                </a:solidFill>
                <a:miter/>
              </a:ln>
            </p:spPr>
            <p:style>
              <a:lnRef idx="0"/>
              <a:fillRef idx="0"/>
              <a:effectRef idx="0"/>
              <a:fontRef idx="minor"/>
            </p:style>
          </p:sp>
          <p:sp>
            <p:nvSpPr>
              <p:cNvPr id="2143" name="Line 25"/>
              <p:cNvSpPr/>
              <p:nvPr/>
            </p:nvSpPr>
            <p:spPr>
              <a:xfrm flipV="1">
                <a:off x="6543720" y="946440"/>
                <a:ext cx="904320" cy="687600"/>
              </a:xfrm>
              <a:prstGeom prst="line">
                <a:avLst/>
              </a:prstGeom>
              <a:ln w="25560">
                <a:solidFill>
                  <a:srgbClr val="a43cc1"/>
                </a:solidFill>
                <a:round/>
              </a:ln>
            </p:spPr>
            <p:style>
              <a:lnRef idx="0"/>
              <a:fillRef idx="0"/>
              <a:effectRef idx="0"/>
              <a:fontRef idx="minor"/>
            </p:style>
          </p:sp>
          <p:sp>
            <p:nvSpPr>
              <p:cNvPr id="2144" name="Line 26"/>
              <p:cNvSpPr/>
              <p:nvPr/>
            </p:nvSpPr>
            <p:spPr>
              <a:xfrm flipV="1">
                <a:off x="6499440" y="1560240"/>
                <a:ext cx="992880" cy="68760"/>
              </a:xfrm>
              <a:prstGeom prst="line">
                <a:avLst/>
              </a:prstGeom>
              <a:ln w="25560">
                <a:solidFill>
                  <a:srgbClr val="a43cc1"/>
                </a:solidFill>
                <a:round/>
              </a:ln>
            </p:spPr>
            <p:style>
              <a:lnRef idx="0"/>
              <a:fillRef idx="0"/>
              <a:effectRef idx="0"/>
              <a:fontRef idx="minor"/>
            </p:style>
          </p:sp>
          <p:sp>
            <p:nvSpPr>
              <p:cNvPr id="2145" name="CustomShape 27"/>
              <p:cNvSpPr/>
              <p:nvPr/>
            </p:nvSpPr>
            <p:spPr>
              <a:xfrm rot="5400000">
                <a:off x="7188840" y="1785600"/>
                <a:ext cx="617400" cy="323280"/>
              </a:xfrm>
              <a:prstGeom prst="ellipse">
                <a:avLst/>
              </a:prstGeom>
              <a:noFill/>
              <a:ln w="25560">
                <a:solidFill>
                  <a:srgbClr val="11ac4e"/>
                </a:solidFill>
                <a:miter/>
              </a:ln>
            </p:spPr>
            <p:style>
              <a:lnRef idx="0"/>
              <a:fillRef idx="0"/>
              <a:effectRef idx="0"/>
              <a:fontRef idx="minor"/>
            </p:style>
          </p:sp>
          <p:sp>
            <p:nvSpPr>
              <p:cNvPr id="2146" name="Line 28"/>
              <p:cNvSpPr/>
              <p:nvPr/>
            </p:nvSpPr>
            <p:spPr>
              <a:xfrm>
                <a:off x="6632640" y="1628280"/>
                <a:ext cx="903960" cy="17280"/>
              </a:xfrm>
              <a:prstGeom prst="line">
                <a:avLst/>
              </a:prstGeom>
              <a:ln w="25560">
                <a:solidFill>
                  <a:srgbClr val="11ac4e"/>
                </a:solidFill>
                <a:round/>
              </a:ln>
            </p:spPr>
            <p:style>
              <a:lnRef idx="0"/>
              <a:fillRef idx="0"/>
              <a:effectRef idx="0"/>
              <a:fontRef idx="minor"/>
            </p:style>
          </p:sp>
          <p:sp>
            <p:nvSpPr>
              <p:cNvPr id="2147" name="Line 29"/>
              <p:cNvSpPr/>
              <p:nvPr/>
            </p:nvSpPr>
            <p:spPr>
              <a:xfrm>
                <a:off x="6648480" y="1630800"/>
                <a:ext cx="789120" cy="607320"/>
              </a:xfrm>
              <a:prstGeom prst="line">
                <a:avLst/>
              </a:prstGeom>
              <a:ln w="25560">
                <a:solidFill>
                  <a:srgbClr val="11ac4e"/>
                </a:solidFill>
                <a:round/>
              </a:ln>
            </p:spPr>
            <p:style>
              <a:lnRef idx="0"/>
              <a:fillRef idx="0"/>
              <a:effectRef idx="0"/>
              <a:fontRef idx="minor"/>
            </p:style>
          </p:sp>
          <p:sp>
            <p:nvSpPr>
              <p:cNvPr id="2148" name="CustomShape 30"/>
              <p:cNvSpPr/>
              <p:nvPr/>
            </p:nvSpPr>
            <p:spPr>
              <a:xfrm>
                <a:off x="7890840" y="936360"/>
                <a:ext cx="1571760" cy="413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8160" rIns="38160" tIns="38160" bIns="38160" anchor="ctr">
                <a:noAutofit/>
              </a:bodyPr>
              <a:p>
                <a:pPr algn="ctr">
                  <a:lnSpc>
                    <a:spcPct val="100000"/>
                  </a:lnSpc>
                </a:pPr>
                <a:r>
                  <a:rPr b="1" i="1" lang="en-US" sz="2000" spc="-1" strike="noStrike">
                    <a:solidFill>
                      <a:srgbClr val="a43cc1"/>
                    </a:solidFill>
                    <a:latin typeface="Arial"/>
                    <a:ea typeface="Arial"/>
                  </a:rPr>
                  <a:t>p</a:t>
                </a:r>
                <a:r>
                  <a:rPr b="1" lang="en-US" sz="2000" spc="-1" strike="noStrike" baseline="-6000">
                    <a:solidFill>
                      <a:srgbClr val="a43cc1"/>
                    </a:solidFill>
                    <a:latin typeface="Arial"/>
                    <a:ea typeface="Arial"/>
                  </a:rPr>
                  <a:t>T1</a:t>
                </a:r>
                <a:r>
                  <a:rPr b="1" lang="en-US" sz="2000" spc="-1" strike="noStrike">
                    <a:solidFill>
                      <a:srgbClr val="a43cc1"/>
                    </a:solidFill>
                    <a:latin typeface="Arial"/>
                    <a:ea typeface="Arial"/>
                  </a:rPr>
                  <a:t> = (1-z)</a:t>
                </a:r>
                <a:r>
                  <a:rPr b="1" i="1" lang="en-US" sz="2000" spc="-1" strike="noStrike">
                    <a:solidFill>
                      <a:srgbClr val="a43cc1"/>
                    </a:solidFill>
                    <a:latin typeface="Arial"/>
                    <a:ea typeface="Arial"/>
                  </a:rPr>
                  <a:t>p</a:t>
                </a:r>
                <a:r>
                  <a:rPr b="1" lang="en-US" sz="2000" spc="-1" strike="noStrike" baseline="-6000">
                    <a:solidFill>
                      <a:srgbClr val="a43cc1"/>
                    </a:solidFill>
                    <a:latin typeface="Arial"/>
                    <a:ea typeface="Arial"/>
                  </a:rPr>
                  <a:t>T</a:t>
                </a:r>
                <a:endParaRPr b="0" lang="en-US" sz="2000" spc="-1" strike="noStrike">
                  <a:solidFill>
                    <a:srgbClr val="000000"/>
                  </a:solidFill>
                  <a:latin typeface="Gill Sans"/>
                </a:endParaRPr>
              </a:p>
            </p:txBody>
          </p:sp>
          <p:sp>
            <p:nvSpPr>
              <p:cNvPr id="2149" name="CustomShape 31"/>
              <p:cNvSpPr/>
              <p:nvPr/>
            </p:nvSpPr>
            <p:spPr>
              <a:xfrm>
                <a:off x="7956360" y="1704240"/>
                <a:ext cx="1151280" cy="413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8160" rIns="38160" tIns="38160" bIns="38160" anchor="ctr">
                <a:noAutofit/>
              </a:bodyPr>
              <a:p>
                <a:pPr algn="ctr">
                  <a:lnSpc>
                    <a:spcPct val="100000"/>
                  </a:lnSpc>
                </a:pPr>
                <a:r>
                  <a:rPr b="1" i="1" lang="en-US" sz="2000" spc="-1" strike="noStrike">
                    <a:solidFill>
                      <a:srgbClr val="11ac4e"/>
                    </a:solidFill>
                    <a:latin typeface="Arial"/>
                    <a:ea typeface="Arial"/>
                  </a:rPr>
                  <a:t>p</a:t>
                </a:r>
                <a:r>
                  <a:rPr b="1" lang="en-US" sz="2000" spc="-1" strike="noStrike" baseline="-6000">
                    <a:solidFill>
                      <a:srgbClr val="11ac4e"/>
                    </a:solidFill>
                    <a:latin typeface="Arial"/>
                    <a:ea typeface="Arial"/>
                  </a:rPr>
                  <a:t>T2</a:t>
                </a:r>
                <a:r>
                  <a:rPr b="1" lang="en-US" sz="2000" spc="-1" strike="noStrike">
                    <a:solidFill>
                      <a:srgbClr val="11ac4e"/>
                    </a:solidFill>
                    <a:latin typeface="Arial"/>
                    <a:ea typeface="Arial"/>
                  </a:rPr>
                  <a:t> = z</a:t>
                </a:r>
                <a:r>
                  <a:rPr b="1" i="1" lang="en-US" sz="2000" spc="-1" strike="noStrike">
                    <a:solidFill>
                      <a:srgbClr val="11ac4e"/>
                    </a:solidFill>
                    <a:latin typeface="Arial"/>
                    <a:ea typeface="Arial"/>
                  </a:rPr>
                  <a:t>p</a:t>
                </a:r>
                <a:r>
                  <a:rPr b="1" lang="en-US" sz="2000" spc="-1" strike="noStrike" baseline="-6000">
                    <a:solidFill>
                      <a:srgbClr val="11ac4e"/>
                    </a:solidFill>
                    <a:latin typeface="Arial"/>
                    <a:ea typeface="Arial"/>
                  </a:rPr>
                  <a:t>T</a:t>
                </a:r>
                <a:endParaRPr b="0" lang="en-US" sz="2000" spc="-1" strike="noStrike">
                  <a:solidFill>
                    <a:srgbClr val="000000"/>
                  </a:solidFill>
                  <a:latin typeface="Gill Sans"/>
                </a:endParaRPr>
              </a:p>
            </p:txBody>
          </p:sp>
        </p:grpSp>
        <p:sp>
          <p:nvSpPr>
            <p:cNvPr id="2150" name="CustomShape 32"/>
            <p:cNvSpPr/>
            <p:nvPr/>
          </p:nvSpPr>
          <p:spPr>
            <a:xfrm>
              <a:off x="5671080" y="1539000"/>
              <a:ext cx="352800" cy="3062520"/>
            </a:xfrm>
            <a:prstGeom prst="ellipse">
              <a:avLst/>
            </a:prstGeom>
            <a:solidFill>
              <a:srgbClr val="547be0">
                <a:alpha val="30000"/>
              </a:srgbClr>
            </a:solidFill>
            <a:ln>
              <a:noFill/>
            </a:ln>
          </p:spPr>
          <p:style>
            <a:lnRef idx="0"/>
            <a:fillRef idx="0"/>
            <a:effectRef idx="0"/>
            <a:fontRef idx="minor"/>
          </p:style>
        </p:sp>
        <p:sp>
          <p:nvSpPr>
            <p:cNvPr id="2151" name="CustomShape 33"/>
            <p:cNvSpPr/>
            <p:nvPr/>
          </p:nvSpPr>
          <p:spPr>
            <a:xfrm rot="16200000">
              <a:off x="4421160" y="2783520"/>
              <a:ext cx="2802240" cy="6361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8160" rIns="38160" tIns="38160" bIns="38160" anchor="ctr">
              <a:noAutofit/>
            </a:bodyPr>
            <a:p>
              <a:pPr algn="ctr">
                <a:lnSpc>
                  <a:spcPct val="100000"/>
                </a:lnSpc>
              </a:pPr>
              <a:r>
                <a:rPr b="1" lang="en-US" sz="1500" spc="-1" strike="noStrike">
                  <a:solidFill>
                    <a:srgbClr val="547be0"/>
                  </a:solidFill>
                  <a:latin typeface="Arial"/>
                  <a:ea typeface="Arial"/>
                </a:rPr>
                <a:t>soft, large angle radiation</a:t>
              </a:r>
              <a:endParaRPr b="0" lang="en-US" sz="1500" spc="-1" strike="noStrike">
                <a:solidFill>
                  <a:srgbClr val="000000"/>
                </a:solidFill>
                <a:latin typeface="Gill Sans"/>
              </a:endParaRPr>
            </a:p>
          </p:txBody>
        </p:sp>
        <p:grpSp>
          <p:nvGrpSpPr>
            <p:cNvPr id="2152" name="Group 34"/>
            <p:cNvGrpSpPr/>
            <p:nvPr/>
          </p:nvGrpSpPr>
          <p:grpSpPr>
            <a:xfrm>
              <a:off x="5574240" y="992520"/>
              <a:ext cx="3507480" cy="3710160"/>
              <a:chOff x="5574240" y="992520"/>
              <a:chExt cx="3507480" cy="3710160"/>
            </a:xfrm>
          </p:grpSpPr>
          <p:sp>
            <p:nvSpPr>
              <p:cNvPr id="2153" name="Line 35"/>
              <p:cNvSpPr/>
              <p:nvPr/>
            </p:nvSpPr>
            <p:spPr>
              <a:xfrm flipV="1">
                <a:off x="5590440" y="992520"/>
                <a:ext cx="0" cy="3710160"/>
              </a:xfrm>
              <a:prstGeom prst="line">
                <a:avLst/>
              </a:prstGeom>
              <a:ln w="25560">
                <a:solidFill>
                  <a:srgbClr val="000000"/>
                </a:solidFill>
                <a:round/>
                <a:tailEnd len="med" type="triangle" w="med"/>
              </a:ln>
            </p:spPr>
            <p:style>
              <a:lnRef idx="0"/>
              <a:fillRef idx="0"/>
              <a:effectRef idx="0"/>
              <a:fontRef idx="minor"/>
            </p:style>
          </p:sp>
          <p:sp>
            <p:nvSpPr>
              <p:cNvPr id="2154" name="Line 36"/>
              <p:cNvSpPr/>
              <p:nvPr/>
            </p:nvSpPr>
            <p:spPr>
              <a:xfrm>
                <a:off x="5574240" y="4685400"/>
                <a:ext cx="3507480" cy="0"/>
              </a:xfrm>
              <a:prstGeom prst="line">
                <a:avLst/>
              </a:prstGeom>
              <a:ln w="25560">
                <a:solidFill>
                  <a:srgbClr val="000000"/>
                </a:solidFill>
                <a:round/>
                <a:tailEnd len="med" type="triangle" w="med"/>
              </a:ln>
            </p:spPr>
            <p:style>
              <a:lnRef idx="0"/>
              <a:fillRef idx="0"/>
              <a:effectRef idx="0"/>
              <a:fontRef idx="minor"/>
            </p:style>
          </p:sp>
        </p:grpSp>
        <p:sp>
          <p:nvSpPr>
            <p:cNvPr id="2155" name="Line 37"/>
            <p:cNvSpPr/>
            <p:nvPr/>
          </p:nvSpPr>
          <p:spPr>
            <a:xfrm flipH="1" flipV="1">
              <a:off x="5586840" y="1177560"/>
              <a:ext cx="3305160" cy="3496320"/>
            </a:xfrm>
            <a:prstGeom prst="line">
              <a:avLst/>
            </a:prstGeom>
            <a:ln w="25560">
              <a:solidFill>
                <a:srgbClr val="000000"/>
              </a:solidFill>
              <a:round/>
            </a:ln>
          </p:spPr>
          <p:style>
            <a:lnRef idx="0"/>
            <a:fillRef idx="0"/>
            <a:effectRef idx="0"/>
            <a:fontRef idx="minor"/>
          </p:style>
        </p:sp>
        <p:sp>
          <p:nvSpPr>
            <p:cNvPr id="2156" name="CustomShape 38"/>
            <p:cNvSpPr/>
            <p:nvPr/>
          </p:nvSpPr>
          <p:spPr>
            <a:xfrm rot="2737800">
              <a:off x="6538320" y="3891240"/>
              <a:ext cx="1858680" cy="378360"/>
            </a:xfrm>
            <a:custGeom>
              <a:avLst/>
              <a:gdLst/>
              <a:ahLst/>
              <a:rect l="l" t="t" r="r" b="b"/>
              <a:pathLst>
                <a:path w="21600" h="21600">
                  <a:moveTo>
                    <a:pt x="0" y="0"/>
                  </a:moveTo>
                  <a:lnTo>
                    <a:pt x="21500" y="1187"/>
                  </a:lnTo>
                  <a:lnTo>
                    <a:pt x="21600" y="21600"/>
                  </a:lnTo>
                  <a:lnTo>
                    <a:pt x="100" y="20413"/>
                  </a:lnTo>
                  <a:close/>
                </a:path>
              </a:pathLst>
            </a:custGeom>
            <a:noFill/>
            <a:ln>
              <a:noFill/>
            </a:ln>
          </p:spPr>
          <p:style>
            <a:lnRef idx="0"/>
            <a:fillRef idx="0"/>
            <a:effectRef idx="0"/>
            <a:fontRef idx="minor"/>
          </p:style>
          <p:txBody>
            <a:bodyPr lIns="38160" rIns="38160" tIns="38160" bIns="38160" anchor="ctr">
              <a:noAutofit/>
            </a:bodyPr>
            <a:p>
              <a:pPr algn="ctr">
                <a:lnSpc>
                  <a:spcPct val="100000"/>
                </a:lnSpc>
              </a:pPr>
              <a:r>
                <a:rPr b="1" lang="en-US" sz="2200" spc="-1" strike="noStrike">
                  <a:solidFill>
                    <a:srgbClr val="11ac4e"/>
                  </a:solidFill>
                  <a:latin typeface="Arial"/>
                  <a:ea typeface="Arial"/>
                </a:rPr>
                <a:t>constant z</a:t>
              </a:r>
              <a:endParaRPr b="0" lang="en-US" sz="2200" spc="-1" strike="noStrike">
                <a:solidFill>
                  <a:srgbClr val="000000"/>
                </a:solidFill>
                <a:latin typeface="Gill Sans"/>
              </a:endParaRPr>
            </a:p>
          </p:txBody>
        </p:sp>
        <p:sp>
          <p:nvSpPr>
            <p:cNvPr id="2157" name="CustomShape 39"/>
            <p:cNvSpPr/>
            <p:nvPr/>
          </p:nvSpPr>
          <p:spPr>
            <a:xfrm rot="2737800">
              <a:off x="5889960" y="2932200"/>
              <a:ext cx="2767680" cy="691560"/>
            </a:xfrm>
            <a:custGeom>
              <a:avLst/>
              <a:gdLst/>
              <a:ahLst/>
              <a:rect l="l" t="t" r="r" b="b"/>
              <a:pathLst>
                <a:path w="21600" h="21600">
                  <a:moveTo>
                    <a:pt x="0" y="0"/>
                  </a:moveTo>
                  <a:lnTo>
                    <a:pt x="21517" y="1413"/>
                  </a:lnTo>
                  <a:lnTo>
                    <a:pt x="21600" y="21600"/>
                  </a:lnTo>
                  <a:lnTo>
                    <a:pt x="83" y="20187"/>
                  </a:lnTo>
                  <a:close/>
                </a:path>
              </a:pathLst>
            </a:custGeom>
            <a:noFill/>
            <a:ln>
              <a:noFill/>
            </a:ln>
          </p:spPr>
          <p:style>
            <a:lnRef idx="0"/>
            <a:fillRef idx="0"/>
            <a:effectRef idx="0"/>
            <a:fontRef idx="minor"/>
          </p:style>
          <p:txBody>
            <a:bodyPr lIns="38160" rIns="38160" tIns="38160" bIns="38160" anchor="ctr">
              <a:noAutofit/>
            </a:bodyPr>
            <a:p>
              <a:pPr algn="ctr">
                <a:lnSpc>
                  <a:spcPct val="100000"/>
                </a:lnSpc>
              </a:pPr>
              <a:r>
                <a:rPr b="1" lang="en-US" sz="1500" spc="-1" strike="noStrike">
                  <a:solidFill>
                    <a:srgbClr val="a43cc1"/>
                  </a:solidFill>
                  <a:latin typeface="Arial"/>
                  <a:ea typeface="Arial"/>
                </a:rPr>
                <a:t>hard, collinear radiation</a:t>
              </a:r>
              <a:endParaRPr b="0" lang="en-US" sz="1500" spc="-1" strike="noStrike">
                <a:solidFill>
                  <a:srgbClr val="000000"/>
                </a:solidFill>
                <a:latin typeface="Gill Sans"/>
              </a:endParaRPr>
            </a:p>
          </p:txBody>
        </p:sp>
        <p:sp>
          <p:nvSpPr>
            <p:cNvPr id="2158" name="Line 40"/>
            <p:cNvSpPr/>
            <p:nvPr/>
          </p:nvSpPr>
          <p:spPr>
            <a:xfrm flipH="1" flipV="1">
              <a:off x="5603040" y="1903680"/>
              <a:ext cx="2629440" cy="2782080"/>
            </a:xfrm>
            <a:prstGeom prst="line">
              <a:avLst/>
            </a:prstGeom>
            <a:ln w="25560">
              <a:solidFill>
                <a:srgbClr val="11ac4e"/>
              </a:solidFill>
              <a:round/>
            </a:ln>
          </p:spPr>
          <p:style>
            <a:lnRef idx="0"/>
            <a:fillRef idx="0"/>
            <a:effectRef idx="0"/>
            <a:fontRef idx="minor"/>
          </p:style>
        </p:sp>
        <p:sp>
          <p:nvSpPr>
            <p:cNvPr id="2159" name="Line 41"/>
            <p:cNvSpPr/>
            <p:nvPr/>
          </p:nvSpPr>
          <p:spPr>
            <a:xfrm flipH="1">
              <a:off x="5539320" y="3188160"/>
              <a:ext cx="1919160" cy="0"/>
            </a:xfrm>
            <a:prstGeom prst="line">
              <a:avLst/>
            </a:prstGeom>
            <a:ln w="38160">
              <a:solidFill>
                <a:srgbClr val="ee345d"/>
              </a:solidFill>
              <a:round/>
            </a:ln>
          </p:spPr>
          <p:style>
            <a:lnRef idx="0"/>
            <a:fillRef idx="0"/>
            <a:effectRef idx="0"/>
            <a:fontRef idx="minor"/>
          </p:style>
        </p:sp>
        <p:sp>
          <p:nvSpPr>
            <p:cNvPr id="2160" name="Line 42"/>
            <p:cNvSpPr/>
            <p:nvPr/>
          </p:nvSpPr>
          <p:spPr>
            <a:xfrm flipH="1">
              <a:off x="5577840" y="2898360"/>
              <a:ext cx="1674360" cy="1031400"/>
            </a:xfrm>
            <a:prstGeom prst="line">
              <a:avLst/>
            </a:prstGeom>
            <a:ln w="38160">
              <a:solidFill>
                <a:srgbClr val="ff7c00"/>
              </a:solidFill>
              <a:round/>
            </a:ln>
          </p:spPr>
          <p:style>
            <a:lnRef idx="0"/>
            <a:fillRef idx="0"/>
            <a:effectRef idx="0"/>
            <a:fontRef idx="minor"/>
          </p:style>
        </p:sp>
        <p:sp>
          <p:nvSpPr>
            <p:cNvPr id="2161" name="CustomShape 43"/>
            <p:cNvSpPr/>
            <p:nvPr/>
          </p:nvSpPr>
          <p:spPr>
            <a:xfrm rot="18900000">
              <a:off x="7047720" y="1471680"/>
              <a:ext cx="376560" cy="3576240"/>
            </a:xfrm>
            <a:custGeom>
              <a:avLst/>
              <a:gdLst/>
              <a:ahLst/>
              <a:rect l="l" t="t" r="r" b="b"/>
              <a:pathLst>
                <a:path w="21600" h="21600">
                  <a:moveTo>
                    <a:pt x="19003" y="3829"/>
                  </a:moveTo>
                  <a:cubicBezTo>
                    <a:pt x="21600" y="7657"/>
                    <a:pt x="20032" y="13882"/>
                    <a:pt x="15502" y="17732"/>
                  </a:cubicBezTo>
                  <a:cubicBezTo>
                    <a:pt x="10971" y="21583"/>
                    <a:pt x="5193" y="21600"/>
                    <a:pt x="2597" y="17771"/>
                  </a:cubicBezTo>
                  <a:cubicBezTo>
                    <a:pt x="0" y="13943"/>
                    <a:pt x="1568" y="7718"/>
                    <a:pt x="6098" y="3868"/>
                  </a:cubicBezTo>
                  <a:cubicBezTo>
                    <a:pt x="10629" y="17"/>
                    <a:pt x="16407" y="0"/>
                    <a:pt x="19003" y="3829"/>
                  </a:cubicBezTo>
                  <a:close/>
                </a:path>
              </a:pathLst>
            </a:custGeom>
            <a:solidFill>
              <a:srgbClr val="a43cc1">
                <a:alpha val="30000"/>
              </a:srgbClr>
            </a:solidFill>
            <a:ln>
              <a:noFill/>
            </a:ln>
          </p:spPr>
          <p:style>
            <a:lnRef idx="0"/>
            <a:fillRef idx="0"/>
            <a:effectRef idx="0"/>
            <a:fontRef idx="minor"/>
          </p:style>
        </p:sp>
        <p:grpSp>
          <p:nvGrpSpPr>
            <p:cNvPr id="2162" name="Group 44"/>
            <p:cNvGrpSpPr/>
            <p:nvPr/>
          </p:nvGrpSpPr>
          <p:grpSpPr>
            <a:xfrm>
              <a:off x="5559840" y="1001880"/>
              <a:ext cx="3507480" cy="3710160"/>
              <a:chOff x="5559840" y="1001880"/>
              <a:chExt cx="3507480" cy="3710160"/>
            </a:xfrm>
          </p:grpSpPr>
          <p:sp>
            <p:nvSpPr>
              <p:cNvPr id="2163" name="Line 45"/>
              <p:cNvSpPr/>
              <p:nvPr/>
            </p:nvSpPr>
            <p:spPr>
              <a:xfrm flipV="1">
                <a:off x="5576400" y="1001880"/>
                <a:ext cx="0" cy="3710160"/>
              </a:xfrm>
              <a:prstGeom prst="line">
                <a:avLst/>
              </a:prstGeom>
              <a:ln w="25560">
                <a:solidFill>
                  <a:srgbClr val="000000"/>
                </a:solidFill>
                <a:round/>
                <a:tailEnd len="med" type="triangle" w="med"/>
              </a:ln>
            </p:spPr>
            <p:style>
              <a:lnRef idx="0"/>
              <a:fillRef idx="0"/>
              <a:effectRef idx="0"/>
              <a:fontRef idx="minor"/>
            </p:style>
          </p:sp>
          <p:sp>
            <p:nvSpPr>
              <p:cNvPr id="2164" name="Line 46"/>
              <p:cNvSpPr/>
              <p:nvPr/>
            </p:nvSpPr>
            <p:spPr>
              <a:xfrm>
                <a:off x="5559840" y="4694760"/>
                <a:ext cx="3507480" cy="0"/>
              </a:xfrm>
              <a:prstGeom prst="line">
                <a:avLst/>
              </a:prstGeom>
              <a:ln w="25560">
                <a:solidFill>
                  <a:srgbClr val="000000"/>
                </a:solidFill>
                <a:round/>
                <a:tailEnd len="med" type="triangle" w="med"/>
              </a:ln>
            </p:spPr>
            <p:style>
              <a:lnRef idx="0"/>
              <a:fillRef idx="0"/>
              <a:effectRef idx="0"/>
              <a:fontRef idx="minor"/>
            </p:style>
          </p:sp>
        </p:grpSp>
        <p:grpSp>
          <p:nvGrpSpPr>
            <p:cNvPr id="2165" name="Group 47"/>
            <p:cNvGrpSpPr/>
            <p:nvPr/>
          </p:nvGrpSpPr>
          <p:grpSpPr>
            <a:xfrm>
              <a:off x="5313600" y="4713480"/>
              <a:ext cx="353520" cy="410760"/>
              <a:chOff x="5313600" y="4713480"/>
              <a:chExt cx="353520" cy="410760"/>
            </a:xfrm>
          </p:grpSpPr>
          <p:sp>
            <p:nvSpPr>
              <p:cNvPr id="2166" name="Line 48"/>
              <p:cNvSpPr/>
              <p:nvPr/>
            </p:nvSpPr>
            <p:spPr>
              <a:xfrm flipH="1">
                <a:off x="5325120" y="4713480"/>
                <a:ext cx="342000" cy="228240"/>
              </a:xfrm>
              <a:prstGeom prst="line">
                <a:avLst/>
              </a:prstGeom>
              <a:ln w="25560">
                <a:solidFill>
                  <a:srgbClr val="000000"/>
                </a:solidFill>
                <a:round/>
                <a:headEnd len="med" type="triangle" w="med"/>
              </a:ln>
            </p:spPr>
            <p:style>
              <a:lnRef idx="0"/>
              <a:fillRef idx="0"/>
              <a:effectRef idx="0"/>
              <a:fontRef idx="minor"/>
            </p:style>
          </p:sp>
          <p:sp>
            <p:nvSpPr>
              <p:cNvPr id="2167" name="Line 49"/>
              <p:cNvSpPr/>
              <p:nvPr/>
            </p:nvSpPr>
            <p:spPr>
              <a:xfrm flipH="1" flipV="1">
                <a:off x="5313600" y="4944600"/>
                <a:ext cx="342720" cy="179640"/>
              </a:xfrm>
              <a:prstGeom prst="line">
                <a:avLst/>
              </a:prstGeom>
              <a:ln w="25560">
                <a:solidFill>
                  <a:srgbClr val="000000"/>
                </a:solidFill>
                <a:round/>
                <a:headEnd len="med" type="triangle" w="med"/>
              </a:ln>
            </p:spPr>
            <p:style>
              <a:lnRef idx="0"/>
              <a:fillRef idx="0"/>
              <a:effectRef idx="0"/>
              <a:fontRef idx="minor"/>
            </p:style>
          </p:sp>
          <p:sp>
            <p:nvSpPr>
              <p:cNvPr id="2168" name="CustomShape 50"/>
              <p:cNvSpPr/>
              <p:nvPr/>
            </p:nvSpPr>
            <p:spPr>
              <a:xfrm>
                <a:off x="5450040" y="4835520"/>
                <a:ext cx="58320" cy="172080"/>
              </a:xfrm>
              <a:custGeom>
                <a:avLst/>
                <a:gdLst/>
                <a:ahLst/>
                <a:rect l="l" t="t" r="r" b="b"/>
                <a:pathLst>
                  <a:path w="21600" h="21600">
                    <a:moveTo>
                      <a:pt x="0" y="0"/>
                    </a:moveTo>
                    <a:cubicBezTo>
                      <a:pt x="20294" y="10266"/>
                      <a:pt x="21600" y="17466"/>
                      <a:pt x="3918" y="21600"/>
                    </a:cubicBezTo>
                  </a:path>
                </a:pathLst>
              </a:custGeom>
              <a:noFill/>
              <a:ln w="12600">
                <a:solidFill>
                  <a:srgbClr val="000000"/>
                </a:solidFill>
                <a:miter/>
              </a:ln>
            </p:spPr>
            <p:style>
              <a:lnRef idx="0"/>
              <a:fillRef idx="0"/>
              <a:effectRef idx="0"/>
              <a:fontRef idx="minor"/>
            </p:style>
          </p:sp>
        </p:grpSp>
        <p:grpSp>
          <p:nvGrpSpPr>
            <p:cNvPr id="2169" name="Group 51"/>
            <p:cNvGrpSpPr/>
            <p:nvPr/>
          </p:nvGrpSpPr>
          <p:grpSpPr>
            <a:xfrm>
              <a:off x="8687520" y="4888440"/>
              <a:ext cx="498960" cy="182880"/>
              <a:chOff x="8687520" y="4888440"/>
              <a:chExt cx="498960" cy="182880"/>
            </a:xfrm>
          </p:grpSpPr>
          <p:grpSp>
            <p:nvGrpSpPr>
              <p:cNvPr id="2170" name="Group 52"/>
              <p:cNvGrpSpPr/>
              <p:nvPr/>
            </p:nvGrpSpPr>
            <p:grpSpPr>
              <a:xfrm>
                <a:off x="8687520" y="4888440"/>
                <a:ext cx="498960" cy="182880"/>
                <a:chOff x="8687520" y="4888440"/>
                <a:chExt cx="498960" cy="182880"/>
              </a:xfrm>
            </p:grpSpPr>
            <p:sp>
              <p:nvSpPr>
                <p:cNvPr id="2171" name="Line 53"/>
                <p:cNvSpPr/>
                <p:nvPr/>
              </p:nvSpPr>
              <p:spPr>
                <a:xfrm flipH="1">
                  <a:off x="8687520" y="4888440"/>
                  <a:ext cx="498960" cy="96840"/>
                </a:xfrm>
                <a:prstGeom prst="line">
                  <a:avLst/>
                </a:prstGeom>
                <a:ln w="25560">
                  <a:solidFill>
                    <a:srgbClr val="000000"/>
                  </a:solidFill>
                  <a:round/>
                  <a:headEnd len="med" type="triangle" w="med"/>
                </a:ln>
              </p:spPr>
              <p:style>
                <a:lnRef idx="0"/>
                <a:fillRef idx="0"/>
                <a:effectRef idx="0"/>
                <a:fontRef idx="minor"/>
              </p:style>
            </p:sp>
            <p:sp>
              <p:nvSpPr>
                <p:cNvPr id="2172" name="Line 54"/>
                <p:cNvSpPr/>
                <p:nvPr/>
              </p:nvSpPr>
              <p:spPr>
                <a:xfrm flipH="1" flipV="1">
                  <a:off x="8688600" y="5006880"/>
                  <a:ext cx="487440" cy="64440"/>
                </a:xfrm>
                <a:prstGeom prst="line">
                  <a:avLst/>
                </a:prstGeom>
                <a:ln w="25560">
                  <a:solidFill>
                    <a:srgbClr val="000000"/>
                  </a:solidFill>
                  <a:round/>
                  <a:headEnd len="med" type="triangle" w="med"/>
                </a:ln>
              </p:spPr>
              <p:style>
                <a:lnRef idx="0"/>
                <a:fillRef idx="0"/>
                <a:effectRef idx="0"/>
                <a:fontRef idx="minor"/>
              </p:style>
            </p:sp>
          </p:grpSp>
          <p:sp>
            <p:nvSpPr>
              <p:cNvPr id="2173" name="CustomShape 55"/>
              <p:cNvSpPr/>
              <p:nvPr/>
            </p:nvSpPr>
            <p:spPr>
              <a:xfrm>
                <a:off x="8856720" y="4926600"/>
                <a:ext cx="48960" cy="116640"/>
              </a:xfrm>
              <a:custGeom>
                <a:avLst/>
                <a:gdLst/>
                <a:ahLst/>
                <a:rect l="l" t="t" r="r" b="b"/>
                <a:pathLst>
                  <a:path w="21600" h="21600">
                    <a:moveTo>
                      <a:pt x="0" y="0"/>
                    </a:moveTo>
                    <a:cubicBezTo>
                      <a:pt x="21581" y="10988"/>
                      <a:pt x="21600" y="18188"/>
                      <a:pt x="56" y="21600"/>
                    </a:cubicBezTo>
                  </a:path>
                </a:pathLst>
              </a:custGeom>
              <a:noFill/>
              <a:ln w="12600">
                <a:solidFill>
                  <a:srgbClr val="000000"/>
                </a:solidFill>
                <a:miter/>
              </a:ln>
            </p:spPr>
            <p:style>
              <a:lnRef idx="0"/>
              <a:fillRef idx="0"/>
              <a:effectRef idx="0"/>
              <a:fontRef idx="minor"/>
            </p:style>
          </p:sp>
        </p:grpSp>
        <p:sp>
          <p:nvSpPr>
            <p:cNvPr id="2174" name="CustomShape 56"/>
            <p:cNvSpPr/>
            <p:nvPr/>
          </p:nvSpPr>
          <p:spPr>
            <a:xfrm>
              <a:off x="5578560" y="4690800"/>
              <a:ext cx="1517400" cy="363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8160" rIns="38160" tIns="38160" bIns="38160" anchor="ctr">
              <a:noAutofit/>
            </a:bodyPr>
            <a:p>
              <a:pPr algn="ctr">
                <a:lnSpc>
                  <a:spcPct val="100000"/>
                </a:lnSpc>
              </a:pPr>
              <a:r>
                <a:rPr b="1" lang="en-US" sz="2200" spc="-1" strike="noStrike">
                  <a:solidFill>
                    <a:srgbClr val="000000"/>
                  </a:solidFill>
                  <a:latin typeface="Arial"/>
                  <a:ea typeface="Arial"/>
                </a:rPr>
                <a:t>ln(1/ΔR)</a:t>
              </a:r>
              <a:endParaRPr b="0" lang="en-US" sz="2200" spc="-1" strike="noStrike">
                <a:solidFill>
                  <a:srgbClr val="000000"/>
                </a:solidFill>
                <a:latin typeface="Gill Sans"/>
              </a:endParaRPr>
            </a:p>
          </p:txBody>
        </p:sp>
        <p:sp>
          <p:nvSpPr>
            <p:cNvPr id="2175" name="CustomShape 57"/>
            <p:cNvSpPr/>
            <p:nvPr/>
          </p:nvSpPr>
          <p:spPr>
            <a:xfrm>
              <a:off x="4556160" y="1140840"/>
              <a:ext cx="973800" cy="363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38160" rIns="38160" tIns="38160" bIns="38160" anchor="ctr">
              <a:noAutofit/>
            </a:bodyPr>
            <a:p>
              <a:pPr algn="ctr">
                <a:lnSpc>
                  <a:spcPct val="100000"/>
                </a:lnSpc>
              </a:pPr>
              <a:r>
                <a:rPr b="1" lang="en-US" sz="2200" spc="-1" strike="noStrike">
                  <a:solidFill>
                    <a:srgbClr val="000000"/>
                  </a:solidFill>
                  <a:latin typeface="Arial"/>
                  <a:ea typeface="Arial"/>
                </a:rPr>
                <a:t>ln(k</a:t>
              </a:r>
              <a:r>
                <a:rPr b="1" lang="en-US" sz="2200" spc="-1" strike="noStrike" baseline="-6000">
                  <a:solidFill>
                    <a:srgbClr val="000000"/>
                  </a:solidFill>
                  <a:latin typeface="Arial"/>
                  <a:ea typeface="Arial"/>
                </a:rPr>
                <a:t>T</a:t>
              </a:r>
              <a:r>
                <a:rPr b="1" lang="en-US" sz="2200" spc="-1" strike="noStrike">
                  <a:solidFill>
                    <a:srgbClr val="000000"/>
                  </a:solidFill>
                  <a:latin typeface="Arial"/>
                  <a:ea typeface="Arial"/>
                </a:rPr>
                <a:t>)</a:t>
              </a:r>
              <a:endParaRPr b="0" lang="en-US" sz="2200" spc="-1" strike="noStrike">
                <a:solidFill>
                  <a:srgbClr val="000000"/>
                </a:solidFill>
                <a:latin typeface="Gill Sans"/>
              </a:endParaRPr>
            </a:p>
          </p:txBody>
        </p:sp>
        <p:graphicFrame>
          <p:nvGraphicFramePr>
            <p:cNvPr id="2176" name="Table 58"/>
            <p:cNvGraphicFramePr/>
            <p:nvPr/>
          </p:nvGraphicFramePr>
          <p:xfrm>
            <a:off x="6385680" y="6253560"/>
            <a:ext cx="262800" cy="156960"/>
          </p:xfrm>
          <a:graphic>
            <a:graphicData uri="http://schemas.openxmlformats.org/drawingml/2006/table">
              <a:tbl>
                <a:tblPr/>
                <a:tblGrid>
                  <a:gridCol w="262800"/>
                </a:tblGrid>
                <a:tr h="273240">
                  <a:tc>
                    <a:tcPr marR="84240">
                      <a:solidFill>
                        <a:srgbClr val="ffffff"/>
                      </a:solidFill>
                    </a:tcPr>
                  </a:tc>
                </a:tr>
              </a:tbl>
            </a:graphicData>
          </a:graphic>
        </p:graphicFrame>
        <p:sp>
          <p:nvSpPr>
            <p:cNvPr id="2177" name="TextShape 59"/>
            <p:cNvSpPr txBox="1"/>
            <p:nvPr/>
          </p:nvSpPr>
          <p:spPr>
            <a:xfrm>
              <a:off x="6643080" y="5057640"/>
              <a:ext cx="1378440" cy="243000"/>
            </a:xfrm>
            <a:prstGeom prst="rect">
              <a:avLst/>
            </a:prstGeom>
            <a:noFill/>
            <a:ln>
              <a:noFill/>
            </a:ln>
          </p:spPr>
          <p:txBody>
            <a:bodyPr lIns="90000" rIns="90000" tIns="45000" bIns="45000">
              <a:noAutofit/>
            </a:bodyPr>
            <a:p>
              <a:r>
                <a:rPr b="0" lang="en-US" sz="1200" spc="-1" strike="noStrike" u="sng">
                  <a:solidFill>
                    <a:srgbClr val="0000ff"/>
                  </a:solidFill>
                  <a:uFillTx/>
                  <a:latin typeface="Arial"/>
                  <a:ea typeface="Arial"/>
                  <a:hlinkClick r:id="rId2"/>
                </a:rPr>
                <a:t>arXiv:1808.03689</a:t>
              </a:r>
              <a:endParaRPr b="0" lang="en-US" sz="1200" spc="-1" strike="noStrike">
                <a:latin typeface="Arial"/>
              </a:endParaRPr>
            </a:p>
          </p:txBody>
        </p:sp>
      </p:grpSp>
    </p:spTree>
  </p:cSld>
</p:sld>
</file>

<file path=ppt/slides/slide1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78" name="" descr=""/>
          <p:cNvPicPr/>
          <p:nvPr/>
        </p:nvPicPr>
        <p:blipFill>
          <a:blip r:embed="rId1"/>
          <a:stretch/>
        </p:blipFill>
        <p:spPr>
          <a:xfrm>
            <a:off x="1591920" y="1005840"/>
            <a:ext cx="7239600" cy="4218120"/>
          </a:xfrm>
          <a:prstGeom prst="rect">
            <a:avLst/>
          </a:prstGeom>
          <a:ln>
            <a:noFill/>
          </a:ln>
        </p:spPr>
      </p:pic>
      <p:sp>
        <p:nvSpPr>
          <p:cNvPr id="2179" name="TextShape 1"/>
          <p:cNvSpPr txBox="1"/>
          <p:nvPr/>
        </p:nvSpPr>
        <p:spPr>
          <a:xfrm>
            <a:off x="2011680" y="274320"/>
            <a:ext cx="6336720" cy="497160"/>
          </a:xfrm>
          <a:prstGeom prst="rect">
            <a:avLst/>
          </a:prstGeom>
          <a:noFill/>
          <a:ln>
            <a:noFill/>
          </a:ln>
        </p:spPr>
        <p:txBody>
          <a:bodyPr lIns="38160" rIns="38160" tIns="38160" bIns="38160" anchor="ctr">
            <a:noAutofit/>
          </a:bodyPr>
          <a:p>
            <a:pPr algn="ctr">
              <a:lnSpc>
                <a:spcPct val="100000"/>
              </a:lnSpc>
            </a:pPr>
            <a:r>
              <a:rPr b="0" lang="en-US" sz="3500" spc="-1" strike="noStrike">
                <a:latin typeface="Arial"/>
                <a:ea typeface="Arial"/>
              </a:rPr>
              <a:t>Soft drop grooming</a:t>
            </a:r>
            <a:endParaRPr b="0" lang="en-US" sz="3500" spc="-1" strike="noStrike">
              <a:latin typeface="Arial"/>
            </a:endParaRPr>
          </a:p>
        </p:txBody>
      </p:sp>
    </p:spTree>
  </p:cSld>
</p:sld>
</file>

<file path=ppt/slides/slide1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80" name="TextShape 1"/>
          <p:cNvSpPr txBox="1"/>
          <p:nvPr/>
        </p:nvSpPr>
        <p:spPr>
          <a:xfrm>
            <a:off x="892800" y="182880"/>
            <a:ext cx="8434080" cy="548640"/>
          </a:xfrm>
          <a:prstGeom prst="rect">
            <a:avLst/>
          </a:prstGeom>
          <a:noFill/>
          <a:ln>
            <a:noFill/>
          </a:ln>
        </p:spPr>
        <p:txBody>
          <a:bodyPr lIns="38160" rIns="38160" tIns="38160" bIns="38160" anchor="ctr">
            <a:noAutofit/>
          </a:bodyPr>
          <a:p>
            <a:pPr algn="ctr">
              <a:lnSpc>
                <a:spcPct val="100000"/>
              </a:lnSpc>
            </a:pPr>
            <a:r>
              <a:rPr b="0" lang="en-US" sz="3500" spc="-1" strike="noStrike">
                <a:latin typeface="Arial"/>
                <a:ea typeface="Arial"/>
              </a:rPr>
              <a:t>Soft drop grooming</a:t>
            </a:r>
            <a:endParaRPr b="0" lang="en-US" sz="3500" spc="-1" strike="noStrike">
              <a:latin typeface="Arial"/>
            </a:endParaRPr>
          </a:p>
        </p:txBody>
      </p:sp>
      <p:pic>
        <p:nvPicPr>
          <p:cNvPr id="2181" name="" descr=""/>
          <p:cNvPicPr/>
          <p:nvPr/>
        </p:nvPicPr>
        <p:blipFill>
          <a:blip r:embed="rId1"/>
          <a:stretch/>
        </p:blipFill>
        <p:spPr>
          <a:xfrm>
            <a:off x="1505520" y="938880"/>
            <a:ext cx="7158960" cy="4273200"/>
          </a:xfrm>
          <a:prstGeom prst="rect">
            <a:avLst/>
          </a:prstGeom>
          <a:ln>
            <a:noFill/>
          </a:ln>
        </p:spPr>
      </p:pic>
    </p:spTree>
  </p:cSld>
</p:sld>
</file>

<file path=ppt/slides/slide1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82" name="TextShape 1"/>
          <p:cNvSpPr txBox="1"/>
          <p:nvPr/>
        </p:nvSpPr>
        <p:spPr>
          <a:xfrm>
            <a:off x="2103120" y="91440"/>
            <a:ext cx="6426720" cy="731520"/>
          </a:xfrm>
          <a:prstGeom prst="rect">
            <a:avLst/>
          </a:prstGeom>
          <a:noFill/>
          <a:ln>
            <a:noFill/>
          </a:ln>
        </p:spPr>
        <p:txBody>
          <a:bodyPr lIns="38160" rIns="38160" tIns="38160" bIns="38160" anchor="ctr">
            <a:noAutofit/>
          </a:bodyPr>
          <a:p>
            <a:pPr algn="ctr">
              <a:lnSpc>
                <a:spcPct val="100000"/>
              </a:lnSpc>
            </a:pPr>
            <a:r>
              <a:rPr b="0" lang="en-US" sz="3500" spc="-1" strike="noStrike">
                <a:latin typeface="Arial"/>
                <a:ea typeface="Arial"/>
              </a:rPr>
              <a:t>Groomed variables </a:t>
            </a:r>
            <a:endParaRPr b="0" lang="en-US" sz="3500" spc="-1" strike="noStrike">
              <a:latin typeface="Arial"/>
            </a:endParaRPr>
          </a:p>
        </p:txBody>
      </p:sp>
      <p:pic>
        <p:nvPicPr>
          <p:cNvPr id="2183" name="" descr=""/>
          <p:cNvPicPr/>
          <p:nvPr/>
        </p:nvPicPr>
        <p:blipFill>
          <a:blip r:embed="rId1"/>
          <a:stretch/>
        </p:blipFill>
        <p:spPr>
          <a:xfrm>
            <a:off x="1920240" y="371160"/>
            <a:ext cx="6609600" cy="4752360"/>
          </a:xfrm>
          <a:prstGeom prst="rect">
            <a:avLst/>
          </a:prstGeom>
          <a:ln>
            <a:noFill/>
          </a:ln>
        </p:spPr>
      </p:pic>
    </p:spTree>
  </p:cSld>
</p:sld>
</file>

<file path=ppt/slides/slide1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84" name="TextShape 1"/>
          <p:cNvSpPr txBox="1"/>
          <p:nvPr/>
        </p:nvSpPr>
        <p:spPr>
          <a:xfrm>
            <a:off x="640080" y="-601200"/>
            <a:ext cx="9259920" cy="1960560"/>
          </a:xfrm>
          <a:prstGeom prst="rect">
            <a:avLst/>
          </a:prstGeom>
          <a:noFill/>
          <a:ln>
            <a:noFill/>
          </a:ln>
        </p:spPr>
        <p:txBody>
          <a:bodyPr lIns="38160" rIns="38160" tIns="38160" bIns="38160" anchor="ctr">
            <a:noAutofit/>
          </a:bodyPr>
          <a:p>
            <a:pPr algn="ctr">
              <a:lnSpc>
                <a:spcPct val="100000"/>
              </a:lnSpc>
            </a:pPr>
            <a:r>
              <a:rPr b="0" lang="en-US" sz="3500" spc="-1" strike="noStrike">
                <a:latin typeface="Arial"/>
                <a:ea typeface="Arial"/>
              </a:rPr>
              <a:t>z</a:t>
            </a:r>
            <a:r>
              <a:rPr b="0" lang="en-US" sz="3500" spc="-1" strike="noStrike" baseline="-6000">
                <a:latin typeface="Arial"/>
                <a:ea typeface="Arial"/>
              </a:rPr>
              <a:t>g</a:t>
            </a:r>
            <a:r>
              <a:rPr b="0" lang="en-US" sz="3500" spc="-1" strike="noStrike">
                <a:latin typeface="Arial"/>
                <a:ea typeface="Arial"/>
              </a:rPr>
              <a:t>: jet splitting</a:t>
            </a:r>
            <a:endParaRPr b="0" lang="en-US" sz="3500" spc="-1" strike="noStrike">
              <a:latin typeface="Arial"/>
            </a:endParaRPr>
          </a:p>
        </p:txBody>
      </p:sp>
      <p:pic>
        <p:nvPicPr>
          <p:cNvPr id="2185" name="" descr=""/>
          <p:cNvPicPr/>
          <p:nvPr/>
        </p:nvPicPr>
        <p:blipFill>
          <a:blip r:embed="rId1"/>
          <a:stretch/>
        </p:blipFill>
        <p:spPr>
          <a:xfrm>
            <a:off x="1320480" y="778680"/>
            <a:ext cx="6360480" cy="4468320"/>
          </a:xfrm>
          <a:prstGeom prst="rect">
            <a:avLst/>
          </a:prstGeom>
          <a:ln>
            <a:noFill/>
          </a:ln>
        </p:spPr>
      </p:pic>
    </p:spTree>
  </p:cSld>
</p:sld>
</file>

<file path=ppt/slides/slide1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86" name="TextShape 1"/>
          <p:cNvSpPr txBox="1"/>
          <p:nvPr/>
        </p:nvSpPr>
        <p:spPr>
          <a:xfrm>
            <a:off x="234000" y="109800"/>
            <a:ext cx="9617040" cy="726120"/>
          </a:xfrm>
          <a:prstGeom prst="rect">
            <a:avLst/>
          </a:prstGeom>
          <a:noFill/>
          <a:ln>
            <a:noFill/>
          </a:ln>
        </p:spPr>
        <p:txBody>
          <a:bodyPr lIns="38160" rIns="38160" tIns="38160" bIns="38160" anchor="ctr">
            <a:noAutofit/>
          </a:bodyPr>
          <a:p>
            <a:pPr algn="ctr">
              <a:lnSpc>
                <a:spcPct val="100000"/>
              </a:lnSpc>
            </a:pPr>
            <a:r>
              <a:rPr b="0" lang="en-US" sz="3500" spc="-1" strike="noStrike">
                <a:latin typeface="Arial"/>
                <a:ea typeface="Arial"/>
              </a:rPr>
              <a:t>z</a:t>
            </a:r>
            <a:r>
              <a:rPr b="0" lang="en-US" sz="3500" spc="-1" strike="noStrike" baseline="-6000">
                <a:latin typeface="Arial"/>
                <a:ea typeface="Arial"/>
              </a:rPr>
              <a:t>g</a:t>
            </a:r>
            <a:r>
              <a:rPr b="0" lang="en-US" sz="3500" spc="-1" strike="noStrike">
                <a:latin typeface="Arial"/>
                <a:ea typeface="Arial"/>
              </a:rPr>
              <a:t>: opening angle</a:t>
            </a:r>
            <a:endParaRPr b="0" lang="en-US" sz="3500" spc="-1" strike="noStrike">
              <a:latin typeface="Arial"/>
            </a:endParaRPr>
          </a:p>
        </p:txBody>
      </p:sp>
      <p:pic>
        <p:nvPicPr>
          <p:cNvPr id="2187" name="" descr=""/>
          <p:cNvPicPr/>
          <p:nvPr/>
        </p:nvPicPr>
        <p:blipFill>
          <a:blip r:embed="rId1"/>
          <a:stretch/>
        </p:blipFill>
        <p:spPr>
          <a:xfrm>
            <a:off x="1334160" y="672120"/>
            <a:ext cx="6798960" cy="4645440"/>
          </a:xfrm>
          <a:prstGeom prst="rect">
            <a:avLst/>
          </a:prstGeom>
          <a:ln>
            <a:noFill/>
          </a:ln>
        </p:spPr>
      </p:pic>
    </p:spTree>
  </p:cSld>
</p:sld>
</file>

<file path=ppt/slides/slide1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8" name="TextShape 1"/>
          <p:cNvSpPr txBox="1"/>
          <p:nvPr/>
        </p:nvSpPr>
        <p:spPr>
          <a:xfrm>
            <a:off x="548640" y="1817640"/>
            <a:ext cx="9071640" cy="1280160"/>
          </a:xfrm>
          <a:prstGeom prst="rect">
            <a:avLst/>
          </a:prstGeom>
          <a:solidFill>
            <a:srgbClr val="b2b2b2"/>
          </a:solidFill>
          <a:ln w="18360">
            <a:solidFill>
              <a:srgbClr val="000000"/>
            </a:solidFill>
            <a:round/>
          </a:ln>
        </p:spPr>
        <p:txBody>
          <a:bodyPr lIns="9000" rIns="9000" tIns="9000" bIns="9000" anchor="ctr">
            <a:noAutofit/>
          </a:bodyPr>
          <a:p>
            <a:pPr algn="ctr"/>
            <a:r>
              <a:rPr b="0" lang="en-US" sz="3300" spc="-1" strike="noStrike">
                <a:latin typeface="Arial"/>
              </a:rPr>
              <a:t>Background</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89" name="TextShape 1"/>
          <p:cNvSpPr txBox="1"/>
          <p:nvPr/>
        </p:nvSpPr>
        <p:spPr>
          <a:xfrm>
            <a:off x="430200" y="-87840"/>
            <a:ext cx="9262800" cy="1002240"/>
          </a:xfrm>
          <a:prstGeom prst="rect">
            <a:avLst/>
          </a:prstGeom>
          <a:noFill/>
          <a:ln>
            <a:noFill/>
          </a:ln>
        </p:spPr>
        <p:txBody>
          <a:bodyPr lIns="38160" rIns="38160" tIns="38160" bIns="38160" anchor="ctr">
            <a:noAutofit/>
          </a:bodyPr>
          <a:p>
            <a:pPr algn="ctr">
              <a:lnSpc>
                <a:spcPct val="100000"/>
              </a:lnSpc>
            </a:pPr>
            <a:r>
              <a:rPr b="0" lang="en-US" sz="3500" spc="-1" strike="noStrike">
                <a:latin typeface="Arial"/>
                <a:ea typeface="Arial"/>
              </a:rPr>
              <a:t>Unfolding: jet splitting</a:t>
            </a:r>
            <a:endParaRPr b="0" lang="en-US" sz="3500" spc="-1" strike="noStrike">
              <a:latin typeface="Arial"/>
            </a:endParaRPr>
          </a:p>
        </p:txBody>
      </p:sp>
      <p:pic>
        <p:nvPicPr>
          <p:cNvPr id="2190" name="" descr=""/>
          <p:cNvPicPr/>
          <p:nvPr/>
        </p:nvPicPr>
        <p:blipFill>
          <a:blip r:embed="rId1"/>
          <a:stretch/>
        </p:blipFill>
        <p:spPr>
          <a:xfrm>
            <a:off x="821520" y="756360"/>
            <a:ext cx="8547480" cy="4552560"/>
          </a:xfrm>
          <a:prstGeom prst="rect">
            <a:avLst/>
          </a:prstGeom>
          <a:ln>
            <a:noFill/>
          </a:ln>
        </p:spPr>
      </p:pic>
    </p:spTree>
  </p:cSld>
</p:sld>
</file>

<file path=ppt/slides/slide1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91" name="TextShape 1"/>
          <p:cNvSpPr txBox="1"/>
          <p:nvPr/>
        </p:nvSpPr>
        <p:spPr>
          <a:xfrm>
            <a:off x="504000" y="225720"/>
            <a:ext cx="9071640" cy="946800"/>
          </a:xfrm>
          <a:prstGeom prst="rect">
            <a:avLst/>
          </a:prstGeom>
          <a:noFill/>
          <a:ln>
            <a:noFill/>
          </a:ln>
        </p:spPr>
        <p:txBody>
          <a:bodyPr lIns="0" rIns="0" tIns="0" bIns="0" anchor="ctr">
            <a:noAutofit/>
          </a:bodyPr>
          <a:p>
            <a:pPr algn="ctr"/>
            <a:r>
              <a:rPr b="0" lang="en-US" sz="3300" spc="-1" strike="noStrike">
                <a:latin typeface="Arial"/>
              </a:rPr>
              <a:t>Mini-summary</a:t>
            </a:r>
            <a:endParaRPr b="0" lang="en-US" sz="3300" spc="-1" strike="noStrike">
              <a:latin typeface="Arial"/>
            </a:endParaRPr>
          </a:p>
        </p:txBody>
      </p:sp>
      <p:sp>
        <p:nvSpPr>
          <p:cNvPr id="2192" name="TextShape 2"/>
          <p:cNvSpPr txBox="1"/>
          <p:nvPr/>
        </p:nvSpPr>
        <p:spPr>
          <a:xfrm>
            <a:off x="504000" y="1326600"/>
            <a:ext cx="8870040" cy="3288600"/>
          </a:xfrm>
          <a:prstGeom prst="rect">
            <a:avLst/>
          </a:prstGeom>
          <a:noFill/>
          <a:ln>
            <a:noFill/>
          </a:ln>
        </p:spPr>
        <p:txBody>
          <a:bodyPr lIns="0" rIns="0" tIns="0" bIns="0">
            <a:normAutofit/>
          </a:bodyPr>
          <a:p>
            <a:pPr marL="432000" indent="-324000">
              <a:spcAft>
                <a:spcPts val="1057"/>
              </a:spcAft>
              <a:buClr>
                <a:srgbClr val="000000"/>
              </a:buClr>
              <a:buSzPct val="45000"/>
              <a:buFont typeface="Wingdings" charset="2"/>
              <a:buChar char=""/>
            </a:pPr>
            <a:r>
              <a:rPr b="0" lang="en-US" sz="2400" spc="-1" strike="noStrike">
                <a:latin typeface="Arial"/>
              </a:rPr>
              <a:t>“</a:t>
            </a:r>
            <a:r>
              <a:rPr b="0" lang="en-US" sz="2400" spc="-1" strike="noStrike">
                <a:latin typeface="Arial"/>
              </a:rPr>
              <a:t>Jet substructure” is used inconsistently</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Search for new observables</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Haven’t really used most of the “old” ones!</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So far it’s a mixed bag</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Many are insensitive</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Some may have some promise</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Background tricky</a:t>
            </a:r>
            <a:endParaRPr b="0" lang="en-US" sz="2100" spc="-1" strike="noStrike">
              <a:latin typeface="Arial"/>
            </a:endParaRPr>
          </a:p>
        </p:txBody>
      </p:sp>
    </p:spTree>
  </p:cSld>
  <mc:AlternateContent>
    <mc:Choice Requires="p14">
      <p:transition spd="slow" p14:dur="2000"/>
    </mc:Choice>
    <mc:Fallback>
      <p:transition spd="slow"/>
    </mc:Fallback>
  </mc:AlternateContent>
</p:sld>
</file>

<file path=ppt/slides/slide1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93" name="TextShape 1"/>
          <p:cNvSpPr txBox="1"/>
          <p:nvPr/>
        </p:nvSpPr>
        <p:spPr>
          <a:xfrm>
            <a:off x="548640" y="1817640"/>
            <a:ext cx="9071640" cy="1280160"/>
          </a:xfrm>
          <a:prstGeom prst="rect">
            <a:avLst/>
          </a:prstGeom>
          <a:solidFill>
            <a:srgbClr val="ff8200"/>
          </a:solidFill>
          <a:ln w="18360">
            <a:solidFill>
              <a:srgbClr val="000000"/>
            </a:solidFill>
            <a:round/>
          </a:ln>
        </p:spPr>
        <p:txBody>
          <a:bodyPr lIns="9000" rIns="9000" tIns="9000" bIns="9000" anchor="ctr">
            <a:noAutofit/>
          </a:bodyPr>
          <a:p>
            <a:pPr algn="ctr"/>
            <a:r>
              <a:rPr b="0" lang="en-US" sz="3300" spc="-1" strike="noStrike">
                <a:latin typeface="Arial"/>
              </a:rPr>
              <a:t>JETSCAPE</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1" name="TextShape 1"/>
          <p:cNvSpPr txBox="1"/>
          <p:nvPr/>
        </p:nvSpPr>
        <p:spPr>
          <a:xfrm>
            <a:off x="503640" y="114480"/>
            <a:ext cx="9071640" cy="626760"/>
          </a:xfrm>
          <a:prstGeom prst="rect">
            <a:avLst/>
          </a:prstGeom>
          <a:noFill/>
          <a:ln>
            <a:noFill/>
          </a:ln>
        </p:spPr>
        <p:txBody>
          <a:bodyPr lIns="0" rIns="0" tIns="0" bIns="0" anchor="ctr">
            <a:noAutofit/>
          </a:bodyPr>
          <a:p>
            <a:pPr algn="ctr"/>
            <a:r>
              <a:rPr b="0" lang="en-US" sz="3300" spc="-1" strike="noStrike">
                <a:latin typeface="Arial"/>
              </a:rPr>
              <a:t>Nuclear modification factor</a:t>
            </a:r>
            <a:endParaRPr b="0" lang="en-US" sz="3300" spc="-1" strike="noStrike">
              <a:latin typeface="Arial"/>
            </a:endParaRPr>
          </a:p>
        </p:txBody>
      </p:sp>
      <p:sp>
        <p:nvSpPr>
          <p:cNvPr id="662" name="TextShape 2"/>
          <p:cNvSpPr txBox="1"/>
          <p:nvPr/>
        </p:nvSpPr>
        <p:spPr>
          <a:xfrm>
            <a:off x="124920" y="686880"/>
            <a:ext cx="9892080" cy="4615920"/>
          </a:xfrm>
          <a:prstGeom prst="rect">
            <a:avLst/>
          </a:prstGeom>
          <a:noFill/>
          <a:ln>
            <a:noFill/>
          </a:ln>
        </p:spPr>
        <p:txBody>
          <a:bodyPr lIns="0" rIns="0" tIns="0" bIns="0">
            <a:normAutofit/>
          </a:bodyPr>
          <a:p>
            <a:pPr marL="432000" indent="-324000">
              <a:spcAft>
                <a:spcPts val="1057"/>
              </a:spcAft>
              <a:buClr>
                <a:srgbClr val="000000"/>
              </a:buClr>
              <a:buSzPct val="45000"/>
              <a:buFont typeface="Wingdings" charset="2"/>
              <a:buChar char=""/>
            </a:pPr>
            <a:r>
              <a:rPr b="0" lang="en-US" sz="2200" spc="-1" strike="noStrike">
                <a:latin typeface="Arial"/>
              </a:rPr>
              <a:t>Measure spectra of probe (jets) and compare to those in p+p collisions or peripheral A+A collis</a:t>
            </a:r>
            <a:r>
              <a:rPr b="0" lang="en-US" sz="2200" spc="-1" strike="noStrike">
                <a:latin typeface="Arial"/>
              </a:rPr>
              <a:t>ions</a:t>
            </a:r>
            <a:endParaRPr b="0" lang="en-US" sz="2200" spc="-1" strike="noStrike">
              <a:latin typeface="Arial"/>
            </a:endParaRPr>
          </a:p>
          <a:p>
            <a:pPr marL="432000" indent="-324000">
              <a:spcAft>
                <a:spcPts val="1057"/>
              </a:spcAft>
              <a:buClr>
                <a:srgbClr val="000000"/>
              </a:buClr>
              <a:buSzPct val="45000"/>
              <a:buFont typeface="Wingdings" charset="2"/>
              <a:buChar char=""/>
            </a:pPr>
            <a:r>
              <a:rPr b="0" lang="en-US" sz="2200" spc="-1" strike="noStrike">
                <a:latin typeface="Arial"/>
              </a:rPr>
              <a:t>If high-p</a:t>
            </a:r>
            <a:r>
              <a:rPr b="0" lang="en-US" sz="2200" spc="-1" strike="noStrike" baseline="-14000000">
                <a:latin typeface="Arial"/>
              </a:rPr>
              <a:t>T</a:t>
            </a:r>
            <a:r>
              <a:rPr b="0" lang="en-US" sz="2200" spc="-1" strike="noStrike">
                <a:latin typeface="Arial"/>
              </a:rPr>
              <a:t> probes (jets) are suppressed, this is evidence of jet quenc</a:t>
            </a:r>
            <a:r>
              <a:rPr b="0" lang="en-US" sz="2200" spc="-1" strike="noStrike">
                <a:latin typeface="Arial"/>
              </a:rPr>
              <a:t>hing</a:t>
            </a:r>
            <a:endParaRPr b="0" lang="en-US" sz="2200" spc="-1" strike="noStrike">
              <a:latin typeface="Arial"/>
            </a:endParaRPr>
          </a:p>
          <a:p>
            <a:pPr marL="432000" indent="-324000">
              <a:spcAft>
                <a:spcPts val="1057"/>
              </a:spcAft>
              <a:buClr>
                <a:srgbClr val="000000"/>
              </a:buClr>
              <a:buSzPct val="45000"/>
              <a:buFont typeface="Wingdings" charset="2"/>
              <a:buChar char=""/>
            </a:pPr>
            <a:endParaRPr b="0" lang="en-US" sz="2200" spc="-1" strike="noStrike">
              <a:latin typeface="Arial"/>
            </a:endParaRPr>
          </a:p>
        </p:txBody>
      </p:sp>
      <p:pic>
        <p:nvPicPr>
          <p:cNvPr id="663" name="" descr=""/>
          <p:cNvPicPr/>
          <p:nvPr/>
        </p:nvPicPr>
        <p:blipFill>
          <a:blip r:embed="rId1"/>
          <a:stretch/>
        </p:blipFill>
        <p:spPr>
          <a:xfrm>
            <a:off x="2849760" y="2003040"/>
            <a:ext cx="4375440" cy="2877480"/>
          </a:xfrm>
          <a:prstGeom prst="rect">
            <a:avLst/>
          </a:prstGeom>
          <a:ln>
            <a:noFill/>
          </a:ln>
        </p:spPr>
      </p:pic>
      <p:pic>
        <p:nvPicPr>
          <p:cNvPr id="664" name="" descr=""/>
          <p:cNvPicPr/>
          <p:nvPr/>
        </p:nvPicPr>
        <p:blipFill>
          <a:blip r:embed="rId2"/>
          <a:stretch/>
        </p:blipFill>
        <p:spPr>
          <a:xfrm>
            <a:off x="316800" y="2786760"/>
            <a:ext cx="2286000" cy="548640"/>
          </a:xfrm>
          <a:prstGeom prst="rect">
            <a:avLst/>
          </a:prstGeom>
          <a:ln>
            <a:noFill/>
          </a:ln>
        </p:spPr>
      </p:pic>
      <p:sp>
        <p:nvSpPr>
          <p:cNvPr id="665" name="TextShape 3"/>
          <p:cNvSpPr txBox="1"/>
          <p:nvPr/>
        </p:nvSpPr>
        <p:spPr>
          <a:xfrm>
            <a:off x="7424640" y="2031120"/>
            <a:ext cx="2239920" cy="430200"/>
          </a:xfrm>
          <a:prstGeom prst="rect">
            <a:avLst/>
          </a:prstGeom>
          <a:noFill/>
          <a:ln>
            <a:noFill/>
          </a:ln>
        </p:spPr>
        <p:txBody>
          <a:bodyPr lIns="90000" rIns="90000" tIns="45000" bIns="45000">
            <a:noAutofit/>
          </a:bodyPr>
          <a:p>
            <a:r>
              <a:rPr b="1" lang="en-US" sz="2400" spc="-1" strike="noStrike">
                <a:solidFill>
                  <a:srgbClr val="ff0000"/>
                </a:solidFill>
                <a:latin typeface="Times New Roman"/>
              </a:rPr>
              <a:t>Enhancement</a:t>
            </a:r>
            <a:endParaRPr b="0" lang="en-US" sz="2400" spc="-1" strike="noStrike">
              <a:latin typeface="Arial"/>
            </a:endParaRPr>
          </a:p>
        </p:txBody>
      </p:sp>
      <p:sp>
        <p:nvSpPr>
          <p:cNvPr id="666" name="TextShape 4"/>
          <p:cNvSpPr txBox="1"/>
          <p:nvPr/>
        </p:nvSpPr>
        <p:spPr>
          <a:xfrm>
            <a:off x="7612560" y="3272760"/>
            <a:ext cx="1965600" cy="430200"/>
          </a:xfrm>
          <a:prstGeom prst="rect">
            <a:avLst/>
          </a:prstGeom>
          <a:noFill/>
          <a:ln>
            <a:noFill/>
          </a:ln>
        </p:spPr>
        <p:txBody>
          <a:bodyPr lIns="90000" rIns="90000" tIns="45000" bIns="45000">
            <a:noAutofit/>
          </a:bodyPr>
          <a:p>
            <a:r>
              <a:rPr b="1" lang="en-US" sz="2400" spc="-1" strike="noStrike">
                <a:solidFill>
                  <a:srgbClr val="ff0000"/>
                </a:solidFill>
                <a:latin typeface="Times New Roman"/>
              </a:rPr>
              <a:t>Suppression</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94" name="TextShape 1"/>
          <p:cNvSpPr txBox="1"/>
          <p:nvPr/>
        </p:nvSpPr>
        <p:spPr>
          <a:xfrm>
            <a:off x="504000" y="13320"/>
            <a:ext cx="9071640" cy="939240"/>
          </a:xfrm>
          <a:prstGeom prst="rect">
            <a:avLst/>
          </a:prstGeom>
          <a:noFill/>
          <a:ln>
            <a:noFill/>
          </a:ln>
        </p:spPr>
        <p:txBody>
          <a:bodyPr lIns="0" rIns="0" tIns="0" bIns="0" anchor="ctr">
            <a:noAutofit/>
          </a:bodyPr>
          <a:p>
            <a:pPr algn="ctr"/>
            <a:r>
              <a:rPr b="0" lang="en-US" sz="3300" spc="-1" strike="noStrike">
                <a:latin typeface="Arial"/>
              </a:rPr>
              <a:t>JET collaboration</a:t>
            </a:r>
            <a:br/>
            <a:r>
              <a:rPr b="0" lang="en-US" sz="1400" spc="-1" strike="noStrike">
                <a:latin typeface="Arial"/>
                <a:hlinkClick r:id="rId1"/>
              </a:rPr>
              <a:t>Phys. Rev. C 90, 014909 (2014)</a:t>
            </a:r>
            <a:r>
              <a:rPr b="0" lang="en-US" sz="1400" spc="-1" strike="noStrike">
                <a:latin typeface="Arial"/>
              </a:rPr>
              <a:t>              </a:t>
            </a:r>
            <a:endParaRPr b="0" lang="en-US" sz="1400" spc="-1" strike="noStrike">
              <a:latin typeface="Arial"/>
            </a:endParaRPr>
          </a:p>
        </p:txBody>
      </p:sp>
      <p:grpSp>
        <p:nvGrpSpPr>
          <p:cNvPr id="2195" name="Group 2"/>
          <p:cNvGrpSpPr/>
          <p:nvPr/>
        </p:nvGrpSpPr>
        <p:grpSpPr>
          <a:xfrm>
            <a:off x="2819160" y="1457280"/>
            <a:ext cx="3915000" cy="2876400"/>
            <a:chOff x="2819160" y="1457280"/>
            <a:chExt cx="3915000" cy="2876400"/>
          </a:xfrm>
        </p:grpSpPr>
        <p:sp>
          <p:nvSpPr>
            <p:cNvPr id="2196" name="CustomShape 3"/>
            <p:cNvSpPr/>
            <p:nvPr/>
          </p:nvSpPr>
          <p:spPr>
            <a:xfrm>
              <a:off x="2819160" y="1457280"/>
              <a:ext cx="3915000" cy="2876400"/>
            </a:xfrm>
            <a:prstGeom prst="rect">
              <a:avLst/>
            </a:prstGeom>
            <a:solidFill>
              <a:srgbClr val="999999"/>
            </a:solidFill>
            <a:ln w="18360">
              <a:solidFill>
                <a:srgbClr val="808080"/>
              </a:solidFill>
              <a:round/>
            </a:ln>
          </p:spPr>
          <p:style>
            <a:lnRef idx="0"/>
            <a:fillRef idx="0"/>
            <a:effectRef idx="0"/>
            <a:fontRef idx="minor"/>
          </p:style>
        </p:sp>
        <p:grpSp>
          <p:nvGrpSpPr>
            <p:cNvPr id="2197" name="Group 4"/>
            <p:cNvGrpSpPr/>
            <p:nvPr/>
          </p:nvGrpSpPr>
          <p:grpSpPr>
            <a:xfrm>
              <a:off x="4818240" y="2940120"/>
              <a:ext cx="1828800" cy="1234440"/>
              <a:chOff x="4818240" y="2940120"/>
              <a:chExt cx="1828800" cy="1234440"/>
            </a:xfrm>
          </p:grpSpPr>
          <p:pic>
            <p:nvPicPr>
              <p:cNvPr id="2198" name="" descr=""/>
              <p:cNvPicPr/>
              <p:nvPr/>
            </p:nvPicPr>
            <p:blipFill>
              <a:blip r:embed="rId2"/>
              <a:stretch/>
            </p:blipFill>
            <p:spPr>
              <a:xfrm>
                <a:off x="4818240" y="2940120"/>
                <a:ext cx="1828800" cy="1234440"/>
              </a:xfrm>
              <a:prstGeom prst="rect">
                <a:avLst/>
              </a:prstGeom>
              <a:ln>
                <a:noFill/>
              </a:ln>
            </p:spPr>
          </p:pic>
          <p:sp>
            <p:nvSpPr>
              <p:cNvPr id="2199" name="TextShape 5"/>
              <p:cNvSpPr txBox="1"/>
              <p:nvPr/>
            </p:nvSpPr>
            <p:spPr>
              <a:xfrm>
                <a:off x="5104440" y="3394800"/>
                <a:ext cx="1080720" cy="663480"/>
              </a:xfrm>
              <a:prstGeom prst="rect">
                <a:avLst/>
              </a:prstGeom>
              <a:noFill/>
              <a:ln>
                <a:noFill/>
              </a:ln>
            </p:spPr>
            <p:txBody>
              <a:bodyPr lIns="90000" rIns="90000" tIns="45000" bIns="45000">
                <a:noAutofit/>
              </a:bodyPr>
              <a:p>
                <a:r>
                  <a:rPr b="1" lang="en-US" sz="2000" spc="-1" strike="noStrike">
                    <a:latin typeface="Arial"/>
                  </a:rPr>
                  <a:t>HTBW</a:t>
                </a:r>
                <a:endParaRPr b="0" lang="en-US" sz="2000" spc="-1" strike="noStrike">
                  <a:latin typeface="Arial"/>
                </a:endParaRPr>
              </a:p>
            </p:txBody>
          </p:sp>
        </p:grpSp>
        <p:grpSp>
          <p:nvGrpSpPr>
            <p:cNvPr id="2200" name="Group 6"/>
            <p:cNvGrpSpPr/>
            <p:nvPr/>
          </p:nvGrpSpPr>
          <p:grpSpPr>
            <a:xfrm>
              <a:off x="4886280" y="1581120"/>
              <a:ext cx="1781280" cy="1264680"/>
              <a:chOff x="4886280" y="1581120"/>
              <a:chExt cx="1781280" cy="1264680"/>
            </a:xfrm>
          </p:grpSpPr>
          <p:pic>
            <p:nvPicPr>
              <p:cNvPr id="2201" name="" descr=""/>
              <p:cNvPicPr/>
              <p:nvPr/>
            </p:nvPicPr>
            <p:blipFill>
              <a:blip r:embed="rId3"/>
              <a:stretch/>
            </p:blipFill>
            <p:spPr>
              <a:xfrm>
                <a:off x="4886280" y="1581120"/>
                <a:ext cx="1781280" cy="1264680"/>
              </a:xfrm>
              <a:prstGeom prst="rect">
                <a:avLst/>
              </a:prstGeom>
              <a:ln>
                <a:noFill/>
              </a:ln>
            </p:spPr>
          </p:pic>
          <p:sp>
            <p:nvSpPr>
              <p:cNvPr id="2202" name="TextShape 7"/>
              <p:cNvSpPr txBox="1"/>
              <p:nvPr/>
            </p:nvSpPr>
            <p:spPr>
              <a:xfrm>
                <a:off x="5304240" y="2081880"/>
                <a:ext cx="816120" cy="373680"/>
              </a:xfrm>
              <a:prstGeom prst="rect">
                <a:avLst/>
              </a:prstGeom>
              <a:noFill/>
              <a:ln>
                <a:noFill/>
              </a:ln>
            </p:spPr>
            <p:txBody>
              <a:bodyPr lIns="90000" rIns="90000" tIns="45000" bIns="45000">
                <a:noAutofit/>
              </a:bodyPr>
              <a:p>
                <a:r>
                  <a:rPr b="1" lang="en-US" sz="2000" spc="-1" strike="noStrike">
                    <a:latin typeface="Arial"/>
                  </a:rPr>
                  <a:t>HTM</a:t>
                </a:r>
                <a:endParaRPr b="0" lang="en-US" sz="2000" spc="-1" strike="noStrike">
                  <a:latin typeface="Arial"/>
                </a:endParaRPr>
              </a:p>
            </p:txBody>
          </p:sp>
        </p:grpSp>
        <p:pic>
          <p:nvPicPr>
            <p:cNvPr id="2203" name="" descr=""/>
            <p:cNvPicPr/>
            <p:nvPr/>
          </p:nvPicPr>
          <p:blipFill>
            <a:blip r:embed="rId4"/>
            <a:stretch/>
          </p:blipFill>
          <p:spPr>
            <a:xfrm>
              <a:off x="2933640" y="1572480"/>
              <a:ext cx="1828800" cy="1280160"/>
            </a:xfrm>
            <a:prstGeom prst="rect">
              <a:avLst/>
            </a:prstGeom>
            <a:ln>
              <a:noFill/>
            </a:ln>
          </p:spPr>
        </p:pic>
        <p:grpSp>
          <p:nvGrpSpPr>
            <p:cNvPr id="2204" name="Group 8"/>
            <p:cNvGrpSpPr/>
            <p:nvPr/>
          </p:nvGrpSpPr>
          <p:grpSpPr>
            <a:xfrm>
              <a:off x="2959200" y="2918880"/>
              <a:ext cx="1798920" cy="1241280"/>
              <a:chOff x="2959200" y="2918880"/>
              <a:chExt cx="1798920" cy="1241280"/>
            </a:xfrm>
          </p:grpSpPr>
          <p:pic>
            <p:nvPicPr>
              <p:cNvPr id="2205" name="" descr=""/>
              <p:cNvPicPr/>
              <p:nvPr/>
            </p:nvPicPr>
            <p:blipFill>
              <a:blip r:embed="rId5"/>
              <a:stretch/>
            </p:blipFill>
            <p:spPr>
              <a:xfrm>
                <a:off x="2959200" y="2918880"/>
                <a:ext cx="1798920" cy="1241280"/>
              </a:xfrm>
              <a:prstGeom prst="rect">
                <a:avLst/>
              </a:prstGeom>
              <a:ln>
                <a:noFill/>
              </a:ln>
            </p:spPr>
          </p:pic>
          <p:sp>
            <p:nvSpPr>
              <p:cNvPr id="2206" name="TextShape 9"/>
              <p:cNvSpPr txBox="1"/>
              <p:nvPr/>
            </p:nvSpPr>
            <p:spPr>
              <a:xfrm>
                <a:off x="3219480" y="3224160"/>
                <a:ext cx="1189440" cy="400320"/>
              </a:xfrm>
              <a:prstGeom prst="rect">
                <a:avLst/>
              </a:prstGeom>
              <a:noFill/>
              <a:ln>
                <a:noFill/>
              </a:ln>
            </p:spPr>
            <p:txBody>
              <a:bodyPr lIns="90000" rIns="90000" tIns="45000" bIns="45000">
                <a:noAutofit/>
              </a:bodyPr>
              <a:p>
                <a:r>
                  <a:rPr b="1" lang="en-US" sz="2000" spc="-1" strike="noStrike">
                    <a:latin typeface="Arial"/>
                  </a:rPr>
                  <a:t>McGill</a:t>
                </a:r>
                <a:endParaRPr b="0" lang="en-US" sz="2000" spc="-1" strike="noStrike">
                  <a:latin typeface="Arial"/>
                </a:endParaRPr>
              </a:p>
            </p:txBody>
          </p:sp>
        </p:grpSp>
        <p:sp>
          <p:nvSpPr>
            <p:cNvPr id="2207" name="TextShape 10"/>
            <p:cNvSpPr txBox="1"/>
            <p:nvPr/>
          </p:nvSpPr>
          <p:spPr>
            <a:xfrm>
              <a:off x="3604320" y="1851840"/>
              <a:ext cx="1080720" cy="663480"/>
            </a:xfrm>
            <a:prstGeom prst="rect">
              <a:avLst/>
            </a:prstGeom>
            <a:noFill/>
            <a:ln>
              <a:noFill/>
            </a:ln>
          </p:spPr>
          <p:txBody>
            <a:bodyPr lIns="90000" rIns="90000" tIns="45000" bIns="45000">
              <a:noAutofit/>
            </a:bodyPr>
            <a:p>
              <a:r>
                <a:rPr b="1" lang="en-US" sz="2000" spc="-1" strike="noStrike">
                  <a:latin typeface="Arial"/>
                </a:rPr>
                <a:t>Martini</a:t>
              </a:r>
              <a:endParaRPr b="0" lang="en-US" sz="2000" spc="-1" strike="noStrike">
                <a:latin typeface="Arial"/>
              </a:endParaRPr>
            </a:p>
          </p:txBody>
        </p:sp>
      </p:grpSp>
      <p:grpSp>
        <p:nvGrpSpPr>
          <p:cNvPr id="2208" name="Group 11"/>
          <p:cNvGrpSpPr/>
          <p:nvPr/>
        </p:nvGrpSpPr>
        <p:grpSpPr>
          <a:xfrm>
            <a:off x="-133200" y="38880"/>
            <a:ext cx="2400120" cy="3065040"/>
            <a:chOff x="-133200" y="38880"/>
            <a:chExt cx="2400120" cy="3065040"/>
          </a:xfrm>
        </p:grpSpPr>
        <p:sp>
          <p:nvSpPr>
            <p:cNvPr id="2209" name="CustomShape 12"/>
            <p:cNvSpPr/>
            <p:nvPr/>
          </p:nvSpPr>
          <p:spPr>
            <a:xfrm>
              <a:off x="34560" y="38880"/>
              <a:ext cx="2174040" cy="2887920"/>
            </a:xfrm>
            <a:prstGeom prst="rect">
              <a:avLst/>
            </a:prstGeom>
            <a:solidFill>
              <a:srgbClr val="999999"/>
            </a:solidFill>
            <a:ln w="18360">
              <a:solidFill>
                <a:srgbClr val="808080"/>
              </a:solidFill>
              <a:round/>
            </a:ln>
          </p:spPr>
          <p:style>
            <a:lnRef idx="0"/>
            <a:fillRef idx="0"/>
            <a:effectRef idx="0"/>
            <a:fontRef idx="minor"/>
          </p:style>
        </p:sp>
        <p:grpSp>
          <p:nvGrpSpPr>
            <p:cNvPr id="2210" name="Group 13"/>
            <p:cNvGrpSpPr/>
            <p:nvPr/>
          </p:nvGrpSpPr>
          <p:grpSpPr>
            <a:xfrm>
              <a:off x="255240" y="87120"/>
              <a:ext cx="1788120" cy="2582280"/>
              <a:chOff x="255240" y="87120"/>
              <a:chExt cx="1788120" cy="2582280"/>
            </a:xfrm>
          </p:grpSpPr>
          <p:pic>
            <p:nvPicPr>
              <p:cNvPr id="2211" name="" descr=""/>
              <p:cNvPicPr/>
              <p:nvPr/>
            </p:nvPicPr>
            <p:blipFill>
              <a:blip r:embed="rId6"/>
              <a:stretch/>
            </p:blipFill>
            <p:spPr>
              <a:xfrm>
                <a:off x="255240" y="880920"/>
                <a:ext cx="1788120" cy="1788480"/>
              </a:xfrm>
              <a:prstGeom prst="rect">
                <a:avLst/>
              </a:prstGeom>
              <a:ln>
                <a:noFill/>
              </a:ln>
            </p:spPr>
          </p:pic>
          <p:grpSp>
            <p:nvGrpSpPr>
              <p:cNvPr id="2212" name="Group 14"/>
              <p:cNvGrpSpPr/>
              <p:nvPr/>
            </p:nvGrpSpPr>
            <p:grpSpPr>
              <a:xfrm>
                <a:off x="470520" y="87120"/>
                <a:ext cx="1343160" cy="2368800"/>
                <a:chOff x="470520" y="87120"/>
                <a:chExt cx="1343160" cy="2368800"/>
              </a:xfrm>
            </p:grpSpPr>
            <p:grpSp>
              <p:nvGrpSpPr>
                <p:cNvPr id="2213" name="Group 15"/>
                <p:cNvGrpSpPr/>
                <p:nvPr/>
              </p:nvGrpSpPr>
              <p:grpSpPr>
                <a:xfrm>
                  <a:off x="743040" y="730440"/>
                  <a:ext cx="658800" cy="819720"/>
                  <a:chOff x="743040" y="730440"/>
                  <a:chExt cx="658800" cy="819720"/>
                </a:xfrm>
              </p:grpSpPr>
              <p:grpSp>
                <p:nvGrpSpPr>
                  <p:cNvPr id="2214" name="Group 16"/>
                  <p:cNvGrpSpPr/>
                  <p:nvPr/>
                </p:nvGrpSpPr>
                <p:grpSpPr>
                  <a:xfrm>
                    <a:off x="743040" y="730440"/>
                    <a:ext cx="658800" cy="819720"/>
                    <a:chOff x="743040" y="730440"/>
                    <a:chExt cx="658800" cy="819720"/>
                  </a:xfrm>
                </p:grpSpPr>
                <p:grpSp>
                  <p:nvGrpSpPr>
                    <p:cNvPr id="2215" name="Group 17"/>
                    <p:cNvGrpSpPr/>
                    <p:nvPr/>
                  </p:nvGrpSpPr>
                  <p:grpSpPr>
                    <a:xfrm>
                      <a:off x="743040" y="730440"/>
                      <a:ext cx="658800" cy="819720"/>
                      <a:chOff x="743040" y="730440"/>
                      <a:chExt cx="658800" cy="819720"/>
                    </a:xfrm>
                  </p:grpSpPr>
                  <p:grpSp>
                    <p:nvGrpSpPr>
                      <p:cNvPr id="2216" name="Group 18"/>
                      <p:cNvGrpSpPr/>
                      <p:nvPr/>
                    </p:nvGrpSpPr>
                    <p:grpSpPr>
                      <a:xfrm>
                        <a:off x="743040" y="1222200"/>
                        <a:ext cx="26640" cy="60480"/>
                        <a:chOff x="743040" y="1222200"/>
                        <a:chExt cx="26640" cy="60480"/>
                      </a:xfrm>
                    </p:grpSpPr>
                    <p:sp>
                      <p:nvSpPr>
                        <p:cNvPr id="2217" name="CustomShape 19"/>
                        <p:cNvSpPr/>
                        <p:nvPr/>
                      </p:nvSpPr>
                      <p:spPr>
                        <a:xfrm>
                          <a:off x="743040" y="1222200"/>
                          <a:ext cx="26640" cy="60480"/>
                        </a:xfrm>
                        <a:prstGeom prst="ellipse">
                          <a:avLst/>
                        </a:prstGeom>
                        <a:solidFill>
                          <a:srgbClr val="000000"/>
                        </a:solidFill>
                        <a:ln w="9360">
                          <a:solidFill>
                            <a:srgbClr val="000000"/>
                          </a:solidFill>
                          <a:miter/>
                        </a:ln>
                      </p:spPr>
                      <p:style>
                        <a:lnRef idx="0"/>
                        <a:fillRef idx="0"/>
                        <a:effectRef idx="0"/>
                        <a:fontRef idx="minor"/>
                      </p:style>
                    </p:sp>
                  </p:grpSp>
                  <p:grpSp>
                    <p:nvGrpSpPr>
                      <p:cNvPr id="2218" name="Group 20"/>
                      <p:cNvGrpSpPr/>
                      <p:nvPr/>
                    </p:nvGrpSpPr>
                    <p:grpSpPr>
                      <a:xfrm>
                        <a:off x="1375920" y="1266480"/>
                        <a:ext cx="25920" cy="60480"/>
                        <a:chOff x="1375920" y="1266480"/>
                        <a:chExt cx="25920" cy="60480"/>
                      </a:xfrm>
                    </p:grpSpPr>
                    <p:sp>
                      <p:nvSpPr>
                        <p:cNvPr id="2219" name="CustomShape 21"/>
                        <p:cNvSpPr/>
                        <p:nvPr/>
                      </p:nvSpPr>
                      <p:spPr>
                        <a:xfrm>
                          <a:off x="1375920" y="1266480"/>
                          <a:ext cx="25920" cy="60480"/>
                        </a:xfrm>
                        <a:prstGeom prst="ellipse">
                          <a:avLst/>
                        </a:prstGeom>
                        <a:solidFill>
                          <a:srgbClr val="000000"/>
                        </a:solidFill>
                        <a:ln w="9360">
                          <a:solidFill>
                            <a:srgbClr val="000000"/>
                          </a:solidFill>
                          <a:miter/>
                        </a:ln>
                      </p:spPr>
                      <p:style>
                        <a:lnRef idx="0"/>
                        <a:fillRef idx="0"/>
                        <a:effectRef idx="0"/>
                        <a:fontRef idx="minor"/>
                      </p:style>
                    </p:sp>
                  </p:grpSp>
                  <p:sp>
                    <p:nvSpPr>
                      <p:cNvPr id="2220" name="CustomShape 22"/>
                      <p:cNvSpPr/>
                      <p:nvPr/>
                    </p:nvSpPr>
                    <p:spPr>
                      <a:xfrm>
                        <a:off x="1268640" y="730440"/>
                        <a:ext cx="60840" cy="59760"/>
                      </a:xfrm>
                      <a:prstGeom prst="ellipse">
                        <a:avLst/>
                      </a:prstGeom>
                      <a:solidFill>
                        <a:srgbClr val="000000"/>
                      </a:solidFill>
                      <a:ln w="9360">
                        <a:solidFill>
                          <a:srgbClr val="000000"/>
                        </a:solidFill>
                        <a:miter/>
                      </a:ln>
                    </p:spPr>
                    <p:style>
                      <a:lnRef idx="0"/>
                      <a:fillRef idx="0"/>
                      <a:effectRef idx="0"/>
                      <a:fontRef idx="minor"/>
                    </p:style>
                  </p:sp>
                  <p:sp>
                    <p:nvSpPr>
                      <p:cNvPr id="2221" name="CustomShape 23"/>
                      <p:cNvSpPr/>
                      <p:nvPr/>
                    </p:nvSpPr>
                    <p:spPr>
                      <a:xfrm>
                        <a:off x="1040760" y="1490040"/>
                        <a:ext cx="60480" cy="60120"/>
                      </a:xfrm>
                      <a:prstGeom prst="ellipse">
                        <a:avLst/>
                      </a:prstGeom>
                      <a:solidFill>
                        <a:srgbClr val="000000"/>
                      </a:solidFill>
                      <a:ln w="9360">
                        <a:solidFill>
                          <a:srgbClr val="000000"/>
                        </a:solidFill>
                        <a:miter/>
                      </a:ln>
                    </p:spPr>
                    <p:style>
                      <a:lnRef idx="0"/>
                      <a:fillRef idx="0"/>
                      <a:effectRef idx="0"/>
                      <a:fontRef idx="minor"/>
                    </p:style>
                  </p:sp>
                </p:grpSp>
                <p:grpSp>
                  <p:nvGrpSpPr>
                    <p:cNvPr id="2222" name="Group 24"/>
                    <p:cNvGrpSpPr/>
                    <p:nvPr/>
                  </p:nvGrpSpPr>
                  <p:grpSpPr>
                    <a:xfrm>
                      <a:off x="788400" y="799560"/>
                      <a:ext cx="574560" cy="711000"/>
                      <a:chOff x="788400" y="799560"/>
                      <a:chExt cx="574560" cy="711000"/>
                    </a:xfrm>
                  </p:grpSpPr>
                  <p:sp>
                    <p:nvSpPr>
                      <p:cNvPr id="2223" name="Line 25"/>
                      <p:cNvSpPr/>
                      <p:nvPr/>
                    </p:nvSpPr>
                    <p:spPr>
                      <a:xfrm>
                        <a:off x="788400" y="1257840"/>
                        <a:ext cx="261720" cy="0"/>
                      </a:xfrm>
                      <a:prstGeom prst="line">
                        <a:avLst/>
                      </a:prstGeom>
                      <a:ln w="38160">
                        <a:solidFill>
                          <a:srgbClr val="000000"/>
                        </a:solidFill>
                        <a:miter/>
                      </a:ln>
                    </p:spPr>
                    <p:style>
                      <a:lnRef idx="0"/>
                      <a:fillRef idx="0"/>
                      <a:effectRef idx="0"/>
                      <a:fontRef idx="minor"/>
                    </p:style>
                  </p:sp>
                  <p:sp>
                    <p:nvSpPr>
                      <p:cNvPr id="2224" name="Line 26"/>
                      <p:cNvSpPr/>
                      <p:nvPr/>
                    </p:nvSpPr>
                    <p:spPr>
                      <a:xfrm flipV="1">
                        <a:off x="1062000" y="799560"/>
                        <a:ext cx="218160" cy="457920"/>
                      </a:xfrm>
                      <a:prstGeom prst="line">
                        <a:avLst/>
                      </a:prstGeom>
                      <a:ln w="38160">
                        <a:solidFill>
                          <a:srgbClr val="000000"/>
                        </a:solidFill>
                        <a:miter/>
                        <a:tailEnd len="med" type="triangle" w="med"/>
                      </a:ln>
                    </p:spPr>
                    <p:style>
                      <a:lnRef idx="0"/>
                      <a:fillRef idx="0"/>
                      <a:effectRef idx="0"/>
                      <a:fontRef idx="minor"/>
                    </p:style>
                  </p:sp>
                  <p:grpSp>
                    <p:nvGrpSpPr>
                      <p:cNvPr id="2225" name="Group 27"/>
                      <p:cNvGrpSpPr/>
                      <p:nvPr/>
                    </p:nvGrpSpPr>
                    <p:grpSpPr>
                      <a:xfrm>
                        <a:off x="1047240" y="1301400"/>
                        <a:ext cx="315720" cy="209160"/>
                        <a:chOff x="1047240" y="1301400"/>
                        <a:chExt cx="315720" cy="209160"/>
                      </a:xfrm>
                    </p:grpSpPr>
                    <p:sp>
                      <p:nvSpPr>
                        <p:cNvPr id="2226" name="Line 28"/>
                        <p:cNvSpPr/>
                        <p:nvPr/>
                      </p:nvSpPr>
                      <p:spPr>
                        <a:xfrm flipH="1">
                          <a:off x="1127520" y="1301400"/>
                          <a:ext cx="235440" cy="0"/>
                        </a:xfrm>
                        <a:prstGeom prst="line">
                          <a:avLst/>
                        </a:prstGeom>
                        <a:ln w="38160">
                          <a:solidFill>
                            <a:srgbClr val="000000"/>
                          </a:solidFill>
                          <a:miter/>
                        </a:ln>
                      </p:spPr>
                      <p:style>
                        <a:lnRef idx="0"/>
                        <a:fillRef idx="0"/>
                        <a:effectRef idx="0"/>
                        <a:fontRef idx="minor"/>
                      </p:style>
                    </p:sp>
                    <p:sp>
                      <p:nvSpPr>
                        <p:cNvPr id="2227" name="Freeform 29"/>
                        <p:cNvSpPr/>
                        <p:nvPr/>
                      </p:nvSpPr>
                      <p:spPr>
                        <a:xfrm>
                          <a:off x="997920" y="1300680"/>
                          <a:ext cx="167760" cy="210240"/>
                        </a:xfrm>
                        <a:custGeom>
                          <a:avLst/>
                          <a:gdLst/>
                          <a:ahLst/>
                          <a:rect l="0" t="0" r="r" b="b"/>
                          <a:pathLst>
                            <a:path w="466" h="584">
                              <a:moveTo>
                                <a:pt x="366" y="2"/>
                              </a:moveTo>
                              <a:cubicBezTo>
                                <a:pt x="209" y="0"/>
                                <a:pt x="380" y="152"/>
                                <a:pt x="286" y="186"/>
                              </a:cubicBezTo>
                              <a:cubicBezTo>
                                <a:pt x="50" y="272"/>
                                <a:pt x="465" y="297"/>
                                <a:pt x="219" y="363"/>
                              </a:cubicBezTo>
                              <a:cubicBezTo>
                                <a:pt x="0" y="423"/>
                                <a:pt x="291" y="391"/>
                                <a:pt x="293" y="466"/>
                              </a:cubicBezTo>
                              <a:lnTo>
                                <a:pt x="212" y="509"/>
                              </a:lnTo>
                              <a:lnTo>
                                <a:pt x="242" y="583"/>
                              </a:lnTo>
                              <a:lnTo>
                                <a:pt x="242" y="577"/>
                              </a:lnTo>
                            </a:path>
                          </a:pathLst>
                        </a:custGeom>
                        <a:ln w="36720">
                          <a:solidFill>
                            <a:srgbClr val="000000"/>
                          </a:solidFill>
                          <a:round/>
                        </a:ln>
                      </p:spPr>
                    </p:sp>
                  </p:grpSp>
                  <p:sp>
                    <p:nvSpPr>
                      <p:cNvPr id="2228" name="CustomShape 30"/>
                      <p:cNvSpPr/>
                      <p:nvPr/>
                    </p:nvSpPr>
                    <p:spPr>
                      <a:xfrm>
                        <a:off x="997200" y="1191960"/>
                        <a:ext cx="195840" cy="153360"/>
                      </a:xfrm>
                      <a:custGeom>
                        <a:avLst/>
                        <a:gdLst/>
                        <a:ahLst/>
                        <a:rect l="l" t="t" r="r" b="b"/>
                        <a:pathLst>
                          <a:path w="21600" h="21600">
                            <a:moveTo>
                              <a:pt x="11464" y="4340"/>
                            </a:moveTo>
                            <a:lnTo>
                              <a:pt x="9722" y="1887"/>
                            </a:lnTo>
                            <a:lnTo>
                              <a:pt x="8548" y="6383"/>
                            </a:lnTo>
                            <a:lnTo>
                              <a:pt x="4503" y="3626"/>
                            </a:lnTo>
                            <a:lnTo>
                              <a:pt x="5373" y="7816"/>
                            </a:lnTo>
                            <a:lnTo>
                              <a:pt x="1174" y="8270"/>
                            </a:lnTo>
                            <a:lnTo>
                              <a:pt x="3934" y="11592"/>
                            </a:lnTo>
                            <a:lnTo>
                              <a:pt x="0" y="12875"/>
                            </a:lnTo>
                            <a:lnTo>
                              <a:pt x="3329" y="15372"/>
                            </a:lnTo>
                            <a:lnTo>
                              <a:pt x="1283" y="17824"/>
                            </a:lnTo>
                            <a:lnTo>
                              <a:pt x="4804" y="18239"/>
                            </a:lnTo>
                            <a:lnTo>
                              <a:pt x="4918" y="21600"/>
                            </a:lnTo>
                            <a:lnTo>
                              <a:pt x="7525" y="18125"/>
                            </a:lnTo>
                            <a:lnTo>
                              <a:pt x="8698" y="19712"/>
                            </a:lnTo>
                            <a:lnTo>
                              <a:pt x="9871" y="17371"/>
                            </a:lnTo>
                            <a:lnTo>
                              <a:pt x="11614" y="18844"/>
                            </a:lnTo>
                            <a:lnTo>
                              <a:pt x="12178" y="15937"/>
                            </a:lnTo>
                            <a:lnTo>
                              <a:pt x="14943" y="17371"/>
                            </a:lnTo>
                            <a:lnTo>
                              <a:pt x="14640" y="14348"/>
                            </a:lnTo>
                            <a:lnTo>
                              <a:pt x="18878" y="15632"/>
                            </a:lnTo>
                            <a:lnTo>
                              <a:pt x="16382" y="12311"/>
                            </a:lnTo>
                            <a:lnTo>
                              <a:pt x="18270" y="11292"/>
                            </a:lnTo>
                            <a:lnTo>
                              <a:pt x="16986" y="9404"/>
                            </a:lnTo>
                            <a:lnTo>
                              <a:pt x="21600" y="6646"/>
                            </a:lnTo>
                            <a:lnTo>
                              <a:pt x="16382" y="6533"/>
                            </a:lnTo>
                            <a:lnTo>
                              <a:pt x="18005" y="3172"/>
                            </a:lnTo>
                            <a:lnTo>
                              <a:pt x="14524" y="5778"/>
                            </a:lnTo>
                            <a:lnTo>
                              <a:pt x="14789" y="0"/>
                            </a:lnTo>
                            <a:lnTo>
                              <a:pt x="11464" y="4340"/>
                            </a:lnTo>
                            <a:close/>
                          </a:path>
                        </a:pathLst>
                      </a:custGeom>
                      <a:solidFill>
                        <a:srgbClr val="f5fd55"/>
                      </a:solidFill>
                      <a:ln w="9360">
                        <a:solidFill>
                          <a:srgbClr val="000000"/>
                        </a:solidFill>
                        <a:miter/>
                      </a:ln>
                    </p:spPr>
                    <p:style>
                      <a:lnRef idx="0"/>
                      <a:fillRef idx="0"/>
                      <a:effectRef idx="0"/>
                      <a:fontRef idx="minor"/>
                    </p:style>
                  </p:sp>
                </p:grpSp>
              </p:grpSp>
            </p:grpSp>
            <p:pic>
              <p:nvPicPr>
                <p:cNvPr id="2229" name="" descr=""/>
                <p:cNvPicPr/>
                <p:nvPr/>
              </p:nvPicPr>
              <p:blipFill>
                <a:blip r:embed="rId7"/>
                <a:stretch/>
              </p:blipFill>
              <p:spPr>
                <a:xfrm rot="7921800">
                  <a:off x="614160" y="1575000"/>
                  <a:ext cx="752040" cy="720360"/>
                </a:xfrm>
                <a:prstGeom prst="rect">
                  <a:avLst/>
                </a:prstGeom>
                <a:ln>
                  <a:noFill/>
                </a:ln>
              </p:spPr>
            </p:pic>
            <p:pic>
              <p:nvPicPr>
                <p:cNvPr id="2230" name="" descr=""/>
                <p:cNvPicPr/>
                <p:nvPr/>
              </p:nvPicPr>
              <p:blipFill>
                <a:blip r:embed="rId8"/>
                <a:stretch/>
              </p:blipFill>
              <p:spPr>
                <a:xfrm rot="1978800">
                  <a:off x="1272960" y="136440"/>
                  <a:ext cx="384840" cy="686160"/>
                </a:xfrm>
                <a:prstGeom prst="rect">
                  <a:avLst/>
                </a:prstGeom>
                <a:ln>
                  <a:noFill/>
                </a:ln>
              </p:spPr>
            </p:pic>
          </p:grpSp>
        </p:grpSp>
        <p:sp>
          <p:nvSpPr>
            <p:cNvPr id="2231" name="TextShape 31"/>
            <p:cNvSpPr txBox="1"/>
            <p:nvPr/>
          </p:nvSpPr>
          <p:spPr>
            <a:xfrm>
              <a:off x="-133200" y="2424600"/>
              <a:ext cx="2400120" cy="679320"/>
            </a:xfrm>
            <a:prstGeom prst="rect">
              <a:avLst/>
            </a:prstGeom>
            <a:noFill/>
            <a:ln>
              <a:noFill/>
            </a:ln>
          </p:spPr>
          <p:txBody>
            <a:bodyPr lIns="90000" rIns="90000" tIns="45000" bIns="45000">
              <a:noAutofit/>
            </a:bodyPr>
            <a:p>
              <a:pPr algn="ctr"/>
              <a:r>
                <a:rPr b="1" lang="en-US" sz="2200" spc="-1" strike="noStrike">
                  <a:latin typeface="Arial"/>
                </a:rPr>
                <a:t>QGP brick + jet</a:t>
              </a:r>
              <a:endParaRPr b="0" lang="en-US" sz="2200" spc="-1" strike="noStrike">
                <a:latin typeface="Arial"/>
              </a:endParaRPr>
            </a:p>
          </p:txBody>
        </p:sp>
      </p:grpSp>
      <p:grpSp>
        <p:nvGrpSpPr>
          <p:cNvPr id="2232" name="Group 32"/>
          <p:cNvGrpSpPr/>
          <p:nvPr/>
        </p:nvGrpSpPr>
        <p:grpSpPr>
          <a:xfrm>
            <a:off x="-14760" y="3090240"/>
            <a:ext cx="2329200" cy="2145240"/>
            <a:chOff x="-14760" y="3090240"/>
            <a:chExt cx="2329200" cy="2145240"/>
          </a:xfrm>
        </p:grpSpPr>
        <p:sp>
          <p:nvSpPr>
            <p:cNvPr id="2233" name="CustomShape 33"/>
            <p:cNvSpPr/>
            <p:nvPr/>
          </p:nvSpPr>
          <p:spPr>
            <a:xfrm>
              <a:off x="-14760" y="3090240"/>
              <a:ext cx="2329200" cy="2145240"/>
            </a:xfrm>
            <a:prstGeom prst="rect">
              <a:avLst/>
            </a:prstGeom>
            <a:solidFill>
              <a:srgbClr val="999999"/>
            </a:solidFill>
            <a:ln w="18360">
              <a:solidFill>
                <a:srgbClr val="808080"/>
              </a:solidFill>
              <a:round/>
            </a:ln>
          </p:spPr>
          <p:style>
            <a:lnRef idx="0"/>
            <a:fillRef idx="0"/>
            <a:effectRef idx="0"/>
            <a:fontRef idx="minor"/>
          </p:style>
        </p:sp>
        <p:pic>
          <p:nvPicPr>
            <p:cNvPr id="2234" name="" descr=""/>
            <p:cNvPicPr/>
            <p:nvPr/>
          </p:nvPicPr>
          <p:blipFill>
            <a:blip r:embed="rId9"/>
            <a:stretch/>
          </p:blipFill>
          <p:spPr>
            <a:xfrm>
              <a:off x="74880" y="3215520"/>
              <a:ext cx="2120040" cy="1596960"/>
            </a:xfrm>
            <a:prstGeom prst="rect">
              <a:avLst/>
            </a:prstGeom>
            <a:ln>
              <a:noFill/>
            </a:ln>
          </p:spPr>
        </p:pic>
        <p:sp>
          <p:nvSpPr>
            <p:cNvPr id="2235" name="TextShape 34"/>
            <p:cNvSpPr txBox="1"/>
            <p:nvPr/>
          </p:nvSpPr>
          <p:spPr>
            <a:xfrm>
              <a:off x="74880" y="4812480"/>
              <a:ext cx="2025000" cy="402840"/>
            </a:xfrm>
            <a:prstGeom prst="rect">
              <a:avLst/>
            </a:prstGeom>
            <a:noFill/>
            <a:ln>
              <a:noFill/>
            </a:ln>
          </p:spPr>
          <p:txBody>
            <a:bodyPr lIns="90000" rIns="90000" tIns="45000" bIns="45000">
              <a:noAutofit/>
            </a:bodyPr>
            <a:p>
              <a:pPr algn="ctr"/>
              <a:r>
                <a:rPr b="1" lang="en-US" sz="2200" spc="-1" strike="noStrike">
                  <a:latin typeface="Arial"/>
                </a:rPr>
                <a:t>Data</a:t>
              </a:r>
              <a:endParaRPr b="0" lang="en-US" sz="2200" spc="-1" strike="noStrike">
                <a:latin typeface="Arial"/>
              </a:endParaRPr>
            </a:p>
          </p:txBody>
        </p:sp>
      </p:grpSp>
      <p:cxnSp>
        <p:nvCxnSpPr>
          <p:cNvPr id="2236" name="Line 35"/>
          <p:cNvCxnSpPr>
            <a:stCxn id="2208" idx="3"/>
            <a:endCxn id="2195" idx="1"/>
          </p:cNvCxnSpPr>
          <p:nvPr/>
        </p:nvCxnSpPr>
        <p:spPr>
          <a:xfrm>
            <a:off x="2266920" y="1571400"/>
            <a:ext cx="552600" cy="1324440"/>
          </a:xfrm>
          <a:prstGeom prst="straightConnector1">
            <a:avLst/>
          </a:prstGeom>
          <a:ln w="76320">
            <a:solidFill>
              <a:srgbClr val="2323dc"/>
            </a:solidFill>
            <a:round/>
            <a:tailEnd len="med" type="triangle" w="med"/>
          </a:ln>
        </p:spPr>
      </p:cxnSp>
      <p:cxnSp>
        <p:nvCxnSpPr>
          <p:cNvPr id="2237" name="Line 36"/>
          <p:cNvCxnSpPr>
            <a:stCxn id="2232" idx="3"/>
            <a:endCxn id="2195" idx="1"/>
          </p:cNvCxnSpPr>
          <p:nvPr/>
        </p:nvCxnSpPr>
        <p:spPr>
          <a:xfrm flipV="1">
            <a:off x="2314440" y="2895480"/>
            <a:ext cx="505080" cy="1267560"/>
          </a:xfrm>
          <a:prstGeom prst="straightConnector1">
            <a:avLst/>
          </a:prstGeom>
          <a:ln w="76320">
            <a:solidFill>
              <a:srgbClr val="2323dc"/>
            </a:solidFill>
            <a:round/>
            <a:tailEnd len="med" type="triangle" w="med"/>
          </a:ln>
        </p:spPr>
      </p:cxnSp>
      <p:grpSp>
        <p:nvGrpSpPr>
          <p:cNvPr id="2238" name="Group 37"/>
          <p:cNvGrpSpPr/>
          <p:nvPr/>
        </p:nvGrpSpPr>
        <p:grpSpPr>
          <a:xfrm>
            <a:off x="7134120" y="3240"/>
            <a:ext cx="2964240" cy="2444760"/>
            <a:chOff x="7134120" y="3240"/>
            <a:chExt cx="2964240" cy="2444760"/>
          </a:xfrm>
        </p:grpSpPr>
        <p:sp>
          <p:nvSpPr>
            <p:cNvPr id="2239" name="CustomShape 38"/>
            <p:cNvSpPr/>
            <p:nvPr/>
          </p:nvSpPr>
          <p:spPr>
            <a:xfrm>
              <a:off x="7134120" y="3240"/>
              <a:ext cx="2964240" cy="2444760"/>
            </a:xfrm>
            <a:prstGeom prst="rect">
              <a:avLst/>
            </a:prstGeom>
            <a:solidFill>
              <a:srgbClr val="999999"/>
            </a:solidFill>
            <a:ln w="18360">
              <a:solidFill>
                <a:srgbClr val="808080"/>
              </a:solidFill>
              <a:round/>
            </a:ln>
          </p:spPr>
          <p:style>
            <a:lnRef idx="0"/>
            <a:fillRef idx="0"/>
            <a:effectRef idx="0"/>
            <a:fontRef idx="minor"/>
          </p:style>
        </p:sp>
        <p:pic>
          <p:nvPicPr>
            <p:cNvPr id="2240" name="" descr=""/>
            <p:cNvPicPr/>
            <p:nvPr/>
          </p:nvPicPr>
          <p:blipFill>
            <a:blip r:embed="rId10"/>
            <a:stretch/>
          </p:blipFill>
          <p:spPr>
            <a:xfrm>
              <a:off x="7514640" y="143280"/>
              <a:ext cx="2243160" cy="1915920"/>
            </a:xfrm>
            <a:prstGeom prst="rect">
              <a:avLst/>
            </a:prstGeom>
            <a:ln>
              <a:noFill/>
            </a:ln>
          </p:spPr>
        </p:pic>
        <mc:AlternateContent>
          <mc:Choice xmlns:a14="http://schemas.microsoft.com/office/drawing/2010/main" Requires="a14">
            <p:sp>
              <p:nvSpPr>
                <p:cNvPr id="2241" name="Formula 39"/>
                <p:cNvSpPr txBox="1"/>
                <p:nvPr/>
              </p:nvSpPr>
              <p:spPr>
                <a:xfrm>
                  <a:off x="7823160" y="2086560"/>
                  <a:ext cx="1620000" cy="351720"/>
                </a:xfrm>
                <a:prstGeom prst="rect">
                  <a:avLst/>
                </a:prstGeom>
              </p:spPr>
              <p:txBody>
                <a:bodyPr/>
                <a:p>
                  <a14:m>
                    <m:oMath xmlns:m="http://schemas.openxmlformats.org/officeDocument/2006/math">
                      <m:sSup>
                        <m:e>
                          <m:r>
                            <m:t xml:space="preserve">χ</m:t>
                          </m:r>
                        </m:e>
                        <m:sup>
                          <m:r>
                            <m:t xml:space="preserve">2</m:t>
                          </m:r>
                        </m:sup>
                      </m:sSup>
                      <m:r>
                        <m:t xml:space="preserve">minimization</m:t>
                      </m:r>
                    </m:oMath>
                  </a14:m>
                </a:p>
              </p:txBody>
            </p:sp>
          </mc:Choice>
          <mc:Fallback/>
        </mc:AlternateContent>
      </p:grpSp>
      <p:cxnSp>
        <p:nvCxnSpPr>
          <p:cNvPr id="2242" name="Line 40"/>
          <p:cNvCxnSpPr>
            <a:stCxn id="2195" idx="3"/>
            <a:endCxn id="2238" idx="1"/>
          </p:cNvCxnSpPr>
          <p:nvPr/>
        </p:nvCxnSpPr>
        <p:spPr>
          <a:xfrm flipV="1">
            <a:off x="6734160" y="1225440"/>
            <a:ext cx="400320" cy="1670400"/>
          </a:xfrm>
          <a:prstGeom prst="straightConnector1">
            <a:avLst/>
          </a:prstGeom>
          <a:ln w="76320">
            <a:solidFill>
              <a:srgbClr val="2323dc"/>
            </a:solidFill>
            <a:round/>
            <a:tailEnd len="med" type="triangle" w="med"/>
          </a:ln>
        </p:spPr>
      </p:cxnSp>
      <p:grpSp>
        <p:nvGrpSpPr>
          <p:cNvPr id="2243" name="Group 41"/>
          <p:cNvGrpSpPr/>
          <p:nvPr/>
        </p:nvGrpSpPr>
        <p:grpSpPr>
          <a:xfrm>
            <a:off x="7143480" y="2914560"/>
            <a:ext cx="3517920" cy="2354400"/>
            <a:chOff x="7143480" y="2914560"/>
            <a:chExt cx="3517920" cy="2354400"/>
          </a:xfrm>
        </p:grpSpPr>
        <p:sp>
          <p:nvSpPr>
            <p:cNvPr id="2244" name="CustomShape 42"/>
            <p:cNvSpPr/>
            <p:nvPr/>
          </p:nvSpPr>
          <p:spPr>
            <a:xfrm>
              <a:off x="7143480" y="2914560"/>
              <a:ext cx="2901600" cy="2233440"/>
            </a:xfrm>
            <a:prstGeom prst="rect">
              <a:avLst/>
            </a:prstGeom>
            <a:solidFill>
              <a:srgbClr val="999999"/>
            </a:solidFill>
            <a:ln w="18360">
              <a:solidFill>
                <a:srgbClr val="808080"/>
              </a:solidFill>
              <a:round/>
            </a:ln>
          </p:spPr>
          <p:style>
            <a:lnRef idx="0"/>
            <a:fillRef idx="0"/>
            <a:effectRef idx="0"/>
            <a:fontRef idx="minor"/>
          </p:style>
        </p:sp>
        <p:pic>
          <p:nvPicPr>
            <p:cNvPr id="2245" name="" descr=""/>
            <p:cNvPicPr/>
            <p:nvPr/>
          </p:nvPicPr>
          <p:blipFill>
            <a:blip r:embed="rId11"/>
            <a:stretch/>
          </p:blipFill>
          <p:spPr>
            <a:xfrm>
              <a:off x="7639200" y="2979720"/>
              <a:ext cx="2078280" cy="1721520"/>
            </a:xfrm>
            <a:prstGeom prst="rect">
              <a:avLst/>
            </a:prstGeom>
            <a:ln>
              <a:noFill/>
            </a:ln>
          </p:spPr>
        </p:pic>
        <p:sp>
          <p:nvSpPr>
            <p:cNvPr id="2246" name="TextShape 43"/>
            <p:cNvSpPr txBox="1"/>
            <p:nvPr/>
          </p:nvSpPr>
          <p:spPr>
            <a:xfrm>
              <a:off x="8244720" y="4712400"/>
              <a:ext cx="1802160" cy="363960"/>
            </a:xfrm>
            <a:prstGeom prst="rect">
              <a:avLst/>
            </a:prstGeom>
            <a:noFill/>
            <a:ln>
              <a:noFill/>
            </a:ln>
          </p:spPr>
          <p:txBody>
            <a:bodyPr lIns="90000" rIns="90000" tIns="45000" bIns="45000">
              <a:noAutofit/>
            </a:bodyPr>
            <a:p>
              <a:pPr algn="r"/>
              <a:r>
                <a:rPr b="0" lang="en-US" sz="1500" spc="-1" strike="noStrike">
                  <a:solidFill>
                    <a:srgbClr val="000000"/>
                  </a:solidFill>
                  <a:latin typeface="Arial"/>
                </a:rPr>
                <a:t>200 GeV Au+Au</a:t>
              </a:r>
              <a:endParaRPr b="0" lang="en-US" sz="1500" spc="-1" strike="noStrike">
                <a:latin typeface="Arial"/>
              </a:endParaRPr>
            </a:p>
          </p:txBody>
        </p:sp>
        <mc:AlternateContent>
          <mc:Choice xmlns:a14="http://schemas.microsoft.com/office/drawing/2010/main" Requires="a14">
            <p:sp>
              <p:nvSpPr>
                <p:cNvPr id="2247" name="Formula 44"/>
                <p:cNvSpPr txBox="1"/>
                <p:nvPr/>
              </p:nvSpPr>
              <p:spPr>
                <a:xfrm>
                  <a:off x="7153560" y="4710960"/>
                  <a:ext cx="1391760" cy="227520"/>
                </a:xfrm>
                <a:prstGeom prst="rect">
                  <a:avLst/>
                </a:prstGeom>
              </p:spPr>
              <p:txBody>
                <a:bodyPr/>
                <a:p>
                  <a14:m>
                    <m:oMath xmlns:m="http://schemas.openxmlformats.org/officeDocument/2006/math">
                      <m:acc>
                        <m:accPr>
                          <m:chr m:val="^"/>
                        </m:accPr>
                        <m:e>
                          <m:r>
                            <m:t xml:space="preserve">q</m:t>
                          </m:r>
                        </m:e>
                      </m:acc>
                      <m:r>
                        <m:t xml:space="preserve">=</m:t>
                      </m:r>
                      <m:r>
                        <m:t xml:space="preserve">1.2</m:t>
                      </m:r>
                      <m:r>
                        <m:t xml:space="preserve">±</m:t>
                      </m:r>
                      <m:r>
                        <m:t xml:space="preserve">0.3</m:t>
                      </m:r>
                      <m:r>
                        <m:t xml:space="preserve"> </m:t>
                      </m:r>
                      <m:sSup>
                        <m:e>
                          <m:r>
                            <m:t xml:space="preserve">GeV</m:t>
                          </m:r>
                        </m:e>
                        <m:sup>
                          <m:r>
                            <m:t xml:space="preserve">2</m:t>
                          </m:r>
                        </m:sup>
                      </m:sSup>
                    </m:oMath>
                  </a14:m>
                </a:p>
              </p:txBody>
            </p:sp>
          </mc:Choice>
          <mc:Fallback/>
        </mc:AlternateContent>
        <mc:AlternateContent>
          <mc:Choice xmlns:a14="http://schemas.microsoft.com/office/drawing/2010/main" Requires="a14">
            <p:sp>
              <p:nvSpPr>
                <p:cNvPr id="2248" name="Formula 45"/>
                <p:cNvSpPr txBox="1"/>
                <p:nvPr/>
              </p:nvSpPr>
              <p:spPr>
                <a:xfrm>
                  <a:off x="7153560" y="4938480"/>
                  <a:ext cx="1394640" cy="227520"/>
                </a:xfrm>
                <a:prstGeom prst="rect">
                  <a:avLst/>
                </a:prstGeom>
              </p:spPr>
              <p:txBody>
                <a:bodyPr/>
                <a:p>
                  <a14:m>
                    <m:oMath xmlns:m="http://schemas.openxmlformats.org/officeDocument/2006/math">
                      <m:acc>
                        <m:accPr>
                          <m:chr m:val="^"/>
                        </m:accPr>
                        <m:e>
                          <m:r>
                            <m:t xml:space="preserve">q</m:t>
                          </m:r>
                        </m:e>
                      </m:acc>
                      <m:r>
                        <m:t xml:space="preserve">=</m:t>
                      </m:r>
                      <m:r>
                        <m:t xml:space="preserve">1.9</m:t>
                      </m:r>
                      <m:r>
                        <m:t xml:space="preserve">±</m:t>
                      </m:r>
                      <m:r>
                        <m:t xml:space="preserve">0.7</m:t>
                      </m:r>
                      <m:r>
                        <m:t xml:space="preserve"> </m:t>
                      </m:r>
                      <m:sSup>
                        <m:e>
                          <m:r>
                            <m:t xml:space="preserve">GeV</m:t>
                          </m:r>
                        </m:e>
                        <m:sup>
                          <m:r>
                            <m:t xml:space="preserve">2</m:t>
                          </m:r>
                        </m:sup>
                      </m:sSup>
                    </m:oMath>
                  </a14:m>
                </a:p>
              </p:txBody>
            </p:sp>
          </mc:Choice>
          <mc:Fallback/>
        </mc:AlternateContent>
        <p:sp>
          <p:nvSpPr>
            <p:cNvPr id="2249" name="TextShape 46"/>
            <p:cNvSpPr txBox="1"/>
            <p:nvPr/>
          </p:nvSpPr>
          <p:spPr>
            <a:xfrm>
              <a:off x="8593200" y="4905000"/>
              <a:ext cx="2068200" cy="363960"/>
            </a:xfrm>
            <a:prstGeom prst="rect">
              <a:avLst/>
            </a:prstGeom>
            <a:noFill/>
            <a:ln>
              <a:noFill/>
            </a:ln>
          </p:spPr>
          <p:txBody>
            <a:bodyPr lIns="90000" rIns="90000" tIns="45000" bIns="45000">
              <a:noAutofit/>
            </a:bodyPr>
            <a:p>
              <a:r>
                <a:rPr b="0" lang="en-US" sz="1500" spc="-1" strike="noStrike">
                  <a:solidFill>
                    <a:srgbClr val="000000"/>
                  </a:solidFill>
                  <a:latin typeface="Arial"/>
                </a:rPr>
                <a:t>2.76 TeV Pb+Pb</a:t>
              </a:r>
              <a:endParaRPr b="0" lang="en-US" sz="1500" spc="-1" strike="noStrike">
                <a:latin typeface="Arial"/>
              </a:endParaRPr>
            </a:p>
          </p:txBody>
        </p:sp>
      </p:grpSp>
      <p:cxnSp>
        <p:nvCxnSpPr>
          <p:cNvPr id="2250" name="Line 47"/>
          <p:cNvCxnSpPr>
            <a:stCxn id="2238" idx="2"/>
            <a:endCxn id="2243" idx="0"/>
          </p:cNvCxnSpPr>
          <p:nvPr/>
        </p:nvCxnSpPr>
        <p:spPr>
          <a:xfrm>
            <a:off x="8616240" y="2448000"/>
            <a:ext cx="286560" cy="466920"/>
          </a:xfrm>
          <a:prstGeom prst="straightConnector1">
            <a:avLst/>
          </a:prstGeom>
          <a:ln w="76320">
            <a:solidFill>
              <a:srgbClr val="2323dc"/>
            </a:solidFill>
            <a:round/>
            <a:tailEnd len="med" type="triangle" w="med"/>
          </a:ln>
        </p:spPr>
      </p:cxnSp>
    </p:spTree>
  </p:cSld>
  <mc:AlternateContent>
    <mc:Choice Requires="p14">
      <p:transition spd="slow" p14:dur="2000"/>
    </mc:Choice>
    <mc:Fallback>
      <p:transition spd="slow"/>
    </mc:Fallback>
  </mc:AlternateContent>
</p:sld>
</file>

<file path=ppt/slides/slide1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1" name="TextShape 1"/>
          <p:cNvSpPr txBox="1"/>
          <p:nvPr/>
        </p:nvSpPr>
        <p:spPr>
          <a:xfrm>
            <a:off x="504000" y="-97920"/>
            <a:ext cx="9071640" cy="1239480"/>
          </a:xfrm>
          <a:prstGeom prst="rect">
            <a:avLst/>
          </a:prstGeom>
          <a:noFill/>
          <a:ln>
            <a:noFill/>
          </a:ln>
        </p:spPr>
        <p:txBody>
          <a:bodyPr lIns="0" rIns="0" tIns="0" bIns="0" anchor="ctr">
            <a:noAutofit/>
          </a:bodyPr>
          <a:p>
            <a:pPr algn="ctr"/>
            <a:r>
              <a:rPr b="0" lang="en-US" sz="3300" spc="-1" strike="noStrike">
                <a:latin typeface="Arial"/>
              </a:rPr>
              <a:t>Bayesian Statistical Analysis</a:t>
            </a:r>
            <a:br/>
            <a:r>
              <a:rPr b="0" lang="en-US" sz="2500" spc="-1" strike="noStrike">
                <a:latin typeface="Arial"/>
              </a:rPr>
              <a:t>Models and Data Analysis Initiative</a:t>
            </a:r>
            <a:br/>
            <a:r>
              <a:rPr b="0" lang="en-US" sz="1800" spc="-1" strike="noStrike">
                <a:latin typeface="Arial"/>
                <a:hlinkClick r:id="rId1"/>
              </a:rPr>
              <a:t>http://madai.us</a:t>
            </a:r>
            <a:endParaRPr b="0" lang="en-US" sz="1800" spc="-1" strike="noStrike">
              <a:latin typeface="Arial"/>
            </a:endParaRPr>
          </a:p>
        </p:txBody>
      </p:sp>
      <p:sp>
        <p:nvSpPr>
          <p:cNvPr id="2252" name="TextShape 2"/>
          <p:cNvSpPr txBox="1"/>
          <p:nvPr/>
        </p:nvSpPr>
        <p:spPr>
          <a:xfrm>
            <a:off x="2320200" y="3562200"/>
            <a:ext cx="2213640" cy="1596960"/>
          </a:xfrm>
          <a:prstGeom prst="rect">
            <a:avLst/>
          </a:prstGeom>
          <a:solidFill>
            <a:srgbClr val="999999"/>
          </a:solidFill>
          <a:ln>
            <a:solidFill>
              <a:srgbClr val="000000"/>
            </a:solidFill>
          </a:ln>
        </p:spPr>
        <p:txBody>
          <a:bodyPr lIns="90000" rIns="90000" tIns="45000" bIns="45000">
            <a:noAutofit/>
          </a:bodyPr>
          <a:p>
            <a:pPr marL="216000" indent="-216000">
              <a:buClr>
                <a:srgbClr val="000000"/>
              </a:buClr>
              <a:buFont typeface="StarSymbol"/>
              <a:buAutoNum type="arabicParenR"/>
            </a:pPr>
            <a:r>
              <a:rPr b="1" lang="en-US" sz="1500" spc="-1" strike="noStrike">
                <a:latin typeface="Times New Roman"/>
                <a:ea typeface="PCASQH+GillSans-Bold"/>
              </a:rPr>
              <a:t>Model emulation</a:t>
            </a:r>
            <a:endParaRPr b="0" lang="en-US" sz="1500" spc="-1" strike="noStrike">
              <a:latin typeface="Arial"/>
            </a:endParaRPr>
          </a:p>
          <a:p>
            <a:pPr marL="216000" indent="-216000">
              <a:buClr>
                <a:srgbClr val="000000"/>
              </a:buClr>
              <a:buFont typeface="StarSymbol"/>
              <a:buAutoNum type="arabicParenR"/>
            </a:pPr>
            <a:r>
              <a:rPr b="0" lang="en-US" sz="1500" spc="-1" strike="noStrike">
                <a:latin typeface="Times New Roman"/>
                <a:ea typeface="PCASQH+GillSans-Bold"/>
              </a:rPr>
              <a:t> </a:t>
            </a:r>
            <a:r>
              <a:rPr b="0" lang="en-US" sz="1500" spc="-1" strike="noStrike">
                <a:latin typeface="Times New Roman"/>
                <a:ea typeface="PCASQH+GillSans-Bold"/>
              </a:rPr>
              <a:t>Run full model ~1000 times</a:t>
            </a:r>
            <a:endParaRPr b="0" lang="en-US" sz="1500" spc="-1" strike="noStrike">
              <a:latin typeface="Arial"/>
            </a:endParaRPr>
          </a:p>
          <a:p>
            <a:pPr marL="216000" indent="-216000">
              <a:buClr>
                <a:srgbClr val="000000"/>
              </a:buClr>
              <a:buFont typeface="StarSymbol"/>
              <a:buAutoNum type="arabicParenR"/>
            </a:pPr>
            <a:r>
              <a:rPr b="0" lang="en-US" sz="1500" spc="-1" strike="noStrike">
                <a:latin typeface="Times New Roman"/>
                <a:ea typeface="PCASQH+GillSans-Bold"/>
              </a:rPr>
              <a:t> </a:t>
            </a:r>
            <a:r>
              <a:rPr b="0" lang="en-US" sz="1500" spc="-1" strike="noStrike">
                <a:latin typeface="Times New Roman"/>
                <a:ea typeface="PCASQH+GillSans-Bold"/>
              </a:rPr>
              <a:t>MCMC parameter search uses emulator (interpolator)  in lieu of full model</a:t>
            </a:r>
            <a:endParaRPr b="0" lang="en-US" sz="1500" spc="-1" strike="noStrike">
              <a:latin typeface="Arial"/>
            </a:endParaRPr>
          </a:p>
        </p:txBody>
      </p:sp>
      <p:grpSp>
        <p:nvGrpSpPr>
          <p:cNvPr id="2253" name="Group 3"/>
          <p:cNvGrpSpPr/>
          <p:nvPr/>
        </p:nvGrpSpPr>
        <p:grpSpPr>
          <a:xfrm>
            <a:off x="41400" y="768240"/>
            <a:ext cx="3473280" cy="2432160"/>
            <a:chOff x="41400" y="768240"/>
            <a:chExt cx="3473280" cy="2432160"/>
          </a:xfrm>
        </p:grpSpPr>
        <p:sp>
          <p:nvSpPr>
            <p:cNvPr id="2254" name="CustomShape 4"/>
            <p:cNvSpPr/>
            <p:nvPr/>
          </p:nvSpPr>
          <p:spPr>
            <a:xfrm>
              <a:off x="41400" y="768240"/>
              <a:ext cx="3473280" cy="2432160"/>
            </a:xfrm>
            <a:prstGeom prst="rect">
              <a:avLst/>
            </a:prstGeom>
            <a:solidFill>
              <a:srgbClr val="999999"/>
            </a:solidFill>
            <a:ln>
              <a:solidFill>
                <a:srgbClr val="000000"/>
              </a:solidFill>
            </a:ln>
          </p:spPr>
          <p:style>
            <a:lnRef idx="0"/>
            <a:fillRef idx="0"/>
            <a:effectRef idx="0"/>
            <a:fontRef idx="minor"/>
          </p:style>
        </p:sp>
        <p:pic>
          <p:nvPicPr>
            <p:cNvPr id="2255" name="" descr=""/>
            <p:cNvPicPr/>
            <p:nvPr/>
          </p:nvPicPr>
          <p:blipFill>
            <a:blip r:embed="rId2"/>
            <a:stretch/>
          </p:blipFill>
          <p:spPr>
            <a:xfrm>
              <a:off x="146880" y="964080"/>
              <a:ext cx="1547280" cy="2096280"/>
            </a:xfrm>
            <a:prstGeom prst="rect">
              <a:avLst/>
            </a:prstGeom>
            <a:ln>
              <a:noFill/>
            </a:ln>
          </p:spPr>
        </p:pic>
        <p:pic>
          <p:nvPicPr>
            <p:cNvPr id="2256" name="" descr=""/>
            <p:cNvPicPr/>
            <p:nvPr/>
          </p:nvPicPr>
          <p:blipFill>
            <a:blip r:embed="rId3"/>
            <a:stretch/>
          </p:blipFill>
          <p:spPr>
            <a:xfrm>
              <a:off x="1838160" y="1133280"/>
              <a:ext cx="1547280" cy="1238400"/>
            </a:xfrm>
            <a:prstGeom prst="rect">
              <a:avLst/>
            </a:prstGeom>
            <a:ln>
              <a:noFill/>
            </a:ln>
          </p:spPr>
        </p:pic>
        <p:sp>
          <p:nvSpPr>
            <p:cNvPr id="2257" name="TextShape 5"/>
            <p:cNvSpPr txBox="1"/>
            <p:nvPr/>
          </p:nvSpPr>
          <p:spPr>
            <a:xfrm>
              <a:off x="1822680" y="2544120"/>
              <a:ext cx="1600920" cy="402840"/>
            </a:xfrm>
            <a:prstGeom prst="rect">
              <a:avLst/>
            </a:prstGeom>
            <a:noFill/>
            <a:ln>
              <a:noFill/>
            </a:ln>
          </p:spPr>
          <p:txBody>
            <a:bodyPr lIns="90000" rIns="90000" tIns="45000" bIns="45000">
              <a:noAutofit/>
            </a:bodyPr>
            <a:p>
              <a:pPr algn="ctr"/>
              <a:r>
                <a:rPr b="1" lang="en-US" sz="2200" spc="-1" strike="noStrike">
                  <a:latin typeface="Arial"/>
                </a:rPr>
                <a:t>Data</a:t>
              </a:r>
              <a:endParaRPr b="0" lang="en-US" sz="2200" spc="-1" strike="noStrike">
                <a:latin typeface="Arial"/>
              </a:endParaRPr>
            </a:p>
          </p:txBody>
        </p:sp>
      </p:grpSp>
      <p:grpSp>
        <p:nvGrpSpPr>
          <p:cNvPr id="2258" name="Group 6"/>
          <p:cNvGrpSpPr/>
          <p:nvPr/>
        </p:nvGrpSpPr>
        <p:grpSpPr>
          <a:xfrm>
            <a:off x="95400" y="3358080"/>
            <a:ext cx="1679040" cy="1899720"/>
            <a:chOff x="95400" y="3358080"/>
            <a:chExt cx="1679040" cy="1899720"/>
          </a:xfrm>
        </p:grpSpPr>
        <p:sp>
          <p:nvSpPr>
            <p:cNvPr id="2259" name="TextShape 7"/>
            <p:cNvSpPr txBox="1"/>
            <p:nvPr/>
          </p:nvSpPr>
          <p:spPr>
            <a:xfrm>
              <a:off x="95400" y="3358080"/>
              <a:ext cx="1679040" cy="1899720"/>
            </a:xfrm>
            <a:prstGeom prst="rect">
              <a:avLst/>
            </a:prstGeom>
            <a:solidFill>
              <a:srgbClr val="999999"/>
            </a:solidFill>
            <a:ln>
              <a:solidFill>
                <a:srgbClr val="000000"/>
              </a:solidFill>
            </a:ln>
          </p:spPr>
          <p:txBody>
            <a:bodyPr lIns="90000" rIns="90000" tIns="45000" bIns="45000">
              <a:noAutofit/>
            </a:bodyPr>
            <a:p>
              <a:pPr algn="ctr"/>
              <a:r>
                <a:rPr b="1" lang="en-US" sz="2000" spc="-1" strike="noStrike">
                  <a:latin typeface="Times New Roman"/>
                  <a:ea typeface="PCASQH+GillSans-Bold"/>
                </a:rPr>
                <a:t>Monte Carlo </a:t>
              </a:r>
              <a:endParaRPr b="0" lang="en-US" sz="2000" spc="-1" strike="noStrike">
                <a:latin typeface="Arial"/>
              </a:endParaRPr>
            </a:p>
            <a:p>
              <a:pPr algn="ctr"/>
              <a:r>
                <a:rPr b="1" lang="en-US" sz="2000" spc="-1" strike="noStrike">
                  <a:latin typeface="Times New Roman"/>
                  <a:ea typeface="PCASQH+GillSans-Bold"/>
                </a:rPr>
                <a:t>models</a:t>
              </a:r>
              <a:endParaRPr b="0" lang="en-US" sz="2000" spc="-1" strike="noStrike">
                <a:latin typeface="Arial"/>
              </a:endParaRPr>
            </a:p>
          </p:txBody>
        </p:sp>
        <p:pic>
          <p:nvPicPr>
            <p:cNvPr id="2260" name="" descr=""/>
            <p:cNvPicPr/>
            <p:nvPr/>
          </p:nvPicPr>
          <p:blipFill>
            <a:blip r:embed="rId4"/>
            <a:stretch/>
          </p:blipFill>
          <p:spPr>
            <a:xfrm>
              <a:off x="203040" y="3843000"/>
              <a:ext cx="1500120" cy="1410480"/>
            </a:xfrm>
            <a:prstGeom prst="rect">
              <a:avLst/>
            </a:prstGeom>
            <a:ln>
              <a:noFill/>
            </a:ln>
          </p:spPr>
        </p:pic>
      </p:grpSp>
      <p:cxnSp>
        <p:nvCxnSpPr>
          <p:cNvPr id="2261" name="Line 8"/>
          <p:cNvCxnSpPr>
            <a:stCxn id="2258" idx="3"/>
            <a:endCxn id="2252" idx="1"/>
          </p:cNvCxnSpPr>
          <p:nvPr/>
        </p:nvCxnSpPr>
        <p:spPr>
          <a:xfrm>
            <a:off x="1774440" y="4307760"/>
            <a:ext cx="546120" cy="53280"/>
          </a:xfrm>
          <a:prstGeom prst="straightConnector1">
            <a:avLst/>
          </a:prstGeom>
          <a:ln w="76320">
            <a:solidFill>
              <a:srgbClr val="2323dc"/>
            </a:solidFill>
            <a:round/>
            <a:tailEnd len="med" type="triangle" w="med"/>
          </a:ln>
        </p:spPr>
      </p:cxnSp>
      <p:grpSp>
        <p:nvGrpSpPr>
          <p:cNvPr id="2262" name="Group 9"/>
          <p:cNvGrpSpPr/>
          <p:nvPr/>
        </p:nvGrpSpPr>
        <p:grpSpPr>
          <a:xfrm>
            <a:off x="4769640" y="1455840"/>
            <a:ext cx="2415240" cy="3423960"/>
            <a:chOff x="4769640" y="1455840"/>
            <a:chExt cx="2415240" cy="3423960"/>
          </a:xfrm>
        </p:grpSpPr>
        <p:sp>
          <p:nvSpPr>
            <p:cNvPr id="2263" name="CustomShape 10"/>
            <p:cNvSpPr/>
            <p:nvPr/>
          </p:nvSpPr>
          <p:spPr>
            <a:xfrm>
              <a:off x="4886640" y="1455840"/>
              <a:ext cx="2174040" cy="3408840"/>
            </a:xfrm>
            <a:prstGeom prst="rect">
              <a:avLst/>
            </a:prstGeom>
            <a:solidFill>
              <a:srgbClr val="999999"/>
            </a:solidFill>
            <a:ln>
              <a:solidFill>
                <a:srgbClr val="000000"/>
              </a:solidFill>
            </a:ln>
          </p:spPr>
          <p:style>
            <a:lnRef idx="0"/>
            <a:fillRef idx="0"/>
            <a:effectRef idx="0"/>
            <a:fontRef idx="minor"/>
          </p:style>
        </p:sp>
        <p:pic>
          <p:nvPicPr>
            <p:cNvPr id="2264" name="" descr=""/>
            <p:cNvPicPr/>
            <p:nvPr/>
          </p:nvPicPr>
          <p:blipFill>
            <a:blip r:embed="rId5"/>
            <a:stretch/>
          </p:blipFill>
          <p:spPr>
            <a:xfrm>
              <a:off x="5067360" y="1632600"/>
              <a:ext cx="1852560" cy="2779920"/>
            </a:xfrm>
            <a:prstGeom prst="rect">
              <a:avLst/>
            </a:prstGeom>
            <a:ln>
              <a:noFill/>
            </a:ln>
          </p:spPr>
        </p:pic>
        <p:sp>
          <p:nvSpPr>
            <p:cNvPr id="2265" name="TextShape 11"/>
            <p:cNvSpPr txBox="1"/>
            <p:nvPr/>
          </p:nvSpPr>
          <p:spPr>
            <a:xfrm>
              <a:off x="4984200" y="2541240"/>
              <a:ext cx="1362240" cy="715320"/>
            </a:xfrm>
            <a:prstGeom prst="rect">
              <a:avLst/>
            </a:prstGeom>
            <a:noFill/>
            <a:ln>
              <a:noFill/>
            </a:ln>
          </p:spPr>
          <p:txBody>
            <a:bodyPr lIns="90000" rIns="90000" tIns="45000" bIns="45000">
              <a:noAutofit/>
            </a:bodyPr>
            <a:p>
              <a:pPr algn="ctr"/>
              <a:r>
                <a:rPr b="1" lang="en-US" sz="2200" spc="-1" strike="noStrike">
                  <a:latin typeface="Arial"/>
                </a:rPr>
                <a:t>Prior</a:t>
              </a:r>
              <a:endParaRPr b="0" lang="en-US" sz="2200" spc="-1" strike="noStrike">
                <a:latin typeface="Arial"/>
              </a:endParaRPr>
            </a:p>
          </p:txBody>
        </p:sp>
        <p:sp>
          <p:nvSpPr>
            <p:cNvPr id="2266" name="TextShape 12"/>
            <p:cNvSpPr txBox="1"/>
            <p:nvPr/>
          </p:nvSpPr>
          <p:spPr>
            <a:xfrm>
              <a:off x="5145840" y="3837600"/>
              <a:ext cx="1617840" cy="715320"/>
            </a:xfrm>
            <a:prstGeom prst="rect">
              <a:avLst/>
            </a:prstGeom>
            <a:noFill/>
            <a:ln>
              <a:noFill/>
            </a:ln>
          </p:spPr>
          <p:txBody>
            <a:bodyPr lIns="90000" rIns="90000" tIns="45000" bIns="45000">
              <a:noAutofit/>
            </a:bodyPr>
            <a:p>
              <a:pPr algn="ctr"/>
              <a:r>
                <a:rPr b="1" lang="en-US" sz="2200" spc="-1" strike="noStrike">
                  <a:latin typeface="Arial"/>
                </a:rPr>
                <a:t>Posterior</a:t>
              </a:r>
              <a:endParaRPr b="0" lang="en-US" sz="2200" spc="-1" strike="noStrike">
                <a:latin typeface="Arial"/>
              </a:endParaRPr>
            </a:p>
          </p:txBody>
        </p:sp>
        <p:sp>
          <p:nvSpPr>
            <p:cNvPr id="2267" name="TextShape 13"/>
            <p:cNvSpPr txBox="1"/>
            <p:nvPr/>
          </p:nvSpPr>
          <p:spPr>
            <a:xfrm>
              <a:off x="4769640" y="4449960"/>
              <a:ext cx="2415240" cy="429840"/>
            </a:xfrm>
            <a:prstGeom prst="rect">
              <a:avLst/>
            </a:prstGeom>
            <a:noFill/>
            <a:ln>
              <a:noFill/>
            </a:ln>
          </p:spPr>
          <p:txBody>
            <a:bodyPr lIns="90000" rIns="90000" tIns="45000" bIns="45000">
              <a:noAutofit/>
            </a:bodyPr>
            <a:p>
              <a:pPr algn="ctr"/>
              <a:r>
                <a:rPr b="1" lang="en-US" sz="2200" spc="-1" strike="noStrike">
                  <a:latin typeface="Arial"/>
                </a:rPr>
                <a:t>Optimization</a:t>
              </a:r>
              <a:endParaRPr b="0" lang="en-US" sz="2200" spc="-1" strike="noStrike">
                <a:latin typeface="Arial"/>
              </a:endParaRPr>
            </a:p>
          </p:txBody>
        </p:sp>
      </p:grpSp>
      <p:grpSp>
        <p:nvGrpSpPr>
          <p:cNvPr id="2268" name="Group 14"/>
          <p:cNvGrpSpPr/>
          <p:nvPr/>
        </p:nvGrpSpPr>
        <p:grpSpPr>
          <a:xfrm>
            <a:off x="7322040" y="1521000"/>
            <a:ext cx="2764800" cy="3767400"/>
            <a:chOff x="7322040" y="1521000"/>
            <a:chExt cx="2764800" cy="3767400"/>
          </a:xfrm>
        </p:grpSpPr>
        <p:sp>
          <p:nvSpPr>
            <p:cNvPr id="2269" name="CustomShape 15"/>
            <p:cNvSpPr/>
            <p:nvPr/>
          </p:nvSpPr>
          <p:spPr>
            <a:xfrm>
              <a:off x="7322040" y="1521000"/>
              <a:ext cx="2764800" cy="3767400"/>
            </a:xfrm>
            <a:prstGeom prst="rect">
              <a:avLst/>
            </a:prstGeom>
            <a:solidFill>
              <a:srgbClr val="999999"/>
            </a:solidFill>
            <a:ln>
              <a:solidFill>
                <a:srgbClr val="000000"/>
              </a:solidFill>
            </a:ln>
          </p:spPr>
          <p:style>
            <a:lnRef idx="0"/>
            <a:fillRef idx="0"/>
            <a:effectRef idx="0"/>
            <a:fontRef idx="minor"/>
          </p:style>
        </p:sp>
        <p:pic>
          <p:nvPicPr>
            <p:cNvPr id="2270" name="" descr=""/>
            <p:cNvPicPr/>
            <p:nvPr/>
          </p:nvPicPr>
          <p:blipFill>
            <a:blip r:embed="rId6"/>
            <a:stretch/>
          </p:blipFill>
          <p:spPr>
            <a:xfrm>
              <a:off x="7607520" y="1772640"/>
              <a:ext cx="2279160" cy="2279160"/>
            </a:xfrm>
            <a:prstGeom prst="rect">
              <a:avLst/>
            </a:prstGeom>
            <a:ln>
              <a:noFill/>
            </a:ln>
          </p:spPr>
        </p:pic>
        <p:sp>
          <p:nvSpPr>
            <p:cNvPr id="2271" name="TextShape 16"/>
            <p:cNvSpPr txBox="1"/>
            <p:nvPr/>
          </p:nvSpPr>
          <p:spPr>
            <a:xfrm>
              <a:off x="7424280" y="4157640"/>
              <a:ext cx="2518560" cy="887400"/>
            </a:xfrm>
            <a:prstGeom prst="rect">
              <a:avLst/>
            </a:prstGeom>
            <a:noFill/>
            <a:ln>
              <a:noFill/>
            </a:ln>
          </p:spPr>
          <p:txBody>
            <a:bodyPr lIns="90000" rIns="90000" tIns="45000" bIns="45000">
              <a:noAutofit/>
            </a:bodyPr>
            <a:p>
              <a:pPr algn="ctr"/>
              <a:r>
                <a:rPr b="1" lang="en-US" sz="2200" spc="-1" strike="noStrike">
                  <a:latin typeface="Arial"/>
                </a:rPr>
                <a:t>Constraint of QGP properties</a:t>
              </a:r>
              <a:br/>
              <a:r>
                <a:rPr b="0" lang="en-US" sz="1200" spc="-1" strike="noStrike">
                  <a:latin typeface="Arial"/>
                  <a:hlinkClick r:id="rId7"/>
                </a:rPr>
                <a:t>Novak et al, Phys.Rev. C89 (2014) no.3, 034917</a:t>
              </a:r>
              <a:endParaRPr b="0" lang="en-US" sz="1200" spc="-1" strike="noStrike">
                <a:latin typeface="Arial"/>
              </a:endParaRPr>
            </a:p>
          </p:txBody>
        </p:sp>
      </p:grpSp>
      <p:cxnSp>
        <p:nvCxnSpPr>
          <p:cNvPr id="2272" name="Line 17"/>
          <p:cNvCxnSpPr>
            <a:stCxn id="2253" idx="3"/>
          </p:cNvCxnSpPr>
          <p:nvPr/>
        </p:nvCxnSpPr>
        <p:spPr>
          <a:xfrm>
            <a:off x="3514680" y="1984320"/>
            <a:ext cx="1372320" cy="708120"/>
          </a:xfrm>
          <a:prstGeom prst="straightConnector1">
            <a:avLst/>
          </a:prstGeom>
          <a:ln w="76320">
            <a:solidFill>
              <a:srgbClr val="2323dc"/>
            </a:solidFill>
            <a:round/>
            <a:tailEnd len="med" type="triangle" w="med"/>
          </a:ln>
        </p:spPr>
      </p:cxnSp>
      <p:cxnSp>
        <p:nvCxnSpPr>
          <p:cNvPr id="2273" name="Line 18"/>
          <p:cNvCxnSpPr>
            <a:stCxn id="2252" idx="3"/>
            <a:endCxn id="2272" idx="3"/>
          </p:cNvCxnSpPr>
          <p:nvPr/>
        </p:nvCxnSpPr>
        <p:spPr>
          <a:xfrm flipV="1">
            <a:off x="4533840" y="2692080"/>
            <a:ext cx="353160" cy="1668960"/>
          </a:xfrm>
          <a:prstGeom prst="straightConnector1">
            <a:avLst/>
          </a:prstGeom>
          <a:ln w="76320">
            <a:solidFill>
              <a:srgbClr val="2323dc"/>
            </a:solidFill>
            <a:round/>
            <a:tailEnd len="med" type="triangle" w="med"/>
          </a:ln>
        </p:spPr>
      </p:cxnSp>
      <p:cxnSp>
        <p:nvCxnSpPr>
          <p:cNvPr id="2274" name="Line 19"/>
          <p:cNvCxnSpPr>
            <a:endCxn id="2268" idx="0"/>
          </p:cNvCxnSpPr>
          <p:nvPr/>
        </p:nvCxnSpPr>
        <p:spPr>
          <a:xfrm flipV="1">
            <a:off x="7060680" y="1521000"/>
            <a:ext cx="1644120" cy="1171440"/>
          </a:xfrm>
          <a:prstGeom prst="straightConnector1">
            <a:avLst/>
          </a:prstGeom>
          <a:ln w="76320">
            <a:solidFill>
              <a:srgbClr val="2323dc"/>
            </a:solidFill>
            <a:round/>
            <a:tailEnd len="med" type="triangle" w="med"/>
          </a:ln>
        </p:spPr>
      </p:cxnSp>
    </p:spTree>
  </p:cSld>
  <mc:AlternateContent>
    <mc:Choice Requires="p14">
      <p:transition spd="slow" p14:dur="2000"/>
    </mc:Choice>
    <mc:Fallback>
      <p:transition spd="slow"/>
    </mc:Fallback>
  </mc:AlternateContent>
</p:sld>
</file>

<file path=ppt/slides/slide1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5" name="TextShape 1"/>
          <p:cNvSpPr txBox="1"/>
          <p:nvPr/>
        </p:nvSpPr>
        <p:spPr>
          <a:xfrm>
            <a:off x="89280" y="-35640"/>
            <a:ext cx="10035360" cy="1133280"/>
          </a:xfrm>
          <a:prstGeom prst="rect">
            <a:avLst/>
          </a:prstGeom>
          <a:noFill/>
          <a:ln>
            <a:noFill/>
          </a:ln>
        </p:spPr>
        <p:txBody>
          <a:bodyPr lIns="0" rIns="0" tIns="0" bIns="0" anchor="ctr">
            <a:noAutofit/>
          </a:bodyPr>
          <a:p>
            <a:pPr algn="ctr"/>
            <a:r>
              <a:rPr b="0" lang="en-US" sz="3300" spc="-1" strike="noStrike">
                <a:latin typeface="Arial"/>
              </a:rPr>
              <a:t>JETSCAPE </a:t>
            </a:r>
            <a:r>
              <a:rPr b="0" lang="en-US" sz="3000" spc="-1" strike="noStrike">
                <a:latin typeface="Arial"/>
              </a:rPr>
              <a:t>Event generator</a:t>
            </a:r>
            <a:br/>
            <a:r>
              <a:rPr b="1" lang="en-US" sz="1800" spc="-1" strike="noStrike">
                <a:latin typeface="Arial"/>
              </a:rPr>
              <a:t>J</a:t>
            </a:r>
            <a:r>
              <a:rPr b="0" lang="en-US" sz="1800" spc="-1" strike="noStrike">
                <a:latin typeface="Arial"/>
              </a:rPr>
              <a:t>et </a:t>
            </a:r>
            <a:r>
              <a:rPr b="1" lang="en-US" sz="1800" spc="-1" strike="noStrike">
                <a:latin typeface="Arial"/>
              </a:rPr>
              <a:t>E</a:t>
            </a:r>
            <a:r>
              <a:rPr b="0" lang="en-US" sz="1800" spc="-1" strike="noStrike">
                <a:latin typeface="Arial"/>
              </a:rPr>
              <a:t>nergy-loss </a:t>
            </a:r>
            <a:r>
              <a:rPr b="1" lang="en-US" sz="1800" spc="-1" strike="noStrike">
                <a:latin typeface="Arial"/>
              </a:rPr>
              <a:t>T</a:t>
            </a:r>
            <a:r>
              <a:rPr b="0" lang="en-US" sz="1800" spc="-1" strike="noStrike">
                <a:latin typeface="Arial"/>
              </a:rPr>
              <a:t>omography with a </a:t>
            </a:r>
            <a:r>
              <a:rPr b="1" lang="en-US" sz="1800" spc="-1" strike="noStrike">
                <a:latin typeface="Arial"/>
              </a:rPr>
              <a:t>S</a:t>
            </a:r>
            <a:r>
              <a:rPr b="0" lang="en-US" sz="1800" spc="-1" strike="noStrike">
                <a:latin typeface="Arial"/>
              </a:rPr>
              <a:t>tatistically and </a:t>
            </a:r>
            <a:r>
              <a:rPr b="1" lang="en-US" sz="1800" spc="-1" strike="noStrike">
                <a:latin typeface="Arial"/>
              </a:rPr>
              <a:t>C</a:t>
            </a:r>
            <a:r>
              <a:rPr b="0" lang="en-US" sz="1800" spc="-1" strike="noStrike">
                <a:latin typeface="Arial"/>
              </a:rPr>
              <a:t>omputationally </a:t>
            </a:r>
            <a:r>
              <a:rPr b="1" lang="en-US" sz="1800" spc="-1" strike="noStrike">
                <a:latin typeface="Arial"/>
              </a:rPr>
              <a:t>A</a:t>
            </a:r>
            <a:r>
              <a:rPr b="0" lang="en-US" sz="1800" spc="-1" strike="noStrike">
                <a:latin typeface="Arial"/>
              </a:rPr>
              <a:t>dvanced </a:t>
            </a:r>
            <a:r>
              <a:rPr b="1" lang="en-US" sz="1800" spc="-1" strike="noStrike">
                <a:latin typeface="Arial"/>
              </a:rPr>
              <a:t>P</a:t>
            </a:r>
            <a:r>
              <a:rPr b="0" lang="en-US" sz="1800" spc="-1" strike="noStrike">
                <a:latin typeface="Arial"/>
              </a:rPr>
              <a:t>rogram </a:t>
            </a:r>
            <a:r>
              <a:rPr b="1" lang="en-US" sz="1800" spc="-1" strike="noStrike">
                <a:latin typeface="Arial"/>
              </a:rPr>
              <a:t>E</a:t>
            </a:r>
            <a:r>
              <a:rPr b="0" lang="en-US" sz="1800" spc="-1" strike="noStrike">
                <a:latin typeface="Arial"/>
              </a:rPr>
              <a:t>nvelope</a:t>
            </a:r>
            <a:br/>
            <a:r>
              <a:rPr b="0" lang="en-US" sz="1800" spc="-1" strike="noStrike">
                <a:latin typeface="Arial"/>
              </a:rPr>
              <a:t>http://jetscape.wayne.edu/</a:t>
            </a:r>
            <a:endParaRPr b="0" lang="en-US" sz="1800" spc="-1" strike="noStrike">
              <a:latin typeface="Arial"/>
            </a:endParaRPr>
          </a:p>
        </p:txBody>
      </p:sp>
      <p:grpSp>
        <p:nvGrpSpPr>
          <p:cNvPr id="2276" name="Group 2"/>
          <p:cNvGrpSpPr/>
          <p:nvPr/>
        </p:nvGrpSpPr>
        <p:grpSpPr>
          <a:xfrm>
            <a:off x="62280" y="1009800"/>
            <a:ext cx="2008800" cy="1933560"/>
            <a:chOff x="62280" y="1009800"/>
            <a:chExt cx="2008800" cy="1933560"/>
          </a:xfrm>
        </p:grpSpPr>
        <p:sp>
          <p:nvSpPr>
            <p:cNvPr id="2277" name="TextShape 3"/>
            <p:cNvSpPr txBox="1"/>
            <p:nvPr/>
          </p:nvSpPr>
          <p:spPr>
            <a:xfrm>
              <a:off x="62280" y="1009800"/>
              <a:ext cx="2008800" cy="1933560"/>
            </a:xfrm>
            <a:prstGeom prst="rect">
              <a:avLst/>
            </a:prstGeom>
            <a:solidFill>
              <a:srgbClr val="999999"/>
            </a:solidFill>
            <a:ln>
              <a:solidFill>
                <a:srgbClr val="000000"/>
              </a:solidFill>
            </a:ln>
          </p:spPr>
          <p:txBody>
            <a:bodyPr lIns="90000" rIns="90000" tIns="45000" bIns="45000">
              <a:noAutofit/>
            </a:bodyPr>
            <a:p>
              <a:pPr algn="ctr"/>
              <a:r>
                <a:rPr b="1" lang="en-US" sz="2000" spc="-1" strike="noStrike">
                  <a:latin typeface="Times New Roman"/>
                  <a:ea typeface="PCASQH+GillSans-Bold"/>
                </a:rPr>
                <a:t>Realistic medium</a:t>
              </a:r>
              <a:endParaRPr b="0" lang="en-US" sz="2000" spc="-1" strike="noStrike">
                <a:latin typeface="Arial"/>
              </a:endParaRPr>
            </a:p>
          </p:txBody>
        </p:sp>
        <p:pic>
          <p:nvPicPr>
            <p:cNvPr id="2278" name="" descr=""/>
            <p:cNvPicPr/>
            <p:nvPr/>
          </p:nvPicPr>
          <p:blipFill>
            <a:blip r:embed="rId1"/>
            <a:stretch/>
          </p:blipFill>
          <p:spPr>
            <a:xfrm>
              <a:off x="257400" y="1505160"/>
              <a:ext cx="1718280" cy="1429920"/>
            </a:xfrm>
            <a:prstGeom prst="rect">
              <a:avLst/>
            </a:prstGeom>
            <a:ln>
              <a:noFill/>
            </a:ln>
          </p:spPr>
        </p:pic>
      </p:grpSp>
      <p:sp>
        <p:nvSpPr>
          <p:cNvPr id="2279" name="CustomShape 4"/>
          <p:cNvSpPr/>
          <p:nvPr/>
        </p:nvSpPr>
        <p:spPr>
          <a:xfrm>
            <a:off x="97200" y="3015360"/>
            <a:ext cx="1998720" cy="2230920"/>
          </a:xfrm>
          <a:prstGeom prst="rect">
            <a:avLst/>
          </a:prstGeom>
          <a:solidFill>
            <a:srgbClr val="999999"/>
          </a:solidFill>
          <a:ln w="18360">
            <a:solidFill>
              <a:srgbClr val="808080"/>
            </a:solidFill>
            <a:round/>
          </a:ln>
        </p:spPr>
        <p:style>
          <a:lnRef idx="0"/>
          <a:fillRef idx="0"/>
          <a:effectRef idx="0"/>
          <a:fontRef idx="minor"/>
        </p:style>
      </p:sp>
      <p:sp>
        <p:nvSpPr>
          <p:cNvPr id="2280" name="TextShape 5"/>
          <p:cNvSpPr txBox="1"/>
          <p:nvPr/>
        </p:nvSpPr>
        <p:spPr>
          <a:xfrm>
            <a:off x="-12600" y="4918680"/>
            <a:ext cx="2222280" cy="715320"/>
          </a:xfrm>
          <a:prstGeom prst="rect">
            <a:avLst/>
          </a:prstGeom>
          <a:noFill/>
          <a:ln>
            <a:noFill/>
          </a:ln>
        </p:spPr>
        <p:txBody>
          <a:bodyPr lIns="90000" rIns="90000" tIns="45000" bIns="45000">
            <a:noAutofit/>
          </a:bodyPr>
          <a:p>
            <a:pPr algn="ctr"/>
            <a:r>
              <a:rPr b="1" lang="en-US" sz="2200" spc="-1" strike="noStrike">
                <a:latin typeface="Arial"/>
              </a:rPr>
              <a:t>Realistic jets</a:t>
            </a:r>
            <a:endParaRPr b="0" lang="en-US" sz="2200" spc="-1" strike="noStrike">
              <a:latin typeface="Arial"/>
            </a:endParaRPr>
          </a:p>
        </p:txBody>
      </p:sp>
      <p:grpSp>
        <p:nvGrpSpPr>
          <p:cNvPr id="2281" name="Group 6"/>
          <p:cNvGrpSpPr/>
          <p:nvPr/>
        </p:nvGrpSpPr>
        <p:grpSpPr>
          <a:xfrm>
            <a:off x="349200" y="3038040"/>
            <a:ext cx="1081440" cy="1906560"/>
            <a:chOff x="349200" y="3038040"/>
            <a:chExt cx="1081440" cy="1906560"/>
          </a:xfrm>
        </p:grpSpPr>
        <p:grpSp>
          <p:nvGrpSpPr>
            <p:cNvPr id="2282" name="Group 7"/>
            <p:cNvGrpSpPr/>
            <p:nvPr/>
          </p:nvGrpSpPr>
          <p:grpSpPr>
            <a:xfrm>
              <a:off x="568440" y="3556080"/>
              <a:ext cx="530280" cy="659880"/>
              <a:chOff x="568440" y="3556080"/>
              <a:chExt cx="530280" cy="659880"/>
            </a:xfrm>
          </p:grpSpPr>
          <p:grpSp>
            <p:nvGrpSpPr>
              <p:cNvPr id="2283" name="Group 8"/>
              <p:cNvGrpSpPr/>
              <p:nvPr/>
            </p:nvGrpSpPr>
            <p:grpSpPr>
              <a:xfrm>
                <a:off x="568440" y="3556080"/>
                <a:ext cx="530280" cy="659880"/>
                <a:chOff x="568440" y="3556080"/>
                <a:chExt cx="530280" cy="659880"/>
              </a:xfrm>
            </p:grpSpPr>
            <p:grpSp>
              <p:nvGrpSpPr>
                <p:cNvPr id="2284" name="Group 9"/>
                <p:cNvGrpSpPr/>
                <p:nvPr/>
              </p:nvGrpSpPr>
              <p:grpSpPr>
                <a:xfrm>
                  <a:off x="568440" y="3556080"/>
                  <a:ext cx="530280" cy="659880"/>
                  <a:chOff x="568440" y="3556080"/>
                  <a:chExt cx="530280" cy="659880"/>
                </a:xfrm>
              </p:grpSpPr>
              <p:grpSp>
                <p:nvGrpSpPr>
                  <p:cNvPr id="2285" name="Group 10"/>
                  <p:cNvGrpSpPr/>
                  <p:nvPr/>
                </p:nvGrpSpPr>
                <p:grpSpPr>
                  <a:xfrm>
                    <a:off x="568440" y="3951720"/>
                    <a:ext cx="21600" cy="48600"/>
                    <a:chOff x="568440" y="3951720"/>
                    <a:chExt cx="21600" cy="48600"/>
                  </a:xfrm>
                </p:grpSpPr>
                <p:sp>
                  <p:nvSpPr>
                    <p:cNvPr id="2286" name="CustomShape 11"/>
                    <p:cNvSpPr/>
                    <p:nvPr/>
                  </p:nvSpPr>
                  <p:spPr>
                    <a:xfrm>
                      <a:off x="568440" y="3951720"/>
                      <a:ext cx="21600" cy="48600"/>
                    </a:xfrm>
                    <a:prstGeom prst="ellipse">
                      <a:avLst/>
                    </a:prstGeom>
                    <a:solidFill>
                      <a:srgbClr val="000000"/>
                    </a:solidFill>
                    <a:ln w="9360">
                      <a:solidFill>
                        <a:srgbClr val="000000"/>
                      </a:solidFill>
                      <a:miter/>
                    </a:ln>
                  </p:spPr>
                  <p:style>
                    <a:lnRef idx="0"/>
                    <a:fillRef idx="0"/>
                    <a:effectRef idx="0"/>
                    <a:fontRef idx="minor"/>
                  </p:style>
                </p:sp>
              </p:grpSp>
              <p:grpSp>
                <p:nvGrpSpPr>
                  <p:cNvPr id="2287" name="Group 12"/>
                  <p:cNvGrpSpPr/>
                  <p:nvPr/>
                </p:nvGrpSpPr>
                <p:grpSpPr>
                  <a:xfrm>
                    <a:off x="1078200" y="3987360"/>
                    <a:ext cx="20520" cy="48600"/>
                    <a:chOff x="1078200" y="3987360"/>
                    <a:chExt cx="20520" cy="48600"/>
                  </a:xfrm>
                </p:grpSpPr>
                <p:sp>
                  <p:nvSpPr>
                    <p:cNvPr id="2288" name="CustomShape 13"/>
                    <p:cNvSpPr/>
                    <p:nvPr/>
                  </p:nvSpPr>
                  <p:spPr>
                    <a:xfrm>
                      <a:off x="1078200" y="3987360"/>
                      <a:ext cx="20520" cy="48600"/>
                    </a:xfrm>
                    <a:prstGeom prst="ellipse">
                      <a:avLst/>
                    </a:prstGeom>
                    <a:solidFill>
                      <a:srgbClr val="000000"/>
                    </a:solidFill>
                    <a:ln w="9360">
                      <a:solidFill>
                        <a:srgbClr val="000000"/>
                      </a:solidFill>
                      <a:miter/>
                    </a:ln>
                  </p:spPr>
                  <p:style>
                    <a:lnRef idx="0"/>
                    <a:fillRef idx="0"/>
                    <a:effectRef idx="0"/>
                    <a:fontRef idx="minor"/>
                  </p:style>
                </p:sp>
              </p:grpSp>
              <p:sp>
                <p:nvSpPr>
                  <p:cNvPr id="2289" name="CustomShape 14"/>
                  <p:cNvSpPr/>
                  <p:nvPr/>
                </p:nvSpPr>
                <p:spPr>
                  <a:xfrm>
                    <a:off x="992160" y="3556080"/>
                    <a:ext cx="48600" cy="47520"/>
                  </a:xfrm>
                  <a:prstGeom prst="ellipse">
                    <a:avLst/>
                  </a:prstGeom>
                  <a:solidFill>
                    <a:srgbClr val="000000"/>
                  </a:solidFill>
                  <a:ln w="9360">
                    <a:solidFill>
                      <a:srgbClr val="000000"/>
                    </a:solidFill>
                    <a:miter/>
                  </a:ln>
                </p:spPr>
                <p:style>
                  <a:lnRef idx="0"/>
                  <a:fillRef idx="0"/>
                  <a:effectRef idx="0"/>
                  <a:fontRef idx="minor"/>
                </p:style>
              </p:sp>
              <p:sp>
                <p:nvSpPr>
                  <p:cNvPr id="2290" name="CustomShape 15"/>
                  <p:cNvSpPr/>
                  <p:nvPr/>
                </p:nvSpPr>
                <p:spPr>
                  <a:xfrm>
                    <a:off x="808200" y="4167360"/>
                    <a:ext cx="48960" cy="48600"/>
                  </a:xfrm>
                  <a:prstGeom prst="ellipse">
                    <a:avLst/>
                  </a:prstGeom>
                  <a:solidFill>
                    <a:srgbClr val="000000"/>
                  </a:solidFill>
                  <a:ln w="9360">
                    <a:solidFill>
                      <a:srgbClr val="000000"/>
                    </a:solidFill>
                    <a:miter/>
                  </a:ln>
                </p:spPr>
                <p:style>
                  <a:lnRef idx="0"/>
                  <a:fillRef idx="0"/>
                  <a:effectRef idx="0"/>
                  <a:fontRef idx="minor"/>
                </p:style>
              </p:sp>
            </p:grpSp>
            <p:grpSp>
              <p:nvGrpSpPr>
                <p:cNvPr id="2291" name="Group 16"/>
                <p:cNvGrpSpPr/>
                <p:nvPr/>
              </p:nvGrpSpPr>
              <p:grpSpPr>
                <a:xfrm>
                  <a:off x="604800" y="3611160"/>
                  <a:ext cx="462960" cy="572400"/>
                  <a:chOff x="604800" y="3611160"/>
                  <a:chExt cx="462960" cy="572400"/>
                </a:xfrm>
              </p:grpSpPr>
              <p:sp>
                <p:nvSpPr>
                  <p:cNvPr id="2292" name="Line 17"/>
                  <p:cNvSpPr/>
                  <p:nvPr/>
                </p:nvSpPr>
                <p:spPr>
                  <a:xfrm>
                    <a:off x="604800" y="3980160"/>
                    <a:ext cx="210960" cy="0"/>
                  </a:xfrm>
                  <a:prstGeom prst="line">
                    <a:avLst/>
                  </a:prstGeom>
                  <a:ln w="38160">
                    <a:solidFill>
                      <a:srgbClr val="000000"/>
                    </a:solidFill>
                    <a:miter/>
                  </a:ln>
                </p:spPr>
                <p:style>
                  <a:lnRef idx="0"/>
                  <a:fillRef idx="0"/>
                  <a:effectRef idx="0"/>
                  <a:fontRef idx="minor"/>
                </p:style>
              </p:sp>
              <p:sp>
                <p:nvSpPr>
                  <p:cNvPr id="2293" name="Line 18"/>
                  <p:cNvSpPr/>
                  <p:nvPr/>
                </p:nvSpPr>
                <p:spPr>
                  <a:xfrm flipV="1">
                    <a:off x="825480" y="3611160"/>
                    <a:ext cx="175680" cy="368640"/>
                  </a:xfrm>
                  <a:prstGeom prst="line">
                    <a:avLst/>
                  </a:prstGeom>
                  <a:ln w="38160">
                    <a:solidFill>
                      <a:srgbClr val="000000"/>
                    </a:solidFill>
                    <a:miter/>
                    <a:tailEnd len="med" type="triangle" w="med"/>
                  </a:ln>
                </p:spPr>
                <p:style>
                  <a:lnRef idx="0"/>
                  <a:fillRef idx="0"/>
                  <a:effectRef idx="0"/>
                  <a:fontRef idx="minor"/>
                </p:style>
              </p:sp>
              <p:grpSp>
                <p:nvGrpSpPr>
                  <p:cNvPr id="2294" name="Group 19"/>
                  <p:cNvGrpSpPr/>
                  <p:nvPr/>
                </p:nvGrpSpPr>
                <p:grpSpPr>
                  <a:xfrm>
                    <a:off x="813600" y="4015080"/>
                    <a:ext cx="254160" cy="168480"/>
                    <a:chOff x="813600" y="4015080"/>
                    <a:chExt cx="254160" cy="168480"/>
                  </a:xfrm>
                </p:grpSpPr>
                <p:sp>
                  <p:nvSpPr>
                    <p:cNvPr id="2295" name="Line 20"/>
                    <p:cNvSpPr/>
                    <p:nvPr/>
                  </p:nvSpPr>
                  <p:spPr>
                    <a:xfrm flipH="1">
                      <a:off x="878040" y="4015080"/>
                      <a:ext cx="189720" cy="0"/>
                    </a:xfrm>
                    <a:prstGeom prst="line">
                      <a:avLst/>
                    </a:prstGeom>
                    <a:ln w="38160">
                      <a:solidFill>
                        <a:srgbClr val="000000"/>
                      </a:solidFill>
                      <a:miter/>
                    </a:ln>
                  </p:spPr>
                  <p:style>
                    <a:lnRef idx="0"/>
                    <a:fillRef idx="0"/>
                    <a:effectRef idx="0"/>
                    <a:fontRef idx="minor"/>
                  </p:style>
                </p:sp>
                <p:sp>
                  <p:nvSpPr>
                    <p:cNvPr id="2296" name="Freeform 21"/>
                    <p:cNvSpPr/>
                    <p:nvPr/>
                  </p:nvSpPr>
                  <p:spPr>
                    <a:xfrm>
                      <a:off x="773640" y="4014360"/>
                      <a:ext cx="135360" cy="169560"/>
                    </a:xfrm>
                    <a:custGeom>
                      <a:avLst/>
                      <a:gdLst/>
                      <a:ahLst/>
                      <a:rect l="0" t="0" r="r" b="b"/>
                      <a:pathLst>
                        <a:path w="376" h="471">
                          <a:moveTo>
                            <a:pt x="295" y="2"/>
                          </a:moveTo>
                          <a:cubicBezTo>
                            <a:pt x="167" y="0"/>
                            <a:pt x="306" y="123"/>
                            <a:pt x="230" y="151"/>
                          </a:cubicBezTo>
                          <a:cubicBezTo>
                            <a:pt x="40" y="219"/>
                            <a:pt x="375" y="239"/>
                            <a:pt x="176" y="293"/>
                          </a:cubicBezTo>
                          <a:cubicBezTo>
                            <a:pt x="0" y="340"/>
                            <a:pt x="234" y="315"/>
                            <a:pt x="236" y="376"/>
                          </a:cubicBezTo>
                          <a:lnTo>
                            <a:pt x="170" y="411"/>
                          </a:lnTo>
                          <a:lnTo>
                            <a:pt x="195" y="470"/>
                          </a:lnTo>
                          <a:lnTo>
                            <a:pt x="195" y="465"/>
                          </a:lnTo>
                        </a:path>
                      </a:pathLst>
                    </a:custGeom>
                    <a:ln w="36720">
                      <a:solidFill>
                        <a:srgbClr val="000000"/>
                      </a:solidFill>
                      <a:round/>
                    </a:ln>
                  </p:spPr>
                </p:sp>
              </p:grpSp>
              <p:sp>
                <p:nvSpPr>
                  <p:cNvPr id="2297" name="CustomShape 22"/>
                  <p:cNvSpPr/>
                  <p:nvPr/>
                </p:nvSpPr>
                <p:spPr>
                  <a:xfrm>
                    <a:off x="772920" y="3927600"/>
                    <a:ext cx="157680" cy="122760"/>
                  </a:xfrm>
                  <a:custGeom>
                    <a:avLst/>
                    <a:gdLst/>
                    <a:ahLst/>
                    <a:rect l="l" t="t" r="r" b="b"/>
                    <a:pathLst>
                      <a:path w="21600" h="21600">
                        <a:moveTo>
                          <a:pt x="11464" y="4340"/>
                        </a:moveTo>
                        <a:lnTo>
                          <a:pt x="9722" y="1887"/>
                        </a:lnTo>
                        <a:lnTo>
                          <a:pt x="8548" y="6383"/>
                        </a:lnTo>
                        <a:lnTo>
                          <a:pt x="4503" y="3626"/>
                        </a:lnTo>
                        <a:lnTo>
                          <a:pt x="5373" y="7816"/>
                        </a:lnTo>
                        <a:lnTo>
                          <a:pt x="1174" y="8270"/>
                        </a:lnTo>
                        <a:lnTo>
                          <a:pt x="3934" y="11592"/>
                        </a:lnTo>
                        <a:lnTo>
                          <a:pt x="0" y="12875"/>
                        </a:lnTo>
                        <a:lnTo>
                          <a:pt x="3329" y="15372"/>
                        </a:lnTo>
                        <a:lnTo>
                          <a:pt x="1283" y="17824"/>
                        </a:lnTo>
                        <a:lnTo>
                          <a:pt x="4804" y="18239"/>
                        </a:lnTo>
                        <a:lnTo>
                          <a:pt x="4918" y="21600"/>
                        </a:lnTo>
                        <a:lnTo>
                          <a:pt x="7525" y="18125"/>
                        </a:lnTo>
                        <a:lnTo>
                          <a:pt x="8698" y="19712"/>
                        </a:lnTo>
                        <a:lnTo>
                          <a:pt x="9871" y="17371"/>
                        </a:lnTo>
                        <a:lnTo>
                          <a:pt x="11614" y="18844"/>
                        </a:lnTo>
                        <a:lnTo>
                          <a:pt x="12178" y="15937"/>
                        </a:lnTo>
                        <a:lnTo>
                          <a:pt x="14943" y="17371"/>
                        </a:lnTo>
                        <a:lnTo>
                          <a:pt x="14640" y="14348"/>
                        </a:lnTo>
                        <a:lnTo>
                          <a:pt x="18878" y="15632"/>
                        </a:lnTo>
                        <a:lnTo>
                          <a:pt x="16382" y="12311"/>
                        </a:lnTo>
                        <a:lnTo>
                          <a:pt x="18270" y="11292"/>
                        </a:lnTo>
                        <a:lnTo>
                          <a:pt x="16986" y="9404"/>
                        </a:lnTo>
                        <a:lnTo>
                          <a:pt x="21600" y="6646"/>
                        </a:lnTo>
                        <a:lnTo>
                          <a:pt x="16382" y="6533"/>
                        </a:lnTo>
                        <a:lnTo>
                          <a:pt x="18005" y="3172"/>
                        </a:lnTo>
                        <a:lnTo>
                          <a:pt x="14524" y="5778"/>
                        </a:lnTo>
                        <a:lnTo>
                          <a:pt x="14789" y="0"/>
                        </a:lnTo>
                        <a:lnTo>
                          <a:pt x="11464" y="4340"/>
                        </a:lnTo>
                        <a:close/>
                      </a:path>
                    </a:pathLst>
                  </a:custGeom>
                  <a:solidFill>
                    <a:srgbClr val="f5fd55"/>
                  </a:solidFill>
                  <a:ln w="9360">
                    <a:solidFill>
                      <a:srgbClr val="000000"/>
                    </a:solidFill>
                    <a:miter/>
                  </a:ln>
                </p:spPr>
                <p:style>
                  <a:lnRef idx="0"/>
                  <a:fillRef idx="0"/>
                  <a:effectRef idx="0"/>
                  <a:fontRef idx="minor"/>
                </p:style>
              </p:sp>
            </p:grpSp>
          </p:grpSp>
        </p:grpSp>
        <p:pic>
          <p:nvPicPr>
            <p:cNvPr id="2298" name="" descr=""/>
            <p:cNvPicPr/>
            <p:nvPr/>
          </p:nvPicPr>
          <p:blipFill>
            <a:blip r:embed="rId2"/>
            <a:stretch/>
          </p:blipFill>
          <p:spPr>
            <a:xfrm rot="7923600">
              <a:off x="464760" y="4235400"/>
              <a:ext cx="605520" cy="579960"/>
            </a:xfrm>
            <a:prstGeom prst="rect">
              <a:avLst/>
            </a:prstGeom>
            <a:ln>
              <a:noFill/>
            </a:ln>
          </p:spPr>
        </p:pic>
        <p:pic>
          <p:nvPicPr>
            <p:cNvPr id="2299" name="" descr=""/>
            <p:cNvPicPr/>
            <p:nvPr/>
          </p:nvPicPr>
          <p:blipFill>
            <a:blip r:embed="rId3"/>
            <a:stretch/>
          </p:blipFill>
          <p:spPr>
            <a:xfrm rot="1980600">
              <a:off x="995400" y="3077640"/>
              <a:ext cx="309960" cy="551520"/>
            </a:xfrm>
            <a:prstGeom prst="rect">
              <a:avLst/>
            </a:prstGeom>
            <a:ln>
              <a:noFill/>
            </a:ln>
          </p:spPr>
        </p:pic>
      </p:grpSp>
      <p:sp>
        <p:nvSpPr>
          <p:cNvPr id="2300" name="CustomShape 23"/>
          <p:cNvSpPr/>
          <p:nvPr/>
        </p:nvSpPr>
        <p:spPr>
          <a:xfrm>
            <a:off x="3138480" y="1565640"/>
            <a:ext cx="2137320" cy="2889000"/>
          </a:xfrm>
          <a:prstGeom prst="rect">
            <a:avLst/>
          </a:prstGeom>
          <a:solidFill>
            <a:srgbClr val="999999"/>
          </a:solidFill>
          <a:ln w="18360">
            <a:solidFill>
              <a:srgbClr val="808080"/>
            </a:solidFill>
            <a:round/>
          </a:ln>
        </p:spPr>
        <p:style>
          <a:lnRef idx="0"/>
          <a:fillRef idx="0"/>
          <a:effectRef idx="0"/>
          <a:fontRef idx="minor"/>
        </p:style>
      </p:sp>
      <p:pic>
        <p:nvPicPr>
          <p:cNvPr id="2301" name="" descr=""/>
          <p:cNvPicPr/>
          <p:nvPr/>
        </p:nvPicPr>
        <p:blipFill>
          <a:blip r:embed="rId4"/>
          <a:stretch/>
        </p:blipFill>
        <p:spPr>
          <a:xfrm>
            <a:off x="3453120" y="2124360"/>
            <a:ext cx="1626840" cy="1429560"/>
          </a:xfrm>
          <a:prstGeom prst="rect">
            <a:avLst/>
          </a:prstGeom>
          <a:ln>
            <a:noFill/>
          </a:ln>
        </p:spPr>
      </p:pic>
      <p:sp>
        <p:nvSpPr>
          <p:cNvPr id="2302" name="TextShape 24"/>
          <p:cNvSpPr txBox="1"/>
          <p:nvPr/>
        </p:nvSpPr>
        <p:spPr>
          <a:xfrm>
            <a:off x="2992680" y="3573360"/>
            <a:ext cx="2441520" cy="715320"/>
          </a:xfrm>
          <a:prstGeom prst="rect">
            <a:avLst/>
          </a:prstGeom>
          <a:noFill/>
          <a:ln>
            <a:noFill/>
          </a:ln>
        </p:spPr>
        <p:txBody>
          <a:bodyPr lIns="90000" rIns="90000" tIns="45000" bIns="45000">
            <a:noAutofit/>
          </a:bodyPr>
          <a:p>
            <a:pPr algn="ctr"/>
            <a:r>
              <a:rPr b="1" lang="en-US" sz="2200" spc="-1" strike="noStrike">
                <a:latin typeface="Arial"/>
              </a:rPr>
              <a:t>Realistic Monte Carlo Model</a:t>
            </a:r>
            <a:endParaRPr b="0" lang="en-US" sz="2200" spc="-1" strike="noStrike">
              <a:latin typeface="Arial"/>
            </a:endParaRPr>
          </a:p>
        </p:txBody>
      </p:sp>
      <p:grpSp>
        <p:nvGrpSpPr>
          <p:cNvPr id="2303" name="Group 25"/>
          <p:cNvGrpSpPr/>
          <p:nvPr/>
        </p:nvGrpSpPr>
        <p:grpSpPr>
          <a:xfrm>
            <a:off x="3886920" y="1546560"/>
            <a:ext cx="1077840" cy="1900440"/>
            <a:chOff x="3886920" y="1546560"/>
            <a:chExt cx="1077840" cy="1900440"/>
          </a:xfrm>
        </p:grpSpPr>
        <p:grpSp>
          <p:nvGrpSpPr>
            <p:cNvPr id="2304" name="Group 26"/>
            <p:cNvGrpSpPr/>
            <p:nvPr/>
          </p:nvGrpSpPr>
          <p:grpSpPr>
            <a:xfrm>
              <a:off x="4105440" y="2062800"/>
              <a:ext cx="528480" cy="658080"/>
              <a:chOff x="4105440" y="2062800"/>
              <a:chExt cx="528480" cy="658080"/>
            </a:xfrm>
          </p:grpSpPr>
          <p:grpSp>
            <p:nvGrpSpPr>
              <p:cNvPr id="2305" name="Group 27"/>
              <p:cNvGrpSpPr/>
              <p:nvPr/>
            </p:nvGrpSpPr>
            <p:grpSpPr>
              <a:xfrm>
                <a:off x="4105440" y="2062800"/>
                <a:ext cx="528480" cy="658080"/>
                <a:chOff x="4105440" y="2062800"/>
                <a:chExt cx="528480" cy="658080"/>
              </a:xfrm>
            </p:grpSpPr>
            <p:grpSp>
              <p:nvGrpSpPr>
                <p:cNvPr id="2306" name="Group 28"/>
                <p:cNvGrpSpPr/>
                <p:nvPr/>
              </p:nvGrpSpPr>
              <p:grpSpPr>
                <a:xfrm>
                  <a:off x="4105440" y="2062800"/>
                  <a:ext cx="528480" cy="658080"/>
                  <a:chOff x="4105440" y="2062800"/>
                  <a:chExt cx="528480" cy="658080"/>
                </a:xfrm>
              </p:grpSpPr>
              <p:grpSp>
                <p:nvGrpSpPr>
                  <p:cNvPr id="2307" name="Group 29"/>
                  <p:cNvGrpSpPr/>
                  <p:nvPr/>
                </p:nvGrpSpPr>
                <p:grpSpPr>
                  <a:xfrm>
                    <a:off x="4105440" y="2457360"/>
                    <a:ext cx="21240" cy="48240"/>
                    <a:chOff x="4105440" y="2457360"/>
                    <a:chExt cx="21240" cy="48240"/>
                  </a:xfrm>
                </p:grpSpPr>
                <p:sp>
                  <p:nvSpPr>
                    <p:cNvPr id="2308" name="CustomShape 30"/>
                    <p:cNvSpPr/>
                    <p:nvPr/>
                  </p:nvSpPr>
                  <p:spPr>
                    <a:xfrm>
                      <a:off x="4105440" y="2457360"/>
                      <a:ext cx="21240" cy="48240"/>
                    </a:xfrm>
                    <a:prstGeom prst="ellipse">
                      <a:avLst/>
                    </a:prstGeom>
                    <a:solidFill>
                      <a:srgbClr val="000000"/>
                    </a:solidFill>
                    <a:ln w="9360">
                      <a:solidFill>
                        <a:srgbClr val="000000"/>
                      </a:solidFill>
                      <a:miter/>
                    </a:ln>
                  </p:spPr>
                  <p:style>
                    <a:lnRef idx="0"/>
                    <a:fillRef idx="0"/>
                    <a:effectRef idx="0"/>
                    <a:fontRef idx="minor"/>
                  </p:style>
                </p:sp>
              </p:grpSp>
              <p:grpSp>
                <p:nvGrpSpPr>
                  <p:cNvPr id="2309" name="Group 31"/>
                  <p:cNvGrpSpPr/>
                  <p:nvPr/>
                </p:nvGrpSpPr>
                <p:grpSpPr>
                  <a:xfrm>
                    <a:off x="4613040" y="2493000"/>
                    <a:ext cx="20880" cy="48240"/>
                    <a:chOff x="4613040" y="2493000"/>
                    <a:chExt cx="20880" cy="48240"/>
                  </a:xfrm>
                </p:grpSpPr>
                <p:sp>
                  <p:nvSpPr>
                    <p:cNvPr id="2310" name="CustomShape 32"/>
                    <p:cNvSpPr/>
                    <p:nvPr/>
                  </p:nvSpPr>
                  <p:spPr>
                    <a:xfrm>
                      <a:off x="4613040" y="2493000"/>
                      <a:ext cx="20880" cy="48240"/>
                    </a:xfrm>
                    <a:prstGeom prst="ellipse">
                      <a:avLst/>
                    </a:prstGeom>
                    <a:solidFill>
                      <a:srgbClr val="000000"/>
                    </a:solidFill>
                    <a:ln w="9360">
                      <a:solidFill>
                        <a:srgbClr val="000000"/>
                      </a:solidFill>
                      <a:miter/>
                    </a:ln>
                  </p:spPr>
                  <p:style>
                    <a:lnRef idx="0"/>
                    <a:fillRef idx="0"/>
                    <a:effectRef idx="0"/>
                    <a:fontRef idx="minor"/>
                  </p:style>
                </p:sp>
              </p:grpSp>
              <p:sp>
                <p:nvSpPr>
                  <p:cNvPr id="2311" name="CustomShape 33"/>
                  <p:cNvSpPr/>
                  <p:nvPr/>
                </p:nvSpPr>
                <p:spPr>
                  <a:xfrm>
                    <a:off x="4527360" y="2062800"/>
                    <a:ext cx="48600" cy="47880"/>
                  </a:xfrm>
                  <a:prstGeom prst="ellipse">
                    <a:avLst/>
                  </a:prstGeom>
                  <a:solidFill>
                    <a:srgbClr val="000000"/>
                  </a:solidFill>
                  <a:ln w="9360">
                    <a:solidFill>
                      <a:srgbClr val="000000"/>
                    </a:solidFill>
                    <a:miter/>
                  </a:ln>
                </p:spPr>
                <p:style>
                  <a:lnRef idx="0"/>
                  <a:fillRef idx="0"/>
                  <a:effectRef idx="0"/>
                  <a:fontRef idx="minor"/>
                </p:style>
              </p:sp>
              <p:sp>
                <p:nvSpPr>
                  <p:cNvPr id="2312" name="CustomShape 34"/>
                  <p:cNvSpPr/>
                  <p:nvPr/>
                </p:nvSpPr>
                <p:spPr>
                  <a:xfrm>
                    <a:off x="4344480" y="2672280"/>
                    <a:ext cx="48600" cy="48600"/>
                  </a:xfrm>
                  <a:prstGeom prst="ellipse">
                    <a:avLst/>
                  </a:prstGeom>
                  <a:solidFill>
                    <a:srgbClr val="000000"/>
                  </a:solidFill>
                  <a:ln w="9360">
                    <a:solidFill>
                      <a:srgbClr val="000000"/>
                    </a:solidFill>
                    <a:miter/>
                  </a:ln>
                </p:spPr>
                <p:style>
                  <a:lnRef idx="0"/>
                  <a:fillRef idx="0"/>
                  <a:effectRef idx="0"/>
                  <a:fontRef idx="minor"/>
                </p:style>
              </p:sp>
            </p:grpSp>
            <p:grpSp>
              <p:nvGrpSpPr>
                <p:cNvPr id="2313" name="Group 35"/>
                <p:cNvGrpSpPr/>
                <p:nvPr/>
              </p:nvGrpSpPr>
              <p:grpSpPr>
                <a:xfrm>
                  <a:off x="4141440" y="2117880"/>
                  <a:ext cx="461520" cy="570600"/>
                  <a:chOff x="4141440" y="2117880"/>
                  <a:chExt cx="461520" cy="570600"/>
                </a:xfrm>
              </p:grpSpPr>
              <p:sp>
                <p:nvSpPr>
                  <p:cNvPr id="2314" name="Line 36"/>
                  <p:cNvSpPr/>
                  <p:nvPr/>
                </p:nvSpPr>
                <p:spPr>
                  <a:xfrm>
                    <a:off x="4141440" y="2485800"/>
                    <a:ext cx="210240" cy="0"/>
                  </a:xfrm>
                  <a:prstGeom prst="line">
                    <a:avLst/>
                  </a:prstGeom>
                  <a:ln w="38160">
                    <a:solidFill>
                      <a:srgbClr val="000000"/>
                    </a:solidFill>
                    <a:miter/>
                  </a:ln>
                </p:spPr>
                <p:style>
                  <a:lnRef idx="0"/>
                  <a:fillRef idx="0"/>
                  <a:effectRef idx="0"/>
                  <a:fontRef idx="minor"/>
                </p:style>
              </p:sp>
              <p:sp>
                <p:nvSpPr>
                  <p:cNvPr id="2315" name="Line 37"/>
                  <p:cNvSpPr/>
                  <p:nvPr/>
                </p:nvSpPr>
                <p:spPr>
                  <a:xfrm flipV="1">
                    <a:off x="4361400" y="2117880"/>
                    <a:ext cx="175320" cy="367560"/>
                  </a:xfrm>
                  <a:prstGeom prst="line">
                    <a:avLst/>
                  </a:prstGeom>
                  <a:ln w="38160">
                    <a:solidFill>
                      <a:srgbClr val="000000"/>
                    </a:solidFill>
                    <a:miter/>
                    <a:tailEnd len="med" type="triangle" w="med"/>
                  </a:ln>
                </p:spPr>
                <p:style>
                  <a:lnRef idx="0"/>
                  <a:fillRef idx="0"/>
                  <a:effectRef idx="0"/>
                  <a:fontRef idx="minor"/>
                </p:style>
              </p:sp>
              <p:grpSp>
                <p:nvGrpSpPr>
                  <p:cNvPr id="2316" name="Group 38"/>
                  <p:cNvGrpSpPr/>
                  <p:nvPr/>
                </p:nvGrpSpPr>
                <p:grpSpPr>
                  <a:xfrm>
                    <a:off x="4349520" y="2520720"/>
                    <a:ext cx="253440" cy="167760"/>
                    <a:chOff x="4349520" y="2520720"/>
                    <a:chExt cx="253440" cy="167760"/>
                  </a:xfrm>
                </p:grpSpPr>
                <p:sp>
                  <p:nvSpPr>
                    <p:cNvPr id="2317" name="Line 39"/>
                    <p:cNvSpPr/>
                    <p:nvPr/>
                  </p:nvSpPr>
                  <p:spPr>
                    <a:xfrm flipH="1">
                      <a:off x="4413960" y="2520720"/>
                      <a:ext cx="189000" cy="0"/>
                    </a:xfrm>
                    <a:prstGeom prst="line">
                      <a:avLst/>
                    </a:prstGeom>
                    <a:ln w="38160">
                      <a:solidFill>
                        <a:srgbClr val="000000"/>
                      </a:solidFill>
                      <a:miter/>
                    </a:ln>
                  </p:spPr>
                  <p:style>
                    <a:lnRef idx="0"/>
                    <a:fillRef idx="0"/>
                    <a:effectRef idx="0"/>
                    <a:fontRef idx="minor"/>
                  </p:style>
                </p:sp>
                <p:sp>
                  <p:nvSpPr>
                    <p:cNvPr id="2318" name="Freeform 40"/>
                    <p:cNvSpPr/>
                    <p:nvPr/>
                  </p:nvSpPr>
                  <p:spPr>
                    <a:xfrm>
                      <a:off x="4309920" y="2520000"/>
                      <a:ext cx="134640" cy="168840"/>
                    </a:xfrm>
                    <a:custGeom>
                      <a:avLst/>
                      <a:gdLst/>
                      <a:ahLst/>
                      <a:rect l="0" t="0" r="r" b="b"/>
                      <a:pathLst>
                        <a:path w="374" h="469">
                          <a:moveTo>
                            <a:pt x="294" y="2"/>
                          </a:moveTo>
                          <a:cubicBezTo>
                            <a:pt x="167" y="0"/>
                            <a:pt x="305" y="122"/>
                            <a:pt x="229" y="150"/>
                          </a:cubicBezTo>
                          <a:cubicBezTo>
                            <a:pt x="40" y="218"/>
                            <a:pt x="373" y="238"/>
                            <a:pt x="176" y="291"/>
                          </a:cubicBezTo>
                          <a:cubicBezTo>
                            <a:pt x="0" y="339"/>
                            <a:pt x="233" y="313"/>
                            <a:pt x="235" y="374"/>
                          </a:cubicBezTo>
                          <a:lnTo>
                            <a:pt x="170" y="409"/>
                          </a:lnTo>
                          <a:lnTo>
                            <a:pt x="194" y="468"/>
                          </a:lnTo>
                          <a:lnTo>
                            <a:pt x="194" y="463"/>
                          </a:lnTo>
                        </a:path>
                      </a:pathLst>
                    </a:custGeom>
                    <a:ln w="36720">
                      <a:solidFill>
                        <a:srgbClr val="000000"/>
                      </a:solidFill>
                      <a:round/>
                    </a:ln>
                  </p:spPr>
                </p:sp>
              </p:grpSp>
              <p:sp>
                <p:nvSpPr>
                  <p:cNvPr id="2319" name="CustomShape 41"/>
                  <p:cNvSpPr/>
                  <p:nvPr/>
                </p:nvSpPr>
                <p:spPr>
                  <a:xfrm>
                    <a:off x="4309200" y="2433240"/>
                    <a:ext cx="157320" cy="122400"/>
                  </a:xfrm>
                  <a:custGeom>
                    <a:avLst/>
                    <a:gdLst/>
                    <a:ahLst/>
                    <a:rect l="l" t="t" r="r" b="b"/>
                    <a:pathLst>
                      <a:path w="21600" h="21600">
                        <a:moveTo>
                          <a:pt x="11464" y="4340"/>
                        </a:moveTo>
                        <a:lnTo>
                          <a:pt x="9722" y="1887"/>
                        </a:lnTo>
                        <a:lnTo>
                          <a:pt x="8548" y="6383"/>
                        </a:lnTo>
                        <a:lnTo>
                          <a:pt x="4503" y="3626"/>
                        </a:lnTo>
                        <a:lnTo>
                          <a:pt x="5373" y="7816"/>
                        </a:lnTo>
                        <a:lnTo>
                          <a:pt x="1174" y="8270"/>
                        </a:lnTo>
                        <a:lnTo>
                          <a:pt x="3934" y="11592"/>
                        </a:lnTo>
                        <a:lnTo>
                          <a:pt x="0" y="12875"/>
                        </a:lnTo>
                        <a:lnTo>
                          <a:pt x="3329" y="15372"/>
                        </a:lnTo>
                        <a:lnTo>
                          <a:pt x="1283" y="17824"/>
                        </a:lnTo>
                        <a:lnTo>
                          <a:pt x="4804" y="18239"/>
                        </a:lnTo>
                        <a:lnTo>
                          <a:pt x="4918" y="21600"/>
                        </a:lnTo>
                        <a:lnTo>
                          <a:pt x="7525" y="18125"/>
                        </a:lnTo>
                        <a:lnTo>
                          <a:pt x="8698" y="19712"/>
                        </a:lnTo>
                        <a:lnTo>
                          <a:pt x="9871" y="17371"/>
                        </a:lnTo>
                        <a:lnTo>
                          <a:pt x="11614" y="18844"/>
                        </a:lnTo>
                        <a:lnTo>
                          <a:pt x="12178" y="15937"/>
                        </a:lnTo>
                        <a:lnTo>
                          <a:pt x="14943" y="17371"/>
                        </a:lnTo>
                        <a:lnTo>
                          <a:pt x="14640" y="14348"/>
                        </a:lnTo>
                        <a:lnTo>
                          <a:pt x="18878" y="15632"/>
                        </a:lnTo>
                        <a:lnTo>
                          <a:pt x="16382" y="12311"/>
                        </a:lnTo>
                        <a:lnTo>
                          <a:pt x="18270" y="11292"/>
                        </a:lnTo>
                        <a:lnTo>
                          <a:pt x="16986" y="9404"/>
                        </a:lnTo>
                        <a:lnTo>
                          <a:pt x="21600" y="6646"/>
                        </a:lnTo>
                        <a:lnTo>
                          <a:pt x="16382" y="6533"/>
                        </a:lnTo>
                        <a:lnTo>
                          <a:pt x="18005" y="3172"/>
                        </a:lnTo>
                        <a:lnTo>
                          <a:pt x="14524" y="5778"/>
                        </a:lnTo>
                        <a:lnTo>
                          <a:pt x="14789" y="0"/>
                        </a:lnTo>
                        <a:lnTo>
                          <a:pt x="11464" y="4340"/>
                        </a:lnTo>
                        <a:close/>
                      </a:path>
                    </a:pathLst>
                  </a:custGeom>
                  <a:solidFill>
                    <a:srgbClr val="f5fd55"/>
                  </a:solidFill>
                  <a:ln w="9360">
                    <a:solidFill>
                      <a:srgbClr val="000000"/>
                    </a:solidFill>
                    <a:miter/>
                  </a:ln>
                </p:spPr>
                <p:style>
                  <a:lnRef idx="0"/>
                  <a:fillRef idx="0"/>
                  <a:effectRef idx="0"/>
                  <a:fontRef idx="minor"/>
                </p:style>
              </p:sp>
            </p:grpSp>
          </p:grpSp>
        </p:grpSp>
        <p:pic>
          <p:nvPicPr>
            <p:cNvPr id="2320" name="" descr=""/>
            <p:cNvPicPr/>
            <p:nvPr/>
          </p:nvPicPr>
          <p:blipFill>
            <a:blip r:embed="rId5"/>
            <a:stretch/>
          </p:blipFill>
          <p:spPr>
            <a:xfrm rot="7923000">
              <a:off x="4001760" y="2740320"/>
              <a:ext cx="603720" cy="577800"/>
            </a:xfrm>
            <a:prstGeom prst="rect">
              <a:avLst/>
            </a:prstGeom>
            <a:ln>
              <a:noFill/>
            </a:ln>
          </p:spPr>
        </p:pic>
        <p:pic>
          <p:nvPicPr>
            <p:cNvPr id="2321" name="" descr=""/>
            <p:cNvPicPr/>
            <p:nvPr/>
          </p:nvPicPr>
          <p:blipFill>
            <a:blip r:embed="rId6"/>
            <a:stretch/>
          </p:blipFill>
          <p:spPr>
            <a:xfrm rot="1978200">
              <a:off x="4530960" y="1586160"/>
              <a:ext cx="308880" cy="549720"/>
            </a:xfrm>
            <a:prstGeom prst="rect">
              <a:avLst/>
            </a:prstGeom>
            <a:ln>
              <a:noFill/>
            </a:ln>
          </p:spPr>
        </p:pic>
      </p:grpSp>
      <p:cxnSp>
        <p:nvCxnSpPr>
          <p:cNvPr id="2322" name="Line 42"/>
          <p:cNvCxnSpPr>
            <a:stCxn id="2276" idx="3"/>
            <a:endCxn id="2300" idx="1"/>
          </p:cNvCxnSpPr>
          <p:nvPr/>
        </p:nvCxnSpPr>
        <p:spPr>
          <a:xfrm>
            <a:off x="2071080" y="1976400"/>
            <a:ext cx="1067760" cy="1033920"/>
          </a:xfrm>
          <a:prstGeom prst="straightConnector1">
            <a:avLst/>
          </a:prstGeom>
          <a:ln w="76320">
            <a:solidFill>
              <a:srgbClr val="2323dc"/>
            </a:solidFill>
            <a:round/>
            <a:tailEnd len="med" type="triangle" w="med"/>
          </a:ln>
        </p:spPr>
      </p:cxnSp>
      <p:cxnSp>
        <p:nvCxnSpPr>
          <p:cNvPr id="2323" name="Line 43"/>
          <p:cNvCxnSpPr>
            <a:stCxn id="2279" idx="3"/>
            <a:endCxn id="2300" idx="1"/>
          </p:cNvCxnSpPr>
          <p:nvPr/>
        </p:nvCxnSpPr>
        <p:spPr>
          <a:xfrm flipV="1">
            <a:off x="2095920" y="3009960"/>
            <a:ext cx="1042920" cy="1121040"/>
          </a:xfrm>
          <a:prstGeom prst="straightConnector1">
            <a:avLst/>
          </a:prstGeom>
          <a:ln w="76320">
            <a:solidFill>
              <a:srgbClr val="2323dc"/>
            </a:solidFill>
            <a:round/>
            <a:tailEnd len="med" type="triangle" w="med"/>
          </a:ln>
        </p:spPr>
      </p:cxnSp>
      <p:sp>
        <p:nvSpPr>
          <p:cNvPr id="2324" name="TextShape 44"/>
          <p:cNvSpPr txBox="1"/>
          <p:nvPr/>
        </p:nvSpPr>
        <p:spPr>
          <a:xfrm>
            <a:off x="7839000" y="2141640"/>
            <a:ext cx="2223360" cy="1294560"/>
          </a:xfrm>
          <a:prstGeom prst="rect">
            <a:avLst/>
          </a:prstGeom>
          <a:solidFill>
            <a:srgbClr val="999999"/>
          </a:solidFill>
          <a:ln>
            <a:solidFill>
              <a:srgbClr val="000000"/>
            </a:solidFill>
          </a:ln>
        </p:spPr>
        <p:txBody>
          <a:bodyPr lIns="90000" rIns="90000" tIns="45000" bIns="45000">
            <a:noAutofit/>
          </a:bodyPr>
          <a:p>
            <a:pPr algn="ctr"/>
            <a:r>
              <a:rPr b="0" lang="en-US" sz="2400" spc="-1" strike="noStrike">
                <a:latin typeface="FAAAAA+Arial-BoldMT"/>
                <a:ea typeface="FAAAAA+Arial-BoldMT"/>
              </a:rPr>
              <a:t>Realistic</a:t>
            </a:r>
            <a:endParaRPr b="0" lang="en-US" sz="2400" spc="-1" strike="noStrike">
              <a:latin typeface="Arial"/>
            </a:endParaRPr>
          </a:p>
          <a:p>
            <a:pPr algn="ctr"/>
            <a:r>
              <a:rPr b="0" lang="en-US" sz="2400" spc="-1" strike="noStrike">
                <a:latin typeface="FAAAAA+Arial-BoldMT"/>
                <a:ea typeface="FAAAAA+Arial-BoldMT"/>
              </a:rPr>
              <a:t>theoretical</a:t>
            </a:r>
            <a:endParaRPr b="0" lang="en-US" sz="2400" spc="-1" strike="noStrike">
              <a:latin typeface="Arial"/>
            </a:endParaRPr>
          </a:p>
          <a:p>
            <a:pPr algn="ctr"/>
            <a:r>
              <a:rPr b="0" lang="en-US" sz="2400" spc="-1" strike="noStrike">
                <a:latin typeface="FAAAAA+Arial-BoldMT"/>
                <a:ea typeface="FAAAAA+Arial-BoldMT"/>
              </a:rPr>
              <a:t>calculations</a:t>
            </a:r>
            <a:endParaRPr b="0" lang="en-US" sz="2400" spc="-1" strike="noStrike">
              <a:latin typeface="Arial"/>
            </a:endParaRPr>
          </a:p>
        </p:txBody>
      </p:sp>
      <p:grpSp>
        <p:nvGrpSpPr>
          <p:cNvPr id="2325" name="Group 45"/>
          <p:cNvGrpSpPr/>
          <p:nvPr/>
        </p:nvGrpSpPr>
        <p:grpSpPr>
          <a:xfrm>
            <a:off x="5290200" y="1736640"/>
            <a:ext cx="2532960" cy="2048040"/>
            <a:chOff x="5290200" y="1736640"/>
            <a:chExt cx="2532960" cy="2048040"/>
          </a:xfrm>
        </p:grpSpPr>
        <p:sp>
          <p:nvSpPr>
            <p:cNvPr id="2326" name="CustomShape 46"/>
            <p:cNvSpPr/>
            <p:nvPr/>
          </p:nvSpPr>
          <p:spPr>
            <a:xfrm>
              <a:off x="5290200" y="1736640"/>
              <a:ext cx="2532960" cy="2048040"/>
            </a:xfrm>
            <a:custGeom>
              <a:avLst/>
              <a:gdLst/>
              <a:ahLst/>
              <a:rect l="0" t="0" r="r" b="b"/>
              <a:pathLst>
                <a:path w="7038" h="5691">
                  <a:moveTo>
                    <a:pt x="0" y="1422"/>
                  </a:moveTo>
                  <a:lnTo>
                    <a:pt x="5277" y="1422"/>
                  </a:lnTo>
                  <a:lnTo>
                    <a:pt x="5277" y="0"/>
                  </a:lnTo>
                  <a:lnTo>
                    <a:pt x="7037" y="2845"/>
                  </a:lnTo>
                  <a:lnTo>
                    <a:pt x="5277" y="5690"/>
                  </a:lnTo>
                  <a:lnTo>
                    <a:pt x="5277" y="4267"/>
                  </a:lnTo>
                  <a:lnTo>
                    <a:pt x="0" y="4267"/>
                  </a:lnTo>
                  <a:lnTo>
                    <a:pt x="0" y="1422"/>
                  </a:lnTo>
                </a:path>
              </a:pathLst>
            </a:custGeom>
            <a:solidFill>
              <a:srgbClr val="cfe7f5"/>
            </a:solidFill>
            <a:ln>
              <a:solidFill>
                <a:srgbClr val="000000"/>
              </a:solidFill>
            </a:ln>
          </p:spPr>
          <p:style>
            <a:lnRef idx="0"/>
            <a:fillRef idx="0"/>
            <a:effectRef idx="0"/>
            <a:fontRef idx="minor"/>
          </p:style>
        </p:sp>
        <p:sp>
          <p:nvSpPr>
            <p:cNvPr id="2327" name="TextShape 47"/>
            <p:cNvSpPr txBox="1"/>
            <p:nvPr/>
          </p:nvSpPr>
          <p:spPr>
            <a:xfrm>
              <a:off x="5318640" y="2322720"/>
              <a:ext cx="2213640" cy="804240"/>
            </a:xfrm>
            <a:prstGeom prst="rect">
              <a:avLst/>
            </a:prstGeom>
            <a:noFill/>
            <a:ln>
              <a:noFill/>
            </a:ln>
          </p:spPr>
          <p:txBody>
            <a:bodyPr lIns="90000" rIns="90000" tIns="45000" bIns="45000">
              <a:noAutofit/>
            </a:bodyPr>
            <a:p>
              <a:pPr algn="ctr"/>
              <a:r>
                <a:rPr b="0" lang="en-US" sz="2400" spc="-1" strike="noStrike">
                  <a:latin typeface="FAAAAA+Arial-BoldMT"/>
                  <a:ea typeface="FAAAAA+Arial-BoldMT"/>
                </a:rPr>
                <a:t>Experimental</a:t>
              </a:r>
              <a:endParaRPr b="0" lang="en-US" sz="2400" spc="-1" strike="noStrike">
                <a:latin typeface="Arial"/>
              </a:endParaRPr>
            </a:p>
            <a:p>
              <a:pPr algn="ctr"/>
              <a:r>
                <a:rPr b="0" lang="en-US" sz="2400" spc="-1" strike="noStrike">
                  <a:latin typeface="FAAAAA+Arial-BoldMT"/>
                  <a:ea typeface="FAAAAA+Arial-BoldMT"/>
                </a:rPr>
                <a:t>techniques</a:t>
              </a:r>
              <a:endParaRPr b="0" lang="en-US" sz="2400" spc="-1" strike="noStrike">
                <a:latin typeface="Arial"/>
              </a:endParaRPr>
            </a:p>
          </p:txBody>
        </p:sp>
      </p:grpSp>
      <p:pic>
        <p:nvPicPr>
          <p:cNvPr id="2328" name="" descr=""/>
          <p:cNvPicPr/>
          <p:nvPr/>
        </p:nvPicPr>
        <p:blipFill>
          <a:blip r:embed="rId7"/>
          <a:stretch/>
        </p:blipFill>
        <p:spPr>
          <a:xfrm>
            <a:off x="7515720" y="3731760"/>
            <a:ext cx="2517480" cy="1571400"/>
          </a:xfrm>
          <a:prstGeom prst="rect">
            <a:avLst/>
          </a:prstGeom>
          <a:ln>
            <a:noFill/>
          </a:ln>
        </p:spPr>
      </p:pic>
    </p:spTree>
  </p:cSld>
  <mc:AlternateContent>
    <mc:Choice Requires="p14">
      <p:transition spd="slow" p14:dur="2000"/>
    </mc:Choice>
    <mc:Fallback>
      <p:transition spd="slow"/>
    </mc:Fallback>
  </mc:AlternateContent>
</p:sld>
</file>

<file path=ppt/slides/slide1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9" name="TextShape 1"/>
          <p:cNvSpPr txBox="1"/>
          <p:nvPr/>
        </p:nvSpPr>
        <p:spPr>
          <a:xfrm>
            <a:off x="33840" y="76680"/>
            <a:ext cx="9984240" cy="807840"/>
          </a:xfrm>
          <a:prstGeom prst="rect">
            <a:avLst/>
          </a:prstGeom>
          <a:noFill/>
          <a:ln>
            <a:noFill/>
          </a:ln>
        </p:spPr>
        <p:txBody>
          <a:bodyPr lIns="0" rIns="0" tIns="0" bIns="0" anchor="ctr">
            <a:noAutofit/>
          </a:bodyPr>
          <a:p>
            <a:pPr algn="ctr"/>
            <a:r>
              <a:rPr b="0" lang="en-US" sz="3500" spc="-1" strike="noStrike">
                <a:latin typeface="Arial"/>
              </a:rPr>
              <a:t>Event Generator + Bayesian Statistical analysis</a:t>
            </a:r>
            <a:endParaRPr b="0" lang="en-US" sz="3500" spc="-1" strike="noStrike">
              <a:latin typeface="Arial"/>
            </a:endParaRPr>
          </a:p>
        </p:txBody>
      </p:sp>
      <p:grpSp>
        <p:nvGrpSpPr>
          <p:cNvPr id="2330" name="Group 2"/>
          <p:cNvGrpSpPr/>
          <p:nvPr/>
        </p:nvGrpSpPr>
        <p:grpSpPr>
          <a:xfrm>
            <a:off x="7702200" y="699120"/>
            <a:ext cx="2360160" cy="2007360"/>
            <a:chOff x="7702200" y="699120"/>
            <a:chExt cx="2360160" cy="2007360"/>
          </a:xfrm>
        </p:grpSpPr>
        <p:sp>
          <p:nvSpPr>
            <p:cNvPr id="2331" name="CustomShape 3"/>
            <p:cNvSpPr/>
            <p:nvPr/>
          </p:nvSpPr>
          <p:spPr>
            <a:xfrm>
              <a:off x="7702200" y="713520"/>
              <a:ext cx="2360160" cy="1992960"/>
            </a:xfrm>
            <a:prstGeom prst="rect">
              <a:avLst/>
            </a:prstGeom>
            <a:solidFill>
              <a:srgbClr val="999999"/>
            </a:solidFill>
            <a:ln w="18360">
              <a:solidFill>
                <a:srgbClr val="808080"/>
              </a:solidFill>
              <a:round/>
            </a:ln>
          </p:spPr>
          <p:style>
            <a:lnRef idx="0"/>
            <a:fillRef idx="0"/>
            <a:effectRef idx="0"/>
            <a:fontRef idx="minor"/>
          </p:style>
        </p:sp>
        <p:pic>
          <p:nvPicPr>
            <p:cNvPr id="2332" name="" descr=""/>
            <p:cNvPicPr/>
            <p:nvPr/>
          </p:nvPicPr>
          <p:blipFill>
            <a:blip r:embed="rId1"/>
            <a:stretch/>
          </p:blipFill>
          <p:spPr>
            <a:xfrm>
              <a:off x="8360640" y="1132560"/>
              <a:ext cx="1220400" cy="1072080"/>
            </a:xfrm>
            <a:prstGeom prst="rect">
              <a:avLst/>
            </a:prstGeom>
            <a:ln>
              <a:noFill/>
            </a:ln>
          </p:spPr>
        </p:pic>
        <p:sp>
          <p:nvSpPr>
            <p:cNvPr id="2333" name="TextShape 4"/>
            <p:cNvSpPr txBox="1"/>
            <p:nvPr/>
          </p:nvSpPr>
          <p:spPr>
            <a:xfrm>
              <a:off x="7724520" y="2169720"/>
              <a:ext cx="2334600" cy="536400"/>
            </a:xfrm>
            <a:prstGeom prst="rect">
              <a:avLst/>
            </a:prstGeom>
            <a:noFill/>
            <a:ln>
              <a:noFill/>
            </a:ln>
          </p:spPr>
          <p:txBody>
            <a:bodyPr lIns="90000" rIns="90000" tIns="45000" bIns="45000">
              <a:noAutofit/>
            </a:bodyPr>
            <a:p>
              <a:pPr algn="ctr"/>
              <a:r>
                <a:rPr b="1" lang="en-US" sz="1500" spc="-1" strike="noStrike">
                  <a:latin typeface="Arial"/>
                </a:rPr>
                <a:t>Realistic theoretical calculations</a:t>
              </a:r>
              <a:endParaRPr b="0" lang="en-US" sz="1500" spc="-1" strike="noStrike">
                <a:latin typeface="Arial"/>
              </a:endParaRPr>
            </a:p>
          </p:txBody>
        </p:sp>
        <p:grpSp>
          <p:nvGrpSpPr>
            <p:cNvPr id="2334" name="Group 5"/>
            <p:cNvGrpSpPr/>
            <p:nvPr/>
          </p:nvGrpSpPr>
          <p:grpSpPr>
            <a:xfrm>
              <a:off x="8686080" y="699120"/>
              <a:ext cx="808560" cy="1425600"/>
              <a:chOff x="8686080" y="699120"/>
              <a:chExt cx="808560" cy="1425600"/>
            </a:xfrm>
          </p:grpSpPr>
          <p:grpSp>
            <p:nvGrpSpPr>
              <p:cNvPr id="2335" name="Group 6"/>
              <p:cNvGrpSpPr/>
              <p:nvPr/>
            </p:nvGrpSpPr>
            <p:grpSpPr>
              <a:xfrm>
                <a:off x="8849880" y="1086480"/>
                <a:ext cx="396360" cy="493560"/>
                <a:chOff x="8849880" y="1086480"/>
                <a:chExt cx="396360" cy="493560"/>
              </a:xfrm>
            </p:grpSpPr>
            <p:grpSp>
              <p:nvGrpSpPr>
                <p:cNvPr id="2336" name="Group 7"/>
                <p:cNvGrpSpPr/>
                <p:nvPr/>
              </p:nvGrpSpPr>
              <p:grpSpPr>
                <a:xfrm>
                  <a:off x="8849880" y="1086480"/>
                  <a:ext cx="396360" cy="493560"/>
                  <a:chOff x="8849880" y="1086480"/>
                  <a:chExt cx="396360" cy="493560"/>
                </a:xfrm>
              </p:grpSpPr>
              <p:grpSp>
                <p:nvGrpSpPr>
                  <p:cNvPr id="2337" name="Group 8"/>
                  <p:cNvGrpSpPr/>
                  <p:nvPr/>
                </p:nvGrpSpPr>
                <p:grpSpPr>
                  <a:xfrm>
                    <a:off x="8849880" y="1086480"/>
                    <a:ext cx="396360" cy="493560"/>
                    <a:chOff x="8849880" y="1086480"/>
                    <a:chExt cx="396360" cy="493560"/>
                  </a:xfrm>
                </p:grpSpPr>
                <p:grpSp>
                  <p:nvGrpSpPr>
                    <p:cNvPr id="2338" name="Group 9"/>
                    <p:cNvGrpSpPr/>
                    <p:nvPr/>
                  </p:nvGrpSpPr>
                  <p:grpSpPr>
                    <a:xfrm>
                      <a:off x="8849880" y="1382400"/>
                      <a:ext cx="15840" cy="36000"/>
                      <a:chOff x="8849880" y="1382400"/>
                      <a:chExt cx="15840" cy="36000"/>
                    </a:xfrm>
                  </p:grpSpPr>
                  <p:sp>
                    <p:nvSpPr>
                      <p:cNvPr id="2339" name="CustomShape 10"/>
                      <p:cNvSpPr/>
                      <p:nvPr/>
                    </p:nvSpPr>
                    <p:spPr>
                      <a:xfrm>
                        <a:off x="8849880" y="1382400"/>
                        <a:ext cx="15840" cy="36000"/>
                      </a:xfrm>
                      <a:prstGeom prst="ellipse">
                        <a:avLst/>
                      </a:prstGeom>
                      <a:solidFill>
                        <a:srgbClr val="000000"/>
                      </a:solidFill>
                      <a:ln w="9360">
                        <a:solidFill>
                          <a:srgbClr val="000000"/>
                        </a:solidFill>
                        <a:miter/>
                      </a:ln>
                    </p:spPr>
                    <p:style>
                      <a:lnRef idx="0"/>
                      <a:fillRef idx="0"/>
                      <a:effectRef idx="0"/>
                      <a:fontRef idx="minor"/>
                    </p:style>
                  </p:sp>
                </p:grpSp>
                <p:grpSp>
                  <p:nvGrpSpPr>
                    <p:cNvPr id="2340" name="Group 11"/>
                    <p:cNvGrpSpPr/>
                    <p:nvPr/>
                  </p:nvGrpSpPr>
                  <p:grpSpPr>
                    <a:xfrm>
                      <a:off x="9230760" y="1409040"/>
                      <a:ext cx="15480" cy="36000"/>
                      <a:chOff x="9230760" y="1409040"/>
                      <a:chExt cx="15480" cy="36000"/>
                    </a:xfrm>
                  </p:grpSpPr>
                  <p:sp>
                    <p:nvSpPr>
                      <p:cNvPr id="2341" name="CustomShape 12"/>
                      <p:cNvSpPr/>
                      <p:nvPr/>
                    </p:nvSpPr>
                    <p:spPr>
                      <a:xfrm>
                        <a:off x="9230760" y="1409040"/>
                        <a:ext cx="15480" cy="36000"/>
                      </a:xfrm>
                      <a:prstGeom prst="ellipse">
                        <a:avLst/>
                      </a:prstGeom>
                      <a:solidFill>
                        <a:srgbClr val="000000"/>
                      </a:solidFill>
                      <a:ln w="9360">
                        <a:solidFill>
                          <a:srgbClr val="000000"/>
                        </a:solidFill>
                        <a:miter/>
                      </a:ln>
                    </p:spPr>
                    <p:style>
                      <a:lnRef idx="0"/>
                      <a:fillRef idx="0"/>
                      <a:effectRef idx="0"/>
                      <a:fontRef idx="minor"/>
                    </p:style>
                  </p:sp>
                </p:grpSp>
                <p:sp>
                  <p:nvSpPr>
                    <p:cNvPr id="2342" name="CustomShape 13"/>
                    <p:cNvSpPr/>
                    <p:nvPr/>
                  </p:nvSpPr>
                  <p:spPr>
                    <a:xfrm>
                      <a:off x="9166320" y="1086480"/>
                      <a:ext cx="36720" cy="35640"/>
                    </a:xfrm>
                    <a:prstGeom prst="ellipse">
                      <a:avLst/>
                    </a:prstGeom>
                    <a:solidFill>
                      <a:srgbClr val="000000"/>
                    </a:solidFill>
                    <a:ln w="9360">
                      <a:solidFill>
                        <a:srgbClr val="000000"/>
                      </a:solidFill>
                      <a:miter/>
                    </a:ln>
                  </p:spPr>
                  <p:style>
                    <a:lnRef idx="0"/>
                    <a:fillRef idx="0"/>
                    <a:effectRef idx="0"/>
                    <a:fontRef idx="minor"/>
                  </p:style>
                </p:sp>
                <p:sp>
                  <p:nvSpPr>
                    <p:cNvPr id="2343" name="CustomShape 14"/>
                    <p:cNvSpPr/>
                    <p:nvPr/>
                  </p:nvSpPr>
                  <p:spPr>
                    <a:xfrm>
                      <a:off x="9029160" y="1543320"/>
                      <a:ext cx="36720" cy="36720"/>
                    </a:xfrm>
                    <a:prstGeom prst="ellipse">
                      <a:avLst/>
                    </a:prstGeom>
                    <a:solidFill>
                      <a:srgbClr val="000000"/>
                    </a:solidFill>
                    <a:ln w="9360">
                      <a:solidFill>
                        <a:srgbClr val="000000"/>
                      </a:solidFill>
                      <a:miter/>
                    </a:ln>
                  </p:spPr>
                  <p:style>
                    <a:lnRef idx="0"/>
                    <a:fillRef idx="0"/>
                    <a:effectRef idx="0"/>
                    <a:fontRef idx="minor"/>
                  </p:style>
                </p:sp>
              </p:grpSp>
              <p:grpSp>
                <p:nvGrpSpPr>
                  <p:cNvPr id="2344" name="Group 15"/>
                  <p:cNvGrpSpPr/>
                  <p:nvPr/>
                </p:nvGrpSpPr>
                <p:grpSpPr>
                  <a:xfrm>
                    <a:off x="8876880" y="1127520"/>
                    <a:ext cx="346320" cy="428040"/>
                    <a:chOff x="8876880" y="1127520"/>
                    <a:chExt cx="346320" cy="428040"/>
                  </a:xfrm>
                </p:grpSpPr>
                <p:sp>
                  <p:nvSpPr>
                    <p:cNvPr id="2345" name="Line 16"/>
                    <p:cNvSpPr/>
                    <p:nvPr/>
                  </p:nvSpPr>
                  <p:spPr>
                    <a:xfrm>
                      <a:off x="8876880" y="1403640"/>
                      <a:ext cx="157680" cy="0"/>
                    </a:xfrm>
                    <a:prstGeom prst="line">
                      <a:avLst/>
                    </a:prstGeom>
                    <a:ln w="38160">
                      <a:solidFill>
                        <a:srgbClr val="000000"/>
                      </a:solidFill>
                      <a:miter/>
                    </a:ln>
                  </p:spPr>
                  <p:style>
                    <a:lnRef idx="0"/>
                    <a:fillRef idx="0"/>
                    <a:effectRef idx="0"/>
                    <a:fontRef idx="minor"/>
                  </p:style>
                </p:sp>
                <p:sp>
                  <p:nvSpPr>
                    <p:cNvPr id="2346" name="Line 17"/>
                    <p:cNvSpPr/>
                    <p:nvPr/>
                  </p:nvSpPr>
                  <p:spPr>
                    <a:xfrm flipV="1">
                      <a:off x="9041760" y="1127520"/>
                      <a:ext cx="131760" cy="275760"/>
                    </a:xfrm>
                    <a:prstGeom prst="line">
                      <a:avLst/>
                    </a:prstGeom>
                    <a:ln w="38160">
                      <a:solidFill>
                        <a:srgbClr val="000000"/>
                      </a:solidFill>
                      <a:miter/>
                      <a:tailEnd len="med" type="triangle" w="med"/>
                    </a:ln>
                  </p:spPr>
                  <p:style>
                    <a:lnRef idx="0"/>
                    <a:fillRef idx="0"/>
                    <a:effectRef idx="0"/>
                    <a:fontRef idx="minor"/>
                  </p:style>
                </p:sp>
                <p:grpSp>
                  <p:nvGrpSpPr>
                    <p:cNvPr id="2347" name="Group 18"/>
                    <p:cNvGrpSpPr/>
                    <p:nvPr/>
                  </p:nvGrpSpPr>
                  <p:grpSpPr>
                    <a:xfrm>
                      <a:off x="9033120" y="1429920"/>
                      <a:ext cx="190080" cy="125640"/>
                      <a:chOff x="9033120" y="1429920"/>
                      <a:chExt cx="190080" cy="125640"/>
                    </a:xfrm>
                  </p:grpSpPr>
                  <p:sp>
                    <p:nvSpPr>
                      <p:cNvPr id="2348" name="Line 19"/>
                      <p:cNvSpPr/>
                      <p:nvPr/>
                    </p:nvSpPr>
                    <p:spPr>
                      <a:xfrm flipH="1">
                        <a:off x="9081360" y="1429920"/>
                        <a:ext cx="141840" cy="0"/>
                      </a:xfrm>
                      <a:prstGeom prst="line">
                        <a:avLst/>
                      </a:prstGeom>
                      <a:ln w="38160">
                        <a:solidFill>
                          <a:srgbClr val="000000"/>
                        </a:solidFill>
                        <a:miter/>
                      </a:ln>
                    </p:spPr>
                    <p:style>
                      <a:lnRef idx="0"/>
                      <a:fillRef idx="0"/>
                      <a:effectRef idx="0"/>
                      <a:fontRef idx="minor"/>
                    </p:style>
                  </p:sp>
                  <p:sp>
                    <p:nvSpPr>
                      <p:cNvPr id="2349" name="Freeform 20"/>
                      <p:cNvSpPr/>
                      <p:nvPr/>
                    </p:nvSpPr>
                    <p:spPr>
                      <a:xfrm>
                        <a:off x="9003240" y="1429200"/>
                        <a:ext cx="101160" cy="126720"/>
                      </a:xfrm>
                      <a:custGeom>
                        <a:avLst/>
                        <a:gdLst/>
                        <a:ahLst/>
                        <a:rect l="0" t="0" r="r" b="b"/>
                        <a:pathLst>
                          <a:path w="281" h="352">
                            <a:moveTo>
                              <a:pt x="221" y="2"/>
                            </a:moveTo>
                            <a:cubicBezTo>
                              <a:pt x="125" y="0"/>
                              <a:pt x="229" y="92"/>
                              <a:pt x="172" y="113"/>
                            </a:cubicBezTo>
                            <a:cubicBezTo>
                              <a:pt x="30" y="164"/>
                              <a:pt x="280" y="179"/>
                              <a:pt x="132" y="218"/>
                            </a:cubicBezTo>
                            <a:cubicBezTo>
                              <a:pt x="0" y="254"/>
                              <a:pt x="175" y="235"/>
                              <a:pt x="176" y="281"/>
                            </a:cubicBezTo>
                            <a:lnTo>
                              <a:pt x="128" y="307"/>
                            </a:lnTo>
                            <a:lnTo>
                              <a:pt x="146" y="351"/>
                            </a:lnTo>
                            <a:lnTo>
                              <a:pt x="146" y="347"/>
                            </a:lnTo>
                          </a:path>
                        </a:pathLst>
                      </a:custGeom>
                      <a:ln w="36720">
                        <a:solidFill>
                          <a:srgbClr val="000000"/>
                        </a:solidFill>
                        <a:round/>
                      </a:ln>
                    </p:spPr>
                  </p:sp>
                </p:grpSp>
                <p:sp>
                  <p:nvSpPr>
                    <p:cNvPr id="2350" name="CustomShape 21"/>
                    <p:cNvSpPr/>
                    <p:nvPr/>
                  </p:nvSpPr>
                  <p:spPr>
                    <a:xfrm>
                      <a:off x="9002880" y="1364040"/>
                      <a:ext cx="118080" cy="91800"/>
                    </a:xfrm>
                    <a:custGeom>
                      <a:avLst/>
                      <a:gdLst/>
                      <a:ahLst/>
                      <a:rect l="l" t="t" r="r" b="b"/>
                      <a:pathLst>
                        <a:path w="21600" h="21600">
                          <a:moveTo>
                            <a:pt x="11464" y="4340"/>
                          </a:moveTo>
                          <a:lnTo>
                            <a:pt x="9722" y="1887"/>
                          </a:lnTo>
                          <a:lnTo>
                            <a:pt x="8548" y="6383"/>
                          </a:lnTo>
                          <a:lnTo>
                            <a:pt x="4503" y="3626"/>
                          </a:lnTo>
                          <a:lnTo>
                            <a:pt x="5373" y="7816"/>
                          </a:lnTo>
                          <a:lnTo>
                            <a:pt x="1174" y="8270"/>
                          </a:lnTo>
                          <a:lnTo>
                            <a:pt x="3934" y="11592"/>
                          </a:lnTo>
                          <a:lnTo>
                            <a:pt x="0" y="12875"/>
                          </a:lnTo>
                          <a:lnTo>
                            <a:pt x="3329" y="15372"/>
                          </a:lnTo>
                          <a:lnTo>
                            <a:pt x="1283" y="17824"/>
                          </a:lnTo>
                          <a:lnTo>
                            <a:pt x="4804" y="18239"/>
                          </a:lnTo>
                          <a:lnTo>
                            <a:pt x="4918" y="21600"/>
                          </a:lnTo>
                          <a:lnTo>
                            <a:pt x="7525" y="18125"/>
                          </a:lnTo>
                          <a:lnTo>
                            <a:pt x="8698" y="19712"/>
                          </a:lnTo>
                          <a:lnTo>
                            <a:pt x="9871" y="17371"/>
                          </a:lnTo>
                          <a:lnTo>
                            <a:pt x="11614" y="18844"/>
                          </a:lnTo>
                          <a:lnTo>
                            <a:pt x="12178" y="15937"/>
                          </a:lnTo>
                          <a:lnTo>
                            <a:pt x="14943" y="17371"/>
                          </a:lnTo>
                          <a:lnTo>
                            <a:pt x="14640" y="14348"/>
                          </a:lnTo>
                          <a:lnTo>
                            <a:pt x="18878" y="15632"/>
                          </a:lnTo>
                          <a:lnTo>
                            <a:pt x="16382" y="12311"/>
                          </a:lnTo>
                          <a:lnTo>
                            <a:pt x="18270" y="11292"/>
                          </a:lnTo>
                          <a:lnTo>
                            <a:pt x="16986" y="9404"/>
                          </a:lnTo>
                          <a:lnTo>
                            <a:pt x="21600" y="6646"/>
                          </a:lnTo>
                          <a:lnTo>
                            <a:pt x="16382" y="6533"/>
                          </a:lnTo>
                          <a:lnTo>
                            <a:pt x="18005" y="3172"/>
                          </a:lnTo>
                          <a:lnTo>
                            <a:pt x="14524" y="5778"/>
                          </a:lnTo>
                          <a:lnTo>
                            <a:pt x="14789" y="0"/>
                          </a:lnTo>
                          <a:lnTo>
                            <a:pt x="11464" y="4340"/>
                          </a:lnTo>
                          <a:close/>
                        </a:path>
                      </a:pathLst>
                    </a:custGeom>
                    <a:solidFill>
                      <a:srgbClr val="f5fd55"/>
                    </a:solidFill>
                    <a:ln w="9360">
                      <a:solidFill>
                        <a:srgbClr val="000000"/>
                      </a:solidFill>
                      <a:miter/>
                    </a:ln>
                  </p:spPr>
                  <p:style>
                    <a:lnRef idx="0"/>
                    <a:fillRef idx="0"/>
                    <a:effectRef idx="0"/>
                    <a:fontRef idx="minor"/>
                  </p:style>
                </p:sp>
              </p:grpSp>
            </p:grpSp>
          </p:grpSp>
          <p:pic>
            <p:nvPicPr>
              <p:cNvPr id="2351" name="" descr=""/>
              <p:cNvPicPr/>
              <p:nvPr/>
            </p:nvPicPr>
            <p:blipFill>
              <a:blip r:embed="rId2"/>
              <a:stretch/>
            </p:blipFill>
            <p:spPr>
              <a:xfrm rot="7921800">
                <a:off x="8772120" y="1594800"/>
                <a:ext cx="452880" cy="433440"/>
              </a:xfrm>
              <a:prstGeom prst="rect">
                <a:avLst/>
              </a:prstGeom>
              <a:ln>
                <a:noFill/>
              </a:ln>
            </p:spPr>
          </p:pic>
          <p:pic>
            <p:nvPicPr>
              <p:cNvPr id="2352" name="" descr=""/>
              <p:cNvPicPr/>
              <p:nvPr/>
            </p:nvPicPr>
            <p:blipFill>
              <a:blip r:embed="rId3"/>
              <a:stretch/>
            </p:blipFill>
            <p:spPr>
              <a:xfrm rot="1977000">
                <a:off x="9169200" y="728640"/>
                <a:ext cx="231840" cy="412560"/>
              </a:xfrm>
              <a:prstGeom prst="rect">
                <a:avLst/>
              </a:prstGeom>
              <a:ln>
                <a:noFill/>
              </a:ln>
            </p:spPr>
          </p:pic>
        </p:grpSp>
      </p:grpSp>
      <p:sp>
        <p:nvSpPr>
          <p:cNvPr id="2353" name="CustomShape 22"/>
          <p:cNvSpPr/>
          <p:nvPr/>
        </p:nvSpPr>
        <p:spPr>
          <a:xfrm>
            <a:off x="7657920" y="4353120"/>
            <a:ext cx="2423520" cy="850320"/>
          </a:xfrm>
          <a:prstGeom prst="rect">
            <a:avLst/>
          </a:prstGeom>
          <a:solidFill>
            <a:srgbClr val="999999"/>
          </a:solidFill>
          <a:ln>
            <a:solidFill>
              <a:srgbClr val="000000"/>
            </a:solidFill>
          </a:ln>
        </p:spPr>
        <p:style>
          <a:lnRef idx="0"/>
          <a:fillRef idx="0"/>
          <a:effectRef idx="0"/>
          <a:fontRef idx="minor"/>
        </p:style>
      </p:sp>
      <p:sp>
        <p:nvSpPr>
          <p:cNvPr id="2354" name="TextShape 23"/>
          <p:cNvSpPr txBox="1"/>
          <p:nvPr/>
        </p:nvSpPr>
        <p:spPr>
          <a:xfrm>
            <a:off x="7617240" y="4466880"/>
            <a:ext cx="2412000" cy="753480"/>
          </a:xfrm>
          <a:prstGeom prst="rect">
            <a:avLst/>
          </a:prstGeom>
          <a:noFill/>
          <a:ln>
            <a:noFill/>
          </a:ln>
        </p:spPr>
        <p:txBody>
          <a:bodyPr lIns="90000" rIns="90000" tIns="45000" bIns="45000">
            <a:noAutofit/>
          </a:bodyPr>
          <a:p>
            <a:pPr algn="ctr"/>
            <a:r>
              <a:rPr b="1" lang="en-US" sz="2000" spc="-1" strike="noStrike">
                <a:latin typeface="Arial"/>
              </a:rPr>
              <a:t>Constraint of QGP properties</a:t>
            </a:r>
            <a:endParaRPr b="0" lang="en-US" sz="2000" spc="-1" strike="noStrike">
              <a:latin typeface="Arial"/>
            </a:endParaRPr>
          </a:p>
        </p:txBody>
      </p:sp>
      <p:grpSp>
        <p:nvGrpSpPr>
          <p:cNvPr id="2355" name="Group 24"/>
          <p:cNvGrpSpPr/>
          <p:nvPr/>
        </p:nvGrpSpPr>
        <p:grpSpPr>
          <a:xfrm>
            <a:off x="77040" y="715320"/>
            <a:ext cx="6771240" cy="4571280"/>
            <a:chOff x="77040" y="715320"/>
            <a:chExt cx="6771240" cy="4571280"/>
          </a:xfrm>
        </p:grpSpPr>
        <p:sp>
          <p:nvSpPr>
            <p:cNvPr id="2356" name="CustomShape 25"/>
            <p:cNvSpPr/>
            <p:nvPr/>
          </p:nvSpPr>
          <p:spPr>
            <a:xfrm>
              <a:off x="77040" y="715320"/>
              <a:ext cx="6771240" cy="4571280"/>
            </a:xfrm>
            <a:prstGeom prst="rect">
              <a:avLst/>
            </a:prstGeom>
            <a:solidFill>
              <a:srgbClr val="999999"/>
            </a:solidFill>
            <a:ln>
              <a:solidFill>
                <a:srgbClr val="000000"/>
              </a:solidFill>
            </a:ln>
          </p:spPr>
          <p:style>
            <a:lnRef idx="0"/>
            <a:fillRef idx="0"/>
            <a:effectRef idx="0"/>
            <a:fontRef idx="minor"/>
          </p:style>
        </p:sp>
        <p:sp>
          <p:nvSpPr>
            <p:cNvPr id="2357" name="TextShape 26"/>
            <p:cNvSpPr txBox="1"/>
            <p:nvPr/>
          </p:nvSpPr>
          <p:spPr>
            <a:xfrm>
              <a:off x="1382400" y="3212280"/>
              <a:ext cx="4051800" cy="693720"/>
            </a:xfrm>
            <a:prstGeom prst="rect">
              <a:avLst/>
            </a:prstGeom>
            <a:noFill/>
            <a:ln>
              <a:noFill/>
            </a:ln>
          </p:spPr>
          <p:txBody>
            <a:bodyPr lIns="90000" rIns="90000" tIns="45000" bIns="45000">
              <a:noAutofit/>
            </a:bodyPr>
            <a:p>
              <a:pPr algn="ctr"/>
              <a:r>
                <a:rPr b="1" lang="en-US" sz="4000" spc="-1" strike="noStrike">
                  <a:latin typeface="Arial"/>
                </a:rPr>
                <a:t>Data</a:t>
              </a:r>
              <a:endParaRPr b="0" lang="en-US" sz="4000" spc="-1" strike="noStrike">
                <a:latin typeface="Arial"/>
              </a:endParaRPr>
            </a:p>
          </p:txBody>
        </p:sp>
        <p:pic>
          <p:nvPicPr>
            <p:cNvPr id="2358" name="" descr=""/>
            <p:cNvPicPr/>
            <p:nvPr/>
          </p:nvPicPr>
          <p:blipFill>
            <a:blip r:embed="rId4"/>
            <a:stretch/>
          </p:blipFill>
          <p:spPr>
            <a:xfrm>
              <a:off x="134640" y="777240"/>
              <a:ext cx="1828800" cy="1316880"/>
            </a:xfrm>
            <a:prstGeom prst="rect">
              <a:avLst/>
            </a:prstGeom>
            <a:ln>
              <a:noFill/>
            </a:ln>
          </p:spPr>
        </p:pic>
        <p:pic>
          <p:nvPicPr>
            <p:cNvPr id="2359" name="" descr=""/>
            <p:cNvPicPr/>
            <p:nvPr/>
          </p:nvPicPr>
          <p:blipFill>
            <a:blip r:embed="rId5"/>
            <a:stretch/>
          </p:blipFill>
          <p:spPr>
            <a:xfrm>
              <a:off x="4977360" y="779040"/>
              <a:ext cx="1828800" cy="2368440"/>
            </a:xfrm>
            <a:prstGeom prst="rect">
              <a:avLst/>
            </a:prstGeom>
            <a:ln>
              <a:noFill/>
            </a:ln>
          </p:spPr>
        </p:pic>
        <p:pic>
          <p:nvPicPr>
            <p:cNvPr id="2360" name="" descr=""/>
            <p:cNvPicPr/>
            <p:nvPr/>
          </p:nvPicPr>
          <p:blipFill>
            <a:blip r:embed="rId6"/>
            <a:stretch/>
          </p:blipFill>
          <p:spPr>
            <a:xfrm>
              <a:off x="4976640" y="3827520"/>
              <a:ext cx="1828800" cy="1398960"/>
            </a:xfrm>
            <a:prstGeom prst="rect">
              <a:avLst/>
            </a:prstGeom>
            <a:ln>
              <a:noFill/>
            </a:ln>
          </p:spPr>
        </p:pic>
        <p:pic>
          <p:nvPicPr>
            <p:cNvPr id="2361" name="" descr=""/>
            <p:cNvPicPr/>
            <p:nvPr/>
          </p:nvPicPr>
          <p:blipFill>
            <a:blip r:embed="rId7"/>
            <a:stretch/>
          </p:blipFill>
          <p:spPr>
            <a:xfrm>
              <a:off x="138600" y="2393280"/>
              <a:ext cx="1828800" cy="1143000"/>
            </a:xfrm>
            <a:prstGeom prst="rect">
              <a:avLst/>
            </a:prstGeom>
            <a:ln>
              <a:noFill/>
            </a:ln>
          </p:spPr>
        </p:pic>
        <p:pic>
          <p:nvPicPr>
            <p:cNvPr id="2362" name="" descr=""/>
            <p:cNvPicPr/>
            <p:nvPr/>
          </p:nvPicPr>
          <p:blipFill>
            <a:blip r:embed="rId8"/>
            <a:stretch/>
          </p:blipFill>
          <p:spPr>
            <a:xfrm>
              <a:off x="205200" y="3602520"/>
              <a:ext cx="1828800" cy="1554480"/>
            </a:xfrm>
            <a:prstGeom prst="rect">
              <a:avLst/>
            </a:prstGeom>
            <a:ln>
              <a:noFill/>
            </a:ln>
          </p:spPr>
        </p:pic>
        <p:pic>
          <p:nvPicPr>
            <p:cNvPr id="2363" name="" descr=""/>
            <p:cNvPicPr/>
            <p:nvPr/>
          </p:nvPicPr>
          <p:blipFill>
            <a:blip r:embed="rId9"/>
            <a:stretch/>
          </p:blipFill>
          <p:spPr>
            <a:xfrm>
              <a:off x="2338920" y="779040"/>
              <a:ext cx="2286000" cy="1463040"/>
            </a:xfrm>
            <a:prstGeom prst="rect">
              <a:avLst/>
            </a:prstGeom>
            <a:ln>
              <a:noFill/>
            </a:ln>
          </p:spPr>
        </p:pic>
        <p:pic>
          <p:nvPicPr>
            <p:cNvPr id="2364" name="" descr=""/>
            <p:cNvPicPr/>
            <p:nvPr/>
          </p:nvPicPr>
          <p:blipFill>
            <a:blip r:embed="rId10"/>
            <a:stretch/>
          </p:blipFill>
          <p:spPr>
            <a:xfrm>
              <a:off x="2300760" y="2404800"/>
              <a:ext cx="2286000" cy="713160"/>
            </a:xfrm>
            <a:prstGeom prst="rect">
              <a:avLst/>
            </a:prstGeom>
            <a:ln>
              <a:noFill/>
            </a:ln>
          </p:spPr>
        </p:pic>
        <p:pic>
          <p:nvPicPr>
            <p:cNvPr id="2365" name="" descr=""/>
            <p:cNvPicPr/>
            <p:nvPr/>
          </p:nvPicPr>
          <p:blipFill>
            <a:blip r:embed="rId11"/>
            <a:stretch/>
          </p:blipFill>
          <p:spPr>
            <a:xfrm>
              <a:off x="2304000" y="3903120"/>
              <a:ext cx="2286000" cy="1216080"/>
            </a:xfrm>
            <a:prstGeom prst="rect">
              <a:avLst/>
            </a:prstGeom>
            <a:ln>
              <a:noFill/>
            </a:ln>
          </p:spPr>
        </p:pic>
      </p:grpSp>
      <p:cxnSp>
        <p:nvCxnSpPr>
          <p:cNvPr id="2366" name="Line 27"/>
          <p:cNvCxnSpPr>
            <a:stCxn id="2355" idx="3"/>
          </p:cNvCxnSpPr>
          <p:nvPr/>
        </p:nvCxnSpPr>
        <p:spPr>
          <a:xfrm>
            <a:off x="6848280" y="3000960"/>
            <a:ext cx="857520" cy="399960"/>
          </a:xfrm>
          <a:prstGeom prst="straightConnector1">
            <a:avLst/>
          </a:prstGeom>
          <a:ln w="76320">
            <a:solidFill>
              <a:srgbClr val="2323dc"/>
            </a:solidFill>
            <a:round/>
            <a:tailEnd len="med" type="triangle" w="med"/>
          </a:ln>
        </p:spPr>
      </p:cxnSp>
      <p:cxnSp>
        <p:nvCxnSpPr>
          <p:cNvPr id="2367" name="Line 28"/>
          <p:cNvCxnSpPr/>
          <p:nvPr/>
        </p:nvCxnSpPr>
        <p:spPr>
          <a:xfrm flipV="1">
            <a:off x="8308800" y="3111480"/>
            <a:ext cx="445320" cy="264240"/>
          </a:xfrm>
          <a:prstGeom prst="straightConnector1">
            <a:avLst/>
          </a:prstGeom>
          <a:ln w="76320">
            <a:solidFill>
              <a:srgbClr val="2323dc"/>
            </a:solidFill>
            <a:round/>
            <a:tailEnd len="med" type="triangle" w="med"/>
          </a:ln>
        </p:spPr>
      </p:cxnSp>
      <p:sp>
        <p:nvSpPr>
          <p:cNvPr id="2368" name="CustomShape 29"/>
          <p:cNvSpPr/>
          <p:nvPr/>
        </p:nvSpPr>
        <p:spPr>
          <a:xfrm>
            <a:off x="7705440" y="3095640"/>
            <a:ext cx="2385720" cy="609840"/>
          </a:xfrm>
          <a:prstGeom prst="rect">
            <a:avLst/>
          </a:prstGeom>
          <a:solidFill>
            <a:srgbClr val="999999"/>
          </a:solidFill>
          <a:ln>
            <a:solidFill>
              <a:srgbClr val="000000"/>
            </a:solidFill>
          </a:ln>
        </p:spPr>
        <p:style>
          <a:lnRef idx="0"/>
          <a:fillRef idx="0"/>
          <a:effectRef idx="0"/>
          <a:fontRef idx="minor"/>
        </p:style>
      </p:sp>
      <p:sp>
        <p:nvSpPr>
          <p:cNvPr id="2369" name="TextShape 30"/>
          <p:cNvSpPr txBox="1"/>
          <p:nvPr/>
        </p:nvSpPr>
        <p:spPr>
          <a:xfrm>
            <a:off x="7632720" y="3201840"/>
            <a:ext cx="2490120" cy="602280"/>
          </a:xfrm>
          <a:prstGeom prst="rect">
            <a:avLst/>
          </a:prstGeom>
          <a:noFill/>
          <a:ln>
            <a:noFill/>
          </a:ln>
        </p:spPr>
        <p:txBody>
          <a:bodyPr lIns="90000" rIns="90000" tIns="45000" bIns="45000">
            <a:noAutofit/>
          </a:bodyPr>
          <a:p>
            <a:pPr algn="ctr"/>
            <a:r>
              <a:rPr b="1" lang="en-US" sz="1800" spc="-1" strike="noStrike">
                <a:latin typeface="Arial"/>
              </a:rPr>
              <a:t>Bayesian Statistical Analysis</a:t>
            </a:r>
            <a:endParaRPr b="0" lang="en-US" sz="1800" spc="-1" strike="noStrike">
              <a:latin typeface="Arial"/>
            </a:endParaRPr>
          </a:p>
        </p:txBody>
      </p:sp>
      <p:cxnSp>
        <p:nvCxnSpPr>
          <p:cNvPr id="2370" name="Line 31"/>
          <p:cNvCxnSpPr>
            <a:stCxn id="2369" idx="2"/>
            <a:endCxn id="2353" idx="0"/>
          </p:cNvCxnSpPr>
          <p:nvPr/>
        </p:nvCxnSpPr>
        <p:spPr>
          <a:xfrm flipH="1">
            <a:off x="8869680" y="3804120"/>
            <a:ext cx="8280" cy="549360"/>
          </a:xfrm>
          <a:prstGeom prst="straightConnector1">
            <a:avLst/>
          </a:prstGeom>
          <a:ln w="76320">
            <a:solidFill>
              <a:srgbClr val="2323dc"/>
            </a:solidFill>
            <a:round/>
            <a:tailEnd len="med" type="triangle" w="med"/>
          </a:ln>
        </p:spPr>
      </p:cxnSp>
      <p:cxnSp>
        <p:nvCxnSpPr>
          <p:cNvPr id="2371" name="Line 32"/>
          <p:cNvCxnSpPr>
            <a:stCxn id="2330" idx="2"/>
            <a:endCxn id="2369" idx="0"/>
          </p:cNvCxnSpPr>
          <p:nvPr/>
        </p:nvCxnSpPr>
        <p:spPr>
          <a:xfrm flipH="1">
            <a:off x="8877600" y="2706480"/>
            <a:ext cx="5040" cy="495720"/>
          </a:xfrm>
          <a:prstGeom prst="straightConnector1">
            <a:avLst/>
          </a:prstGeom>
          <a:ln w="76320">
            <a:solidFill>
              <a:srgbClr val="2323dc"/>
            </a:solidFill>
            <a:round/>
            <a:tailEnd len="med" type="triangle" w="med"/>
          </a:ln>
        </p:spPr>
      </p:cxnSp>
    </p:spTree>
  </p:cSld>
  <mc:AlternateContent>
    <mc:Choice Requires="p14">
      <p:transition spd="slow" p14:dur="2000"/>
    </mc:Choice>
    <mc:Fallback>
      <p:transition spd="slow"/>
    </mc:Fallback>
  </mc:AlternateContent>
</p:sld>
</file>

<file path=ppt/slides/slide1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2" name="TextShape 1"/>
          <p:cNvSpPr txBox="1"/>
          <p:nvPr/>
        </p:nvSpPr>
        <p:spPr>
          <a:xfrm>
            <a:off x="548640" y="1817640"/>
            <a:ext cx="9071640" cy="1280160"/>
          </a:xfrm>
          <a:prstGeom prst="rect">
            <a:avLst/>
          </a:prstGeom>
          <a:solidFill>
            <a:srgbClr val="ff8200"/>
          </a:solidFill>
          <a:ln w="18360">
            <a:solidFill>
              <a:srgbClr val="000000"/>
            </a:solidFill>
            <a:round/>
          </a:ln>
        </p:spPr>
        <p:txBody>
          <a:bodyPr lIns="9000" rIns="9000" tIns="9000" bIns="9000" anchor="ctr">
            <a:noAutofit/>
          </a:bodyPr>
          <a:p>
            <a:pPr algn="ctr"/>
            <a:r>
              <a:rPr b="0" lang="en-US" sz="3300" spc="-1" strike="noStrike">
                <a:latin typeface="Arial"/>
              </a:rPr>
              <a:t>Conclusions</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3" name="TextShape 1"/>
          <p:cNvSpPr txBox="1"/>
          <p:nvPr/>
        </p:nvSpPr>
        <p:spPr>
          <a:xfrm>
            <a:off x="504000" y="225720"/>
            <a:ext cx="9071640" cy="946800"/>
          </a:xfrm>
          <a:prstGeom prst="rect">
            <a:avLst/>
          </a:prstGeom>
          <a:noFill/>
          <a:ln>
            <a:noFill/>
          </a:ln>
        </p:spPr>
        <p:txBody>
          <a:bodyPr lIns="0" rIns="0" tIns="0" bIns="0" anchor="ctr">
            <a:noAutofit/>
          </a:bodyPr>
          <a:p>
            <a:pPr algn="ctr"/>
            <a:r>
              <a:rPr b="0" lang="en-US" sz="3300" spc="-1" strike="noStrike">
                <a:latin typeface="Arial"/>
              </a:rPr>
              <a:t>Conclusions</a:t>
            </a:r>
            <a:endParaRPr b="0" lang="en-US" sz="3300" spc="-1" strike="noStrike">
              <a:latin typeface="Arial"/>
            </a:endParaRPr>
          </a:p>
        </p:txBody>
      </p:sp>
      <p:sp>
        <p:nvSpPr>
          <p:cNvPr id="2374" name="TextShape 2"/>
          <p:cNvSpPr txBox="1"/>
          <p:nvPr/>
        </p:nvSpPr>
        <p:spPr>
          <a:xfrm>
            <a:off x="504000" y="1326600"/>
            <a:ext cx="8870040" cy="3288600"/>
          </a:xfrm>
          <a:prstGeom prst="rect">
            <a:avLst/>
          </a:prstGeom>
          <a:noFill/>
          <a:ln>
            <a:noFill/>
          </a:ln>
        </p:spPr>
        <p:txBody>
          <a:bodyPr lIns="0" rIns="0" tIns="0" bIns="0">
            <a:normAutofit/>
          </a:bodyPr>
          <a:p>
            <a:pPr marL="432000" indent="-324000">
              <a:spcAft>
                <a:spcPts val="1057"/>
              </a:spcAft>
              <a:buClr>
                <a:srgbClr val="000000"/>
              </a:buClr>
              <a:buSzPct val="45000"/>
              <a:buFont typeface="Wingdings" charset="2"/>
              <a:buChar char=""/>
            </a:pPr>
            <a:r>
              <a:rPr b="0" lang="en-US" sz="2400" spc="-1" strike="noStrike">
                <a:latin typeface="Arial"/>
              </a:rPr>
              <a:t>Jets are complicated and hard to measure to high precision</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Much of the physics we want does not require them</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Extra insight from studying them anyways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Be skeptical, especially of background subtraction</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Make sure the measurement is comparable to model</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5" name="TextShape 1"/>
          <p:cNvSpPr txBox="1"/>
          <p:nvPr/>
        </p:nvSpPr>
        <p:spPr>
          <a:xfrm>
            <a:off x="548640" y="1817640"/>
            <a:ext cx="9071640" cy="1280160"/>
          </a:xfrm>
          <a:prstGeom prst="rect">
            <a:avLst/>
          </a:prstGeom>
          <a:solidFill>
            <a:srgbClr val="ff8200"/>
          </a:solidFill>
          <a:ln w="18360">
            <a:solidFill>
              <a:srgbClr val="000000"/>
            </a:solidFill>
            <a:round/>
          </a:ln>
        </p:spPr>
        <p:txBody>
          <a:bodyPr lIns="9000" rIns="9000" tIns="9000" bIns="9000" anchor="ctr">
            <a:noAutofit/>
          </a:bodyPr>
          <a:p>
            <a:pPr algn="ctr"/>
            <a:r>
              <a:rPr b="0" lang="en-US" sz="3300" spc="-1" strike="noStrike">
                <a:latin typeface="Arial"/>
              </a:rPr>
              <a:t>The End</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6" name="TextShape 1"/>
          <p:cNvSpPr txBox="1"/>
          <p:nvPr/>
        </p:nvSpPr>
        <p:spPr>
          <a:xfrm>
            <a:off x="548640" y="1817640"/>
            <a:ext cx="9071640" cy="1280160"/>
          </a:xfrm>
          <a:prstGeom prst="rect">
            <a:avLst/>
          </a:prstGeom>
          <a:solidFill>
            <a:srgbClr val="ff8200"/>
          </a:solidFill>
          <a:ln w="18360">
            <a:solidFill>
              <a:srgbClr val="000000"/>
            </a:solidFill>
            <a:round/>
          </a:ln>
        </p:spPr>
        <p:txBody>
          <a:bodyPr lIns="9000" rIns="9000" tIns="9000" bIns="9000" anchor="ctr">
            <a:noAutofit/>
          </a:bodyPr>
          <a:p>
            <a:pPr algn="ctr"/>
            <a:r>
              <a:rPr b="0" lang="en-US" sz="3300" spc="-1" strike="noStrike">
                <a:latin typeface="Arial"/>
              </a:rPr>
              <a:t>Backup</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377" name="" descr=""/>
          <p:cNvPicPr/>
          <p:nvPr/>
        </p:nvPicPr>
        <p:blipFill>
          <a:blip r:embed="rId1"/>
          <a:stretch/>
        </p:blipFill>
        <p:spPr>
          <a:xfrm>
            <a:off x="1441800" y="763920"/>
            <a:ext cx="7581960" cy="4608720"/>
          </a:xfrm>
          <a:prstGeom prst="rect">
            <a:avLst/>
          </a:prstGeom>
          <a:ln>
            <a:noFill/>
          </a:ln>
        </p:spPr>
      </p:pic>
      <p:sp>
        <p:nvSpPr>
          <p:cNvPr id="2378" name="TextShape 1"/>
          <p:cNvSpPr txBox="1"/>
          <p:nvPr/>
        </p:nvSpPr>
        <p:spPr>
          <a:xfrm>
            <a:off x="329400" y="-12240"/>
            <a:ext cx="9470520" cy="836280"/>
          </a:xfrm>
          <a:prstGeom prst="rect">
            <a:avLst/>
          </a:prstGeom>
          <a:noFill/>
          <a:ln>
            <a:noFill/>
          </a:ln>
        </p:spPr>
        <p:txBody>
          <a:bodyPr lIns="38160" rIns="38160" tIns="38160" bIns="38160" anchor="ctr">
            <a:noAutofit/>
          </a:bodyPr>
          <a:p>
            <a:pPr algn="ctr">
              <a:lnSpc>
                <a:spcPct val="100000"/>
              </a:lnSpc>
            </a:pPr>
            <a:r>
              <a:rPr b="0" lang="en-US" sz="3500" spc="-1" strike="noStrike">
                <a:latin typeface="Arial"/>
                <a:ea typeface="Arial"/>
              </a:rPr>
              <a:t>Exploring the Lund Plane: in medium</a:t>
            </a:r>
            <a:endParaRPr b="0" lang="en-US" sz="3500" spc="-1" strike="noStrike">
              <a:latin typeface="Arial"/>
            </a:endParaRPr>
          </a:p>
        </p:txBody>
      </p:sp>
    </p:spTree>
  </p:cSld>
</p:sld>
</file>

<file path=ppt/slides/slide1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379" name="" descr=""/>
          <p:cNvPicPr/>
          <p:nvPr/>
        </p:nvPicPr>
        <p:blipFill>
          <a:blip r:embed="rId1"/>
          <a:stretch/>
        </p:blipFill>
        <p:spPr>
          <a:xfrm>
            <a:off x="1208880" y="731520"/>
            <a:ext cx="7505280" cy="4568040"/>
          </a:xfrm>
          <a:prstGeom prst="rect">
            <a:avLst/>
          </a:prstGeom>
          <a:ln>
            <a:noFill/>
          </a:ln>
        </p:spPr>
      </p:pic>
      <p:sp>
        <p:nvSpPr>
          <p:cNvPr id="2380" name="TextShape 1"/>
          <p:cNvSpPr txBox="1"/>
          <p:nvPr/>
        </p:nvSpPr>
        <p:spPr>
          <a:xfrm>
            <a:off x="0" y="0"/>
            <a:ext cx="10080000" cy="590400"/>
          </a:xfrm>
          <a:prstGeom prst="rect">
            <a:avLst/>
          </a:prstGeom>
          <a:noFill/>
          <a:ln>
            <a:noFill/>
          </a:ln>
        </p:spPr>
        <p:txBody>
          <a:bodyPr lIns="38160" rIns="38160" tIns="38160" bIns="38160" anchor="ctr">
            <a:noAutofit/>
          </a:bodyPr>
          <a:p>
            <a:pPr algn="ctr">
              <a:lnSpc>
                <a:spcPct val="100000"/>
              </a:lnSpc>
            </a:pPr>
            <a:r>
              <a:rPr b="0" lang="en-US" sz="3500" spc="-1" strike="noStrike">
                <a:latin typeface="Arial"/>
                <a:ea typeface="Arial"/>
              </a:rPr>
              <a:t>Exploring the Lund Plane: in medium</a:t>
            </a:r>
            <a:endParaRPr b="0" lang="en-US" sz="3500" spc="-1" strike="noStrike">
              <a:latin typeface="Arial"/>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7" name="TextShape 1"/>
          <p:cNvSpPr txBox="1"/>
          <p:nvPr/>
        </p:nvSpPr>
        <p:spPr>
          <a:xfrm>
            <a:off x="503640" y="49320"/>
            <a:ext cx="9071280" cy="795960"/>
          </a:xfrm>
          <a:prstGeom prst="rect">
            <a:avLst/>
          </a:prstGeom>
          <a:noFill/>
          <a:ln>
            <a:noFill/>
          </a:ln>
        </p:spPr>
        <p:txBody>
          <a:bodyPr lIns="0" rIns="0" tIns="0" bIns="0" anchor="ctr">
            <a:noAutofit/>
          </a:bodyPr>
          <a:p>
            <a:pPr algn="ctr"/>
            <a:r>
              <a:rPr b="0" lang="en-US" sz="3300" spc="-1" strike="noStrike">
                <a:latin typeface="Arial"/>
              </a:rPr>
              <a:t>Nuclear modification factor</a:t>
            </a:r>
            <a:endParaRPr b="0" lang="en-US" sz="3300" spc="-1" strike="noStrike">
              <a:latin typeface="Arial"/>
            </a:endParaRPr>
          </a:p>
        </p:txBody>
      </p:sp>
      <p:sp>
        <p:nvSpPr>
          <p:cNvPr id="668" name="TextShape 2"/>
          <p:cNvSpPr txBox="1"/>
          <p:nvPr/>
        </p:nvSpPr>
        <p:spPr>
          <a:xfrm>
            <a:off x="2123640" y="4420080"/>
            <a:ext cx="8870040" cy="1985400"/>
          </a:xfrm>
          <a:prstGeom prst="rect">
            <a:avLst/>
          </a:prstGeom>
          <a:noFill/>
          <a:ln>
            <a:noFill/>
          </a:ln>
        </p:spPr>
        <p:txBody>
          <a:bodyPr lIns="0" rIns="0" tIns="0" bIns="0">
            <a:normAutofit/>
          </a:bodyPr>
          <a:p>
            <a:pPr marL="432000" indent="-324000">
              <a:spcAft>
                <a:spcPts val="1057"/>
              </a:spcAft>
              <a:buClr>
                <a:srgbClr val="000000"/>
              </a:buClr>
              <a:buSzPct val="45000"/>
              <a:buFont typeface="Wingdings" charset="2"/>
              <a:buChar char=""/>
            </a:pPr>
            <a:r>
              <a:rPr b="0" lang="en-US" sz="1600" spc="-1" strike="noStrike">
                <a:latin typeface="Arial"/>
              </a:rPr>
              <a:t>Charged hadrons (colored probes) suppressed in Pb—Pb</a:t>
            </a:r>
            <a:endParaRPr b="0" lang="en-US" sz="1600" spc="-1" strike="noStrike">
              <a:latin typeface="Arial"/>
            </a:endParaRPr>
          </a:p>
          <a:p>
            <a:pPr marL="432000" indent="-324000">
              <a:spcAft>
                <a:spcPts val="1057"/>
              </a:spcAft>
              <a:buClr>
                <a:srgbClr val="000000"/>
              </a:buClr>
              <a:buSzPct val="45000"/>
              <a:buFont typeface="Wingdings" charset="2"/>
              <a:buChar char=""/>
            </a:pPr>
            <a:r>
              <a:rPr b="0" lang="en-US" sz="1600" spc="-1" strike="noStrike">
                <a:latin typeface="Arial"/>
              </a:rPr>
              <a:t>Charged hadrons not suppressed in p—Pb at midrapidity</a:t>
            </a:r>
            <a:endParaRPr b="0" lang="en-US" sz="1600" spc="-1" strike="noStrike">
              <a:latin typeface="Arial"/>
            </a:endParaRPr>
          </a:p>
          <a:p>
            <a:pPr marL="432000" indent="-324000">
              <a:spcAft>
                <a:spcPts val="1057"/>
              </a:spcAft>
              <a:buClr>
                <a:srgbClr val="000000"/>
              </a:buClr>
              <a:buSzPct val="45000"/>
              <a:buFont typeface="Wingdings" charset="2"/>
              <a:buChar char=""/>
            </a:pPr>
            <a:r>
              <a:rPr b="0" lang="en-US" sz="1600" spc="-1" strike="noStrike">
                <a:latin typeface="Arial"/>
              </a:rPr>
              <a:t>Electroweak probes not suppressed in Pb—Pb</a:t>
            </a:r>
            <a:endParaRPr b="0" lang="en-US" sz="1600" spc="-1" strike="noStrike">
              <a:latin typeface="Arial"/>
            </a:endParaRPr>
          </a:p>
        </p:txBody>
      </p:sp>
      <p:pic>
        <p:nvPicPr>
          <p:cNvPr id="669" name="" descr=""/>
          <p:cNvPicPr/>
          <p:nvPr/>
        </p:nvPicPr>
        <p:blipFill>
          <a:blip r:embed="rId1"/>
          <a:stretch/>
        </p:blipFill>
        <p:spPr>
          <a:xfrm>
            <a:off x="3018600" y="679320"/>
            <a:ext cx="4200480" cy="3763440"/>
          </a:xfrm>
          <a:prstGeom prst="rect">
            <a:avLst/>
          </a:prstGeom>
          <a:ln>
            <a:noFill/>
          </a:ln>
        </p:spPr>
      </p:pic>
      <p:sp>
        <p:nvSpPr>
          <p:cNvPr id="670" name="TextShape 3"/>
          <p:cNvSpPr txBox="1"/>
          <p:nvPr/>
        </p:nvSpPr>
        <p:spPr>
          <a:xfrm>
            <a:off x="12323520" y="1731960"/>
            <a:ext cx="1969920" cy="462600"/>
          </a:xfrm>
          <a:prstGeom prst="rect">
            <a:avLst/>
          </a:prstGeom>
          <a:noFill/>
          <a:ln>
            <a:noFill/>
          </a:ln>
        </p:spPr>
        <p:txBody>
          <a:bodyPr lIns="90000" rIns="90000" tIns="45000" bIns="45000">
            <a:noAutofit/>
          </a:bodyPr>
          <a:p>
            <a:r>
              <a:rPr b="0" lang="en-US" sz="1250" spc="-1" strike="noStrike">
                <a:latin typeface="OYUQSZ+CMSS12"/>
                <a:ea typeface="OYUQSZ+CMSS12"/>
              </a:rPr>
              <a:t>LHCb-PAPER-2017-015</a:t>
            </a:r>
            <a:endParaRPr b="0" lang="en-US" sz="1250" spc="-1" strike="noStrike">
              <a:latin typeface="Arial"/>
            </a:endParaRPr>
          </a:p>
        </p:txBody>
      </p:sp>
      <p:grpSp>
        <p:nvGrpSpPr>
          <p:cNvPr id="671" name="Group 4"/>
          <p:cNvGrpSpPr/>
          <p:nvPr/>
        </p:nvGrpSpPr>
        <p:grpSpPr>
          <a:xfrm>
            <a:off x="336240" y="1980360"/>
            <a:ext cx="2595960" cy="588600"/>
            <a:chOff x="336240" y="1980360"/>
            <a:chExt cx="2595960" cy="588600"/>
          </a:xfrm>
        </p:grpSpPr>
        <p:sp>
          <p:nvSpPr>
            <p:cNvPr id="672" name="Line 5"/>
            <p:cNvSpPr/>
            <p:nvPr/>
          </p:nvSpPr>
          <p:spPr>
            <a:xfrm flipV="1">
              <a:off x="2110320" y="2260080"/>
              <a:ext cx="821880" cy="18720"/>
            </a:xfrm>
            <a:prstGeom prst="line">
              <a:avLst/>
            </a:prstGeom>
            <a:ln w="36720">
              <a:solidFill>
                <a:srgbClr val="0000ff"/>
              </a:solidFill>
              <a:round/>
              <a:tailEnd len="med" type="triangle" w="med"/>
            </a:ln>
          </p:spPr>
          <p:style>
            <a:lnRef idx="0"/>
            <a:fillRef idx="0"/>
            <a:effectRef idx="0"/>
            <a:fontRef idx="minor"/>
          </p:style>
        </p:sp>
        <p:sp>
          <p:nvSpPr>
            <p:cNvPr id="673" name="TextShape 6"/>
            <p:cNvSpPr txBox="1"/>
            <p:nvPr/>
          </p:nvSpPr>
          <p:spPr>
            <a:xfrm>
              <a:off x="336240" y="1980360"/>
              <a:ext cx="1761120" cy="588600"/>
            </a:xfrm>
            <a:prstGeom prst="rect">
              <a:avLst/>
            </a:prstGeom>
            <a:noFill/>
            <a:ln>
              <a:noFill/>
            </a:ln>
          </p:spPr>
          <p:txBody>
            <a:bodyPr lIns="90000" rIns="90000" tIns="45000" bIns="45000">
              <a:noAutofit/>
            </a:bodyPr>
            <a:p>
              <a:r>
                <a:rPr b="1" lang="en-US" sz="3500" spc="-1" strike="noStrike">
                  <a:solidFill>
                    <a:srgbClr val="0000ff"/>
                  </a:solidFill>
                  <a:latin typeface="Arial"/>
                </a:rPr>
                <a:t>Control</a:t>
              </a:r>
              <a:endParaRPr b="0" lang="en-US" sz="3500" spc="-1" strike="noStrike">
                <a:latin typeface="Arial"/>
              </a:endParaRPr>
            </a:p>
          </p:txBody>
        </p:sp>
      </p:grpSp>
      <p:grpSp>
        <p:nvGrpSpPr>
          <p:cNvPr id="674" name="Group 7"/>
          <p:cNvGrpSpPr/>
          <p:nvPr/>
        </p:nvGrpSpPr>
        <p:grpSpPr>
          <a:xfrm>
            <a:off x="7196040" y="1991520"/>
            <a:ext cx="2763720" cy="588600"/>
            <a:chOff x="7196040" y="1991520"/>
            <a:chExt cx="2763720" cy="588600"/>
          </a:xfrm>
        </p:grpSpPr>
        <p:grpSp>
          <p:nvGrpSpPr>
            <p:cNvPr id="675" name="Group 8"/>
            <p:cNvGrpSpPr/>
            <p:nvPr/>
          </p:nvGrpSpPr>
          <p:grpSpPr>
            <a:xfrm>
              <a:off x="7196040" y="1991520"/>
              <a:ext cx="2763720" cy="588600"/>
              <a:chOff x="7196040" y="1991520"/>
              <a:chExt cx="2763720" cy="588600"/>
            </a:xfrm>
          </p:grpSpPr>
          <p:sp>
            <p:nvSpPr>
              <p:cNvPr id="676" name="Line 9"/>
              <p:cNvSpPr/>
              <p:nvPr/>
            </p:nvSpPr>
            <p:spPr>
              <a:xfrm flipH="1">
                <a:off x="7196040" y="2276640"/>
                <a:ext cx="893880" cy="18360"/>
              </a:xfrm>
              <a:prstGeom prst="line">
                <a:avLst/>
              </a:prstGeom>
              <a:ln w="36720">
                <a:solidFill>
                  <a:srgbClr val="008000"/>
                </a:solidFill>
                <a:round/>
                <a:tailEnd len="med" type="triangle" w="med"/>
              </a:ln>
            </p:spPr>
            <p:style>
              <a:lnRef idx="0"/>
              <a:fillRef idx="0"/>
              <a:effectRef idx="0"/>
              <a:fontRef idx="minor"/>
            </p:style>
          </p:sp>
          <p:sp>
            <p:nvSpPr>
              <p:cNvPr id="677" name="TextShape 10"/>
              <p:cNvSpPr txBox="1"/>
              <p:nvPr/>
            </p:nvSpPr>
            <p:spPr>
              <a:xfrm>
                <a:off x="8198640" y="1991520"/>
                <a:ext cx="1761120" cy="588600"/>
              </a:xfrm>
              <a:prstGeom prst="rect">
                <a:avLst/>
              </a:prstGeom>
              <a:noFill/>
              <a:ln>
                <a:noFill/>
              </a:ln>
            </p:spPr>
            <p:txBody>
              <a:bodyPr lIns="90000" rIns="90000" tIns="45000" bIns="45000">
                <a:noAutofit/>
              </a:bodyPr>
              <a:p>
                <a:r>
                  <a:rPr b="1" lang="en-US" sz="3500" spc="-1" strike="noStrike">
                    <a:solidFill>
                      <a:srgbClr val="008000"/>
                    </a:solidFill>
                    <a:latin typeface="Arial"/>
                  </a:rPr>
                  <a:t>Control</a:t>
                </a:r>
                <a:endParaRPr b="0" lang="en-US" sz="3500" spc="-1" strike="noStrike">
                  <a:latin typeface="Arial"/>
                </a:endParaRPr>
              </a:p>
            </p:txBody>
          </p:sp>
        </p:grpSp>
      </p:grpSp>
      <p:grpSp>
        <p:nvGrpSpPr>
          <p:cNvPr id="678" name="Group 11"/>
          <p:cNvGrpSpPr/>
          <p:nvPr/>
        </p:nvGrpSpPr>
        <p:grpSpPr>
          <a:xfrm>
            <a:off x="420480" y="3016080"/>
            <a:ext cx="2415960" cy="588600"/>
            <a:chOff x="420480" y="3016080"/>
            <a:chExt cx="2415960" cy="588600"/>
          </a:xfrm>
        </p:grpSpPr>
        <p:sp>
          <p:nvSpPr>
            <p:cNvPr id="679" name="Line 12"/>
            <p:cNvSpPr/>
            <p:nvPr/>
          </p:nvSpPr>
          <p:spPr>
            <a:xfrm flipV="1">
              <a:off x="2014560" y="3295800"/>
              <a:ext cx="821880" cy="18720"/>
            </a:xfrm>
            <a:prstGeom prst="line">
              <a:avLst/>
            </a:prstGeom>
            <a:ln w="36720">
              <a:solidFill>
                <a:srgbClr val="ff0000"/>
              </a:solidFill>
              <a:round/>
              <a:tailEnd len="med" type="triangle" w="med"/>
            </a:ln>
          </p:spPr>
          <p:style>
            <a:lnRef idx="0"/>
            <a:fillRef idx="0"/>
            <a:effectRef idx="0"/>
            <a:fontRef idx="minor"/>
          </p:style>
        </p:sp>
        <p:sp>
          <p:nvSpPr>
            <p:cNvPr id="680" name="TextShape 13"/>
            <p:cNvSpPr txBox="1"/>
            <p:nvPr/>
          </p:nvSpPr>
          <p:spPr>
            <a:xfrm>
              <a:off x="420480" y="3016080"/>
              <a:ext cx="1441080" cy="588600"/>
            </a:xfrm>
            <a:prstGeom prst="rect">
              <a:avLst/>
            </a:prstGeom>
            <a:noFill/>
            <a:ln>
              <a:noFill/>
            </a:ln>
          </p:spPr>
          <p:txBody>
            <a:bodyPr lIns="90000" rIns="90000" tIns="45000" bIns="45000">
              <a:noAutofit/>
            </a:bodyPr>
            <a:p>
              <a:pPr algn="r"/>
              <a:r>
                <a:rPr b="1" lang="en-US" sz="3500" spc="-1" strike="noStrike">
                  <a:solidFill>
                    <a:srgbClr val="ff0000"/>
                  </a:solidFill>
                  <a:latin typeface="Arial"/>
                </a:rPr>
                <a:t>Probe</a:t>
              </a:r>
              <a:endParaRPr b="0" lang="en-US" sz="3500" spc="-1" strike="noStrike">
                <a:latin typeface="Arial"/>
              </a:endParaRPr>
            </a:p>
          </p:txBody>
        </p:sp>
      </p:grpSp>
    </p:spTree>
  </p:cSld>
  <mc:AlternateContent>
    <mc:Choice Requires="p14">
      <p:transition spd="slow" p14:dur="2000"/>
    </mc:Choice>
    <mc:Fallback>
      <p:transition spd="slow"/>
    </mc:Fallback>
  </mc:AlternateContent>
</p:sld>
</file>

<file path=ppt/slides/slide1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81" name="TextShape 1"/>
          <p:cNvSpPr txBox="1"/>
          <p:nvPr/>
        </p:nvSpPr>
        <p:spPr>
          <a:xfrm>
            <a:off x="258120" y="288000"/>
            <a:ext cx="9771840" cy="637920"/>
          </a:xfrm>
          <a:prstGeom prst="rect">
            <a:avLst/>
          </a:prstGeom>
          <a:noFill/>
          <a:ln>
            <a:noFill/>
          </a:ln>
        </p:spPr>
        <p:txBody>
          <a:bodyPr anchor="b">
            <a:noAutofit/>
          </a:bodyPr>
          <a:p>
            <a:pPr algn="ctr">
              <a:lnSpc>
                <a:spcPct val="100000"/>
              </a:lnSpc>
            </a:pPr>
            <a:r>
              <a:rPr b="0" lang="en-US" sz="4500" spc="-1" strike="noStrike">
                <a:solidFill>
                  <a:srgbClr val="000000"/>
                </a:solidFill>
                <a:latin typeface="Times New Roman"/>
              </a:rPr>
              <a:t>Jets in ALICE: Response matrix  RM</a:t>
            </a:r>
            <a:r>
              <a:rPr b="0" lang="en-US" sz="4500" spc="-1" strike="noStrike" baseline="-14000000">
                <a:solidFill>
                  <a:srgbClr val="000000"/>
                </a:solidFill>
                <a:latin typeface="Times New Roman"/>
              </a:rPr>
              <a:t>det</a:t>
            </a:r>
            <a:endParaRPr b="0" lang="en-US" sz="4500" spc="-1" strike="noStrike">
              <a:latin typeface="Arial"/>
            </a:endParaRPr>
          </a:p>
        </p:txBody>
      </p:sp>
      <p:sp>
        <p:nvSpPr>
          <p:cNvPr id="2382" name="CustomShape 2"/>
          <p:cNvSpPr/>
          <p:nvPr/>
        </p:nvSpPr>
        <p:spPr>
          <a:xfrm>
            <a:off x="1571760" y="628920"/>
            <a:ext cx="8381880" cy="1828800"/>
          </a:xfrm>
          <a:prstGeom prst="rect">
            <a:avLst/>
          </a:prstGeom>
          <a:noFill/>
          <a:ln>
            <a:noFill/>
          </a:ln>
        </p:spPr>
        <p:style>
          <a:lnRef idx="0"/>
          <a:fillRef idx="0"/>
          <a:effectRef idx="0"/>
          <a:fontRef idx="minor"/>
        </p:style>
        <p:txBody>
          <a:bodyPr>
            <a:normAutofit fontScale="42000"/>
          </a:bodyPr>
          <a:p>
            <a:pPr>
              <a:lnSpc>
                <a:spcPct val="100000"/>
              </a:lnSpc>
              <a:spcBef>
                <a:spcPts val="2001"/>
              </a:spcBef>
              <a:buSzPct val="100000"/>
              <a:buBlip>
                <a:blip r:embed="rId1"/>
              </a:buBlip>
            </a:pPr>
            <a:r>
              <a:rPr b="0" lang="en-US" sz="2400" spc="-1" strike="noStrike">
                <a:solidFill>
                  <a:srgbClr val="000000"/>
                </a:solidFill>
                <a:latin typeface="Times New Roman"/>
              </a:rPr>
              <a:t>RM</a:t>
            </a:r>
            <a:r>
              <a:rPr b="0" lang="en-US" sz="2400" spc="-1" strike="noStrike" baseline="-14000000">
                <a:solidFill>
                  <a:srgbClr val="000000"/>
                </a:solidFill>
                <a:latin typeface="Times New Roman"/>
              </a:rPr>
              <a:t>det</a:t>
            </a:r>
            <a:r>
              <a:rPr b="0" lang="en-US" sz="2400" spc="-1" strike="noStrike">
                <a:solidFill>
                  <a:srgbClr val="000000"/>
                </a:solidFill>
                <a:latin typeface="Times New Roman"/>
              </a:rPr>
              <a:t> quantifies detector response to jets</a:t>
            </a:r>
            <a:endParaRPr b="0" lang="en-US" sz="2400" spc="-1" strike="noStrike">
              <a:latin typeface="Times New Roman"/>
            </a:endParaRPr>
          </a:p>
          <a:p>
            <a:pPr lvl="1" marL="432000" indent="-216000">
              <a:lnSpc>
                <a:spcPct val="100000"/>
              </a:lnSpc>
              <a:spcBef>
                <a:spcPts val="601"/>
              </a:spcBef>
              <a:buSzPct val="100000"/>
              <a:buBlip>
                <a:blip r:embed="rId2"/>
              </a:buBlip>
            </a:pPr>
            <a:r>
              <a:rPr b="0" lang="en-US" sz="2200" spc="-1" strike="noStrike">
                <a:solidFill>
                  <a:srgbClr val="000000"/>
                </a:solidFill>
                <a:latin typeface="Times New Roman"/>
              </a:rPr>
              <a:t>“</a:t>
            </a:r>
            <a:r>
              <a:rPr b="0" lang="en-US" sz="2200" spc="-1" strike="noStrike">
                <a:solidFill>
                  <a:srgbClr val="000000"/>
                </a:solidFill>
                <a:latin typeface="Times New Roman"/>
              </a:rPr>
              <a:t>Particle” level jets – defined by jet finder on MC particles</a:t>
            </a:r>
            <a:endParaRPr b="0" lang="en-US" sz="2200" spc="-1" strike="noStrike">
              <a:latin typeface="Times New Roman"/>
            </a:endParaRPr>
          </a:p>
          <a:p>
            <a:pPr lvl="1" marL="432000" indent="-216000">
              <a:lnSpc>
                <a:spcPct val="100000"/>
              </a:lnSpc>
              <a:spcBef>
                <a:spcPts val="601"/>
              </a:spcBef>
              <a:buSzPct val="100000"/>
              <a:buBlip>
                <a:blip r:embed="rId3"/>
              </a:buBlip>
            </a:pPr>
            <a:r>
              <a:rPr b="0" lang="en-US" sz="2000" spc="-1" strike="noStrike">
                <a:solidFill>
                  <a:srgbClr val="000000"/>
                </a:solidFill>
                <a:latin typeface="Times New Roman"/>
              </a:rPr>
              <a:t>Pythia with Pb-Pb tracking efficiency</a:t>
            </a:r>
            <a:endParaRPr b="0" lang="en-US" sz="2000" spc="-1" strike="noStrike">
              <a:latin typeface="Times New Roman"/>
            </a:endParaRPr>
          </a:p>
          <a:p>
            <a:pPr lvl="1" marL="432000" indent="-216000">
              <a:lnSpc>
                <a:spcPct val="100000"/>
              </a:lnSpc>
              <a:spcBef>
                <a:spcPts val="601"/>
              </a:spcBef>
              <a:buSzPct val="100000"/>
              <a:buBlip>
                <a:blip r:embed="rId4"/>
              </a:buBlip>
            </a:pPr>
            <a:r>
              <a:rPr b="0" lang="en-US" sz="2200" spc="-1" strike="noStrike">
                <a:solidFill>
                  <a:srgbClr val="000000"/>
                </a:solidFill>
                <a:latin typeface="Times New Roman"/>
              </a:rPr>
              <a:t>“</a:t>
            </a:r>
            <a:r>
              <a:rPr b="0" lang="en-US" sz="2200" spc="-1" strike="noStrike">
                <a:solidFill>
                  <a:srgbClr val="000000"/>
                </a:solidFill>
                <a:latin typeface="Times New Roman"/>
              </a:rPr>
              <a:t>Detector” level jets – defined by jet finder after event reconstruction through GEANT</a:t>
            </a:r>
            <a:endParaRPr b="0" lang="en-US" sz="2200" spc="-1" strike="noStrike">
              <a:latin typeface="Times New Roman"/>
            </a:endParaRPr>
          </a:p>
          <a:p>
            <a:pPr lvl="1" marL="432000" indent="-216000">
              <a:lnSpc>
                <a:spcPct val="100000"/>
              </a:lnSpc>
              <a:spcBef>
                <a:spcPts val="601"/>
              </a:spcBef>
              <a:buSzPct val="100000"/>
              <a:buBlip>
                <a:blip r:embed="rId5"/>
              </a:buBlip>
            </a:pPr>
            <a:r>
              <a:rPr b="0" lang="en-US" sz="2200" spc="-1" strike="noStrike">
                <a:solidFill>
                  <a:srgbClr val="000000"/>
                </a:solidFill>
                <a:latin typeface="Times New Roman"/>
              </a:rPr>
              <a:t>Particle level jets are geometrically matched to detector level jets</a:t>
            </a:r>
            <a:endParaRPr b="0" lang="en-US" sz="2200" spc="-1" strike="noStrike">
              <a:latin typeface="Times New Roman"/>
            </a:endParaRPr>
          </a:p>
          <a:p>
            <a:pPr lvl="1" marL="432000" indent="-216000">
              <a:lnSpc>
                <a:spcPct val="100000"/>
              </a:lnSpc>
              <a:spcBef>
                <a:spcPts val="601"/>
              </a:spcBef>
              <a:buSzPct val="100000"/>
              <a:buBlip>
                <a:blip r:embed="rId6"/>
              </a:buBlip>
            </a:pPr>
            <a:r>
              <a:rPr b="0" lang="en-US" sz="2200" spc="-1" strike="noStrike">
                <a:solidFill>
                  <a:srgbClr val="000000"/>
                </a:solidFill>
                <a:latin typeface="Times New Roman"/>
              </a:rPr>
              <a:t>Matrix has a dependence on spectral shape and fragmentation</a:t>
            </a:r>
            <a:endParaRPr b="0" lang="en-US" sz="2200" spc="-1" strike="noStrike">
              <a:latin typeface="Times New Roman"/>
            </a:endParaRPr>
          </a:p>
          <a:p>
            <a:pPr>
              <a:lnSpc>
                <a:spcPct val="100000"/>
              </a:lnSpc>
              <a:spcBef>
                <a:spcPts val="601"/>
              </a:spcBef>
              <a:buSzPct val="100000"/>
              <a:buBlip>
                <a:blip r:embed="rId7"/>
              </a:buBlip>
            </a:pPr>
            <a:r>
              <a:rPr b="0" lang="en-US" sz="2400" spc="-1" strike="noStrike">
                <a:solidFill>
                  <a:srgbClr val="000000"/>
                </a:solidFill>
                <a:latin typeface="Times New Roman"/>
              </a:rPr>
              <a:t>Jet-finding efficiency is probability of a matched particle level jet</a:t>
            </a:r>
            <a:endParaRPr b="0" lang="en-US" sz="2400" spc="-1" strike="noStrike">
              <a:latin typeface="Times New Roman"/>
            </a:endParaRPr>
          </a:p>
        </p:txBody>
      </p:sp>
      <p:pic>
        <p:nvPicPr>
          <p:cNvPr id="2383" name="" descr=""/>
          <p:cNvPicPr/>
          <p:nvPr/>
        </p:nvPicPr>
        <p:blipFill>
          <a:blip r:embed="rId8"/>
          <a:stretch/>
        </p:blipFill>
        <p:spPr>
          <a:xfrm>
            <a:off x="0" y="2206080"/>
            <a:ext cx="3355920" cy="3218760"/>
          </a:xfrm>
          <a:prstGeom prst="rect">
            <a:avLst/>
          </a:prstGeom>
          <a:ln>
            <a:noFill/>
          </a:ln>
        </p:spPr>
      </p:pic>
      <p:pic>
        <p:nvPicPr>
          <p:cNvPr id="2384" name="" descr=""/>
          <p:cNvPicPr/>
          <p:nvPr/>
        </p:nvPicPr>
        <p:blipFill>
          <a:blip r:embed="rId9"/>
          <a:stretch/>
        </p:blipFill>
        <p:spPr>
          <a:xfrm>
            <a:off x="3360960" y="2202480"/>
            <a:ext cx="3355920" cy="3218760"/>
          </a:xfrm>
          <a:prstGeom prst="rect">
            <a:avLst/>
          </a:prstGeom>
          <a:ln>
            <a:noFill/>
          </a:ln>
        </p:spPr>
      </p:pic>
      <p:pic>
        <p:nvPicPr>
          <p:cNvPr id="2385" name="" descr=""/>
          <p:cNvPicPr/>
          <p:nvPr/>
        </p:nvPicPr>
        <p:blipFill>
          <a:blip r:embed="rId10"/>
          <a:stretch/>
        </p:blipFill>
        <p:spPr>
          <a:xfrm>
            <a:off x="6739200" y="2212200"/>
            <a:ext cx="3355920" cy="3218760"/>
          </a:xfrm>
          <a:prstGeom prst="rect">
            <a:avLst/>
          </a:prstGeom>
          <a:ln>
            <a:noFill/>
          </a:ln>
        </p:spPr>
      </p:pic>
    </p:spTree>
  </p:cSld>
  <mc:AlternateContent>
    <mc:Choice Requires="p14">
      <p:transition spd="slow" p14:dur="2000"/>
    </mc:Choice>
    <mc:Fallback>
      <p:transition spd="slow"/>
    </mc:Fallback>
  </mc:AlternateContent>
</p:sld>
</file>

<file path=ppt/slides/slide1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86" name="TextShape 1"/>
          <p:cNvSpPr txBox="1"/>
          <p:nvPr/>
        </p:nvSpPr>
        <p:spPr>
          <a:xfrm>
            <a:off x="503640" y="36720"/>
            <a:ext cx="9070560" cy="590400"/>
          </a:xfrm>
          <a:prstGeom prst="rect">
            <a:avLst/>
          </a:prstGeom>
          <a:noFill/>
          <a:ln>
            <a:noFill/>
          </a:ln>
        </p:spPr>
        <p:txBody>
          <a:bodyPr lIns="0" rIns="0" tIns="0" bIns="0" anchor="ctr">
            <a:noAutofit/>
          </a:bodyPr>
          <a:p>
            <a:pPr algn="ctr"/>
            <a:r>
              <a:rPr b="0" lang="en-US" sz="3300" spc="-1" strike="noStrike">
                <a:latin typeface="Arial"/>
              </a:rPr>
              <a:t>Modified fragmentation</a:t>
            </a:r>
            <a:endParaRPr b="0" lang="en-US" sz="3300" spc="-1" strike="noStrike">
              <a:latin typeface="Arial"/>
            </a:endParaRPr>
          </a:p>
        </p:txBody>
      </p:sp>
      <p:sp>
        <p:nvSpPr>
          <p:cNvPr id="2387" name="TextShape 2"/>
          <p:cNvSpPr txBox="1"/>
          <p:nvPr/>
        </p:nvSpPr>
        <p:spPr>
          <a:xfrm>
            <a:off x="1689840" y="4320720"/>
            <a:ext cx="6973920" cy="711360"/>
          </a:xfrm>
          <a:prstGeom prst="rect">
            <a:avLst/>
          </a:prstGeom>
          <a:noFill/>
          <a:ln>
            <a:noFill/>
          </a:ln>
        </p:spPr>
        <p:txBody>
          <a:bodyPr lIns="0" rIns="0" tIns="0" bIns="0">
            <a:normAutofit fontScale="80000"/>
          </a:bodyPr>
          <a:p>
            <a:pPr marL="432000" indent="-324000">
              <a:spcAft>
                <a:spcPts val="1057"/>
              </a:spcAft>
              <a:buClr>
                <a:srgbClr val="000000"/>
              </a:buClr>
              <a:buSzPct val="45000"/>
              <a:buFont typeface="Wingdings" charset="2"/>
              <a:buChar char=""/>
            </a:pPr>
            <a:r>
              <a:rPr b="0" lang="en-US" sz="2400" spc="-1" strike="noStrike">
                <a:latin typeface="Arial"/>
              </a:rPr>
              <a:t>Enhancement at low z</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No modification/enhancement at high z?</a:t>
            </a:r>
            <a:endParaRPr b="0" lang="en-US" sz="2400" spc="-1" strike="noStrike">
              <a:latin typeface="Arial"/>
            </a:endParaRPr>
          </a:p>
        </p:txBody>
      </p:sp>
      <p:pic>
        <p:nvPicPr>
          <p:cNvPr id="2388" name="" descr=""/>
          <p:cNvPicPr/>
          <p:nvPr/>
        </p:nvPicPr>
        <p:blipFill>
          <a:blip r:embed="rId1"/>
          <a:stretch/>
        </p:blipFill>
        <p:spPr>
          <a:xfrm>
            <a:off x="2196000" y="744840"/>
            <a:ext cx="7169040" cy="3429000"/>
          </a:xfrm>
          <a:prstGeom prst="rect">
            <a:avLst/>
          </a:prstGeom>
          <a:ln>
            <a:noFill/>
          </a:ln>
        </p:spPr>
      </p:pic>
      <p:grpSp>
        <p:nvGrpSpPr>
          <p:cNvPr id="2389" name="Group 3"/>
          <p:cNvGrpSpPr/>
          <p:nvPr/>
        </p:nvGrpSpPr>
        <p:grpSpPr>
          <a:xfrm>
            <a:off x="371160" y="1715400"/>
            <a:ext cx="1462680" cy="1390680"/>
            <a:chOff x="371160" y="1715400"/>
            <a:chExt cx="1462680" cy="1390680"/>
          </a:xfrm>
        </p:grpSpPr>
        <p:sp>
          <p:nvSpPr>
            <p:cNvPr id="2390" name="CustomShape 4"/>
            <p:cNvSpPr/>
            <p:nvPr/>
          </p:nvSpPr>
          <p:spPr>
            <a:xfrm>
              <a:off x="371160" y="1715400"/>
              <a:ext cx="1462680" cy="356760"/>
            </a:xfrm>
            <a:prstGeom prst="ellipse">
              <a:avLst/>
            </a:prstGeom>
            <a:solidFill>
              <a:srgbClr val="0000ff">
                <a:alpha val="50000"/>
              </a:srgbClr>
            </a:solidFill>
            <a:ln>
              <a:solidFill>
                <a:srgbClr val="0000ff"/>
              </a:solidFill>
            </a:ln>
          </p:spPr>
          <p:style>
            <a:lnRef idx="0"/>
            <a:fillRef idx="0"/>
            <a:effectRef idx="0"/>
            <a:fontRef idx="minor"/>
          </p:style>
        </p:sp>
        <p:cxnSp>
          <p:nvCxnSpPr>
            <p:cNvPr id="2391" name="Line 5"/>
            <p:cNvCxnSpPr>
              <a:stCxn id="2390" idx="2"/>
            </p:cNvCxnSpPr>
            <p:nvPr/>
          </p:nvCxnSpPr>
          <p:spPr>
            <a:xfrm>
              <a:off x="371160" y="1893960"/>
              <a:ext cx="714960" cy="1199520"/>
            </a:xfrm>
            <a:prstGeom prst="straightConnector1">
              <a:avLst/>
            </a:prstGeom>
            <a:ln>
              <a:solidFill>
                <a:srgbClr val="000000"/>
              </a:solidFill>
            </a:ln>
          </p:spPr>
        </p:cxnSp>
        <p:cxnSp>
          <p:nvCxnSpPr>
            <p:cNvPr id="2392" name="Line 6"/>
            <p:cNvCxnSpPr>
              <a:stCxn id="2390" idx="6"/>
              <a:endCxn id="2391" idx="2"/>
            </p:cNvCxnSpPr>
            <p:nvPr/>
          </p:nvCxnSpPr>
          <p:spPr>
            <a:xfrm flipH="1">
              <a:off x="1085760" y="1893960"/>
              <a:ext cx="748440" cy="1199520"/>
            </a:xfrm>
            <a:prstGeom prst="straightConnector1">
              <a:avLst/>
            </a:prstGeom>
            <a:ln>
              <a:solidFill>
                <a:srgbClr val="000000"/>
              </a:solidFill>
            </a:ln>
          </p:spPr>
        </p:cxnSp>
        <p:sp>
          <p:nvSpPr>
            <p:cNvPr id="2393" name="Line 7"/>
            <p:cNvSpPr/>
            <p:nvPr/>
          </p:nvSpPr>
          <p:spPr>
            <a:xfrm flipV="1">
              <a:off x="1085760" y="1820160"/>
              <a:ext cx="185760" cy="1272960"/>
            </a:xfrm>
            <a:prstGeom prst="line">
              <a:avLst/>
            </a:prstGeom>
            <a:ln>
              <a:solidFill>
                <a:srgbClr val="000000"/>
              </a:solidFill>
              <a:tailEnd len="med" type="triangle" w="med"/>
            </a:ln>
          </p:spPr>
          <p:style>
            <a:lnRef idx="0"/>
            <a:fillRef idx="0"/>
            <a:effectRef idx="0"/>
            <a:fontRef idx="minor"/>
          </p:style>
        </p:sp>
        <p:sp>
          <p:nvSpPr>
            <p:cNvPr id="2394" name="Line 8"/>
            <p:cNvSpPr/>
            <p:nvPr/>
          </p:nvSpPr>
          <p:spPr>
            <a:xfrm flipH="1" flipV="1">
              <a:off x="935280" y="1890000"/>
              <a:ext cx="165600" cy="1188000"/>
            </a:xfrm>
            <a:prstGeom prst="line">
              <a:avLst/>
            </a:prstGeom>
            <a:ln>
              <a:solidFill>
                <a:srgbClr val="000000"/>
              </a:solidFill>
              <a:tailEnd len="med" type="triangle" w="med"/>
            </a:ln>
          </p:spPr>
          <p:style>
            <a:lnRef idx="0"/>
            <a:fillRef idx="0"/>
            <a:effectRef idx="0"/>
            <a:fontRef idx="minor"/>
          </p:style>
        </p:sp>
        <p:sp>
          <p:nvSpPr>
            <p:cNvPr id="2395" name="Line 9"/>
            <p:cNvSpPr/>
            <p:nvPr/>
          </p:nvSpPr>
          <p:spPr>
            <a:xfrm flipV="1">
              <a:off x="1089360" y="1973880"/>
              <a:ext cx="480960" cy="1104480"/>
            </a:xfrm>
            <a:prstGeom prst="line">
              <a:avLst/>
            </a:prstGeom>
            <a:ln>
              <a:solidFill>
                <a:srgbClr val="000000"/>
              </a:solidFill>
              <a:tailEnd len="med" type="triangle" w="med"/>
            </a:ln>
          </p:spPr>
          <p:style>
            <a:lnRef idx="0"/>
            <a:fillRef idx="0"/>
            <a:effectRef idx="0"/>
            <a:fontRef idx="minor"/>
          </p:style>
        </p:sp>
        <p:sp>
          <p:nvSpPr>
            <p:cNvPr id="2396" name="Line 10"/>
            <p:cNvSpPr/>
            <p:nvPr/>
          </p:nvSpPr>
          <p:spPr>
            <a:xfrm flipH="1" flipV="1">
              <a:off x="767520" y="2198160"/>
              <a:ext cx="297360" cy="895320"/>
            </a:xfrm>
            <a:prstGeom prst="line">
              <a:avLst/>
            </a:prstGeom>
            <a:ln>
              <a:solidFill>
                <a:srgbClr val="000000"/>
              </a:solidFill>
              <a:tailEnd len="med" type="triangle" w="med"/>
            </a:ln>
          </p:spPr>
          <p:style>
            <a:lnRef idx="0"/>
            <a:fillRef idx="0"/>
            <a:effectRef idx="0"/>
            <a:fontRef idx="minor"/>
          </p:style>
        </p:sp>
        <p:sp>
          <p:nvSpPr>
            <p:cNvPr id="2397" name="Line 11"/>
            <p:cNvSpPr/>
            <p:nvPr/>
          </p:nvSpPr>
          <p:spPr>
            <a:xfrm flipV="1">
              <a:off x="1083240" y="2296440"/>
              <a:ext cx="1800" cy="808560"/>
            </a:xfrm>
            <a:prstGeom prst="line">
              <a:avLst/>
            </a:prstGeom>
            <a:ln w="57240">
              <a:solidFill>
                <a:srgbClr val="ff0000"/>
              </a:solidFill>
              <a:round/>
              <a:tailEnd len="med" type="triangle" w="med"/>
            </a:ln>
          </p:spPr>
          <p:style>
            <a:lnRef idx="0"/>
            <a:fillRef idx="0"/>
            <a:effectRef idx="0"/>
            <a:fontRef idx="minor"/>
          </p:style>
        </p:sp>
        <p:sp>
          <p:nvSpPr>
            <p:cNvPr id="2398" name="Line 12"/>
            <p:cNvSpPr/>
            <p:nvPr/>
          </p:nvSpPr>
          <p:spPr>
            <a:xfrm flipV="1">
              <a:off x="1102320" y="2506320"/>
              <a:ext cx="150480" cy="599760"/>
            </a:xfrm>
            <a:prstGeom prst="line">
              <a:avLst/>
            </a:prstGeom>
            <a:ln>
              <a:solidFill>
                <a:srgbClr val="000000"/>
              </a:solidFill>
              <a:tailEnd len="med" type="triangle" w="med"/>
            </a:ln>
          </p:spPr>
          <p:style>
            <a:lnRef idx="0"/>
            <a:fillRef idx="0"/>
            <a:effectRef idx="0"/>
            <a:fontRef idx="minor"/>
          </p:style>
        </p:sp>
        <p:sp>
          <p:nvSpPr>
            <p:cNvPr id="2399" name="Line 13"/>
            <p:cNvSpPr/>
            <p:nvPr/>
          </p:nvSpPr>
          <p:spPr>
            <a:xfrm flipH="1" flipV="1">
              <a:off x="935280" y="2492280"/>
              <a:ext cx="127800" cy="611280"/>
            </a:xfrm>
            <a:prstGeom prst="line">
              <a:avLst/>
            </a:prstGeom>
            <a:ln>
              <a:solidFill>
                <a:srgbClr val="000000"/>
              </a:solidFill>
              <a:tailEnd len="med" type="triangle" w="med"/>
            </a:ln>
          </p:spPr>
          <p:style>
            <a:lnRef idx="0"/>
            <a:fillRef idx="0"/>
            <a:effectRef idx="0"/>
            <a:fontRef idx="minor"/>
          </p:style>
        </p:sp>
        <p:sp>
          <p:nvSpPr>
            <p:cNvPr id="2400" name="Line 14"/>
            <p:cNvSpPr/>
            <p:nvPr/>
          </p:nvSpPr>
          <p:spPr>
            <a:xfrm flipV="1">
              <a:off x="1099080" y="2674440"/>
              <a:ext cx="434160" cy="402480"/>
            </a:xfrm>
            <a:prstGeom prst="line">
              <a:avLst/>
            </a:prstGeom>
            <a:ln>
              <a:solidFill>
                <a:srgbClr val="000000"/>
              </a:solidFill>
              <a:tailEnd len="med" type="triangle" w="med"/>
            </a:ln>
          </p:spPr>
          <p:style>
            <a:lnRef idx="0"/>
            <a:fillRef idx="0"/>
            <a:effectRef idx="0"/>
            <a:fontRef idx="minor"/>
          </p:style>
        </p:sp>
        <p:sp>
          <p:nvSpPr>
            <p:cNvPr id="2401" name="Line 15"/>
            <p:cNvSpPr/>
            <p:nvPr/>
          </p:nvSpPr>
          <p:spPr>
            <a:xfrm flipH="1" flipV="1">
              <a:off x="580680" y="2730600"/>
              <a:ext cx="481320" cy="307440"/>
            </a:xfrm>
            <a:prstGeom prst="line">
              <a:avLst/>
            </a:prstGeom>
            <a:ln>
              <a:solidFill>
                <a:srgbClr val="000000"/>
              </a:solidFill>
              <a:tailEnd len="med" type="triangle" w="med"/>
            </a:ln>
          </p:spPr>
          <p:style>
            <a:lnRef idx="0"/>
            <a:fillRef idx="0"/>
            <a:effectRef idx="0"/>
            <a:fontRef idx="minor"/>
          </p:style>
        </p:sp>
        <p:sp>
          <p:nvSpPr>
            <p:cNvPr id="2402" name="Line 16"/>
            <p:cNvSpPr/>
            <p:nvPr/>
          </p:nvSpPr>
          <p:spPr>
            <a:xfrm flipH="1" flipV="1">
              <a:off x="618120" y="2534400"/>
              <a:ext cx="443880" cy="503280"/>
            </a:xfrm>
            <a:prstGeom prst="line">
              <a:avLst/>
            </a:prstGeom>
            <a:ln>
              <a:solidFill>
                <a:srgbClr val="000000"/>
              </a:solidFill>
              <a:tailEnd len="med" type="triangle" w="med"/>
            </a:ln>
          </p:spPr>
          <p:style>
            <a:lnRef idx="0"/>
            <a:fillRef idx="0"/>
            <a:effectRef idx="0"/>
            <a:fontRef idx="minor"/>
          </p:style>
        </p:sp>
      </p:grpSp>
      <p:sp>
        <p:nvSpPr>
          <p:cNvPr id="2403" name="TextShape 17"/>
          <p:cNvSpPr txBox="1"/>
          <p:nvPr/>
        </p:nvSpPr>
        <p:spPr>
          <a:xfrm>
            <a:off x="5469120" y="4074480"/>
            <a:ext cx="1025280" cy="457560"/>
          </a:xfrm>
          <a:prstGeom prst="rect">
            <a:avLst/>
          </a:prstGeom>
          <a:noFill/>
          <a:ln>
            <a:noFill/>
          </a:ln>
        </p:spPr>
        <p:txBody>
          <a:bodyPr lIns="90000" rIns="90000" tIns="45000" bIns="45000">
            <a:noAutofit/>
          </a:bodyPr>
          <a:p>
            <a:r>
              <a:rPr b="1" lang="en-US" sz="2000" spc="-1" strike="noStrike">
                <a:latin typeface="Arial"/>
              </a:rPr>
              <a:t>z=</a:t>
            </a:r>
            <a:r>
              <a:rPr b="1" lang="en-US" sz="2000" spc="-1" strike="noStrike">
                <a:solidFill>
                  <a:srgbClr val="ff0000"/>
                </a:solidFill>
                <a:latin typeface="Arial"/>
              </a:rPr>
              <a:t>p</a:t>
            </a:r>
            <a:r>
              <a:rPr b="1" lang="en-US" sz="2000" spc="-1" strike="noStrike" baseline="-14000000">
                <a:solidFill>
                  <a:srgbClr val="ff0000"/>
                </a:solidFill>
                <a:latin typeface="Arial"/>
              </a:rPr>
              <a:t>T</a:t>
            </a:r>
            <a:r>
              <a:rPr b="1" lang="en-US" sz="2000" spc="-1" strike="noStrike">
                <a:latin typeface="Arial"/>
              </a:rPr>
              <a:t>/</a:t>
            </a:r>
            <a:r>
              <a:rPr b="1" lang="en-US" sz="2000" spc="-1" strike="noStrike">
                <a:solidFill>
                  <a:srgbClr val="0000ff"/>
                </a:solidFill>
                <a:latin typeface="Arial"/>
              </a:rPr>
              <a:t>E</a:t>
            </a:r>
            <a:r>
              <a:rPr b="1" lang="en-US" sz="2000" spc="-1" strike="noStrike" baseline="-14000000">
                <a:solidFill>
                  <a:srgbClr val="0000ff"/>
                </a:solidFill>
                <a:latin typeface="Arial"/>
                <a:ea typeface="Arial"/>
              </a:rPr>
              <a:t>γ</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1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404" name="" descr=""/>
          <p:cNvPicPr/>
          <p:nvPr/>
        </p:nvPicPr>
        <p:blipFill>
          <a:blip r:embed="rId1"/>
          <a:stretch/>
        </p:blipFill>
        <p:spPr>
          <a:xfrm>
            <a:off x="976680" y="664200"/>
            <a:ext cx="8053200" cy="4532400"/>
          </a:xfrm>
          <a:prstGeom prst="rect">
            <a:avLst/>
          </a:prstGeom>
          <a:ln>
            <a:noFill/>
          </a:ln>
        </p:spPr>
      </p:pic>
      <p:sp>
        <p:nvSpPr>
          <p:cNvPr id="2405" name="TextShape 1"/>
          <p:cNvSpPr txBox="1"/>
          <p:nvPr/>
        </p:nvSpPr>
        <p:spPr>
          <a:xfrm>
            <a:off x="-235080" y="-260280"/>
            <a:ext cx="10869480" cy="1107720"/>
          </a:xfrm>
          <a:prstGeom prst="rect">
            <a:avLst/>
          </a:prstGeom>
          <a:noFill/>
          <a:ln>
            <a:noFill/>
          </a:ln>
        </p:spPr>
        <p:txBody>
          <a:bodyPr lIns="38160" rIns="38160" tIns="38160" bIns="38160" anchor="ctr">
            <a:noAutofit/>
          </a:bodyPr>
          <a:p>
            <a:pPr algn="ctr">
              <a:lnSpc>
                <a:spcPct val="100000"/>
              </a:lnSpc>
            </a:pPr>
            <a:r>
              <a:rPr b="0" lang="en-US" sz="3500" spc="-1" strike="noStrike">
                <a:latin typeface="Arial"/>
                <a:ea typeface="Arial"/>
              </a:rPr>
              <a:t>n</a:t>
            </a:r>
            <a:r>
              <a:rPr b="0" lang="en-US" sz="3500" spc="-1" strike="noStrike" baseline="-6000">
                <a:latin typeface="Arial"/>
                <a:ea typeface="Arial"/>
              </a:rPr>
              <a:t>SD</a:t>
            </a:r>
            <a:r>
              <a:rPr b="0" lang="en-US" sz="3500" spc="-1" strike="noStrike">
                <a:latin typeface="Arial"/>
                <a:ea typeface="Arial"/>
              </a:rPr>
              <a:t>: iterative declustering</a:t>
            </a:r>
            <a:endParaRPr b="0" lang="en-US" sz="3500" spc="-1" strike="noStrike">
              <a:latin typeface="Arial"/>
            </a:endParaRPr>
          </a:p>
        </p:txBody>
      </p:sp>
    </p:spTree>
  </p:cSld>
</p:sld>
</file>

<file path=ppt/slides/slide1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6" name="TextShape 1"/>
          <p:cNvSpPr txBox="1"/>
          <p:nvPr/>
        </p:nvSpPr>
        <p:spPr>
          <a:xfrm>
            <a:off x="504000" y="-70920"/>
            <a:ext cx="9071640" cy="667080"/>
          </a:xfrm>
          <a:prstGeom prst="rect">
            <a:avLst/>
          </a:prstGeom>
          <a:noFill/>
          <a:ln>
            <a:noFill/>
          </a:ln>
        </p:spPr>
        <p:txBody>
          <a:bodyPr lIns="0" rIns="0" tIns="0" bIns="0" anchor="ctr">
            <a:noAutofit/>
          </a:bodyPr>
          <a:p>
            <a:pPr algn="ctr"/>
            <a:r>
              <a:rPr b="0" lang="en-US" sz="3300" spc="-1" strike="noStrike">
                <a:latin typeface="Arial"/>
              </a:rPr>
              <a:t>Di-jet asymmetry</a:t>
            </a:r>
            <a:endParaRPr b="0" lang="en-US" sz="3300" spc="-1" strike="noStrike">
              <a:latin typeface="Arial"/>
            </a:endParaRPr>
          </a:p>
        </p:txBody>
      </p:sp>
      <p:sp>
        <p:nvSpPr>
          <p:cNvPr id="2407" name="TextShape 2"/>
          <p:cNvSpPr txBox="1"/>
          <p:nvPr/>
        </p:nvSpPr>
        <p:spPr>
          <a:xfrm>
            <a:off x="901800" y="4776480"/>
            <a:ext cx="8449920" cy="1064520"/>
          </a:xfrm>
          <a:prstGeom prst="rect">
            <a:avLst/>
          </a:prstGeom>
          <a:noFill/>
          <a:ln>
            <a:noFill/>
          </a:ln>
        </p:spPr>
        <p:txBody>
          <a:bodyPr lIns="90000" rIns="90000" tIns="45000" bIns="45000">
            <a:noAutofit/>
          </a:bodyPr>
          <a:p>
            <a:r>
              <a:rPr b="0" lang="en-US" sz="2200" spc="-1" strike="noStrike">
                <a:solidFill>
                  <a:srgbClr val="941100"/>
                </a:solidFill>
                <a:latin typeface="ABCDEE+Gill Sans MT,Bold"/>
                <a:ea typeface="ABCDEE+Gill Sans MT,Bold"/>
              </a:rPr>
              <a:t>Au+Au di-jets more imbalanced than p+p for p</a:t>
            </a:r>
            <a:r>
              <a:rPr b="0" lang="en-US" sz="1450" spc="-1" strike="noStrike">
                <a:solidFill>
                  <a:srgbClr val="941100"/>
                </a:solidFill>
                <a:latin typeface="ABCDEE+Gill Sans MT,Bold"/>
                <a:ea typeface="ABCDEE+Gill Sans MT,Bold"/>
              </a:rPr>
              <a:t>Tcut</a:t>
            </a:r>
            <a:r>
              <a:rPr b="0" lang="en-US" sz="2200" spc="-1" strike="noStrike">
                <a:solidFill>
                  <a:srgbClr val="941100"/>
                </a:solidFill>
                <a:latin typeface="ABCDEE+Gill Sans MT,Bold"/>
                <a:ea typeface="ABCDEE+Gill Sans MT,Bold"/>
              </a:rPr>
              <a:t>&gt;2 GeV/c</a:t>
            </a:r>
            <a:endParaRPr b="0" lang="en-US" sz="2200" spc="-1" strike="noStrike">
              <a:latin typeface="Arial"/>
            </a:endParaRPr>
          </a:p>
          <a:p>
            <a:r>
              <a:rPr b="0" lang="en-US" sz="2200" spc="-1" strike="noStrike">
                <a:solidFill>
                  <a:srgbClr val="000000"/>
                </a:solidFill>
                <a:latin typeface="ABCDEE+Gill Sans MT,Bold"/>
                <a:ea typeface="ABCDEE+Gill Sans MT,Bold"/>
              </a:rPr>
              <a:t>Au+Au A</a:t>
            </a:r>
            <a:r>
              <a:rPr b="0" lang="en-US" sz="1450" spc="-1" strike="noStrike">
                <a:solidFill>
                  <a:srgbClr val="000000"/>
                </a:solidFill>
                <a:latin typeface="ABCDEE+Gill Sans MT,Bold"/>
                <a:ea typeface="ABCDEE+Gill Sans MT,Bold"/>
              </a:rPr>
              <a:t>J </a:t>
            </a:r>
            <a:r>
              <a:rPr b="0" lang="en-US" sz="2200" spc="-1" strike="noStrike">
                <a:solidFill>
                  <a:srgbClr val="000000"/>
                </a:solidFill>
                <a:latin typeface="ABCDEE+Gill Sans MT,Bold"/>
                <a:ea typeface="ABCDEE+Gill Sans MT,Bold"/>
              </a:rPr>
              <a:t>~ p+p A</a:t>
            </a:r>
            <a:r>
              <a:rPr b="0" lang="en-US" sz="1450" spc="-1" strike="noStrike">
                <a:solidFill>
                  <a:srgbClr val="000000"/>
                </a:solidFill>
                <a:latin typeface="ABCDEE+Gill Sans MT,Bold"/>
                <a:ea typeface="ABCDEE+Gill Sans MT,Bold"/>
              </a:rPr>
              <a:t>J </a:t>
            </a:r>
            <a:r>
              <a:rPr b="0" lang="en-US" sz="2200" spc="-1" strike="noStrike">
                <a:solidFill>
                  <a:srgbClr val="000000"/>
                </a:solidFill>
                <a:latin typeface="ABCDEE+Gill Sans MT,Bold"/>
                <a:ea typeface="ABCDEE+Gill Sans MT,Bold"/>
              </a:rPr>
              <a:t>for matched di-jets (R=0.4)</a:t>
            </a:r>
            <a:endParaRPr b="0" lang="en-US" sz="2200" spc="-1" strike="noStrike">
              <a:latin typeface="Arial"/>
            </a:endParaRPr>
          </a:p>
        </p:txBody>
      </p:sp>
      <p:grpSp>
        <p:nvGrpSpPr>
          <p:cNvPr id="2408" name="Group 3"/>
          <p:cNvGrpSpPr/>
          <p:nvPr/>
        </p:nvGrpSpPr>
        <p:grpSpPr>
          <a:xfrm>
            <a:off x="1275840" y="558360"/>
            <a:ext cx="8528400" cy="4072320"/>
            <a:chOff x="1275840" y="558360"/>
            <a:chExt cx="8528400" cy="4072320"/>
          </a:xfrm>
        </p:grpSpPr>
        <p:grpSp>
          <p:nvGrpSpPr>
            <p:cNvPr id="2409" name="Group 4"/>
            <p:cNvGrpSpPr/>
            <p:nvPr/>
          </p:nvGrpSpPr>
          <p:grpSpPr>
            <a:xfrm>
              <a:off x="1275840" y="558360"/>
              <a:ext cx="8528400" cy="4072320"/>
              <a:chOff x="1275840" y="558360"/>
              <a:chExt cx="8528400" cy="4072320"/>
            </a:xfrm>
          </p:grpSpPr>
          <p:pic>
            <p:nvPicPr>
              <p:cNvPr id="2410" name="" descr=""/>
              <p:cNvPicPr/>
              <p:nvPr/>
            </p:nvPicPr>
            <p:blipFill>
              <a:blip r:embed="rId1"/>
              <a:stretch/>
            </p:blipFill>
            <p:spPr>
              <a:xfrm>
                <a:off x="1275840" y="558360"/>
                <a:ext cx="8417880" cy="4072320"/>
              </a:xfrm>
              <a:prstGeom prst="rect">
                <a:avLst/>
              </a:prstGeom>
              <a:ln>
                <a:noFill/>
              </a:ln>
            </p:spPr>
          </p:pic>
          <p:sp>
            <p:nvSpPr>
              <p:cNvPr id="2411" name="TextShape 5"/>
              <p:cNvSpPr txBox="1"/>
              <p:nvPr/>
            </p:nvSpPr>
            <p:spPr>
              <a:xfrm>
                <a:off x="6333480" y="2922120"/>
                <a:ext cx="3259800" cy="513720"/>
              </a:xfrm>
              <a:prstGeom prst="rect">
                <a:avLst/>
              </a:prstGeom>
              <a:noFill/>
              <a:ln>
                <a:noFill/>
              </a:ln>
            </p:spPr>
            <p:txBody>
              <a:bodyPr lIns="90000" rIns="90000" tIns="45000" bIns="45000">
                <a:noAutofit/>
              </a:bodyPr>
              <a:p>
                <a:pPr algn="r"/>
                <a:r>
                  <a:rPr b="1" lang="en-US" sz="1500" spc="-1" strike="noStrike">
                    <a:latin typeface="Arial"/>
                  </a:rPr>
                  <a:t>Kolja Kauder, RHIC/AGS </a:t>
                </a:r>
                <a:br/>
                <a:r>
                  <a:rPr b="1" lang="en-US" sz="1500" spc="-1" strike="noStrike">
                    <a:latin typeface="Arial"/>
                  </a:rPr>
                  <a:t>User's Meeting 2016</a:t>
                </a:r>
                <a:endParaRPr b="0" lang="en-US" sz="1500" spc="-1" strike="noStrike">
                  <a:latin typeface="Arial"/>
                </a:endParaRPr>
              </a:p>
            </p:txBody>
          </p:sp>
          <p:sp>
            <p:nvSpPr>
              <p:cNvPr id="2412" name="TextShape 6"/>
              <p:cNvSpPr txBox="1"/>
              <p:nvPr/>
            </p:nvSpPr>
            <p:spPr>
              <a:xfrm>
                <a:off x="7676640" y="2979720"/>
                <a:ext cx="2127600" cy="1033200"/>
              </a:xfrm>
              <a:prstGeom prst="rect">
                <a:avLst/>
              </a:prstGeom>
              <a:noFill/>
              <a:ln>
                <a:noFill/>
              </a:ln>
            </p:spPr>
            <p:txBody>
              <a:bodyPr lIns="90000" rIns="90000" tIns="45000" bIns="45000">
                <a:noAutofit/>
              </a:bodyPr>
              <a:p>
                <a:endParaRPr b="0" lang="en-US" sz="1800" spc="-1" strike="noStrike">
                  <a:latin typeface="Arial"/>
                </a:endParaRPr>
              </a:p>
              <a:p>
                <a:r>
                  <a:rPr b="0" lang="en-US" sz="1500" spc="-1" strike="noStrike">
                    <a:latin typeface="Arial"/>
                    <a:hlinkClick r:id="rId2"/>
                  </a:rPr>
                  <a:t>arXiv:1609.03878</a:t>
                </a:r>
                <a:r>
                  <a:rPr b="0" lang="en-US" sz="1500" spc="-1" strike="noStrike">
                    <a:latin typeface="Arial"/>
                  </a:rPr>
                  <a:t> </a:t>
                </a:r>
                <a:endParaRPr b="0" lang="en-US" sz="1500" spc="-1" strike="noStrike">
                  <a:latin typeface="Arial"/>
                </a:endParaRPr>
              </a:p>
              <a:p>
                <a:endParaRPr b="0" lang="en-US" sz="1500" spc="-1" strike="noStrike">
                  <a:latin typeface="Arial"/>
                </a:endParaRPr>
              </a:p>
            </p:txBody>
          </p:sp>
        </p:grpSp>
        <p:sp>
          <p:nvSpPr>
            <p:cNvPr id="2413" name="CustomShape 7"/>
            <p:cNvSpPr/>
            <p:nvPr/>
          </p:nvSpPr>
          <p:spPr>
            <a:xfrm>
              <a:off x="1428840" y="1772640"/>
              <a:ext cx="2075040" cy="1352160"/>
            </a:xfrm>
            <a:prstGeom prst="rect">
              <a:avLst/>
            </a:prstGeom>
            <a:solidFill>
              <a:srgbClr val="ffffff"/>
            </a:solidFill>
            <a:ln>
              <a:noFill/>
            </a:ln>
          </p:spPr>
          <p:style>
            <a:lnRef idx="0"/>
            <a:fillRef idx="0"/>
            <a:effectRef idx="0"/>
            <a:fontRef idx="minor"/>
          </p:style>
        </p:sp>
        <p:sp>
          <p:nvSpPr>
            <p:cNvPr id="2414" name="TextShape 8"/>
            <p:cNvSpPr txBox="1"/>
            <p:nvPr/>
          </p:nvSpPr>
          <p:spPr>
            <a:xfrm>
              <a:off x="4025880" y="2872440"/>
              <a:ext cx="2704320" cy="725400"/>
            </a:xfrm>
            <a:prstGeom prst="rect">
              <a:avLst/>
            </a:prstGeom>
            <a:noFill/>
            <a:ln>
              <a:noFill/>
            </a:ln>
          </p:spPr>
          <p:txBody>
            <a:bodyPr lIns="90000" rIns="90000" tIns="45000" bIns="45000">
              <a:noAutofit/>
            </a:bodyPr>
            <a:p>
              <a:r>
                <a:rPr b="0" lang="en-US" sz="1500" spc="-1" strike="noStrike">
                  <a:latin typeface="Arial"/>
                </a:rPr>
                <a:t>Sys. Uncertainties:</a:t>
              </a:r>
              <a:endParaRPr b="0" lang="en-US" sz="1500" spc="-1" strike="noStrike">
                <a:latin typeface="Arial"/>
              </a:endParaRPr>
            </a:p>
            <a:p>
              <a:r>
                <a:rPr b="0" lang="en-US" sz="1500" spc="-1" strike="noStrike">
                  <a:latin typeface="Arial"/>
                </a:rPr>
                <a:t>Tracking:6%</a:t>
              </a:r>
              <a:endParaRPr b="0" lang="en-US" sz="1500" spc="-1" strike="noStrike">
                <a:latin typeface="Arial"/>
              </a:endParaRPr>
            </a:p>
            <a:p>
              <a:r>
                <a:rPr b="0" lang="en-US" sz="1500" spc="-1" strike="noStrike">
                  <a:latin typeface="Arial"/>
                </a:rPr>
                <a:t>Tower energy scale: 2%</a:t>
              </a:r>
              <a:endParaRPr b="0" lang="en-US" sz="1500" spc="-1" strike="noStrike">
                <a:latin typeface="Arial"/>
              </a:endParaRPr>
            </a:p>
          </p:txBody>
        </p:sp>
      </p:grpSp>
      <mc:AlternateContent>
        <mc:Choice xmlns:a14="http://schemas.microsoft.com/office/drawing/2010/main" Requires="a14">
          <p:sp>
            <p:nvSpPr>
              <p:cNvPr id="2415" name="Formula 9"/>
              <p:cNvSpPr txBox="1"/>
              <p:nvPr/>
            </p:nvSpPr>
            <p:spPr>
              <a:xfrm>
                <a:off x="137160" y="3818880"/>
                <a:ext cx="3363480" cy="839160"/>
              </a:xfrm>
              <a:prstGeom prst="rect">
                <a:avLst/>
              </a:prstGeom>
            </p:spPr>
            <p:txBody>
              <a:bodyPr/>
              <a:p>
                <a14:m>
                  <m:oMath xmlns:m="http://schemas.openxmlformats.org/officeDocument/2006/math">
                    <m:sSub>
                      <m:e>
                        <m:r>
                          <m:t xml:space="preserve">A</m:t>
                        </m:r>
                      </m:e>
                      <m:sub>
                        <m:r>
                          <m:t xml:space="preserve">j</m:t>
                        </m:r>
                      </m:sub>
                    </m:sSub>
                    <m:r>
                      <m:t xml:space="preserve">=</m:t>
                    </m:r>
                    <m:f>
                      <m:num>
                        <m:sSubSup>
                          <m:e>
                            <m:r>
                              <m:t xml:space="preserve">p</m:t>
                            </m:r>
                          </m:e>
                          <m:sub>
                            <m:r>
                              <m:t xml:space="preserve">T</m:t>
                            </m:r>
                          </m:sub>
                          <m:sup>
                            <m:r>
                              <m:t xml:space="preserve">leading</m:t>
                            </m:r>
                          </m:sup>
                        </m:sSubSup>
                        <m:r>
                          <m:t xml:space="preserve">−</m:t>
                        </m:r>
                        <m:sSubSup>
                          <m:e>
                            <m:r>
                              <m:t xml:space="preserve">p</m:t>
                            </m:r>
                          </m:e>
                          <m:sub>
                            <m:r>
                              <m:t xml:space="preserve">T</m:t>
                            </m:r>
                          </m:sub>
                          <m:sup>
                            <m:r>
                              <m:t xml:space="preserve">subleading</m:t>
                            </m:r>
                          </m:sup>
                        </m:sSubSup>
                      </m:num>
                      <m:den>
                        <m:sSubSup>
                          <m:e>
                            <m:r>
                              <m:t xml:space="preserve">p</m:t>
                            </m:r>
                          </m:e>
                          <m:sub>
                            <m:r>
                              <m:t xml:space="preserve">T</m:t>
                            </m:r>
                          </m:sub>
                          <m:sup>
                            <m:r>
                              <m:t xml:space="preserve">leading</m:t>
                            </m:r>
                          </m:sup>
                        </m:sSubSup>
                        <m:r>
                          <m:t xml:space="preserve">+</m:t>
                        </m:r>
                        <m:sSubSup>
                          <m:e>
                            <m:r>
                              <m:t xml:space="preserve">p</m:t>
                            </m:r>
                          </m:e>
                          <m:sub>
                            <m:r>
                              <m:t xml:space="preserve">T</m:t>
                            </m:r>
                          </m:sub>
                          <m:sup>
                            <m:r>
                              <m:t xml:space="preserve">subleading</m:t>
                            </m:r>
                          </m:sup>
                        </m:sSubSup>
                      </m:den>
                    </m:f>
                  </m:oMath>
                </a14:m>
              </a:p>
            </p:txBody>
          </p:sp>
        </mc:Choice>
        <mc:Fallback/>
      </mc:AlternateContent>
      <p:grpSp>
        <p:nvGrpSpPr>
          <p:cNvPr id="2416" name="Group 10"/>
          <p:cNvGrpSpPr/>
          <p:nvPr/>
        </p:nvGrpSpPr>
        <p:grpSpPr>
          <a:xfrm>
            <a:off x="394200" y="-12240"/>
            <a:ext cx="2524320" cy="4059360"/>
            <a:chOff x="394200" y="-12240"/>
            <a:chExt cx="2524320" cy="4059360"/>
          </a:xfrm>
        </p:grpSpPr>
        <p:grpSp>
          <p:nvGrpSpPr>
            <p:cNvPr id="2417" name="Group 11"/>
            <p:cNvGrpSpPr/>
            <p:nvPr/>
          </p:nvGrpSpPr>
          <p:grpSpPr>
            <a:xfrm>
              <a:off x="870480" y="1870560"/>
              <a:ext cx="1717920" cy="1593000"/>
              <a:chOff x="870480" y="1870560"/>
              <a:chExt cx="1717920" cy="1593000"/>
            </a:xfrm>
          </p:grpSpPr>
          <p:sp>
            <p:nvSpPr>
              <p:cNvPr id="2418" name="Freeform 12"/>
              <p:cNvSpPr/>
              <p:nvPr/>
            </p:nvSpPr>
            <p:spPr>
              <a:xfrm>
                <a:off x="870480" y="1870560"/>
                <a:ext cx="1718280" cy="1964880"/>
              </a:xfrm>
              <a:custGeom>
                <a:avLst/>
                <a:gdLst/>
                <a:ahLst/>
                <a:rect l="0" t="0" r="r" b="b"/>
                <a:pathLst>
                  <a:path w="4773" h="5458">
                    <a:moveTo>
                      <a:pt x="0" y="3615"/>
                    </a:moveTo>
                    <a:cubicBezTo>
                      <a:pt x="2551" y="5457"/>
                      <a:pt x="4772" y="3579"/>
                      <a:pt x="4772" y="3579"/>
                    </a:cubicBezTo>
                    <a:lnTo>
                      <a:pt x="2220" y="0"/>
                    </a:lnTo>
                    <a:lnTo>
                      <a:pt x="0" y="3615"/>
                    </a:lnTo>
                    <a:close/>
                  </a:path>
                </a:pathLst>
              </a:custGeom>
              <a:solidFill>
                <a:srgbClr val="2323dc">
                  <a:alpha val="50000"/>
                </a:srgbClr>
              </a:solidFill>
              <a:ln>
                <a:solidFill>
                  <a:srgbClr val="808080"/>
                </a:solidFill>
              </a:ln>
            </p:spPr>
          </p:sp>
          <p:sp>
            <p:nvSpPr>
              <p:cNvPr id="2419" name="Line 13"/>
              <p:cNvSpPr/>
              <p:nvPr/>
            </p:nvSpPr>
            <p:spPr>
              <a:xfrm>
                <a:off x="1678680" y="1891080"/>
                <a:ext cx="185760" cy="1272960"/>
              </a:xfrm>
              <a:prstGeom prst="line">
                <a:avLst/>
              </a:prstGeom>
              <a:ln w="38160">
                <a:solidFill>
                  <a:srgbClr val="ff0000"/>
                </a:solidFill>
                <a:round/>
                <a:tailEnd len="med" type="triangle" w="med"/>
              </a:ln>
            </p:spPr>
            <p:style>
              <a:lnRef idx="0"/>
              <a:fillRef idx="0"/>
              <a:effectRef idx="0"/>
              <a:fontRef idx="minor"/>
            </p:style>
          </p:sp>
          <p:sp>
            <p:nvSpPr>
              <p:cNvPr id="2420" name="Line 14"/>
              <p:cNvSpPr/>
              <p:nvPr/>
            </p:nvSpPr>
            <p:spPr>
              <a:xfrm flipH="1">
                <a:off x="1528200" y="1906200"/>
                <a:ext cx="165600" cy="1188000"/>
              </a:xfrm>
              <a:prstGeom prst="line">
                <a:avLst/>
              </a:prstGeom>
              <a:ln w="38160">
                <a:solidFill>
                  <a:srgbClr val="ff0000"/>
                </a:solidFill>
                <a:round/>
                <a:tailEnd len="med" type="triangle" w="med"/>
              </a:ln>
            </p:spPr>
            <p:style>
              <a:lnRef idx="0"/>
              <a:fillRef idx="0"/>
              <a:effectRef idx="0"/>
              <a:fontRef idx="minor"/>
            </p:style>
          </p:sp>
          <p:sp>
            <p:nvSpPr>
              <p:cNvPr id="2421" name="Line 15"/>
              <p:cNvSpPr/>
              <p:nvPr/>
            </p:nvSpPr>
            <p:spPr>
              <a:xfrm>
                <a:off x="1682280" y="1905840"/>
                <a:ext cx="480960" cy="1104480"/>
              </a:xfrm>
              <a:prstGeom prst="line">
                <a:avLst/>
              </a:prstGeom>
              <a:ln w="38160">
                <a:solidFill>
                  <a:srgbClr val="ff0000"/>
                </a:solidFill>
                <a:round/>
                <a:tailEnd len="med" type="triangle" w="med"/>
              </a:ln>
            </p:spPr>
            <p:style>
              <a:lnRef idx="0"/>
              <a:fillRef idx="0"/>
              <a:effectRef idx="0"/>
              <a:fontRef idx="minor"/>
            </p:style>
          </p:sp>
          <p:sp>
            <p:nvSpPr>
              <p:cNvPr id="2422" name="Line 16"/>
              <p:cNvSpPr/>
              <p:nvPr/>
            </p:nvSpPr>
            <p:spPr>
              <a:xfrm flipH="1">
                <a:off x="1360440" y="1890720"/>
                <a:ext cx="297360" cy="895320"/>
              </a:xfrm>
              <a:prstGeom prst="line">
                <a:avLst/>
              </a:prstGeom>
              <a:ln w="38160">
                <a:solidFill>
                  <a:srgbClr val="ff0000"/>
                </a:solidFill>
                <a:round/>
                <a:tailEnd len="med" type="triangle" w="med"/>
              </a:ln>
            </p:spPr>
            <p:style>
              <a:lnRef idx="0"/>
              <a:fillRef idx="0"/>
              <a:effectRef idx="0"/>
              <a:fontRef idx="minor"/>
            </p:style>
          </p:sp>
          <p:sp>
            <p:nvSpPr>
              <p:cNvPr id="2423" name="Line 17"/>
              <p:cNvSpPr/>
              <p:nvPr/>
            </p:nvSpPr>
            <p:spPr>
              <a:xfrm>
                <a:off x="1676160" y="1879200"/>
                <a:ext cx="1800" cy="808560"/>
              </a:xfrm>
              <a:prstGeom prst="line">
                <a:avLst/>
              </a:prstGeom>
              <a:ln w="38160">
                <a:solidFill>
                  <a:srgbClr val="000000"/>
                </a:solidFill>
                <a:round/>
                <a:tailEnd len="med" type="triangle" w="med"/>
              </a:ln>
            </p:spPr>
            <p:style>
              <a:lnRef idx="0"/>
              <a:fillRef idx="0"/>
              <a:effectRef idx="0"/>
              <a:fontRef idx="minor"/>
            </p:style>
          </p:sp>
          <p:sp>
            <p:nvSpPr>
              <p:cNvPr id="2424" name="Line 18"/>
              <p:cNvSpPr/>
              <p:nvPr/>
            </p:nvSpPr>
            <p:spPr>
              <a:xfrm>
                <a:off x="1695240" y="1878120"/>
                <a:ext cx="150480" cy="599760"/>
              </a:xfrm>
              <a:prstGeom prst="line">
                <a:avLst/>
              </a:prstGeom>
              <a:ln w="38160">
                <a:solidFill>
                  <a:srgbClr val="000000"/>
                </a:solidFill>
                <a:round/>
                <a:tailEnd len="med" type="triangle" w="med"/>
              </a:ln>
            </p:spPr>
            <p:style>
              <a:lnRef idx="0"/>
              <a:fillRef idx="0"/>
              <a:effectRef idx="0"/>
              <a:fontRef idx="minor"/>
            </p:style>
          </p:sp>
          <p:sp>
            <p:nvSpPr>
              <p:cNvPr id="2425" name="Line 19"/>
              <p:cNvSpPr/>
              <p:nvPr/>
            </p:nvSpPr>
            <p:spPr>
              <a:xfrm flipH="1">
                <a:off x="1528200" y="1880640"/>
                <a:ext cx="127800" cy="611280"/>
              </a:xfrm>
              <a:prstGeom prst="line">
                <a:avLst/>
              </a:prstGeom>
              <a:ln w="38160">
                <a:solidFill>
                  <a:srgbClr val="000000"/>
                </a:solidFill>
                <a:round/>
                <a:tailEnd len="med" type="triangle" w="med"/>
              </a:ln>
            </p:spPr>
            <p:style>
              <a:lnRef idx="0"/>
              <a:fillRef idx="0"/>
              <a:effectRef idx="0"/>
              <a:fontRef idx="minor"/>
            </p:style>
          </p:sp>
          <p:sp>
            <p:nvSpPr>
              <p:cNvPr id="2426" name="Line 20"/>
              <p:cNvSpPr/>
              <p:nvPr/>
            </p:nvSpPr>
            <p:spPr>
              <a:xfrm>
                <a:off x="1692000" y="1907640"/>
                <a:ext cx="434160" cy="402480"/>
              </a:xfrm>
              <a:prstGeom prst="line">
                <a:avLst/>
              </a:prstGeom>
              <a:ln>
                <a:solidFill>
                  <a:srgbClr val="999999"/>
                </a:solidFill>
                <a:tailEnd len="med" type="triangle" w="med"/>
              </a:ln>
            </p:spPr>
            <p:style>
              <a:lnRef idx="0"/>
              <a:fillRef idx="0"/>
              <a:effectRef idx="0"/>
              <a:fontRef idx="minor"/>
            </p:style>
          </p:sp>
          <p:sp>
            <p:nvSpPr>
              <p:cNvPr id="2427" name="Line 21"/>
              <p:cNvSpPr/>
              <p:nvPr/>
            </p:nvSpPr>
            <p:spPr>
              <a:xfrm flipH="1">
                <a:off x="1173600" y="1946520"/>
                <a:ext cx="481320" cy="307440"/>
              </a:xfrm>
              <a:prstGeom prst="line">
                <a:avLst/>
              </a:prstGeom>
              <a:ln>
                <a:solidFill>
                  <a:srgbClr val="999999"/>
                </a:solidFill>
                <a:tailEnd len="med" type="triangle" w="med"/>
              </a:ln>
            </p:spPr>
            <p:style>
              <a:lnRef idx="0"/>
              <a:fillRef idx="0"/>
              <a:effectRef idx="0"/>
              <a:fontRef idx="minor"/>
            </p:style>
          </p:sp>
          <p:sp>
            <p:nvSpPr>
              <p:cNvPr id="2428" name="Line 22"/>
              <p:cNvSpPr/>
              <p:nvPr/>
            </p:nvSpPr>
            <p:spPr>
              <a:xfrm flipH="1">
                <a:off x="1211040" y="1946520"/>
                <a:ext cx="443880" cy="503280"/>
              </a:xfrm>
              <a:prstGeom prst="line">
                <a:avLst/>
              </a:prstGeom>
              <a:ln>
                <a:solidFill>
                  <a:srgbClr val="999999"/>
                </a:solidFill>
                <a:tailEnd len="med" type="triangle" w="med"/>
              </a:ln>
            </p:spPr>
            <p:style>
              <a:lnRef idx="0"/>
              <a:fillRef idx="0"/>
              <a:effectRef idx="0"/>
              <a:fontRef idx="minor"/>
            </p:style>
          </p:sp>
        </p:grpSp>
        <p:grpSp>
          <p:nvGrpSpPr>
            <p:cNvPr id="2429" name="Group 23"/>
            <p:cNvGrpSpPr/>
            <p:nvPr/>
          </p:nvGrpSpPr>
          <p:grpSpPr>
            <a:xfrm>
              <a:off x="870480" y="309960"/>
              <a:ext cx="1717920" cy="1592640"/>
              <a:chOff x="870480" y="309960"/>
              <a:chExt cx="1717920" cy="1592640"/>
            </a:xfrm>
          </p:grpSpPr>
          <p:sp>
            <p:nvSpPr>
              <p:cNvPr id="2430" name="Freeform 24"/>
              <p:cNvSpPr/>
              <p:nvPr/>
            </p:nvSpPr>
            <p:spPr>
              <a:xfrm>
                <a:off x="870480" y="-61920"/>
                <a:ext cx="1718280" cy="1964880"/>
              </a:xfrm>
              <a:custGeom>
                <a:avLst/>
                <a:gdLst/>
                <a:ahLst/>
                <a:rect l="0" t="0" r="r" b="b"/>
                <a:pathLst>
                  <a:path w="4773" h="5458">
                    <a:moveTo>
                      <a:pt x="0" y="1842"/>
                    </a:moveTo>
                    <a:cubicBezTo>
                      <a:pt x="2551" y="0"/>
                      <a:pt x="4772" y="1878"/>
                      <a:pt x="4772" y="1878"/>
                    </a:cubicBezTo>
                    <a:lnTo>
                      <a:pt x="2220" y="5457"/>
                    </a:lnTo>
                    <a:lnTo>
                      <a:pt x="0" y="1842"/>
                    </a:lnTo>
                    <a:close/>
                  </a:path>
                </a:pathLst>
              </a:custGeom>
              <a:solidFill>
                <a:srgbClr val="008000">
                  <a:alpha val="50000"/>
                </a:srgbClr>
              </a:solidFill>
              <a:ln>
                <a:solidFill>
                  <a:srgbClr val="808080"/>
                </a:solidFill>
              </a:ln>
            </p:spPr>
          </p:sp>
          <p:sp>
            <p:nvSpPr>
              <p:cNvPr id="2431" name="Line 25"/>
              <p:cNvSpPr/>
              <p:nvPr/>
            </p:nvSpPr>
            <p:spPr>
              <a:xfrm flipH="1" flipV="1">
                <a:off x="1653480" y="647280"/>
                <a:ext cx="25200" cy="1235520"/>
              </a:xfrm>
              <a:prstGeom prst="line">
                <a:avLst/>
              </a:prstGeom>
              <a:ln w="12600">
                <a:solidFill>
                  <a:srgbClr val="008000"/>
                </a:solidFill>
                <a:round/>
                <a:tailEnd len="med" type="triangle" w="med"/>
              </a:ln>
            </p:spPr>
            <p:style>
              <a:lnRef idx="0"/>
              <a:fillRef idx="0"/>
              <a:effectRef idx="0"/>
              <a:fontRef idx="minor"/>
            </p:style>
          </p:sp>
          <p:sp>
            <p:nvSpPr>
              <p:cNvPr id="2432" name="Line 26"/>
              <p:cNvSpPr/>
              <p:nvPr/>
            </p:nvSpPr>
            <p:spPr>
              <a:xfrm flipH="1" flipV="1">
                <a:off x="1447920" y="1312560"/>
                <a:ext cx="245880" cy="554760"/>
              </a:xfrm>
              <a:prstGeom prst="line">
                <a:avLst/>
              </a:prstGeom>
              <a:ln w="12600">
                <a:solidFill>
                  <a:srgbClr val="008000"/>
                </a:solidFill>
                <a:round/>
                <a:tailEnd len="med" type="triangle" w="med"/>
              </a:ln>
            </p:spPr>
            <p:style>
              <a:lnRef idx="0"/>
              <a:fillRef idx="0"/>
              <a:effectRef idx="0"/>
              <a:fontRef idx="minor"/>
            </p:style>
          </p:sp>
          <p:sp>
            <p:nvSpPr>
              <p:cNvPr id="2433" name="Line 27"/>
              <p:cNvSpPr/>
              <p:nvPr/>
            </p:nvSpPr>
            <p:spPr>
              <a:xfrm flipV="1">
                <a:off x="1682280" y="979920"/>
                <a:ext cx="512280" cy="887760"/>
              </a:xfrm>
              <a:prstGeom prst="line">
                <a:avLst/>
              </a:prstGeom>
              <a:ln w="12600">
                <a:solidFill>
                  <a:srgbClr val="008000"/>
                </a:solidFill>
                <a:round/>
                <a:tailEnd len="med" type="triangle" w="med"/>
              </a:ln>
            </p:spPr>
            <p:style>
              <a:lnRef idx="0"/>
              <a:fillRef idx="0"/>
              <a:effectRef idx="0"/>
              <a:fontRef idx="minor"/>
            </p:style>
          </p:sp>
          <p:sp>
            <p:nvSpPr>
              <p:cNvPr id="2434" name="Line 28"/>
              <p:cNvSpPr/>
              <p:nvPr/>
            </p:nvSpPr>
            <p:spPr>
              <a:xfrm flipH="1" flipV="1">
                <a:off x="1123200" y="776880"/>
                <a:ext cx="534600" cy="1105920"/>
              </a:xfrm>
              <a:prstGeom prst="line">
                <a:avLst/>
              </a:prstGeom>
              <a:ln w="12600">
                <a:solidFill>
                  <a:srgbClr val="008000"/>
                </a:solidFill>
                <a:round/>
                <a:tailEnd len="med" type="triangle" w="med"/>
              </a:ln>
            </p:spPr>
            <p:style>
              <a:lnRef idx="0"/>
              <a:fillRef idx="0"/>
              <a:effectRef idx="0"/>
              <a:fontRef idx="minor"/>
            </p:style>
          </p:sp>
          <p:sp>
            <p:nvSpPr>
              <p:cNvPr id="2435" name="Line 29"/>
              <p:cNvSpPr/>
              <p:nvPr/>
            </p:nvSpPr>
            <p:spPr>
              <a:xfrm flipH="1" flipV="1">
                <a:off x="1675080" y="1272240"/>
                <a:ext cx="1080" cy="622440"/>
              </a:xfrm>
              <a:prstGeom prst="line">
                <a:avLst/>
              </a:prstGeom>
              <a:ln w="12600">
                <a:solidFill>
                  <a:srgbClr val="008000"/>
                </a:solidFill>
                <a:round/>
                <a:tailEnd len="med" type="triangle" w="med"/>
              </a:ln>
            </p:spPr>
            <p:style>
              <a:lnRef idx="0"/>
              <a:fillRef idx="0"/>
              <a:effectRef idx="0"/>
              <a:fontRef idx="minor"/>
            </p:style>
          </p:sp>
          <p:sp>
            <p:nvSpPr>
              <p:cNvPr id="2436" name="Line 30"/>
              <p:cNvSpPr/>
              <p:nvPr/>
            </p:nvSpPr>
            <p:spPr>
              <a:xfrm flipV="1">
                <a:off x="1695240" y="1020600"/>
                <a:ext cx="228960" cy="875160"/>
              </a:xfrm>
              <a:prstGeom prst="line">
                <a:avLst/>
              </a:prstGeom>
              <a:ln w="12600">
                <a:solidFill>
                  <a:srgbClr val="008000"/>
                </a:solidFill>
                <a:round/>
                <a:tailEnd len="med" type="triangle" w="med"/>
              </a:ln>
            </p:spPr>
            <p:style>
              <a:lnRef idx="0"/>
              <a:fillRef idx="0"/>
              <a:effectRef idx="0"/>
              <a:fontRef idx="minor"/>
            </p:style>
          </p:sp>
          <p:sp>
            <p:nvSpPr>
              <p:cNvPr id="2437" name="Line 31"/>
              <p:cNvSpPr/>
              <p:nvPr/>
            </p:nvSpPr>
            <p:spPr>
              <a:xfrm flipH="1" flipV="1">
                <a:off x="1523520" y="1036800"/>
                <a:ext cx="132480" cy="856440"/>
              </a:xfrm>
              <a:prstGeom prst="line">
                <a:avLst/>
              </a:prstGeom>
              <a:ln w="12600">
                <a:solidFill>
                  <a:srgbClr val="008000"/>
                </a:solidFill>
                <a:round/>
                <a:tailEnd len="med" type="triangle" w="med"/>
              </a:ln>
            </p:spPr>
            <p:style>
              <a:lnRef idx="0"/>
              <a:fillRef idx="0"/>
              <a:effectRef idx="0"/>
              <a:fontRef idx="minor"/>
            </p:style>
          </p:sp>
          <p:sp>
            <p:nvSpPr>
              <p:cNvPr id="2438" name="Line 32"/>
              <p:cNvSpPr/>
              <p:nvPr/>
            </p:nvSpPr>
            <p:spPr>
              <a:xfrm flipV="1">
                <a:off x="1692000" y="1207440"/>
                <a:ext cx="708480" cy="658800"/>
              </a:xfrm>
              <a:prstGeom prst="line">
                <a:avLst/>
              </a:prstGeom>
              <a:ln>
                <a:solidFill>
                  <a:srgbClr val="999999"/>
                </a:solidFill>
                <a:tailEnd len="med" type="triangle" w="med"/>
              </a:ln>
            </p:spPr>
            <p:style>
              <a:lnRef idx="0"/>
              <a:fillRef idx="0"/>
              <a:effectRef idx="0"/>
              <a:fontRef idx="minor"/>
            </p:style>
          </p:sp>
          <p:sp>
            <p:nvSpPr>
              <p:cNvPr id="2439" name="Line 33"/>
              <p:cNvSpPr/>
              <p:nvPr/>
            </p:nvSpPr>
            <p:spPr>
              <a:xfrm flipV="1">
                <a:off x="1654920" y="1629360"/>
                <a:ext cx="474840" cy="198000"/>
              </a:xfrm>
              <a:prstGeom prst="line">
                <a:avLst/>
              </a:prstGeom>
              <a:ln>
                <a:solidFill>
                  <a:srgbClr val="999999"/>
                </a:solidFill>
                <a:tailEnd len="med" type="triangle" w="med"/>
              </a:ln>
            </p:spPr>
            <p:style>
              <a:lnRef idx="0"/>
              <a:fillRef idx="0"/>
              <a:effectRef idx="0"/>
              <a:fontRef idx="minor"/>
            </p:style>
          </p:sp>
          <p:sp>
            <p:nvSpPr>
              <p:cNvPr id="2440" name="Line 34"/>
              <p:cNvSpPr/>
              <p:nvPr/>
            </p:nvSpPr>
            <p:spPr>
              <a:xfrm flipH="1" flipV="1">
                <a:off x="1242000" y="1499400"/>
                <a:ext cx="412920" cy="327960"/>
              </a:xfrm>
              <a:prstGeom prst="line">
                <a:avLst/>
              </a:prstGeom>
              <a:ln>
                <a:solidFill>
                  <a:srgbClr val="999999"/>
                </a:solidFill>
                <a:tailEnd len="med" type="triangle" w="med"/>
              </a:ln>
            </p:spPr>
            <p:style>
              <a:lnRef idx="0"/>
              <a:fillRef idx="0"/>
              <a:effectRef idx="0"/>
              <a:fontRef idx="minor"/>
            </p:style>
          </p:sp>
        </p:grpSp>
        <p:sp>
          <p:nvSpPr>
            <p:cNvPr id="2441" name="TextShape 35"/>
            <p:cNvSpPr txBox="1"/>
            <p:nvPr/>
          </p:nvSpPr>
          <p:spPr>
            <a:xfrm>
              <a:off x="394200" y="-12240"/>
              <a:ext cx="2524320" cy="603000"/>
            </a:xfrm>
            <a:prstGeom prst="rect">
              <a:avLst/>
            </a:prstGeom>
            <a:noFill/>
            <a:ln>
              <a:noFill/>
            </a:ln>
          </p:spPr>
          <p:txBody>
            <a:bodyPr lIns="90000" rIns="90000" tIns="45000" bIns="45000">
              <a:noAutofit/>
            </a:bodyPr>
            <a:p>
              <a:pPr algn="ctr"/>
              <a:r>
                <a:rPr b="1" lang="en-US" sz="2500" spc="-1" strike="noStrike">
                  <a:solidFill>
                    <a:srgbClr val="008000"/>
                  </a:solidFill>
                  <a:latin typeface="Arial"/>
                </a:rPr>
                <a:t>Leading jet</a:t>
              </a:r>
              <a:endParaRPr b="0" lang="en-US" sz="2500" spc="-1" strike="noStrike">
                <a:latin typeface="Arial"/>
              </a:endParaRPr>
            </a:p>
          </p:txBody>
        </p:sp>
        <p:sp>
          <p:nvSpPr>
            <p:cNvPr id="2442" name="TextShape 36"/>
            <p:cNvSpPr txBox="1"/>
            <p:nvPr/>
          </p:nvSpPr>
          <p:spPr>
            <a:xfrm>
              <a:off x="394200" y="3444120"/>
              <a:ext cx="2524320" cy="603000"/>
            </a:xfrm>
            <a:prstGeom prst="rect">
              <a:avLst/>
            </a:prstGeom>
            <a:noFill/>
            <a:ln>
              <a:noFill/>
            </a:ln>
          </p:spPr>
          <p:txBody>
            <a:bodyPr lIns="90000" rIns="90000" tIns="45000" bIns="45000">
              <a:noAutofit/>
            </a:bodyPr>
            <a:p>
              <a:pPr algn="ctr"/>
              <a:r>
                <a:rPr b="1" lang="en-US" sz="2500" spc="-1" strike="noStrike">
                  <a:solidFill>
                    <a:srgbClr val="0000ff"/>
                  </a:solidFill>
                  <a:latin typeface="Arial"/>
                </a:rPr>
                <a:t>Subleading jet</a:t>
              </a:r>
              <a:endParaRPr b="0" lang="en-US" sz="2500" spc="-1" strike="noStrike">
                <a:latin typeface="Arial"/>
              </a:endParaRPr>
            </a:p>
          </p:txBody>
        </p:sp>
      </p:grpSp>
    </p:spTree>
  </p:cSld>
  <mc:AlternateContent>
    <mc:Choice Requires="p14">
      <p:transition spd="slow" p14:dur="2000"/>
    </mc:Choice>
    <mc:Fallback>
      <p:transition spd="slow"/>
    </mc:Fallback>
  </mc:AlternateContent>
</p:sld>
</file>

<file path=ppt/slides/slide1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43" name="TextShape 1"/>
          <p:cNvSpPr txBox="1"/>
          <p:nvPr/>
        </p:nvSpPr>
        <p:spPr>
          <a:xfrm>
            <a:off x="504000" y="226080"/>
            <a:ext cx="9071640" cy="779760"/>
          </a:xfrm>
          <a:prstGeom prst="rect">
            <a:avLst/>
          </a:prstGeom>
          <a:noFill/>
          <a:ln>
            <a:noFill/>
          </a:ln>
        </p:spPr>
        <p:txBody>
          <a:bodyPr lIns="0" rIns="0" tIns="0" bIns="0" anchor="ctr">
            <a:noAutofit/>
          </a:bodyPr>
          <a:p>
            <a:pPr algn="ctr"/>
            <a:r>
              <a:rPr b="0" lang="en-US" sz="3300" spc="-1" strike="noStrike">
                <a:latin typeface="Arial"/>
              </a:rPr>
              <a:t>Width vs multiplicity</a:t>
            </a:r>
            <a:endParaRPr b="0" lang="en-US" sz="3300" spc="-1" strike="noStrike">
              <a:latin typeface="Arial"/>
            </a:endParaRPr>
          </a:p>
        </p:txBody>
      </p:sp>
      <p:pic>
        <p:nvPicPr>
          <p:cNvPr id="2444" name="" descr=""/>
          <p:cNvPicPr/>
          <p:nvPr/>
        </p:nvPicPr>
        <p:blipFill>
          <a:blip r:embed="rId1"/>
          <a:stretch/>
        </p:blipFill>
        <p:spPr>
          <a:xfrm>
            <a:off x="671040" y="1191600"/>
            <a:ext cx="3626640" cy="3691800"/>
          </a:xfrm>
          <a:prstGeom prst="rect">
            <a:avLst/>
          </a:prstGeom>
          <a:ln>
            <a:noFill/>
          </a:ln>
        </p:spPr>
      </p:pic>
      <p:sp>
        <p:nvSpPr>
          <p:cNvPr id="2445" name="TextShape 2"/>
          <p:cNvSpPr txBox="1"/>
          <p:nvPr/>
        </p:nvSpPr>
        <p:spPr>
          <a:xfrm>
            <a:off x="1427040" y="3967920"/>
            <a:ext cx="1463040" cy="515520"/>
          </a:xfrm>
          <a:prstGeom prst="rect">
            <a:avLst/>
          </a:prstGeom>
          <a:noFill/>
          <a:ln>
            <a:noFill/>
          </a:ln>
        </p:spPr>
        <p:txBody>
          <a:bodyPr lIns="90000" rIns="90000" tIns="45000" bIns="45000">
            <a:noAutofit/>
          </a:bodyPr>
          <a:p>
            <a:r>
              <a:rPr b="1" lang="en-US" sz="3000" spc="-1" strike="noStrike">
                <a:solidFill>
                  <a:srgbClr val="ce181e"/>
                </a:solidFill>
                <a:latin typeface="Arial"/>
              </a:rPr>
              <a:t>ALICE</a:t>
            </a:r>
            <a:endParaRPr b="0" lang="en-US" sz="3000" spc="-1" strike="noStrike">
              <a:latin typeface="Arial"/>
            </a:endParaRPr>
          </a:p>
        </p:txBody>
      </p:sp>
      <p:grpSp>
        <p:nvGrpSpPr>
          <p:cNvPr id="2446" name="Group 3"/>
          <p:cNvGrpSpPr/>
          <p:nvPr/>
        </p:nvGrpSpPr>
        <p:grpSpPr>
          <a:xfrm>
            <a:off x="4943520" y="910440"/>
            <a:ext cx="4383360" cy="4245480"/>
            <a:chOff x="4943520" y="910440"/>
            <a:chExt cx="4383360" cy="4245480"/>
          </a:xfrm>
        </p:grpSpPr>
        <p:pic>
          <p:nvPicPr>
            <p:cNvPr id="2447" name="" descr=""/>
            <p:cNvPicPr/>
            <p:nvPr/>
          </p:nvPicPr>
          <p:blipFill>
            <a:blip r:embed="rId2"/>
            <a:stretch/>
          </p:blipFill>
          <p:spPr>
            <a:xfrm>
              <a:off x="4943520" y="910440"/>
              <a:ext cx="4383360" cy="4245480"/>
            </a:xfrm>
            <a:prstGeom prst="rect">
              <a:avLst/>
            </a:prstGeom>
            <a:ln>
              <a:noFill/>
            </a:ln>
          </p:spPr>
        </p:pic>
        <p:sp>
          <p:nvSpPr>
            <p:cNvPr id="2448" name="TextShape 4"/>
            <p:cNvSpPr txBox="1"/>
            <p:nvPr/>
          </p:nvSpPr>
          <p:spPr>
            <a:xfrm>
              <a:off x="6766560" y="3017520"/>
              <a:ext cx="2377440" cy="515520"/>
            </a:xfrm>
            <a:prstGeom prst="rect">
              <a:avLst/>
            </a:prstGeom>
            <a:noFill/>
            <a:ln>
              <a:noFill/>
            </a:ln>
          </p:spPr>
          <p:txBody>
            <a:bodyPr lIns="90000" rIns="90000" tIns="45000" bIns="45000">
              <a:noAutofit/>
            </a:bodyPr>
            <a:p>
              <a:r>
                <a:rPr b="1" lang="en-US" sz="3000" spc="-1" strike="noStrike">
                  <a:solidFill>
                    <a:srgbClr val="ce181e"/>
                  </a:solidFill>
                  <a:latin typeface="Arial"/>
                </a:rPr>
                <a:t>Angantyr</a:t>
              </a:r>
              <a:endParaRPr b="0" lang="en-US" sz="3000" spc="-1" strike="noStrike">
                <a:latin typeface="Arial"/>
              </a:endParaRPr>
            </a:p>
          </p:txBody>
        </p:sp>
      </p:grpSp>
      <p:sp>
        <p:nvSpPr>
          <p:cNvPr id="2449" name="TextShape 5"/>
          <p:cNvSpPr txBox="1"/>
          <p:nvPr/>
        </p:nvSpPr>
        <p:spPr>
          <a:xfrm>
            <a:off x="4389120" y="4937760"/>
            <a:ext cx="4572000" cy="602280"/>
          </a:xfrm>
          <a:prstGeom prst="rect">
            <a:avLst/>
          </a:prstGeom>
          <a:noFill/>
          <a:ln>
            <a:noFill/>
          </a:ln>
        </p:spPr>
        <p:txBody>
          <a:bodyPr lIns="90000" rIns="90000" tIns="45000" bIns="45000">
            <a:noAutofit/>
          </a:bodyPr>
          <a:p>
            <a:r>
              <a:rPr b="1" lang="en-US" sz="1800" spc="-1" strike="noStrike">
                <a:solidFill>
                  <a:srgbClr val="ce181e"/>
                </a:solidFill>
                <a:latin typeface="Arial"/>
              </a:rPr>
              <a:t>Discrepancy not from an excess of jets!</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0" name="TextShape 1"/>
          <p:cNvSpPr txBox="1"/>
          <p:nvPr/>
        </p:nvSpPr>
        <p:spPr>
          <a:xfrm>
            <a:off x="503640" y="-16920"/>
            <a:ext cx="9070560" cy="577440"/>
          </a:xfrm>
          <a:prstGeom prst="rect">
            <a:avLst/>
          </a:prstGeom>
          <a:noFill/>
          <a:ln>
            <a:noFill/>
          </a:ln>
        </p:spPr>
        <p:txBody>
          <a:bodyPr lIns="0" rIns="0" tIns="0" bIns="0" anchor="ctr">
            <a:noAutofit/>
          </a:bodyPr>
          <a:p>
            <a:pPr algn="ctr"/>
            <a:r>
              <a:rPr b="0" lang="en-US" sz="3300" spc="-1" strike="noStrike">
                <a:latin typeface="Arial"/>
              </a:rPr>
              <a:t>Jet-hadron correlations</a:t>
            </a:r>
            <a:endParaRPr b="0" lang="en-US" sz="3300" spc="-1" strike="noStrike">
              <a:latin typeface="Arial"/>
            </a:endParaRPr>
          </a:p>
        </p:txBody>
      </p:sp>
      <p:sp>
        <p:nvSpPr>
          <p:cNvPr id="2451" name="TextShape 2"/>
          <p:cNvSpPr txBox="1"/>
          <p:nvPr/>
        </p:nvSpPr>
        <p:spPr>
          <a:xfrm>
            <a:off x="477360" y="3669480"/>
            <a:ext cx="9071280" cy="1607400"/>
          </a:xfrm>
          <a:prstGeom prst="rect">
            <a:avLst/>
          </a:prstGeom>
          <a:noFill/>
          <a:ln>
            <a:noFill/>
          </a:ln>
        </p:spPr>
        <p:txBody>
          <a:bodyPr lIns="0" rIns="0" tIns="0" bIns="0">
            <a:normAutofit fontScale="55000"/>
          </a:bodyPr>
          <a:p>
            <a:pPr marL="432000" indent="-324000">
              <a:spcAft>
                <a:spcPts val="1057"/>
              </a:spcAft>
              <a:buClr>
                <a:srgbClr val="000000"/>
              </a:buClr>
              <a:buSzPct val="45000"/>
              <a:buFont typeface="Wingdings" charset="2"/>
              <a:buChar char=""/>
            </a:pPr>
            <a:r>
              <a:rPr b="0" lang="en-US" sz="2400" spc="-1" strike="noStrike">
                <a:latin typeface="Arial"/>
              </a:rPr>
              <a:t>Jets are broader, constituents are softer</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Also seen in:</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Di-hadron correlations [Lots of papers]</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Jet shapes </a:t>
            </a:r>
            <a:r>
              <a:rPr b="0" lang="en-US" sz="2100" spc="-1" strike="noStrike">
                <a:latin typeface="Arial"/>
              </a:rPr>
              <a:t>	</a:t>
            </a:r>
            <a:r>
              <a:rPr b="0" lang="en-US" sz="2100" spc="-1" strike="noStrike">
                <a:latin typeface="Arial"/>
              </a:rPr>
              <a:t>[arXiv:1708.09429, </a:t>
            </a:r>
            <a:r>
              <a:rPr b="0" lang="en-US" sz="2100" spc="-1" strike="noStrike">
                <a:latin typeface="Arial"/>
              </a:rPr>
              <a:t>	</a:t>
            </a:r>
            <a:r>
              <a:rPr b="0" lang="en-US" sz="2100" spc="-1" strike="noStrike">
                <a:latin typeface="Arial"/>
              </a:rPr>
              <a:t>arXiv:1512.07882,</a:t>
            </a:r>
            <a:r>
              <a:rPr b="0" lang="en-US" sz="2100" spc="-1" strike="noStrike">
                <a:latin typeface="Arial"/>
              </a:rPr>
              <a:t>	</a:t>
            </a:r>
            <a:r>
              <a:rPr b="0" lang="en-US" sz="2100" spc="-1" strike="noStrike">
                <a:latin typeface="Arial"/>
              </a:rPr>
              <a:t>arXiv:1704.03046</a:t>
            </a:r>
            <a:r>
              <a:rPr b="0" lang="en-US" sz="2100" spc="-1" strike="noStrike">
                <a:latin typeface="Arial"/>
                <a:ea typeface="Arial"/>
              </a:rPr>
              <a:t>]</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Dijet asymmetry with soft constituents</a:t>
            </a:r>
            <a:r>
              <a:rPr b="0" lang="en-US" sz="2100" spc="-1" strike="noStrike">
                <a:latin typeface="Arial"/>
                <a:ea typeface="Arial"/>
              </a:rPr>
              <a:t> [PRL119 (2017) 62301]</a:t>
            </a:r>
            <a:endParaRPr b="0" lang="en-US" sz="2100" spc="-1" strike="noStrike">
              <a:latin typeface="Arial"/>
            </a:endParaRPr>
          </a:p>
        </p:txBody>
      </p:sp>
      <p:pic>
        <p:nvPicPr>
          <p:cNvPr id="2452" name="" descr=""/>
          <p:cNvPicPr/>
          <p:nvPr/>
        </p:nvPicPr>
        <p:blipFill>
          <a:blip r:embed="rId1"/>
          <a:stretch/>
        </p:blipFill>
        <p:spPr>
          <a:xfrm>
            <a:off x="2094840" y="535680"/>
            <a:ext cx="8009280" cy="3190320"/>
          </a:xfrm>
          <a:prstGeom prst="rect">
            <a:avLst/>
          </a:prstGeom>
          <a:ln>
            <a:noFill/>
          </a:ln>
        </p:spPr>
      </p:pic>
      <p:grpSp>
        <p:nvGrpSpPr>
          <p:cNvPr id="2453" name="Group 3"/>
          <p:cNvGrpSpPr/>
          <p:nvPr/>
        </p:nvGrpSpPr>
        <p:grpSpPr>
          <a:xfrm>
            <a:off x="213480" y="1245240"/>
            <a:ext cx="1462680" cy="1390680"/>
            <a:chOff x="213480" y="1245240"/>
            <a:chExt cx="1462680" cy="1390680"/>
          </a:xfrm>
        </p:grpSpPr>
        <p:sp>
          <p:nvSpPr>
            <p:cNvPr id="2454" name="CustomShape 4"/>
            <p:cNvSpPr/>
            <p:nvPr/>
          </p:nvSpPr>
          <p:spPr>
            <a:xfrm>
              <a:off x="213480" y="1245240"/>
              <a:ext cx="1462680" cy="356760"/>
            </a:xfrm>
            <a:prstGeom prst="ellipse">
              <a:avLst/>
            </a:prstGeom>
            <a:solidFill>
              <a:srgbClr val="0000ff">
                <a:alpha val="50000"/>
              </a:srgbClr>
            </a:solidFill>
            <a:ln>
              <a:solidFill>
                <a:srgbClr val="0000ff"/>
              </a:solidFill>
            </a:ln>
          </p:spPr>
          <p:style>
            <a:lnRef idx="0"/>
            <a:fillRef idx="0"/>
            <a:effectRef idx="0"/>
            <a:fontRef idx="minor"/>
          </p:style>
        </p:sp>
        <p:cxnSp>
          <p:nvCxnSpPr>
            <p:cNvPr id="2455" name="Line 5"/>
            <p:cNvCxnSpPr>
              <a:stCxn id="2454" idx="2"/>
            </p:cNvCxnSpPr>
            <p:nvPr/>
          </p:nvCxnSpPr>
          <p:spPr>
            <a:xfrm>
              <a:off x="213480" y="1423800"/>
              <a:ext cx="714960" cy="1199520"/>
            </a:xfrm>
            <a:prstGeom prst="straightConnector1">
              <a:avLst/>
            </a:prstGeom>
            <a:ln>
              <a:solidFill>
                <a:srgbClr val="000000"/>
              </a:solidFill>
            </a:ln>
          </p:spPr>
        </p:cxnSp>
        <p:cxnSp>
          <p:nvCxnSpPr>
            <p:cNvPr id="2456" name="Line 6"/>
            <p:cNvCxnSpPr>
              <a:stCxn id="2454" idx="6"/>
              <a:endCxn id="2455" idx="2"/>
            </p:cNvCxnSpPr>
            <p:nvPr/>
          </p:nvCxnSpPr>
          <p:spPr>
            <a:xfrm flipH="1">
              <a:off x="928080" y="1423800"/>
              <a:ext cx="748440" cy="1199520"/>
            </a:xfrm>
            <a:prstGeom prst="straightConnector1">
              <a:avLst/>
            </a:prstGeom>
            <a:ln>
              <a:solidFill>
                <a:srgbClr val="000000"/>
              </a:solidFill>
            </a:ln>
          </p:spPr>
        </p:cxnSp>
        <p:sp>
          <p:nvSpPr>
            <p:cNvPr id="2457" name="Line 7"/>
            <p:cNvSpPr/>
            <p:nvPr/>
          </p:nvSpPr>
          <p:spPr>
            <a:xfrm flipV="1">
              <a:off x="928080" y="1350000"/>
              <a:ext cx="185760" cy="1272960"/>
            </a:xfrm>
            <a:prstGeom prst="line">
              <a:avLst/>
            </a:prstGeom>
            <a:ln>
              <a:solidFill>
                <a:srgbClr val="000000"/>
              </a:solidFill>
              <a:tailEnd len="med" type="triangle" w="med"/>
            </a:ln>
          </p:spPr>
          <p:style>
            <a:lnRef idx="0"/>
            <a:fillRef idx="0"/>
            <a:effectRef idx="0"/>
            <a:fontRef idx="minor"/>
          </p:style>
        </p:sp>
        <p:sp>
          <p:nvSpPr>
            <p:cNvPr id="2458" name="Line 8"/>
            <p:cNvSpPr/>
            <p:nvPr/>
          </p:nvSpPr>
          <p:spPr>
            <a:xfrm flipH="1" flipV="1">
              <a:off x="777600" y="1419840"/>
              <a:ext cx="165600" cy="1188000"/>
            </a:xfrm>
            <a:prstGeom prst="line">
              <a:avLst/>
            </a:prstGeom>
            <a:ln>
              <a:solidFill>
                <a:srgbClr val="000000"/>
              </a:solidFill>
              <a:tailEnd len="med" type="triangle" w="med"/>
            </a:ln>
          </p:spPr>
          <p:style>
            <a:lnRef idx="0"/>
            <a:fillRef idx="0"/>
            <a:effectRef idx="0"/>
            <a:fontRef idx="minor"/>
          </p:style>
        </p:sp>
        <p:sp>
          <p:nvSpPr>
            <p:cNvPr id="2459" name="Line 9"/>
            <p:cNvSpPr/>
            <p:nvPr/>
          </p:nvSpPr>
          <p:spPr>
            <a:xfrm flipV="1">
              <a:off x="931680" y="1503720"/>
              <a:ext cx="480960" cy="1104480"/>
            </a:xfrm>
            <a:prstGeom prst="line">
              <a:avLst/>
            </a:prstGeom>
            <a:ln>
              <a:solidFill>
                <a:srgbClr val="000000"/>
              </a:solidFill>
              <a:tailEnd len="med" type="triangle" w="med"/>
            </a:ln>
          </p:spPr>
          <p:style>
            <a:lnRef idx="0"/>
            <a:fillRef idx="0"/>
            <a:effectRef idx="0"/>
            <a:fontRef idx="minor"/>
          </p:style>
        </p:sp>
        <p:sp>
          <p:nvSpPr>
            <p:cNvPr id="2460" name="Line 10"/>
            <p:cNvSpPr/>
            <p:nvPr/>
          </p:nvSpPr>
          <p:spPr>
            <a:xfrm flipH="1" flipV="1">
              <a:off x="609840" y="1728000"/>
              <a:ext cx="297360" cy="895320"/>
            </a:xfrm>
            <a:prstGeom prst="line">
              <a:avLst/>
            </a:prstGeom>
            <a:ln>
              <a:solidFill>
                <a:srgbClr val="000000"/>
              </a:solidFill>
              <a:tailEnd len="med" type="triangle" w="med"/>
            </a:ln>
          </p:spPr>
          <p:style>
            <a:lnRef idx="0"/>
            <a:fillRef idx="0"/>
            <a:effectRef idx="0"/>
            <a:fontRef idx="minor"/>
          </p:style>
        </p:sp>
        <p:sp>
          <p:nvSpPr>
            <p:cNvPr id="2461" name="Line 11"/>
            <p:cNvSpPr/>
            <p:nvPr/>
          </p:nvSpPr>
          <p:spPr>
            <a:xfrm flipV="1">
              <a:off x="925560" y="1714680"/>
              <a:ext cx="288360" cy="920160"/>
            </a:xfrm>
            <a:prstGeom prst="line">
              <a:avLst/>
            </a:prstGeom>
            <a:ln w="57240">
              <a:solidFill>
                <a:srgbClr val="ff0000"/>
              </a:solidFill>
              <a:round/>
              <a:tailEnd len="med" type="triangle" w="med"/>
            </a:ln>
          </p:spPr>
          <p:style>
            <a:lnRef idx="0"/>
            <a:fillRef idx="0"/>
            <a:effectRef idx="0"/>
            <a:fontRef idx="minor"/>
          </p:style>
        </p:sp>
        <p:sp>
          <p:nvSpPr>
            <p:cNvPr id="2462" name="Line 12"/>
            <p:cNvSpPr/>
            <p:nvPr/>
          </p:nvSpPr>
          <p:spPr>
            <a:xfrm flipV="1">
              <a:off x="944640" y="2036160"/>
              <a:ext cx="150480" cy="599760"/>
            </a:xfrm>
            <a:prstGeom prst="line">
              <a:avLst/>
            </a:prstGeom>
            <a:ln>
              <a:solidFill>
                <a:srgbClr val="000000"/>
              </a:solidFill>
              <a:tailEnd len="med" type="triangle" w="med"/>
            </a:ln>
          </p:spPr>
          <p:style>
            <a:lnRef idx="0"/>
            <a:fillRef idx="0"/>
            <a:effectRef idx="0"/>
            <a:fontRef idx="minor"/>
          </p:style>
        </p:sp>
        <p:sp>
          <p:nvSpPr>
            <p:cNvPr id="2463" name="Line 13"/>
            <p:cNvSpPr/>
            <p:nvPr/>
          </p:nvSpPr>
          <p:spPr>
            <a:xfrm flipH="1" flipV="1">
              <a:off x="777600" y="2022120"/>
              <a:ext cx="127800" cy="611280"/>
            </a:xfrm>
            <a:prstGeom prst="line">
              <a:avLst/>
            </a:prstGeom>
            <a:ln>
              <a:solidFill>
                <a:srgbClr val="000000"/>
              </a:solidFill>
              <a:tailEnd len="med" type="triangle" w="med"/>
            </a:ln>
          </p:spPr>
          <p:style>
            <a:lnRef idx="0"/>
            <a:fillRef idx="0"/>
            <a:effectRef idx="0"/>
            <a:fontRef idx="minor"/>
          </p:style>
        </p:sp>
        <p:sp>
          <p:nvSpPr>
            <p:cNvPr id="2464" name="Line 14"/>
            <p:cNvSpPr/>
            <p:nvPr/>
          </p:nvSpPr>
          <p:spPr>
            <a:xfrm flipV="1">
              <a:off x="941400" y="2204280"/>
              <a:ext cx="434160" cy="402480"/>
            </a:xfrm>
            <a:prstGeom prst="line">
              <a:avLst/>
            </a:prstGeom>
            <a:ln>
              <a:solidFill>
                <a:srgbClr val="000000"/>
              </a:solidFill>
              <a:tailEnd len="med" type="triangle" w="med"/>
            </a:ln>
          </p:spPr>
          <p:style>
            <a:lnRef idx="0"/>
            <a:fillRef idx="0"/>
            <a:effectRef idx="0"/>
            <a:fontRef idx="minor"/>
          </p:style>
        </p:sp>
        <p:sp>
          <p:nvSpPr>
            <p:cNvPr id="2465" name="Line 15"/>
            <p:cNvSpPr/>
            <p:nvPr/>
          </p:nvSpPr>
          <p:spPr>
            <a:xfrm flipH="1" flipV="1">
              <a:off x="423000" y="2260440"/>
              <a:ext cx="481320" cy="307440"/>
            </a:xfrm>
            <a:prstGeom prst="line">
              <a:avLst/>
            </a:prstGeom>
            <a:ln>
              <a:solidFill>
                <a:srgbClr val="000000"/>
              </a:solidFill>
              <a:tailEnd len="med" type="triangle" w="med"/>
            </a:ln>
          </p:spPr>
          <p:style>
            <a:lnRef idx="0"/>
            <a:fillRef idx="0"/>
            <a:effectRef idx="0"/>
            <a:fontRef idx="minor"/>
          </p:style>
        </p:sp>
        <p:sp>
          <p:nvSpPr>
            <p:cNvPr id="2466" name="Line 16"/>
            <p:cNvSpPr/>
            <p:nvPr/>
          </p:nvSpPr>
          <p:spPr>
            <a:xfrm flipH="1" flipV="1">
              <a:off x="460440" y="2064240"/>
              <a:ext cx="443880" cy="503280"/>
            </a:xfrm>
            <a:prstGeom prst="line">
              <a:avLst/>
            </a:prstGeom>
            <a:ln>
              <a:solidFill>
                <a:srgbClr val="000000"/>
              </a:solidFill>
              <a:tailEnd len="med" type="triangle" w="med"/>
            </a:ln>
          </p:spPr>
          <p:style>
            <a:lnRef idx="0"/>
            <a:fillRef idx="0"/>
            <a:effectRef idx="0"/>
            <a:fontRef idx="minor"/>
          </p:style>
        </p:sp>
      </p:grpSp>
    </p:spTree>
  </p:cSld>
  <mc:AlternateContent>
    <mc:Choice Requires="p14">
      <p:transition spd="slow" p14:dur="2000"/>
    </mc:Choice>
    <mc:Fallback>
      <p:transition spd="slow"/>
    </mc:Fallback>
  </mc:AlternateContent>
  <p:timing>
    <p:tnLst>
      <p:par>
        <p:cTn id="231" dur="indefinite" restart="never" nodeType="tmRoot">
          <p:childTnLst>
            <p:seq>
              <p:cTn id="232" dur="indefinite" nodeType="mainSeq">
                <p:childTnLst>
                  <p:par>
                    <p:cTn id="233" fill="hold">
                      <p:stCondLst>
                        <p:cond delay="indefinite"/>
                      </p:stCondLst>
                      <p:childTnLst>
                        <p:par>
                          <p:cTn id="234" fill="hold">
                            <p:stCondLst>
                              <p:cond delay="0"/>
                            </p:stCondLst>
                            <p:childTnLst>
                              <p:par>
                                <p:cTn id="235" nodeType="clickEffect" fill="hold" presetClass="entr" presetID="1">
                                  <p:stCondLst>
                                    <p:cond delay="0"/>
                                  </p:stCondLst>
                                  <p:childTnLst>
                                    <p:set>
                                      <p:cBhvr>
                                        <p:cTn id="236" dur="1" fill="hold">
                                          <p:stCondLst>
                                            <p:cond delay="0"/>
                                          </p:stCondLst>
                                        </p:cTn>
                                        <p:tgtEl>
                                          <p:spTgt spid="2451">
                                            <p:txEl>
                                              <p:pRg st="1" end="1"/>
                                            </p:txEl>
                                          </p:spTgt>
                                        </p:tgtEl>
                                        <p:attrNameLst>
                                          <p:attrName>style.visibility</p:attrName>
                                        </p:attrNameLst>
                                      </p:cBhvr>
                                      <p:to>
                                        <p:strVal val="visible"/>
                                      </p:to>
                                    </p:set>
                                  </p:childTnLst>
                                </p:cTn>
                              </p:par>
                              <p:par>
                                <p:cTn id="237" nodeType="withEffect" fill="hold" presetClass="entr" presetID="1">
                                  <p:stCondLst>
                                    <p:cond delay="0"/>
                                  </p:stCondLst>
                                  <p:childTnLst>
                                    <p:set>
                                      <p:cBhvr>
                                        <p:cTn id="238" dur="1" fill="hold">
                                          <p:stCondLst>
                                            <p:cond delay="0"/>
                                          </p:stCondLst>
                                        </p:cTn>
                                        <p:tgtEl>
                                          <p:spTgt spid="2451">
                                            <p:txEl>
                                              <p:pRg st="2" end="2"/>
                                            </p:txEl>
                                          </p:spTgt>
                                        </p:tgtEl>
                                        <p:attrNameLst>
                                          <p:attrName>style.visibility</p:attrName>
                                        </p:attrNameLst>
                                      </p:cBhvr>
                                      <p:to>
                                        <p:strVal val="visible"/>
                                      </p:to>
                                    </p:set>
                                  </p:childTnLst>
                                </p:cTn>
                              </p:par>
                              <p:par>
                                <p:cTn id="239" nodeType="withEffect" fill="hold" presetClass="entr" presetID="1">
                                  <p:stCondLst>
                                    <p:cond delay="0"/>
                                  </p:stCondLst>
                                  <p:childTnLst>
                                    <p:set>
                                      <p:cBhvr>
                                        <p:cTn id="240" dur="1" fill="hold">
                                          <p:stCondLst>
                                            <p:cond delay="0"/>
                                          </p:stCondLst>
                                        </p:cTn>
                                        <p:tgtEl>
                                          <p:spTgt spid="2451">
                                            <p:txEl>
                                              <p:pRg st="3" end="3"/>
                                            </p:txEl>
                                          </p:spTgt>
                                        </p:tgtEl>
                                        <p:attrNameLst>
                                          <p:attrName>style.visibility</p:attrName>
                                        </p:attrNameLst>
                                      </p:cBhvr>
                                      <p:to>
                                        <p:strVal val="visible"/>
                                      </p:to>
                                    </p:set>
                                  </p:childTnLst>
                                </p:cTn>
                              </p:par>
                              <p:par>
                                <p:cTn id="241" nodeType="withEffect" fill="hold" presetClass="entr" presetID="1">
                                  <p:stCondLst>
                                    <p:cond delay="0"/>
                                  </p:stCondLst>
                                  <p:childTnLst>
                                    <p:set>
                                      <p:cBhvr>
                                        <p:cTn id="242" dur="1" fill="hold">
                                          <p:stCondLst>
                                            <p:cond delay="0"/>
                                          </p:stCondLst>
                                        </p:cTn>
                                        <p:tgtEl>
                                          <p:spTgt spid="2451">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81" name="" descr=""/>
          <p:cNvPicPr/>
          <p:nvPr/>
        </p:nvPicPr>
        <p:blipFill>
          <a:blip r:embed="rId1"/>
          <a:stretch/>
        </p:blipFill>
        <p:spPr>
          <a:xfrm>
            <a:off x="322560" y="504000"/>
            <a:ext cx="4461840" cy="3220920"/>
          </a:xfrm>
          <a:prstGeom prst="rect">
            <a:avLst/>
          </a:prstGeom>
          <a:ln>
            <a:noFill/>
          </a:ln>
        </p:spPr>
      </p:pic>
      <p:grpSp>
        <p:nvGrpSpPr>
          <p:cNvPr id="682" name="Group 1"/>
          <p:cNvGrpSpPr/>
          <p:nvPr/>
        </p:nvGrpSpPr>
        <p:grpSpPr>
          <a:xfrm>
            <a:off x="5317200" y="628920"/>
            <a:ext cx="4568760" cy="3251160"/>
            <a:chOff x="5317200" y="628920"/>
            <a:chExt cx="4568760" cy="3251160"/>
          </a:xfrm>
        </p:grpSpPr>
        <p:pic>
          <p:nvPicPr>
            <p:cNvPr id="683" name="" descr=""/>
            <p:cNvPicPr/>
            <p:nvPr/>
          </p:nvPicPr>
          <p:blipFill>
            <a:blip r:embed="rId2"/>
            <a:stretch/>
          </p:blipFill>
          <p:spPr>
            <a:xfrm>
              <a:off x="5317200" y="628920"/>
              <a:ext cx="4503960" cy="3251160"/>
            </a:xfrm>
            <a:prstGeom prst="rect">
              <a:avLst/>
            </a:prstGeom>
            <a:ln>
              <a:noFill/>
            </a:ln>
          </p:spPr>
        </p:pic>
        <p:sp>
          <p:nvSpPr>
            <p:cNvPr id="684" name="TextShape 2"/>
            <p:cNvSpPr txBox="1"/>
            <p:nvPr/>
          </p:nvSpPr>
          <p:spPr>
            <a:xfrm>
              <a:off x="7641720" y="1015200"/>
              <a:ext cx="2244240" cy="1260360"/>
            </a:xfrm>
            <a:prstGeom prst="rect">
              <a:avLst/>
            </a:prstGeom>
            <a:noFill/>
            <a:ln>
              <a:noFill/>
            </a:ln>
          </p:spPr>
          <p:txBody>
            <a:bodyPr lIns="90000" rIns="90000" tIns="45000" bIns="45000">
              <a:noAutofit/>
            </a:bodyPr>
            <a:p>
              <a:endParaRPr b="0" lang="en-US" sz="1800" spc="-1" strike="noStrike">
                <a:latin typeface="Arial"/>
              </a:endParaRPr>
            </a:p>
            <a:p>
              <a:r>
                <a:rPr b="0" lang="en-US" sz="1000" spc="-1" strike="noStrike">
                  <a:latin typeface="Arial"/>
                </a:rPr>
                <a:t>Connors, Nattrass, Reed, Salur</a:t>
              </a:r>
              <a:br/>
              <a:r>
                <a:rPr b="0" lang="en-US" sz="1000" spc="-1" strike="noStrike">
                  <a:latin typeface="Arial"/>
                  <a:ea typeface="Droid Sans Fallback"/>
                </a:rPr>
                <a:t>Rev. Mod. Phys. 90, 025005 (2018).</a:t>
              </a:r>
              <a:endParaRPr b="0" lang="en-US" sz="1000" spc="-1" strike="noStrike">
                <a:latin typeface="Arial"/>
              </a:endParaRPr>
            </a:p>
            <a:p>
              <a:endParaRPr b="0" lang="en-US" sz="1000" spc="-1" strike="noStrike">
                <a:latin typeface="Arial"/>
              </a:endParaRPr>
            </a:p>
          </p:txBody>
        </p:sp>
      </p:grpSp>
      <p:sp>
        <p:nvSpPr>
          <p:cNvPr id="685" name="TextShape 3"/>
          <p:cNvSpPr txBox="1"/>
          <p:nvPr/>
        </p:nvSpPr>
        <p:spPr>
          <a:xfrm>
            <a:off x="504000" y="45720"/>
            <a:ext cx="9071640" cy="606600"/>
          </a:xfrm>
          <a:prstGeom prst="rect">
            <a:avLst/>
          </a:prstGeom>
          <a:noFill/>
          <a:ln>
            <a:noFill/>
          </a:ln>
        </p:spPr>
        <p:txBody>
          <a:bodyPr lIns="0" rIns="0" tIns="0" bIns="0" anchor="ctr">
            <a:noAutofit/>
          </a:bodyPr>
          <a:p>
            <a:pPr algn="ctr"/>
            <a:r>
              <a:rPr b="0" lang="en-US" sz="3300" spc="-1" strike="noStrike">
                <a:latin typeface="Arial"/>
              </a:rPr>
              <a:t>Nuclear modification factor R</a:t>
            </a:r>
            <a:r>
              <a:rPr b="0" lang="en-US" sz="3300" spc="-1" strike="noStrike" baseline="-14000000">
                <a:latin typeface="Arial"/>
              </a:rPr>
              <a:t>AA</a:t>
            </a:r>
            <a:endParaRPr b="0" lang="en-US" sz="3300" spc="-1" strike="noStrike">
              <a:latin typeface="Arial"/>
            </a:endParaRPr>
          </a:p>
        </p:txBody>
      </p:sp>
      <p:sp>
        <p:nvSpPr>
          <p:cNvPr id="686" name="TextShape 4"/>
          <p:cNvSpPr txBox="1"/>
          <p:nvPr/>
        </p:nvSpPr>
        <p:spPr>
          <a:xfrm>
            <a:off x="2490120" y="1281600"/>
            <a:ext cx="1828800" cy="658800"/>
          </a:xfrm>
          <a:prstGeom prst="rect">
            <a:avLst/>
          </a:prstGeom>
          <a:noFill/>
          <a:ln>
            <a:noFill/>
          </a:ln>
        </p:spPr>
        <p:txBody>
          <a:bodyPr lIns="90000" rIns="90000" tIns="45000" bIns="45000">
            <a:noAutofit/>
          </a:bodyPr>
          <a:p>
            <a:r>
              <a:rPr b="1" i="1" lang="en-US" sz="4000" spc="-1" strike="noStrike">
                <a:solidFill>
                  <a:srgbClr val="ff0000"/>
                </a:solidFill>
                <a:latin typeface="Arial"/>
              </a:rPr>
              <a:t>RHIC</a:t>
            </a:r>
            <a:endParaRPr b="0" lang="en-US" sz="4000" spc="-1" strike="noStrike">
              <a:solidFill>
                <a:srgbClr val="000000"/>
              </a:solidFill>
              <a:latin typeface="Arial"/>
            </a:endParaRPr>
          </a:p>
        </p:txBody>
      </p:sp>
      <p:sp>
        <p:nvSpPr>
          <p:cNvPr id="687" name="TextShape 5"/>
          <p:cNvSpPr txBox="1"/>
          <p:nvPr/>
        </p:nvSpPr>
        <p:spPr>
          <a:xfrm>
            <a:off x="5745960" y="1305360"/>
            <a:ext cx="1828800" cy="658800"/>
          </a:xfrm>
          <a:prstGeom prst="rect">
            <a:avLst/>
          </a:prstGeom>
          <a:noFill/>
          <a:ln>
            <a:noFill/>
          </a:ln>
        </p:spPr>
        <p:txBody>
          <a:bodyPr lIns="90000" rIns="90000" tIns="45000" bIns="45000">
            <a:noAutofit/>
          </a:bodyPr>
          <a:p>
            <a:r>
              <a:rPr b="1" i="1" lang="en-US" sz="4000" spc="-1" strike="noStrike">
                <a:solidFill>
                  <a:srgbClr val="ff0000"/>
                </a:solidFill>
                <a:latin typeface="Arial"/>
              </a:rPr>
              <a:t>LHC</a:t>
            </a:r>
            <a:endParaRPr b="0" lang="en-US" sz="4000" spc="-1" strike="noStrike">
              <a:solidFill>
                <a:srgbClr val="000000"/>
              </a:solidFill>
              <a:latin typeface="Arial"/>
            </a:endParaRPr>
          </a:p>
        </p:txBody>
      </p:sp>
      <p:sp>
        <p:nvSpPr>
          <p:cNvPr id="688" name="TextShape 6"/>
          <p:cNvSpPr txBox="1"/>
          <p:nvPr/>
        </p:nvSpPr>
        <p:spPr>
          <a:xfrm>
            <a:off x="22320" y="3825360"/>
            <a:ext cx="9966960" cy="1517400"/>
          </a:xfrm>
          <a:prstGeom prst="rect">
            <a:avLst/>
          </a:prstGeom>
          <a:noFill/>
          <a:ln>
            <a:noFill/>
          </a:ln>
        </p:spPr>
        <p:txBody>
          <a:bodyPr lIns="90000" rIns="90000" tIns="45000" bIns="45000">
            <a:noAutofit/>
          </a:bodyPr>
          <a:p>
            <a:pPr/>
            <a:r>
              <a:rPr b="0" i="1" lang="en-US" sz="2500" spc="-1" strike="noStrike">
                <a:solidFill>
                  <a:srgbClr val="000000"/>
                </a:solidFill>
                <a:latin typeface="Arial"/>
              </a:rPr>
              <a:t>Electromagnetic probes</a:t>
            </a:r>
            <a:r>
              <a:rPr b="0" lang="en-US" sz="2500" spc="-1" strike="noStrike">
                <a:solidFill>
                  <a:srgbClr val="000000"/>
                </a:solidFill>
                <a:latin typeface="Arial"/>
              </a:rPr>
              <a:t> – consistent with no modification – medium is transparent to them</a:t>
            </a:r>
            <a:endParaRPr b="0" lang="en-US" sz="2500" spc="-1" strike="noStrike">
              <a:solidFill>
                <a:srgbClr val="000000"/>
              </a:solidFill>
              <a:latin typeface="Arial"/>
            </a:endParaRPr>
          </a:p>
          <a:p>
            <a:pPr/>
            <a:r>
              <a:rPr b="0" i="1" lang="en-US" sz="2500" spc="-1" strike="noStrike">
                <a:solidFill>
                  <a:srgbClr val="000000"/>
                </a:solidFill>
                <a:latin typeface="Arial"/>
              </a:rPr>
              <a:t>Strong probes</a:t>
            </a:r>
            <a:r>
              <a:rPr b="0" lang="en-US" sz="2500" spc="-1" strike="noStrike">
                <a:solidFill>
                  <a:srgbClr val="000000"/>
                </a:solidFill>
                <a:latin typeface="Arial"/>
              </a:rPr>
              <a:t> – significant suppression – medium is opaque to them - even heavy quarks!</a:t>
            </a:r>
            <a:endParaRPr b="0" lang="en-US" sz="25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9" name="TextShape 1"/>
          <p:cNvSpPr txBox="1"/>
          <p:nvPr/>
        </p:nvSpPr>
        <p:spPr>
          <a:xfrm>
            <a:off x="548640" y="1817640"/>
            <a:ext cx="9071640" cy="1280160"/>
          </a:xfrm>
          <a:prstGeom prst="rect">
            <a:avLst/>
          </a:prstGeom>
          <a:solidFill>
            <a:srgbClr val="ff8200"/>
          </a:solidFill>
          <a:ln w="18360">
            <a:solidFill>
              <a:srgbClr val="000000"/>
            </a:solidFill>
            <a:round/>
          </a:ln>
        </p:spPr>
        <p:txBody>
          <a:bodyPr lIns="9000" rIns="9000" tIns="9000" bIns="9000" anchor="ctr">
            <a:noAutofit/>
          </a:bodyPr>
          <a:p>
            <a:pPr algn="ctr"/>
            <a:r>
              <a:rPr b="0" lang="en-US" sz="3300" spc="-1" strike="noStrike">
                <a:latin typeface="Arial"/>
              </a:rPr>
              <a:t>What am I measuring?</a:t>
            </a:r>
            <a:br/>
            <a:r>
              <a:rPr b="0" lang="en-US" sz="3300" spc="-1" strike="noStrike">
                <a:latin typeface="Arial"/>
              </a:rPr>
              <a:t>Definition of a jet</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0" name="TextShape 1"/>
          <p:cNvSpPr txBox="1"/>
          <p:nvPr/>
        </p:nvSpPr>
        <p:spPr>
          <a:xfrm>
            <a:off x="548640" y="1817640"/>
            <a:ext cx="9071640" cy="1280160"/>
          </a:xfrm>
          <a:prstGeom prst="rect">
            <a:avLst/>
          </a:prstGeom>
          <a:solidFill>
            <a:srgbClr val="b2b2b2"/>
          </a:solidFill>
          <a:ln w="18360">
            <a:solidFill>
              <a:srgbClr val="000000"/>
            </a:solidFill>
            <a:round/>
          </a:ln>
        </p:spPr>
        <p:txBody>
          <a:bodyPr lIns="9000" rIns="9000" tIns="9000" bIns="9000" anchor="ctr">
            <a:noAutofit/>
          </a:bodyPr>
          <a:p>
            <a:pPr algn="ctr"/>
            <a:r>
              <a:rPr b="0" lang="en-US" sz="3300" spc="-1" strike="noStrike">
                <a:latin typeface="Arial"/>
              </a:rPr>
              <a:t>Theoretical calculations</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1" name="CustomShape 1"/>
          <p:cNvSpPr/>
          <p:nvPr/>
        </p:nvSpPr>
        <p:spPr>
          <a:xfrm flipH="1">
            <a:off x="7864560" y="1019160"/>
            <a:ext cx="1089720" cy="820080"/>
          </a:xfrm>
          <a:custGeom>
            <a:avLst/>
            <a:gdLst/>
            <a:ahLst/>
            <a:rect l="l" t="t" r="r" b="b"/>
            <a:pathLst>
              <a:path w="21600" h="21600">
                <a:moveTo>
                  <a:pt x="0" y="0"/>
                </a:moveTo>
                <a:lnTo>
                  <a:pt x="21600" y="21600"/>
                </a:lnTo>
              </a:path>
            </a:pathLst>
          </a:custGeom>
          <a:noFill/>
          <a:ln w="28440">
            <a:solidFill>
              <a:srgbClr val="ffe599"/>
            </a:solidFill>
            <a:round/>
            <a:tailEnd len="med" type="triangle" w="med"/>
          </a:ln>
        </p:spPr>
        <p:style>
          <a:lnRef idx="0"/>
          <a:fillRef idx="0"/>
          <a:effectRef idx="0"/>
          <a:fontRef idx="minor"/>
        </p:style>
      </p:sp>
      <p:sp>
        <p:nvSpPr>
          <p:cNvPr id="692" name="CustomShape 2"/>
          <p:cNvSpPr/>
          <p:nvPr/>
        </p:nvSpPr>
        <p:spPr>
          <a:xfrm flipH="1">
            <a:off x="7839720" y="1024560"/>
            <a:ext cx="1804680" cy="1586880"/>
          </a:xfrm>
          <a:custGeom>
            <a:avLst/>
            <a:gdLst/>
            <a:ahLst/>
            <a:rect l="l" t="t" r="r" b="b"/>
            <a:pathLst>
              <a:path w="21600" h="21600">
                <a:moveTo>
                  <a:pt x="0" y="0"/>
                </a:moveTo>
                <a:lnTo>
                  <a:pt x="21600" y="21600"/>
                </a:lnTo>
              </a:path>
            </a:pathLst>
          </a:custGeom>
          <a:noFill/>
          <a:ln w="28440">
            <a:solidFill>
              <a:srgbClr val="ffe599"/>
            </a:solidFill>
            <a:round/>
            <a:tailEnd len="med" type="triangle" w="med"/>
          </a:ln>
        </p:spPr>
        <p:style>
          <a:lnRef idx="0"/>
          <a:fillRef idx="0"/>
          <a:effectRef idx="0"/>
          <a:fontRef idx="minor"/>
        </p:style>
      </p:sp>
      <p:sp>
        <p:nvSpPr>
          <p:cNvPr id="693" name="CustomShape 3"/>
          <p:cNvSpPr/>
          <p:nvPr/>
        </p:nvSpPr>
        <p:spPr>
          <a:xfrm>
            <a:off x="7771680" y="1824480"/>
            <a:ext cx="114480" cy="104400"/>
          </a:xfrm>
          <a:prstGeom prst="ellipse">
            <a:avLst/>
          </a:prstGeom>
          <a:solidFill>
            <a:srgbClr val="ffff00"/>
          </a:solidFill>
          <a:ln w="9360">
            <a:solidFill>
              <a:srgbClr val="ffff00"/>
            </a:solidFill>
            <a:round/>
          </a:ln>
        </p:spPr>
        <p:style>
          <a:lnRef idx="0"/>
          <a:fillRef idx="0"/>
          <a:effectRef idx="0"/>
          <a:fontRef idx="minor"/>
        </p:style>
      </p:sp>
      <p:sp>
        <p:nvSpPr>
          <p:cNvPr id="694" name="CustomShape 4"/>
          <p:cNvSpPr/>
          <p:nvPr/>
        </p:nvSpPr>
        <p:spPr>
          <a:xfrm>
            <a:off x="7771680" y="2611440"/>
            <a:ext cx="146160" cy="93960"/>
          </a:xfrm>
          <a:prstGeom prst="ellipse">
            <a:avLst/>
          </a:prstGeom>
          <a:solidFill>
            <a:srgbClr val="ffff00"/>
          </a:solidFill>
          <a:ln w="9360">
            <a:solidFill>
              <a:srgbClr val="ffff00"/>
            </a:solidFill>
            <a:round/>
          </a:ln>
        </p:spPr>
        <p:style>
          <a:lnRef idx="0"/>
          <a:fillRef idx="0"/>
          <a:effectRef idx="0"/>
          <a:fontRef idx="minor"/>
        </p:style>
      </p:sp>
      <mc:AlternateContent>
        <mc:Choice xmlns:a14="http://schemas.microsoft.com/office/drawing/2010/main" Requires="a14">
          <p:sp>
            <p:nvSpPr>
              <p:cNvPr id="695" name="Formula 5"/>
              <p:cNvSpPr txBox="1"/>
              <p:nvPr/>
            </p:nvSpPr>
            <p:spPr>
              <a:xfrm>
                <a:off x="6875640" y="2661840"/>
                <a:ext cx="719640" cy="359640"/>
              </a:xfrm>
              <a:prstGeom prst="rect">
                <a:avLst/>
              </a:prstGeom>
            </p:spPr>
            <p:txBody>
              <a:bodyPr/>
              <a:p>
                <a14:m>
                  <m:oMath xmlns:m="http://schemas.openxmlformats.org/officeDocument/2006/math"/>
                </a14:m>
              </a:p>
            </p:txBody>
          </p:sp>
        </mc:Choice>
        <mc:Fallback/>
      </mc:AlternateContent>
      <mc:AlternateContent>
        <mc:Choice xmlns:a14="http://schemas.microsoft.com/office/drawing/2010/main" Requires="a14">
          <p:sp>
            <p:nvSpPr>
              <p:cNvPr id="696" name="Formula 6"/>
              <p:cNvSpPr txBox="1"/>
              <p:nvPr/>
            </p:nvSpPr>
            <p:spPr>
              <a:xfrm>
                <a:off x="4030200" y="4418640"/>
                <a:ext cx="5585400" cy="740520"/>
              </a:xfrm>
              <a:prstGeom prst="rect">
                <a:avLst/>
              </a:prstGeom>
            </p:spPr>
            <p:txBody>
              <a:bodyPr/>
              <a:p>
                <a14:m>
                  <m:oMath xmlns:m="http://schemas.openxmlformats.org/officeDocument/2006/math">
                    <m:f>
                      <m:num>
                        <m:sSup>
                          <m:e>
                            <m:r>
                              <m:t xml:space="preserve">d</m:t>
                            </m:r>
                          </m:e>
                          <m:sup>
                            <m:r>
                              <m:t xml:space="preserve">3</m:t>
                            </m:r>
                          </m:sup>
                        </m:sSup>
                        <m:sSup>
                          <m:e>
                            <m:r>
                              <m:t xml:space="preserve">σ</m:t>
                            </m:r>
                          </m:e>
                          <m:sup>
                            <m:r>
                              <m:t xml:space="preserve">h</m:t>
                            </m:r>
                          </m:sup>
                        </m:sSup>
                      </m:num>
                      <m:den>
                        <m:r>
                          <m:t xml:space="preserve">dy</m:t>
                        </m:r>
                        <m:sSup>
                          <m:e>
                            <m:r>
                              <m:t xml:space="preserve">d</m:t>
                            </m:r>
                          </m:e>
                          <m:sup>
                            <m:r>
                              <m:t xml:space="preserve">2</m:t>
                            </m:r>
                          </m:sup>
                        </m:sSup>
                        <m:sSub>
                          <m:e>
                            <m:r>
                              <m:t xml:space="preserve">p</m:t>
                            </m:r>
                          </m:e>
                          <m:sub>
                            <m:r>
                              <m:t xml:space="preserve">T</m:t>
                            </m:r>
                          </m:sub>
                        </m:sSub>
                      </m:den>
                    </m:f>
                    <m:r>
                      <m:t xml:space="preserve">=</m:t>
                    </m:r>
                    <m:f>
                      <m:num>
                        <m:r>
                          <m:t xml:space="preserve">1</m:t>
                        </m:r>
                      </m:num>
                      <m:den>
                        <m:r>
                          <m:t xml:space="preserve">π</m:t>
                        </m:r>
                      </m:den>
                    </m:f>
                    <m:nary>
                      <m:naryPr>
                        <m:chr m:val="∫"/>
                        <m:subHide m:val="1"/>
                        <m:supHide m:val="1"/>
                      </m:naryPr>
                      <m:sub/>
                      <m:sup/>
                      <m:e>
                        <m:r>
                          <m:t xml:space="preserve">d</m:t>
                        </m:r>
                      </m:e>
                    </m:nary>
                    <m:sSub>
                      <m:e>
                        <m:r>
                          <m:t xml:space="preserve">x</m:t>
                        </m:r>
                      </m:e>
                      <m:sub>
                        <m:r>
                          <m:t xml:space="preserve">a</m:t>
                        </m:r>
                      </m:sub>
                    </m:sSub>
                    <m:nary>
                      <m:naryPr>
                        <m:chr m:val="∫"/>
                        <m:subHide m:val="1"/>
                        <m:supHide m:val="1"/>
                      </m:naryPr>
                      <m:sub/>
                      <m:sup/>
                      <m:e>
                        <m:r>
                          <m:t xml:space="preserve">d</m:t>
                        </m:r>
                      </m:e>
                    </m:nary>
                    <m:sSub>
                      <m:e>
                        <m:r>
                          <m:t xml:space="preserve">x</m:t>
                        </m:r>
                      </m:e>
                      <m:sub>
                        <m:r>
                          <m:t xml:space="preserve">b</m:t>
                        </m:r>
                      </m:sub>
                    </m:sSub>
                    <m:sSubSup>
                      <m:e>
                        <m:r>
                          <m:t xml:space="preserve">f</m:t>
                        </m:r>
                      </m:e>
                      <m:sub>
                        <m:r>
                          <m:t xml:space="preserve">a</m:t>
                        </m:r>
                      </m:sub>
                      <m:sup>
                        <m:r>
                          <m:t xml:space="preserve">A</m:t>
                        </m:r>
                      </m:sup>
                    </m:sSubSup>
                    <m:d>
                      <m:dPr>
                        <m:begChr m:val="("/>
                        <m:endChr m:val=")"/>
                      </m:dPr>
                      <m:e>
                        <m:sSub>
                          <m:e>
                            <m:r>
                              <m:t xml:space="preserve">x</m:t>
                            </m:r>
                          </m:e>
                          <m:sub>
                            <m:r>
                              <m:t xml:space="preserve">a</m:t>
                            </m:r>
                          </m:sub>
                        </m:sSub>
                      </m:e>
                    </m:d>
                    <m:sSubSup>
                      <m:e>
                        <m:r>
                          <m:t xml:space="preserve">f</m:t>
                        </m:r>
                      </m:e>
                      <m:sub>
                        <m:r>
                          <m:t xml:space="preserve">b</m:t>
                        </m:r>
                      </m:sub>
                      <m:sup>
                        <m:r>
                          <m:t xml:space="preserve">B</m:t>
                        </m:r>
                      </m:sup>
                    </m:sSubSup>
                    <m:d>
                      <m:dPr>
                        <m:begChr m:val="("/>
                        <m:endChr m:val=")"/>
                      </m:dPr>
                      <m:e>
                        <m:sSub>
                          <m:e>
                            <m:r>
                              <m:t xml:space="preserve">x</m:t>
                            </m:r>
                          </m:e>
                          <m:sub>
                            <m:r>
                              <m:t xml:space="preserve">b</m:t>
                            </m:r>
                          </m:sub>
                        </m:sSub>
                      </m:e>
                    </m:d>
                    <m:f>
                      <m:num>
                        <m:r>
                          <m:t xml:space="preserve">d</m:t>
                        </m:r>
                        <m:sSub>
                          <m:e>
                            <m:r>
                              <m:t xml:space="preserve">σ</m:t>
                            </m:r>
                          </m:e>
                          <m:sub>
                            <m:r>
                              <m:t xml:space="preserve">ab</m:t>
                            </m:r>
                            <m:r>
                              <m:t xml:space="preserve">→</m:t>
                            </m:r>
                            <m:r>
                              <m:t xml:space="preserve">cX</m:t>
                            </m:r>
                          </m:sub>
                        </m:sSub>
                      </m:num>
                      <m:den>
                        <m:r>
                          <m:t xml:space="preserve">d</m:t>
                        </m:r>
                        <m:acc>
                          <m:accPr>
                            <m:chr m:val="^"/>
                          </m:accPr>
                          <m:e>
                            <m:r>
                              <m:t xml:space="preserve">t</m:t>
                            </m:r>
                          </m:e>
                        </m:acc>
                      </m:den>
                    </m:f>
                    <m:f>
                      <m:num>
                        <m:sSubSup>
                          <m:e>
                            <m:r>
                              <m:t xml:space="preserve">D</m:t>
                            </m:r>
                          </m:e>
                          <m:sub>
                            <m:r>
                              <m:t xml:space="preserve">c</m:t>
                            </m:r>
                          </m:sub>
                          <m:sup>
                            <m:r>
                              <m:t xml:space="preserve">h</m:t>
                            </m:r>
                          </m:sup>
                        </m:sSubSup>
                        <m:d>
                          <m:dPr>
                            <m:begChr m:val="("/>
                            <m:endChr m:val=")"/>
                          </m:dPr>
                          <m:e>
                            <m:r>
                              <m:t xml:space="preserve">z</m:t>
                            </m:r>
                          </m:e>
                        </m:d>
                      </m:num>
                      <m:den>
                        <m:r>
                          <m:t xml:space="preserve">z</m:t>
                        </m:r>
                      </m:den>
                    </m:f>
                  </m:oMath>
                </a14:m>
              </a:p>
            </p:txBody>
          </p:sp>
        </mc:Choice>
        <mc:Fallback/>
      </mc:AlternateContent>
      <p:pic>
        <p:nvPicPr>
          <p:cNvPr id="697" name="" descr=""/>
          <p:cNvPicPr/>
          <p:nvPr/>
        </p:nvPicPr>
        <p:blipFill>
          <a:blip r:embed="rId1"/>
          <a:stretch/>
        </p:blipFill>
        <p:spPr>
          <a:xfrm>
            <a:off x="4758840" y="172440"/>
            <a:ext cx="7142400" cy="4388040"/>
          </a:xfrm>
          <a:prstGeom prst="rect">
            <a:avLst/>
          </a:prstGeom>
          <a:ln>
            <a:noFill/>
          </a:ln>
        </p:spPr>
      </p:pic>
      <p:sp>
        <p:nvSpPr>
          <p:cNvPr id="698" name="TextShape 7"/>
          <p:cNvSpPr txBox="1"/>
          <p:nvPr/>
        </p:nvSpPr>
        <p:spPr>
          <a:xfrm>
            <a:off x="0" y="0"/>
            <a:ext cx="8520120" cy="429480"/>
          </a:xfrm>
          <a:prstGeom prst="rect">
            <a:avLst/>
          </a:prstGeom>
          <a:noFill/>
          <a:ln>
            <a:noFill/>
          </a:ln>
        </p:spPr>
        <p:txBody>
          <a:bodyPr tIns="91440" bIns="91440">
            <a:noAutofit/>
          </a:bodyPr>
          <a:p>
            <a:pPr>
              <a:lnSpc>
                <a:spcPct val="100000"/>
              </a:lnSpc>
            </a:pPr>
            <a:r>
              <a:rPr b="0" lang="en-US" sz="2800" spc="-1" strike="noStrike">
                <a:solidFill>
                  <a:srgbClr val="000000"/>
                </a:solidFill>
                <a:latin typeface="Arial"/>
                <a:ea typeface="Arial"/>
              </a:rPr>
              <a:t>Factorization theorem</a:t>
            </a:r>
            <a:endParaRPr b="0" lang="en-US" sz="2800" spc="-1" strike="noStrike">
              <a:latin typeface="Arial"/>
            </a:endParaRPr>
          </a:p>
        </p:txBody>
      </p:sp>
      <p:sp>
        <p:nvSpPr>
          <p:cNvPr id="699" name="CustomShape 8"/>
          <p:cNvSpPr/>
          <p:nvPr/>
        </p:nvSpPr>
        <p:spPr>
          <a:xfrm>
            <a:off x="4596840" y="2443680"/>
            <a:ext cx="356760" cy="356760"/>
          </a:xfrm>
          <a:prstGeom prst="ellipse">
            <a:avLst/>
          </a:prstGeom>
          <a:solidFill>
            <a:srgbClr val="0000ff"/>
          </a:solidFill>
          <a:ln>
            <a:solidFill>
              <a:srgbClr val="2a6099"/>
            </a:solidFill>
          </a:ln>
        </p:spPr>
        <p:style>
          <a:lnRef idx="0"/>
          <a:fillRef idx="0"/>
          <a:effectRef idx="0"/>
          <a:fontRef idx="minor"/>
        </p:style>
      </p:sp>
      <p:sp>
        <p:nvSpPr>
          <p:cNvPr id="700" name="CustomShape 9"/>
          <p:cNvSpPr/>
          <p:nvPr/>
        </p:nvSpPr>
        <p:spPr>
          <a:xfrm>
            <a:off x="4596840" y="1003680"/>
            <a:ext cx="356760" cy="356760"/>
          </a:xfrm>
          <a:prstGeom prst="ellipse">
            <a:avLst/>
          </a:prstGeom>
          <a:solidFill>
            <a:srgbClr val="0000ff"/>
          </a:solidFill>
          <a:ln>
            <a:solidFill>
              <a:srgbClr val="2a6099"/>
            </a:solidFill>
          </a:ln>
        </p:spPr>
        <p:style>
          <a:lnRef idx="0"/>
          <a:fillRef idx="0"/>
          <a:effectRef idx="0"/>
          <a:fontRef idx="minor"/>
        </p:style>
      </p:sp>
      <p:sp>
        <p:nvSpPr>
          <p:cNvPr id="701" name="TextShape 10"/>
          <p:cNvSpPr txBox="1"/>
          <p:nvPr/>
        </p:nvSpPr>
        <p:spPr>
          <a:xfrm>
            <a:off x="216000" y="894600"/>
            <a:ext cx="3836160" cy="3865320"/>
          </a:xfrm>
          <a:prstGeom prst="rect">
            <a:avLst/>
          </a:prstGeom>
          <a:noFill/>
          <a:ln>
            <a:noFill/>
          </a:ln>
        </p:spPr>
        <p:txBody>
          <a:bodyPr lIns="0" rIns="0" tIns="0" bIns="0">
            <a:normAutofit fontScale="47000"/>
          </a:bodyPr>
          <a:p>
            <a:pPr marL="432000" indent="-324000">
              <a:spcAft>
                <a:spcPts val="1057"/>
              </a:spcAft>
              <a:buClr>
                <a:srgbClr val="000000"/>
              </a:buClr>
              <a:buSzPct val="45000"/>
              <a:buFont typeface="Wingdings" charset="2"/>
              <a:buChar char=""/>
            </a:pPr>
            <a:r>
              <a:rPr b="0" lang="en-US" sz="2400" spc="-1" strike="noStrike">
                <a:latin typeface="Arial"/>
              </a:rPr>
              <a:t>Assumption: </a:t>
            </a:r>
            <a:r>
              <a:rPr b="0" lang="en-US" sz="2400" spc="-1" strike="noStrike">
                <a:solidFill>
                  <a:srgbClr val="0000ff"/>
                </a:solidFill>
                <a:latin typeface="Arial"/>
              </a:rPr>
              <a:t>Parton distribution functions</a:t>
            </a:r>
            <a:r>
              <a:rPr b="0" lang="en-US" sz="2400" spc="-1" strike="noStrike">
                <a:latin typeface="Arial"/>
              </a:rPr>
              <a:t>, </a:t>
            </a:r>
            <a:r>
              <a:rPr b="0" lang="en-US" sz="2400" spc="-1" strike="noStrike">
                <a:solidFill>
                  <a:srgbClr val="2e8b57"/>
                </a:solidFill>
                <a:latin typeface="Arial"/>
              </a:rPr>
              <a:t>perturbative cross section</a:t>
            </a:r>
            <a:r>
              <a:rPr b="0" lang="en-US" sz="2400" spc="-1" strike="noStrike">
                <a:latin typeface="Arial"/>
              </a:rPr>
              <a:t>, </a:t>
            </a:r>
            <a:r>
              <a:rPr b="0" lang="en-US" sz="2400" spc="-1" strike="noStrike">
                <a:solidFill>
                  <a:srgbClr val="8e03a3"/>
                </a:solidFill>
                <a:latin typeface="Arial"/>
              </a:rPr>
              <a:t>fragmentation function</a:t>
            </a:r>
            <a:r>
              <a:rPr b="0" lang="en-US" sz="2400" spc="-1" strike="noStrike">
                <a:latin typeface="Arial"/>
              </a:rPr>
              <a:t> factorize</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What people really mean by “perturbatively calculable”</a:t>
            </a:r>
            <a:endParaRPr b="0" lang="en-US" sz="2400" spc="-1" strike="noStrike">
              <a:latin typeface="Arial"/>
            </a:endParaRPr>
          </a:p>
          <a:p>
            <a:pPr lvl="1" marL="864000" indent="-324000">
              <a:spcAft>
                <a:spcPts val="850"/>
              </a:spcAft>
              <a:buClr>
                <a:srgbClr val="000000"/>
              </a:buClr>
              <a:buSzPct val="75000"/>
              <a:buFont typeface="Symbol" charset="2"/>
              <a:buChar char=""/>
            </a:pPr>
            <a:r>
              <a:rPr b="0" i="1" lang="en-US" sz="2100" spc="-1" strike="noStrike">
                <a:latin typeface="Arial"/>
              </a:rPr>
              <a:t>D and f are </a:t>
            </a:r>
            <a:r>
              <a:rPr b="0" i="1" lang="en-US" sz="2100" spc="-1" strike="noStrike">
                <a:solidFill>
                  <a:srgbClr val="0000ff"/>
                </a:solidFill>
                <a:latin typeface="Arial"/>
              </a:rPr>
              <a:t>explicitly non-perturbative</a:t>
            </a:r>
            <a:r>
              <a:rPr b="0" i="1" lang="en-US" sz="2100" spc="-1" strike="noStrike">
                <a:latin typeface="Arial"/>
              </a:rPr>
              <a:t>!</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D is for </a:t>
            </a:r>
            <a:r>
              <a:rPr b="0" i="1" lang="en-US" sz="2100" spc="-1" strike="noStrike">
                <a:latin typeface="Arial"/>
              </a:rPr>
              <a:t>parton c → hadron h</a:t>
            </a:r>
            <a:br/>
            <a:r>
              <a:rPr b="0" i="1" lang="en-US" sz="2100" spc="-1" strike="noStrike">
                <a:solidFill>
                  <a:srgbClr val="0000ff"/>
                </a:solidFill>
                <a:latin typeface="Arial"/>
              </a:rPr>
              <a:t>Not </a:t>
            </a:r>
            <a:r>
              <a:rPr b="0" lang="en-US" sz="2100" spc="-1" strike="noStrike">
                <a:solidFill>
                  <a:srgbClr val="0000ff"/>
                </a:solidFill>
                <a:latin typeface="Arial"/>
              </a:rPr>
              <a:t>what is experimentally measured</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Most theories for jet quenching modify fragmentation function D</a:t>
            </a:r>
            <a:endParaRPr b="0" lang="en-US" sz="2400" spc="-1" strike="noStrike">
              <a:latin typeface="Arial"/>
            </a:endParaRPr>
          </a:p>
        </p:txBody>
      </p:sp>
      <p:sp>
        <p:nvSpPr>
          <p:cNvPr id="702" name="TextShape 11"/>
          <p:cNvSpPr txBox="1"/>
          <p:nvPr/>
        </p:nvSpPr>
        <p:spPr>
          <a:xfrm>
            <a:off x="4607640" y="1003680"/>
            <a:ext cx="307080" cy="346320"/>
          </a:xfrm>
          <a:prstGeom prst="rect">
            <a:avLst/>
          </a:prstGeom>
          <a:noFill/>
          <a:ln>
            <a:noFill/>
          </a:ln>
        </p:spPr>
        <p:txBody>
          <a:bodyPr lIns="90000" rIns="90000" tIns="45000" bIns="45000">
            <a:noAutofit/>
          </a:bodyPr>
          <a:p>
            <a:r>
              <a:rPr b="0" lang="en-US" sz="1800" spc="-1" strike="noStrike">
                <a:latin typeface="Arial"/>
              </a:rPr>
              <a:t>a</a:t>
            </a:r>
            <a:endParaRPr b="0" lang="en-US" sz="1800" spc="-1" strike="noStrike">
              <a:latin typeface="Arial"/>
            </a:endParaRPr>
          </a:p>
        </p:txBody>
      </p:sp>
      <p:sp>
        <p:nvSpPr>
          <p:cNvPr id="703" name="TextShape 12"/>
          <p:cNvSpPr txBox="1"/>
          <p:nvPr/>
        </p:nvSpPr>
        <p:spPr>
          <a:xfrm>
            <a:off x="4608000" y="2443680"/>
            <a:ext cx="307080" cy="346320"/>
          </a:xfrm>
          <a:prstGeom prst="rect">
            <a:avLst/>
          </a:prstGeom>
          <a:noFill/>
          <a:ln>
            <a:noFill/>
          </a:ln>
        </p:spPr>
        <p:txBody>
          <a:bodyPr lIns="90000" rIns="90000" tIns="45000" bIns="45000">
            <a:noAutofit/>
          </a:bodyPr>
          <a:p>
            <a:r>
              <a:rPr b="0" lang="en-US" sz="1800" spc="-1" strike="noStrike">
                <a:latin typeface="Arial"/>
              </a:rPr>
              <a:t>b</a:t>
            </a:r>
            <a:endParaRPr b="0" lang="en-US" sz="1800" spc="-1" strike="noStrike">
              <a:latin typeface="Arial"/>
            </a:endParaRPr>
          </a:p>
        </p:txBody>
      </p:sp>
      <p:sp>
        <p:nvSpPr>
          <p:cNvPr id="704" name="TextShape 13"/>
          <p:cNvSpPr txBox="1"/>
          <p:nvPr/>
        </p:nvSpPr>
        <p:spPr>
          <a:xfrm rot="18965400">
            <a:off x="5731920" y="682920"/>
            <a:ext cx="2404800" cy="346320"/>
          </a:xfrm>
          <a:prstGeom prst="rect">
            <a:avLst/>
          </a:prstGeom>
          <a:noFill/>
          <a:ln>
            <a:noFill/>
          </a:ln>
        </p:spPr>
        <p:txBody>
          <a:bodyPr lIns="90000" rIns="90000" tIns="45000" bIns="45000">
            <a:noAutofit/>
          </a:bodyPr>
          <a:p>
            <a:r>
              <a:rPr b="1" i="1" lang="en-US" sz="1800" spc="-1" strike="noStrike">
                <a:solidFill>
                  <a:srgbClr val="c9211e"/>
                </a:solidFill>
                <a:latin typeface="Arial"/>
              </a:rPr>
              <a:t>fragmentation</a:t>
            </a:r>
            <a:endParaRPr b="0" lang="en-US" sz="1800" spc="-1" strike="noStrike">
              <a:latin typeface="Arial"/>
            </a:endParaRPr>
          </a:p>
        </p:txBody>
      </p:sp>
      <p:grpSp>
        <p:nvGrpSpPr>
          <p:cNvPr id="705" name="Group 14"/>
          <p:cNvGrpSpPr/>
          <p:nvPr/>
        </p:nvGrpSpPr>
        <p:grpSpPr>
          <a:xfrm>
            <a:off x="4917960" y="265680"/>
            <a:ext cx="2687040" cy="346320"/>
            <a:chOff x="4917960" y="265680"/>
            <a:chExt cx="2687040" cy="346320"/>
          </a:xfrm>
        </p:grpSpPr>
        <p:sp>
          <p:nvSpPr>
            <p:cNvPr id="706" name="Line 15"/>
            <p:cNvSpPr/>
            <p:nvPr/>
          </p:nvSpPr>
          <p:spPr>
            <a:xfrm flipV="1">
              <a:off x="4917960" y="282600"/>
              <a:ext cx="2687040" cy="360"/>
            </a:xfrm>
            <a:prstGeom prst="line">
              <a:avLst/>
            </a:prstGeom>
            <a:ln w="38160">
              <a:solidFill>
                <a:srgbClr val="000000"/>
              </a:solidFill>
              <a:round/>
              <a:headEnd len="med" type="triangle" w="med"/>
              <a:tailEnd len="med" type="triangle" w="med"/>
            </a:ln>
          </p:spPr>
          <p:style>
            <a:lnRef idx="0"/>
            <a:fillRef idx="0"/>
            <a:effectRef idx="0"/>
            <a:fontRef idx="minor"/>
          </p:style>
        </p:sp>
        <p:sp>
          <p:nvSpPr>
            <p:cNvPr id="707" name="TextShape 16"/>
            <p:cNvSpPr txBox="1"/>
            <p:nvPr/>
          </p:nvSpPr>
          <p:spPr>
            <a:xfrm>
              <a:off x="5348160" y="265680"/>
              <a:ext cx="1384560" cy="346320"/>
            </a:xfrm>
            <a:prstGeom prst="rect">
              <a:avLst/>
            </a:prstGeom>
            <a:noFill/>
            <a:ln>
              <a:noFill/>
            </a:ln>
          </p:spPr>
          <p:txBody>
            <a:bodyPr lIns="90000" rIns="90000" tIns="45000" bIns="45000">
              <a:noAutofit/>
            </a:bodyPr>
            <a:p>
              <a:r>
                <a:rPr b="0" lang="en-US" sz="1800" spc="-1" strike="noStrike">
                  <a:latin typeface="Arial"/>
                </a:rPr>
                <a:t>perturbative</a:t>
              </a:r>
              <a:endParaRPr b="0" lang="en-US" sz="1800" spc="-1" strike="noStrike">
                <a:latin typeface="Arial"/>
              </a:endParaRPr>
            </a:p>
          </p:txBody>
        </p:sp>
      </p:grpSp>
    </p:spTree>
  </p:cSld>
  <mc:AlternateContent>
    <mc:Choice Requires="p14">
      <p:transition spd="slow" p14:dur="2000"/>
    </mc:Choice>
    <mc:Fallback>
      <p:transition spd="slow"/>
    </mc:Fallback>
  </mc:AlternateContent>
  <p:timing>
    <p:tnLst>
      <p:par>
        <p:cTn id="15" dur="indefinite" restart="never" nodeType="tmRoot">
          <p:childTnLst>
            <p:seq>
              <p:cTn id="16" dur="indefinite" nodeType="mainSeq">
                <p:childTnLst>
                  <p:par>
                    <p:cTn id="17" fill="hold">
                      <p:stCondLst>
                        <p:cond delay="indefinite"/>
                      </p:stCondLst>
                      <p:childTnLst>
                        <p:par>
                          <p:cTn id="18" fill="hold">
                            <p:stCondLst>
                              <p:cond delay="0"/>
                            </p:stCondLst>
                            <p:childTnLst>
                              <p:par>
                                <p:cTn id="19" nodeType="clickEffect" fill="hold" presetClass="entr" presetID="1">
                                  <p:stCondLst>
                                    <p:cond delay="0"/>
                                  </p:stCondLst>
                                  <p:childTnLst>
                                    <p:set>
                                      <p:cBhvr>
                                        <p:cTn id="20" dur="1" fill="hold">
                                          <p:stCondLst>
                                            <p:cond delay="0"/>
                                          </p:stCondLst>
                                        </p:cTn>
                                        <p:tgtEl>
                                          <p:spTgt spid="701">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fill="hold" presetClass="entr" presetID="1">
                                  <p:stCondLst>
                                    <p:cond delay="0"/>
                                  </p:stCondLst>
                                  <p:childTnLst>
                                    <p:set>
                                      <p:cBhvr>
                                        <p:cTn id="24" dur="1" fill="hold">
                                          <p:stCondLst>
                                            <p:cond delay="0"/>
                                          </p:stCondLst>
                                        </p:cTn>
                                        <p:tgtEl>
                                          <p:spTgt spid="70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fill="hold" presetClass="entr" presetID="1">
                                  <p:stCondLst>
                                    <p:cond delay="0"/>
                                  </p:stCondLst>
                                  <p:childTnLst>
                                    <p:set>
                                      <p:cBhvr>
                                        <p:cTn id="28" dur="1" fill="hold">
                                          <p:stCondLst>
                                            <p:cond delay="0"/>
                                          </p:stCondLst>
                                        </p:cTn>
                                        <p:tgtEl>
                                          <p:spTgt spid="701">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nodeType="clickEffect" fill="hold" presetClass="entr" presetID="1">
                                  <p:stCondLst>
                                    <p:cond delay="0"/>
                                  </p:stCondLst>
                                  <p:childTnLst>
                                    <p:set>
                                      <p:cBhvr>
                                        <p:cTn id="32" dur="1" fill="hold">
                                          <p:stCondLst>
                                            <p:cond delay="0"/>
                                          </p:stCondLst>
                                        </p:cTn>
                                        <p:tgtEl>
                                          <p:spTgt spid="701">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nodeType="clickEffect" fill="hold" presetClass="entr" presetID="1">
                                  <p:stCondLst>
                                    <p:cond delay="0"/>
                                  </p:stCondLst>
                                  <p:childTnLst>
                                    <p:set>
                                      <p:cBhvr>
                                        <p:cTn id="36" dur="1" fill="hold">
                                          <p:stCondLst>
                                            <p:cond delay="0"/>
                                          </p:stCondLst>
                                        </p:cTn>
                                        <p:tgtEl>
                                          <p:spTgt spid="701">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8" name="TextShape 1"/>
          <p:cNvSpPr txBox="1"/>
          <p:nvPr/>
        </p:nvSpPr>
        <p:spPr>
          <a:xfrm>
            <a:off x="548640" y="1817640"/>
            <a:ext cx="9071640" cy="1280160"/>
          </a:xfrm>
          <a:prstGeom prst="rect">
            <a:avLst/>
          </a:prstGeom>
          <a:solidFill>
            <a:srgbClr val="b2b2b2"/>
          </a:solidFill>
          <a:ln w="18360">
            <a:solidFill>
              <a:srgbClr val="000000"/>
            </a:solidFill>
            <a:round/>
          </a:ln>
        </p:spPr>
        <p:txBody>
          <a:bodyPr lIns="9000" rIns="9000" tIns="9000" bIns="9000" anchor="ctr">
            <a:noAutofit/>
          </a:bodyPr>
          <a:p>
            <a:pPr algn="ctr"/>
            <a:r>
              <a:rPr b="0" lang="en-US" sz="3300" spc="-1" strike="noStrike">
                <a:latin typeface="Arial"/>
              </a:rPr>
              <a:t>Jet finders</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9" name="TextShape 1"/>
          <p:cNvSpPr txBox="1"/>
          <p:nvPr/>
        </p:nvSpPr>
        <p:spPr>
          <a:xfrm>
            <a:off x="457200" y="1210320"/>
            <a:ext cx="9071640" cy="1262160"/>
          </a:xfrm>
          <a:prstGeom prst="rect">
            <a:avLst/>
          </a:prstGeom>
          <a:noFill/>
          <a:ln>
            <a:noFill/>
          </a:ln>
        </p:spPr>
        <p:txBody>
          <a:bodyPr lIns="0" rIns="0" tIns="0" bIns="0" anchor="ctr">
            <a:noAutofit/>
          </a:bodyPr>
          <a:p>
            <a:pPr algn="ctr"/>
            <a:r>
              <a:rPr b="0" lang="en-US" sz="3300" spc="-1" strike="noStrike">
                <a:latin typeface="Arial"/>
              </a:rPr>
              <a:t>What is a jet?</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8" name="" descr=""/>
          <p:cNvPicPr/>
          <p:nvPr/>
        </p:nvPicPr>
        <p:blipFill>
          <a:blip r:embed="rId1"/>
          <a:stretch/>
        </p:blipFill>
        <p:spPr>
          <a:xfrm>
            <a:off x="2134440" y="1328760"/>
            <a:ext cx="6094440" cy="3382560"/>
          </a:xfrm>
          <a:prstGeom prst="rect">
            <a:avLst/>
          </a:prstGeom>
          <a:ln>
            <a:noFill/>
          </a:ln>
        </p:spPr>
      </p:pic>
      <p:sp>
        <p:nvSpPr>
          <p:cNvPr id="529" name="CustomShape 1"/>
          <p:cNvSpPr/>
          <p:nvPr/>
        </p:nvSpPr>
        <p:spPr>
          <a:xfrm>
            <a:off x="0" y="-360"/>
            <a:ext cx="10149840" cy="139968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US" sz="5000" spc="-1" strike="noStrike">
                <a:latin typeface="Arial"/>
              </a:rPr>
              <a:t>A skeptic’s guide to jets</a:t>
            </a:r>
            <a:endParaRPr b="0" lang="en-US" sz="5000" spc="-1" strike="noStrike">
              <a:latin typeface="Arial"/>
            </a:endParaRPr>
          </a:p>
          <a:p>
            <a:pPr algn="ctr">
              <a:lnSpc>
                <a:spcPct val="100000"/>
              </a:lnSpc>
            </a:pPr>
            <a:r>
              <a:rPr b="0" lang="en-US" sz="5000" spc="-1" strike="noStrike">
                <a:latin typeface="Arial"/>
              </a:rPr>
              <a:t>Part 1: Jet spectra</a:t>
            </a:r>
            <a:endParaRPr b="0" lang="en-US" sz="5000" spc="-1" strike="noStrike">
              <a:latin typeface="Arial"/>
            </a:endParaRPr>
          </a:p>
        </p:txBody>
      </p:sp>
      <p:sp>
        <p:nvSpPr>
          <p:cNvPr id="530" name="CustomShape 2"/>
          <p:cNvSpPr/>
          <p:nvPr/>
        </p:nvSpPr>
        <p:spPr>
          <a:xfrm>
            <a:off x="91440" y="4460400"/>
            <a:ext cx="9988560" cy="8107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US" sz="3500" spc="-1" strike="noStrike">
                <a:latin typeface="Times New Roman"/>
              </a:rPr>
              <a:t>Christine Nattrass</a:t>
            </a:r>
            <a:endParaRPr b="0" lang="en-US" sz="3500" spc="-1" strike="noStrike">
              <a:latin typeface="Arial"/>
            </a:endParaRPr>
          </a:p>
          <a:p>
            <a:pPr algn="ctr">
              <a:lnSpc>
                <a:spcPct val="100000"/>
              </a:lnSpc>
            </a:pPr>
            <a:r>
              <a:rPr b="0" lang="en-US" sz="2600" spc="-1" strike="noStrike">
                <a:latin typeface="Times New Roman"/>
              </a:rPr>
              <a:t>University of Tennessee, Knoxville</a:t>
            </a:r>
            <a:br/>
            <a:endParaRPr b="0" lang="en-US" sz="26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0" name="TextShape 1"/>
          <p:cNvSpPr txBox="1"/>
          <p:nvPr/>
        </p:nvSpPr>
        <p:spPr>
          <a:xfrm>
            <a:off x="457200" y="1210320"/>
            <a:ext cx="9071640" cy="1262160"/>
          </a:xfrm>
          <a:prstGeom prst="rect">
            <a:avLst/>
          </a:prstGeom>
          <a:noFill/>
          <a:ln>
            <a:noFill/>
          </a:ln>
        </p:spPr>
        <p:txBody>
          <a:bodyPr lIns="0" rIns="0" tIns="0" bIns="0" anchor="ctr">
            <a:noAutofit/>
          </a:bodyPr>
          <a:p>
            <a:pPr algn="ctr"/>
            <a:r>
              <a:rPr b="0" lang="en-US" sz="3300" spc="-1" strike="noStrike">
                <a:latin typeface="Arial"/>
              </a:rPr>
              <a:t>What is a jet?</a:t>
            </a:r>
            <a:endParaRPr b="0" lang="en-US" sz="3300" spc="-1" strike="noStrike">
              <a:latin typeface="Arial"/>
            </a:endParaRPr>
          </a:p>
        </p:txBody>
      </p:sp>
      <p:sp>
        <p:nvSpPr>
          <p:cNvPr id="711" name="TextShape 2"/>
          <p:cNvSpPr txBox="1"/>
          <p:nvPr/>
        </p:nvSpPr>
        <p:spPr>
          <a:xfrm>
            <a:off x="457560" y="3010320"/>
            <a:ext cx="9071640" cy="1262160"/>
          </a:xfrm>
          <a:prstGeom prst="rect">
            <a:avLst/>
          </a:prstGeom>
          <a:noFill/>
          <a:ln>
            <a:noFill/>
          </a:ln>
        </p:spPr>
        <p:txBody>
          <a:bodyPr lIns="0" rIns="0" tIns="0" bIns="0" anchor="ctr">
            <a:noAutofit/>
          </a:bodyPr>
          <a:p>
            <a:pPr algn="ctr"/>
            <a:r>
              <a:rPr b="0" lang="en-US" sz="3300" spc="-1" strike="noStrike">
                <a:latin typeface="Arial"/>
              </a:rPr>
              <a:t>A measurement of a jet is a measurement of a parton.</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2" name="TextShape 1"/>
          <p:cNvSpPr txBox="1"/>
          <p:nvPr/>
        </p:nvSpPr>
        <p:spPr>
          <a:xfrm>
            <a:off x="457200" y="1210320"/>
            <a:ext cx="9071640" cy="1262160"/>
          </a:xfrm>
          <a:prstGeom prst="rect">
            <a:avLst/>
          </a:prstGeom>
          <a:noFill/>
          <a:ln>
            <a:noFill/>
          </a:ln>
        </p:spPr>
        <p:txBody>
          <a:bodyPr lIns="0" rIns="0" tIns="0" bIns="0" anchor="ctr">
            <a:noAutofit/>
          </a:bodyPr>
          <a:p>
            <a:pPr algn="ctr"/>
            <a:r>
              <a:rPr b="0" lang="en-US" sz="3300" spc="-1" strike="noStrike">
                <a:latin typeface="Arial"/>
              </a:rPr>
              <a:t>What is a jet?</a:t>
            </a:r>
            <a:endParaRPr b="0" lang="en-US" sz="3300" spc="-1" strike="noStrike">
              <a:latin typeface="Arial"/>
            </a:endParaRPr>
          </a:p>
        </p:txBody>
      </p:sp>
      <p:sp>
        <p:nvSpPr>
          <p:cNvPr id="713" name="TextShape 2"/>
          <p:cNvSpPr txBox="1"/>
          <p:nvPr/>
        </p:nvSpPr>
        <p:spPr>
          <a:xfrm>
            <a:off x="457560" y="3010320"/>
            <a:ext cx="9071640" cy="1262160"/>
          </a:xfrm>
          <a:prstGeom prst="rect">
            <a:avLst/>
          </a:prstGeom>
          <a:noFill/>
          <a:ln>
            <a:noFill/>
          </a:ln>
        </p:spPr>
        <p:txBody>
          <a:bodyPr lIns="0" rIns="0" tIns="0" bIns="0" anchor="ctr">
            <a:noAutofit/>
          </a:bodyPr>
          <a:p>
            <a:pPr algn="ctr"/>
            <a:r>
              <a:rPr b="0" lang="en-US" sz="3300" spc="-1" strike="sngStrike">
                <a:latin typeface="Arial"/>
              </a:rPr>
              <a:t>A measurement of a jet is a measurement of a parton.</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4" name="TextShape 1"/>
          <p:cNvSpPr txBox="1"/>
          <p:nvPr/>
        </p:nvSpPr>
        <p:spPr>
          <a:xfrm>
            <a:off x="504000" y="-58680"/>
            <a:ext cx="9071640" cy="978840"/>
          </a:xfrm>
          <a:prstGeom prst="rect">
            <a:avLst/>
          </a:prstGeom>
          <a:noFill/>
          <a:ln>
            <a:noFill/>
          </a:ln>
        </p:spPr>
        <p:txBody>
          <a:bodyPr lIns="0" rIns="0" tIns="0" bIns="0" anchor="ctr">
            <a:noAutofit/>
          </a:bodyPr>
          <a:p>
            <a:pPr algn="ctr"/>
            <a:r>
              <a:rPr b="0" lang="en-US" sz="3300" spc="-1" strike="noStrike">
                <a:latin typeface="Arial"/>
              </a:rPr>
              <a:t>What is a jet?</a:t>
            </a:r>
            <a:endParaRPr b="0" lang="en-US" sz="3300" spc="-1" strike="noStrike">
              <a:latin typeface="Arial"/>
            </a:endParaRPr>
          </a:p>
        </p:txBody>
      </p:sp>
      <p:pic>
        <p:nvPicPr>
          <p:cNvPr id="715" name="" descr=""/>
          <p:cNvPicPr/>
          <p:nvPr/>
        </p:nvPicPr>
        <p:blipFill>
          <a:blip r:embed="rId1"/>
          <a:stretch/>
        </p:blipFill>
        <p:spPr>
          <a:xfrm>
            <a:off x="5486400" y="1016280"/>
            <a:ext cx="3749040" cy="3825000"/>
          </a:xfrm>
          <a:prstGeom prst="rect">
            <a:avLst/>
          </a:prstGeom>
          <a:ln>
            <a:noFill/>
          </a:ln>
        </p:spPr>
      </p:pic>
      <p:grpSp>
        <p:nvGrpSpPr>
          <p:cNvPr id="716" name="Group 2"/>
          <p:cNvGrpSpPr/>
          <p:nvPr/>
        </p:nvGrpSpPr>
        <p:grpSpPr>
          <a:xfrm>
            <a:off x="914400" y="706320"/>
            <a:ext cx="3695400" cy="4245840"/>
            <a:chOff x="914400" y="706320"/>
            <a:chExt cx="3695400" cy="4245840"/>
          </a:xfrm>
        </p:grpSpPr>
        <p:pic>
          <p:nvPicPr>
            <p:cNvPr id="717" name="" descr=""/>
            <p:cNvPicPr/>
            <p:nvPr/>
          </p:nvPicPr>
          <p:blipFill>
            <a:blip r:embed="rId2"/>
            <a:stretch/>
          </p:blipFill>
          <p:spPr>
            <a:xfrm>
              <a:off x="914400" y="1256760"/>
              <a:ext cx="3695400" cy="3695400"/>
            </a:xfrm>
            <a:prstGeom prst="rect">
              <a:avLst/>
            </a:prstGeom>
            <a:ln>
              <a:noFill/>
            </a:ln>
          </p:spPr>
        </p:pic>
        <p:sp>
          <p:nvSpPr>
            <p:cNvPr id="718" name="CustomShape 3"/>
            <p:cNvSpPr/>
            <p:nvPr/>
          </p:nvSpPr>
          <p:spPr>
            <a:xfrm>
              <a:off x="2122200" y="706320"/>
              <a:ext cx="1918440" cy="550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100000"/>
                </a:lnSpc>
              </a:pPr>
              <a:r>
                <a:rPr b="1" lang="en-US" sz="2650" spc="-1" strike="noStrike">
                  <a:solidFill>
                    <a:srgbClr val="000000"/>
                  </a:solidFill>
                  <a:latin typeface="Times New Roman"/>
                  <a:ea typeface="DejaVu Sans"/>
                </a:rPr>
                <a:t>p+p  dijet</a:t>
              </a:r>
              <a:endParaRPr b="0" lang="en-US" sz="2650" spc="-1" strike="noStrike">
                <a:latin typeface="Arial"/>
              </a:endParaRPr>
            </a:p>
          </p:txBody>
        </p:sp>
        <p:sp>
          <p:nvSpPr>
            <p:cNvPr id="719" name="CustomShape 4"/>
            <p:cNvSpPr/>
            <p:nvPr/>
          </p:nvSpPr>
          <p:spPr>
            <a:xfrm>
              <a:off x="2647440" y="2960280"/>
              <a:ext cx="228240" cy="228240"/>
            </a:xfrm>
            <a:prstGeom prst="ellipse">
              <a:avLst/>
            </a:prstGeom>
            <a:solidFill>
              <a:srgbClr val="ffffff"/>
            </a:solidFill>
            <a:ln>
              <a:solidFill>
                <a:srgbClr val="808080"/>
              </a:solidFill>
            </a:ln>
          </p:spPr>
          <p:style>
            <a:lnRef idx="0"/>
            <a:fillRef idx="0"/>
            <a:effectRef idx="0"/>
            <a:fontRef idx="minor"/>
          </p:style>
        </p:sp>
        <p:sp>
          <p:nvSpPr>
            <p:cNvPr id="720" name="CustomShape 5"/>
            <p:cNvSpPr/>
            <p:nvPr/>
          </p:nvSpPr>
          <p:spPr>
            <a:xfrm>
              <a:off x="2876040" y="2503080"/>
              <a:ext cx="1142640" cy="8035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US" sz="2500" spc="-1" strike="noStrike">
                  <a:solidFill>
                    <a:srgbClr val="ffffff"/>
                  </a:solidFill>
                  <a:latin typeface="Arial"/>
                </a:rPr>
                <a:t>Beam pipe</a:t>
              </a:r>
              <a:endParaRPr b="0" lang="en-US" sz="2500" spc="-1" strike="noStrike">
                <a:latin typeface="Arial"/>
              </a:endParaRPr>
            </a:p>
          </p:txBody>
        </p:sp>
      </p:gr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1" name="TextShape 1"/>
          <p:cNvSpPr txBox="1"/>
          <p:nvPr/>
        </p:nvSpPr>
        <p:spPr>
          <a:xfrm>
            <a:off x="504000" y="49320"/>
            <a:ext cx="9071640" cy="487440"/>
          </a:xfrm>
          <a:prstGeom prst="rect">
            <a:avLst/>
          </a:prstGeom>
          <a:noFill/>
          <a:ln>
            <a:noFill/>
          </a:ln>
        </p:spPr>
        <p:txBody>
          <a:bodyPr lIns="0" rIns="0" tIns="0" bIns="0" anchor="ctr">
            <a:noAutofit/>
          </a:bodyPr>
          <a:p>
            <a:pPr algn="ctr"/>
            <a:r>
              <a:rPr b="0" lang="en-US" sz="3300" spc="-1" strike="noStrike">
                <a:latin typeface="Arial"/>
              </a:rPr>
              <a:t>What is a jet?</a:t>
            </a:r>
            <a:endParaRPr b="0" lang="en-US" sz="3300" spc="-1" strike="noStrike">
              <a:latin typeface="Arial"/>
            </a:endParaRPr>
          </a:p>
        </p:txBody>
      </p:sp>
      <p:pic>
        <p:nvPicPr>
          <p:cNvPr id="722" name="" descr=""/>
          <p:cNvPicPr/>
          <p:nvPr/>
        </p:nvPicPr>
        <p:blipFill>
          <a:blip r:embed="rId1"/>
          <a:stretch/>
        </p:blipFill>
        <p:spPr>
          <a:xfrm>
            <a:off x="5385240" y="766440"/>
            <a:ext cx="3749040" cy="3825000"/>
          </a:xfrm>
          <a:prstGeom prst="rect">
            <a:avLst/>
          </a:prstGeom>
          <a:ln>
            <a:noFill/>
          </a:ln>
        </p:spPr>
      </p:pic>
      <p:sp>
        <p:nvSpPr>
          <p:cNvPr id="723" name="CustomShape 2"/>
          <p:cNvSpPr/>
          <p:nvPr/>
        </p:nvSpPr>
        <p:spPr>
          <a:xfrm>
            <a:off x="1527120" y="759960"/>
            <a:ext cx="1918440" cy="550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nvGrpSpPr>
          <p:cNvPr id="724" name="Group 3"/>
          <p:cNvGrpSpPr/>
          <p:nvPr/>
        </p:nvGrpSpPr>
        <p:grpSpPr>
          <a:xfrm>
            <a:off x="726840" y="630360"/>
            <a:ext cx="3719880" cy="3763440"/>
            <a:chOff x="726840" y="630360"/>
            <a:chExt cx="3719880" cy="3763440"/>
          </a:xfrm>
        </p:grpSpPr>
        <p:pic>
          <p:nvPicPr>
            <p:cNvPr id="725" name="" descr=""/>
            <p:cNvPicPr/>
            <p:nvPr/>
          </p:nvPicPr>
          <p:blipFill>
            <a:blip r:embed="rId2"/>
            <a:stretch/>
          </p:blipFill>
          <p:spPr>
            <a:xfrm>
              <a:off x="751320" y="698400"/>
              <a:ext cx="3695400" cy="3695400"/>
            </a:xfrm>
            <a:prstGeom prst="rect">
              <a:avLst/>
            </a:prstGeom>
            <a:ln>
              <a:noFill/>
            </a:ln>
          </p:spPr>
        </p:pic>
        <p:sp>
          <p:nvSpPr>
            <p:cNvPr id="726" name="CustomShape 4"/>
            <p:cNvSpPr/>
            <p:nvPr/>
          </p:nvSpPr>
          <p:spPr>
            <a:xfrm>
              <a:off x="2484360" y="2401920"/>
              <a:ext cx="228240" cy="228240"/>
            </a:xfrm>
            <a:prstGeom prst="ellipse">
              <a:avLst/>
            </a:prstGeom>
            <a:solidFill>
              <a:srgbClr val="ffffff"/>
            </a:solidFill>
            <a:ln>
              <a:solidFill>
                <a:srgbClr val="808080"/>
              </a:solidFill>
            </a:ln>
          </p:spPr>
          <p:style>
            <a:lnRef idx="0"/>
            <a:fillRef idx="0"/>
            <a:effectRef idx="0"/>
            <a:fontRef idx="minor"/>
          </p:style>
        </p:sp>
        <p:sp>
          <p:nvSpPr>
            <p:cNvPr id="727" name="CustomShape 5"/>
            <p:cNvSpPr/>
            <p:nvPr/>
          </p:nvSpPr>
          <p:spPr>
            <a:xfrm>
              <a:off x="2712960" y="1944720"/>
              <a:ext cx="1142640" cy="8035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US" sz="2500" spc="-1" strike="noStrike">
                  <a:solidFill>
                    <a:srgbClr val="ffffff"/>
                  </a:solidFill>
                  <a:latin typeface="Arial"/>
                </a:rPr>
                <a:t>Beam pipe</a:t>
              </a:r>
              <a:endParaRPr b="0" lang="en-US" sz="2500" spc="-1" strike="noStrike">
                <a:latin typeface="Arial"/>
              </a:endParaRPr>
            </a:p>
          </p:txBody>
        </p:sp>
        <p:sp>
          <p:nvSpPr>
            <p:cNvPr id="728" name="TextShape 6"/>
            <p:cNvSpPr txBox="1"/>
            <p:nvPr/>
          </p:nvSpPr>
          <p:spPr>
            <a:xfrm>
              <a:off x="726840" y="630360"/>
              <a:ext cx="1570680" cy="464040"/>
            </a:xfrm>
            <a:prstGeom prst="rect">
              <a:avLst/>
            </a:prstGeom>
            <a:noFill/>
            <a:ln>
              <a:noFill/>
            </a:ln>
          </p:spPr>
          <p:txBody>
            <a:bodyPr lIns="90000" rIns="90000" tIns="45000" bIns="45000">
              <a:noAutofit/>
            </a:bodyPr>
            <a:p>
              <a:r>
                <a:rPr b="1" lang="en-US" sz="2650" spc="-1" strike="noStrike">
                  <a:solidFill>
                    <a:srgbClr val="ffffff"/>
                  </a:solidFill>
                  <a:latin typeface="Times New Roman"/>
                  <a:ea typeface="DejaVu Sans"/>
                </a:rPr>
                <a:t>p+p  dijet</a:t>
              </a:r>
              <a:endParaRPr b="0" lang="en-US" sz="2650" spc="-1" strike="noStrike">
                <a:latin typeface="Arial"/>
              </a:endParaRPr>
            </a:p>
          </p:txBody>
        </p:sp>
      </p:grpSp>
      <p:pic>
        <p:nvPicPr>
          <p:cNvPr id="729" name="" descr=""/>
          <p:cNvPicPr/>
          <p:nvPr/>
        </p:nvPicPr>
        <p:blipFill>
          <a:blip r:embed="rId3"/>
          <a:stretch/>
        </p:blipFill>
        <p:spPr>
          <a:xfrm>
            <a:off x="7990920" y="3646440"/>
            <a:ext cx="1668960" cy="2010600"/>
          </a:xfrm>
          <a:prstGeom prst="rect">
            <a:avLst/>
          </a:prstGeom>
          <a:ln>
            <a:noFill/>
          </a:ln>
        </p:spPr>
      </p:pic>
      <p:sp>
        <p:nvSpPr>
          <p:cNvPr id="730" name="TextShape 7"/>
          <p:cNvSpPr txBox="1"/>
          <p:nvPr/>
        </p:nvSpPr>
        <p:spPr>
          <a:xfrm>
            <a:off x="334080" y="4465800"/>
            <a:ext cx="8045280" cy="1323720"/>
          </a:xfrm>
          <a:prstGeom prst="rect">
            <a:avLst/>
          </a:prstGeom>
          <a:noFill/>
          <a:ln>
            <a:noFill/>
          </a:ln>
        </p:spPr>
        <p:txBody>
          <a:bodyPr lIns="90000" rIns="90000" tIns="45000" bIns="45000">
            <a:noAutofit/>
          </a:bodyPr>
          <a:p>
            <a:pPr algn="ctr">
              <a:spcBef>
                <a:spcPts val="1191"/>
              </a:spcBef>
              <a:spcAft>
                <a:spcPts val="992"/>
              </a:spcAft>
            </a:pPr>
            <a:r>
              <a:rPr b="0" lang="en-US" sz="2200" spc="-1" strike="noStrike">
                <a:latin typeface="Times New Roman"/>
              </a:rPr>
              <a:t>“</a:t>
            </a:r>
            <a:r>
              <a:rPr b="0" lang="en-US" sz="2200" spc="-1" strike="noStrike">
                <a:latin typeface="Times New Roman"/>
              </a:rPr>
              <a:t>I know it when I see it”</a:t>
            </a:r>
            <a:endParaRPr b="0" lang="en-US" sz="2200" spc="-1" strike="noStrike">
              <a:latin typeface="Arial"/>
            </a:endParaRPr>
          </a:p>
          <a:p>
            <a:pPr algn="ctr">
              <a:spcBef>
                <a:spcPts val="1191"/>
              </a:spcBef>
              <a:spcAft>
                <a:spcPts val="992"/>
              </a:spcAft>
            </a:pPr>
            <a:r>
              <a:rPr b="0" lang="en-US" sz="2200" spc="-1" strike="noStrike">
                <a:latin typeface="Times New Roman"/>
              </a:rPr>
              <a:t>US Supreme Court Justice Potter Stewart, Jacobellis v. Ohio</a:t>
            </a:r>
            <a:endParaRPr b="0" lang="en-US" sz="2200" spc="-1" strike="noStrike">
              <a:latin typeface="Arial"/>
            </a:endParaRPr>
          </a:p>
          <a:p>
            <a:pPr algn="ctr">
              <a:spcBef>
                <a:spcPts val="1191"/>
              </a:spcBef>
              <a:spcAft>
                <a:spcPts val="992"/>
              </a:spcAft>
            </a:pPr>
            <a:endParaRPr b="0" lang="en-US" sz="22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1" name="TextShape 1"/>
          <p:cNvSpPr txBox="1"/>
          <p:nvPr/>
        </p:nvSpPr>
        <p:spPr>
          <a:xfrm>
            <a:off x="504000" y="49320"/>
            <a:ext cx="9071640" cy="573120"/>
          </a:xfrm>
          <a:prstGeom prst="rect">
            <a:avLst/>
          </a:prstGeom>
          <a:noFill/>
          <a:ln>
            <a:noFill/>
          </a:ln>
        </p:spPr>
        <p:txBody>
          <a:bodyPr lIns="0" rIns="0" tIns="0" bIns="0" anchor="ctr">
            <a:noAutofit/>
          </a:bodyPr>
          <a:p>
            <a:pPr algn="ctr"/>
            <a:r>
              <a:rPr b="0" lang="en-US" sz="3300" spc="-1" strike="noStrike">
                <a:latin typeface="Arial"/>
              </a:rPr>
              <a:t>Jet finding algorithms</a:t>
            </a:r>
            <a:endParaRPr b="0" lang="en-US" sz="3300" spc="-1" strike="noStrike">
              <a:latin typeface="Arial"/>
            </a:endParaRPr>
          </a:p>
        </p:txBody>
      </p:sp>
      <p:sp>
        <p:nvSpPr>
          <p:cNvPr id="732" name="TextShape 2"/>
          <p:cNvSpPr txBox="1"/>
          <p:nvPr/>
        </p:nvSpPr>
        <p:spPr>
          <a:xfrm>
            <a:off x="313200" y="3629160"/>
            <a:ext cx="6585840" cy="1625760"/>
          </a:xfrm>
          <a:prstGeom prst="rect">
            <a:avLst/>
          </a:prstGeom>
          <a:noFill/>
          <a:ln>
            <a:noFill/>
          </a:ln>
        </p:spPr>
        <p:txBody>
          <a:bodyPr lIns="90000" rIns="90000" tIns="45000" bIns="45000">
            <a:noAutofit/>
          </a:bodyPr>
          <a:p>
            <a:pPr marL="216000" indent="-216000">
              <a:buClr>
                <a:srgbClr val="000000"/>
              </a:buClr>
              <a:buSzPct val="45000"/>
              <a:buFont typeface="Wingdings" charset="2"/>
              <a:buChar char=""/>
            </a:pPr>
            <a:r>
              <a:rPr b="0" lang="en-US" sz="2500" spc="-1" strike="noStrike">
                <a:latin typeface="Arial"/>
              </a:rPr>
              <a:t>Any list of objects works as input</a:t>
            </a:r>
            <a:endParaRPr b="0" lang="en-US" sz="2500" spc="-1" strike="noStrike">
              <a:latin typeface="Arial"/>
            </a:endParaRPr>
          </a:p>
          <a:p>
            <a:pPr marL="216000" indent="-216000">
              <a:buClr>
                <a:srgbClr val="000000"/>
              </a:buClr>
              <a:buSzPct val="45000"/>
              <a:buFont typeface="Wingdings" charset="2"/>
              <a:buChar char=""/>
            </a:pPr>
            <a:r>
              <a:rPr b="0" lang="en-US" sz="2500" spc="-1" strike="noStrike">
                <a:latin typeface="Arial"/>
              </a:rPr>
              <a:t>Use the same algorithm on theory &amp; experiment</a:t>
            </a:r>
            <a:endParaRPr b="0" lang="en-US" sz="2500" spc="-1" strike="noStrike">
              <a:latin typeface="Arial"/>
            </a:endParaRPr>
          </a:p>
          <a:p>
            <a:pPr marL="216000" indent="-216000">
              <a:buClr>
                <a:srgbClr val="000000"/>
              </a:buClr>
              <a:buSzPct val="45000"/>
              <a:buFont typeface="Wingdings" charset="2"/>
              <a:buChar char=""/>
            </a:pPr>
            <a:r>
              <a:rPr b="0" lang="en-US" sz="2500" spc="-1" strike="noStrike">
                <a:latin typeface="Arial"/>
              </a:rPr>
              <a:t>Output only as good as input</a:t>
            </a:r>
            <a:endParaRPr b="0" lang="en-US" sz="2500" spc="-1" strike="noStrike">
              <a:latin typeface="Arial"/>
            </a:endParaRPr>
          </a:p>
        </p:txBody>
      </p:sp>
      <p:pic>
        <p:nvPicPr>
          <p:cNvPr id="733" name="" descr=""/>
          <p:cNvPicPr/>
          <p:nvPr/>
        </p:nvPicPr>
        <p:blipFill>
          <a:blip r:embed="rId1"/>
          <a:stretch/>
        </p:blipFill>
        <p:spPr>
          <a:xfrm>
            <a:off x="5945400" y="2456640"/>
            <a:ext cx="3658680" cy="2870640"/>
          </a:xfrm>
          <a:prstGeom prst="rect">
            <a:avLst/>
          </a:prstGeom>
          <a:ln>
            <a:noFill/>
          </a:ln>
        </p:spPr>
      </p:pic>
      <p:grpSp>
        <p:nvGrpSpPr>
          <p:cNvPr id="734" name="Group 3"/>
          <p:cNvGrpSpPr/>
          <p:nvPr/>
        </p:nvGrpSpPr>
        <p:grpSpPr>
          <a:xfrm>
            <a:off x="274320" y="601200"/>
            <a:ext cx="9055440" cy="2890440"/>
            <a:chOff x="274320" y="601200"/>
            <a:chExt cx="9055440" cy="2890440"/>
          </a:xfrm>
        </p:grpSpPr>
        <p:grpSp>
          <p:nvGrpSpPr>
            <p:cNvPr id="735" name="Group 4"/>
            <p:cNvGrpSpPr/>
            <p:nvPr/>
          </p:nvGrpSpPr>
          <p:grpSpPr>
            <a:xfrm>
              <a:off x="274320" y="601200"/>
              <a:ext cx="2103840" cy="731160"/>
              <a:chOff x="274320" y="601200"/>
              <a:chExt cx="2103840" cy="731160"/>
            </a:xfrm>
          </p:grpSpPr>
          <p:sp>
            <p:nvSpPr>
              <p:cNvPr id="736" name="CustomShape 5"/>
              <p:cNvSpPr/>
              <p:nvPr/>
            </p:nvSpPr>
            <p:spPr>
              <a:xfrm>
                <a:off x="274320" y="601200"/>
                <a:ext cx="2103840" cy="639720"/>
              </a:xfrm>
              <a:custGeom>
                <a:avLst/>
                <a:gdLst/>
                <a:ahLst/>
                <a:rect l="0" t="0" r="r" b="b"/>
                <a:pathLst>
                  <a:path w="5846" h="1779">
                    <a:moveTo>
                      <a:pt x="296" y="0"/>
                    </a:moveTo>
                    <a:lnTo>
                      <a:pt x="296" y="0"/>
                    </a:lnTo>
                    <a:cubicBezTo>
                      <a:pt x="244" y="0"/>
                      <a:pt x="193" y="14"/>
                      <a:pt x="148" y="40"/>
                    </a:cubicBezTo>
                    <a:cubicBezTo>
                      <a:pt x="103" y="66"/>
                      <a:pt x="66" y="103"/>
                      <a:pt x="40" y="148"/>
                    </a:cubicBezTo>
                    <a:cubicBezTo>
                      <a:pt x="14" y="193"/>
                      <a:pt x="0" y="244"/>
                      <a:pt x="0" y="296"/>
                    </a:cubicBezTo>
                    <a:lnTo>
                      <a:pt x="0" y="1481"/>
                    </a:lnTo>
                    <a:lnTo>
                      <a:pt x="0" y="1482"/>
                    </a:lnTo>
                    <a:cubicBezTo>
                      <a:pt x="0" y="1534"/>
                      <a:pt x="14" y="1585"/>
                      <a:pt x="40" y="1630"/>
                    </a:cubicBezTo>
                    <a:cubicBezTo>
                      <a:pt x="66" y="1675"/>
                      <a:pt x="103" y="1712"/>
                      <a:pt x="148" y="1738"/>
                    </a:cubicBezTo>
                    <a:cubicBezTo>
                      <a:pt x="193" y="1764"/>
                      <a:pt x="244" y="1778"/>
                      <a:pt x="296" y="1778"/>
                    </a:cubicBezTo>
                    <a:lnTo>
                      <a:pt x="5548" y="1778"/>
                    </a:lnTo>
                    <a:lnTo>
                      <a:pt x="5549" y="1778"/>
                    </a:lnTo>
                    <a:cubicBezTo>
                      <a:pt x="5601" y="1778"/>
                      <a:pt x="5652" y="1764"/>
                      <a:pt x="5697" y="1738"/>
                    </a:cubicBezTo>
                    <a:cubicBezTo>
                      <a:pt x="5742" y="1712"/>
                      <a:pt x="5779" y="1675"/>
                      <a:pt x="5805" y="1630"/>
                    </a:cubicBezTo>
                    <a:cubicBezTo>
                      <a:pt x="5831" y="1585"/>
                      <a:pt x="5845" y="1534"/>
                      <a:pt x="5845" y="1482"/>
                    </a:cubicBezTo>
                    <a:lnTo>
                      <a:pt x="5845" y="296"/>
                    </a:lnTo>
                    <a:lnTo>
                      <a:pt x="5845" y="296"/>
                    </a:lnTo>
                    <a:lnTo>
                      <a:pt x="5845" y="296"/>
                    </a:lnTo>
                    <a:cubicBezTo>
                      <a:pt x="5845" y="244"/>
                      <a:pt x="5831" y="193"/>
                      <a:pt x="5805" y="148"/>
                    </a:cubicBezTo>
                    <a:cubicBezTo>
                      <a:pt x="5779" y="103"/>
                      <a:pt x="5742" y="66"/>
                      <a:pt x="5697" y="40"/>
                    </a:cubicBezTo>
                    <a:cubicBezTo>
                      <a:pt x="5652" y="14"/>
                      <a:pt x="5601" y="0"/>
                      <a:pt x="5549" y="0"/>
                    </a:cubicBezTo>
                    <a:lnTo>
                      <a:pt x="296" y="0"/>
                    </a:lnTo>
                  </a:path>
                </a:pathLst>
              </a:custGeom>
              <a:solidFill>
                <a:srgbClr val="e6ff00"/>
              </a:solidFill>
              <a:ln>
                <a:solidFill>
                  <a:srgbClr val="3465a4"/>
                </a:solidFill>
              </a:ln>
            </p:spPr>
            <p:style>
              <a:lnRef idx="0"/>
              <a:fillRef idx="0"/>
              <a:effectRef idx="0"/>
              <a:fontRef idx="minor"/>
            </p:style>
          </p:sp>
          <p:sp>
            <p:nvSpPr>
              <p:cNvPr id="737" name="TextShape 6"/>
              <p:cNvSpPr txBox="1"/>
              <p:nvPr/>
            </p:nvSpPr>
            <p:spPr>
              <a:xfrm>
                <a:off x="640080" y="692640"/>
                <a:ext cx="1646640" cy="639720"/>
              </a:xfrm>
              <a:prstGeom prst="rect">
                <a:avLst/>
              </a:prstGeom>
              <a:noFill/>
              <a:ln>
                <a:noFill/>
              </a:ln>
            </p:spPr>
            <p:txBody>
              <a:bodyPr lIns="90000" rIns="90000" tIns="45000" bIns="45000">
                <a:noAutofit/>
              </a:bodyPr>
              <a:p>
                <a:r>
                  <a:rPr b="0" lang="en-US" sz="3000" spc="-1" strike="noStrike">
                    <a:latin typeface="Arial"/>
                  </a:rPr>
                  <a:t>Tracks</a:t>
                </a:r>
                <a:endParaRPr b="0" lang="en-US" sz="3000" spc="-1" strike="noStrike">
                  <a:latin typeface="Arial"/>
                </a:endParaRPr>
              </a:p>
            </p:txBody>
          </p:sp>
        </p:grpSp>
        <p:grpSp>
          <p:nvGrpSpPr>
            <p:cNvPr id="738" name="Group 7"/>
            <p:cNvGrpSpPr/>
            <p:nvPr/>
          </p:nvGrpSpPr>
          <p:grpSpPr>
            <a:xfrm>
              <a:off x="274680" y="1680840"/>
              <a:ext cx="2103840" cy="731160"/>
              <a:chOff x="274680" y="1680840"/>
              <a:chExt cx="2103840" cy="731160"/>
            </a:xfrm>
          </p:grpSpPr>
          <p:sp>
            <p:nvSpPr>
              <p:cNvPr id="739" name="CustomShape 8"/>
              <p:cNvSpPr/>
              <p:nvPr/>
            </p:nvSpPr>
            <p:spPr>
              <a:xfrm>
                <a:off x="274680" y="1680840"/>
                <a:ext cx="2103840" cy="639720"/>
              </a:xfrm>
              <a:custGeom>
                <a:avLst/>
                <a:gdLst/>
                <a:ahLst/>
                <a:rect l="0" t="0" r="r" b="b"/>
                <a:pathLst>
                  <a:path w="5846" h="1779">
                    <a:moveTo>
                      <a:pt x="296" y="0"/>
                    </a:moveTo>
                    <a:lnTo>
                      <a:pt x="296" y="0"/>
                    </a:lnTo>
                    <a:cubicBezTo>
                      <a:pt x="244" y="0"/>
                      <a:pt x="193" y="14"/>
                      <a:pt x="148" y="40"/>
                    </a:cubicBezTo>
                    <a:cubicBezTo>
                      <a:pt x="103" y="66"/>
                      <a:pt x="66" y="103"/>
                      <a:pt x="40" y="148"/>
                    </a:cubicBezTo>
                    <a:cubicBezTo>
                      <a:pt x="14" y="193"/>
                      <a:pt x="0" y="244"/>
                      <a:pt x="0" y="296"/>
                    </a:cubicBezTo>
                    <a:lnTo>
                      <a:pt x="0" y="1481"/>
                    </a:lnTo>
                    <a:lnTo>
                      <a:pt x="0" y="1482"/>
                    </a:lnTo>
                    <a:cubicBezTo>
                      <a:pt x="0" y="1534"/>
                      <a:pt x="14" y="1585"/>
                      <a:pt x="40" y="1630"/>
                    </a:cubicBezTo>
                    <a:cubicBezTo>
                      <a:pt x="66" y="1675"/>
                      <a:pt x="103" y="1712"/>
                      <a:pt x="148" y="1738"/>
                    </a:cubicBezTo>
                    <a:cubicBezTo>
                      <a:pt x="193" y="1764"/>
                      <a:pt x="244" y="1778"/>
                      <a:pt x="296" y="1778"/>
                    </a:cubicBezTo>
                    <a:lnTo>
                      <a:pt x="5548" y="1778"/>
                    </a:lnTo>
                    <a:lnTo>
                      <a:pt x="5549" y="1778"/>
                    </a:lnTo>
                    <a:cubicBezTo>
                      <a:pt x="5601" y="1778"/>
                      <a:pt x="5652" y="1764"/>
                      <a:pt x="5697" y="1738"/>
                    </a:cubicBezTo>
                    <a:cubicBezTo>
                      <a:pt x="5742" y="1712"/>
                      <a:pt x="5779" y="1675"/>
                      <a:pt x="5805" y="1630"/>
                    </a:cubicBezTo>
                    <a:cubicBezTo>
                      <a:pt x="5831" y="1585"/>
                      <a:pt x="5845" y="1534"/>
                      <a:pt x="5845" y="1482"/>
                    </a:cubicBezTo>
                    <a:lnTo>
                      <a:pt x="5845" y="296"/>
                    </a:lnTo>
                    <a:lnTo>
                      <a:pt x="5845" y="296"/>
                    </a:lnTo>
                    <a:lnTo>
                      <a:pt x="5845" y="296"/>
                    </a:lnTo>
                    <a:cubicBezTo>
                      <a:pt x="5845" y="244"/>
                      <a:pt x="5831" y="193"/>
                      <a:pt x="5805" y="148"/>
                    </a:cubicBezTo>
                    <a:cubicBezTo>
                      <a:pt x="5779" y="103"/>
                      <a:pt x="5742" y="66"/>
                      <a:pt x="5697" y="40"/>
                    </a:cubicBezTo>
                    <a:cubicBezTo>
                      <a:pt x="5652" y="14"/>
                      <a:pt x="5601" y="0"/>
                      <a:pt x="5549" y="0"/>
                    </a:cubicBezTo>
                    <a:lnTo>
                      <a:pt x="296" y="0"/>
                    </a:lnTo>
                  </a:path>
                </a:pathLst>
              </a:custGeom>
              <a:solidFill>
                <a:srgbClr val="e6ff00"/>
              </a:solidFill>
              <a:ln>
                <a:solidFill>
                  <a:srgbClr val="3465a4"/>
                </a:solidFill>
              </a:ln>
            </p:spPr>
            <p:style>
              <a:lnRef idx="0"/>
              <a:fillRef idx="0"/>
              <a:effectRef idx="0"/>
              <a:fontRef idx="minor"/>
            </p:style>
          </p:sp>
          <p:sp>
            <p:nvSpPr>
              <p:cNvPr id="740" name="TextShape 9"/>
              <p:cNvSpPr txBox="1"/>
              <p:nvPr/>
            </p:nvSpPr>
            <p:spPr>
              <a:xfrm>
                <a:off x="274680" y="1772280"/>
                <a:ext cx="2103840" cy="639720"/>
              </a:xfrm>
              <a:prstGeom prst="rect">
                <a:avLst/>
              </a:prstGeom>
              <a:noFill/>
              <a:ln>
                <a:noFill/>
              </a:ln>
            </p:spPr>
            <p:txBody>
              <a:bodyPr lIns="90000" rIns="90000" tIns="45000" bIns="45000">
                <a:noAutofit/>
              </a:bodyPr>
              <a:p>
                <a:pPr algn="ctr"/>
                <a:r>
                  <a:rPr b="0" lang="en-US" sz="3000" spc="-1" strike="noStrike">
                    <a:latin typeface="Arial"/>
                  </a:rPr>
                  <a:t>Clusters</a:t>
                </a:r>
                <a:endParaRPr b="0" lang="en-US" sz="3000" spc="-1" strike="noStrike">
                  <a:latin typeface="Arial"/>
                </a:endParaRPr>
              </a:p>
            </p:txBody>
          </p:sp>
        </p:grpSp>
        <p:grpSp>
          <p:nvGrpSpPr>
            <p:cNvPr id="741" name="Group 10"/>
            <p:cNvGrpSpPr/>
            <p:nvPr/>
          </p:nvGrpSpPr>
          <p:grpSpPr>
            <a:xfrm>
              <a:off x="275040" y="2760480"/>
              <a:ext cx="2103840" cy="731160"/>
              <a:chOff x="275040" y="2760480"/>
              <a:chExt cx="2103840" cy="731160"/>
            </a:xfrm>
          </p:grpSpPr>
          <p:sp>
            <p:nvSpPr>
              <p:cNvPr id="742" name="CustomShape 11"/>
              <p:cNvSpPr/>
              <p:nvPr/>
            </p:nvSpPr>
            <p:spPr>
              <a:xfrm>
                <a:off x="275040" y="2760480"/>
                <a:ext cx="2103840" cy="639720"/>
              </a:xfrm>
              <a:custGeom>
                <a:avLst/>
                <a:gdLst/>
                <a:ahLst/>
                <a:rect l="0" t="0" r="r" b="b"/>
                <a:pathLst>
                  <a:path w="5846" h="1779">
                    <a:moveTo>
                      <a:pt x="296" y="0"/>
                    </a:moveTo>
                    <a:lnTo>
                      <a:pt x="296" y="0"/>
                    </a:lnTo>
                    <a:cubicBezTo>
                      <a:pt x="244" y="0"/>
                      <a:pt x="193" y="14"/>
                      <a:pt x="148" y="40"/>
                    </a:cubicBezTo>
                    <a:cubicBezTo>
                      <a:pt x="103" y="66"/>
                      <a:pt x="66" y="103"/>
                      <a:pt x="40" y="148"/>
                    </a:cubicBezTo>
                    <a:cubicBezTo>
                      <a:pt x="14" y="193"/>
                      <a:pt x="0" y="244"/>
                      <a:pt x="0" y="296"/>
                    </a:cubicBezTo>
                    <a:lnTo>
                      <a:pt x="0" y="1481"/>
                    </a:lnTo>
                    <a:lnTo>
                      <a:pt x="0" y="1482"/>
                    </a:lnTo>
                    <a:cubicBezTo>
                      <a:pt x="0" y="1534"/>
                      <a:pt x="14" y="1585"/>
                      <a:pt x="40" y="1630"/>
                    </a:cubicBezTo>
                    <a:cubicBezTo>
                      <a:pt x="66" y="1675"/>
                      <a:pt x="103" y="1712"/>
                      <a:pt x="148" y="1738"/>
                    </a:cubicBezTo>
                    <a:cubicBezTo>
                      <a:pt x="193" y="1764"/>
                      <a:pt x="244" y="1778"/>
                      <a:pt x="296" y="1778"/>
                    </a:cubicBezTo>
                    <a:lnTo>
                      <a:pt x="5548" y="1778"/>
                    </a:lnTo>
                    <a:lnTo>
                      <a:pt x="5549" y="1778"/>
                    </a:lnTo>
                    <a:cubicBezTo>
                      <a:pt x="5601" y="1778"/>
                      <a:pt x="5652" y="1764"/>
                      <a:pt x="5697" y="1738"/>
                    </a:cubicBezTo>
                    <a:cubicBezTo>
                      <a:pt x="5742" y="1712"/>
                      <a:pt x="5779" y="1675"/>
                      <a:pt x="5805" y="1630"/>
                    </a:cubicBezTo>
                    <a:cubicBezTo>
                      <a:pt x="5831" y="1585"/>
                      <a:pt x="5845" y="1534"/>
                      <a:pt x="5845" y="1482"/>
                    </a:cubicBezTo>
                    <a:lnTo>
                      <a:pt x="5845" y="296"/>
                    </a:lnTo>
                    <a:lnTo>
                      <a:pt x="5845" y="296"/>
                    </a:lnTo>
                    <a:lnTo>
                      <a:pt x="5845" y="296"/>
                    </a:lnTo>
                    <a:cubicBezTo>
                      <a:pt x="5845" y="244"/>
                      <a:pt x="5831" y="193"/>
                      <a:pt x="5805" y="148"/>
                    </a:cubicBezTo>
                    <a:cubicBezTo>
                      <a:pt x="5779" y="103"/>
                      <a:pt x="5742" y="66"/>
                      <a:pt x="5697" y="40"/>
                    </a:cubicBezTo>
                    <a:cubicBezTo>
                      <a:pt x="5652" y="14"/>
                      <a:pt x="5601" y="0"/>
                      <a:pt x="5549" y="0"/>
                    </a:cubicBezTo>
                    <a:lnTo>
                      <a:pt x="296" y="0"/>
                    </a:lnTo>
                  </a:path>
                </a:pathLst>
              </a:custGeom>
              <a:solidFill>
                <a:srgbClr val="e6ff00"/>
              </a:solidFill>
              <a:ln>
                <a:solidFill>
                  <a:srgbClr val="3465a4"/>
                </a:solidFill>
              </a:ln>
            </p:spPr>
            <p:style>
              <a:lnRef idx="0"/>
              <a:fillRef idx="0"/>
              <a:effectRef idx="0"/>
              <a:fontRef idx="minor"/>
            </p:style>
          </p:sp>
          <p:sp>
            <p:nvSpPr>
              <p:cNvPr id="743" name="TextShape 12"/>
              <p:cNvSpPr txBox="1"/>
              <p:nvPr/>
            </p:nvSpPr>
            <p:spPr>
              <a:xfrm>
                <a:off x="275040" y="2851920"/>
                <a:ext cx="2103840" cy="639720"/>
              </a:xfrm>
              <a:prstGeom prst="rect">
                <a:avLst/>
              </a:prstGeom>
              <a:noFill/>
              <a:ln>
                <a:noFill/>
              </a:ln>
            </p:spPr>
            <p:txBody>
              <a:bodyPr lIns="90000" rIns="90000" tIns="45000" bIns="45000">
                <a:noAutofit/>
              </a:bodyPr>
              <a:p>
                <a:pPr algn="ctr"/>
                <a:r>
                  <a:rPr b="0" lang="en-US" sz="3000" spc="-1" strike="noStrike">
                    <a:latin typeface="Arial"/>
                  </a:rPr>
                  <a:t>Particles</a:t>
                </a:r>
                <a:endParaRPr b="0" lang="en-US" sz="3000" spc="-1" strike="noStrike">
                  <a:latin typeface="Arial"/>
                </a:endParaRPr>
              </a:p>
            </p:txBody>
          </p:sp>
        </p:grpSp>
        <p:grpSp>
          <p:nvGrpSpPr>
            <p:cNvPr id="744" name="Group 13"/>
            <p:cNvGrpSpPr/>
            <p:nvPr/>
          </p:nvGrpSpPr>
          <p:grpSpPr>
            <a:xfrm>
              <a:off x="3933000" y="1224000"/>
              <a:ext cx="2103840" cy="1205640"/>
              <a:chOff x="3933000" y="1224000"/>
              <a:chExt cx="2103840" cy="1205640"/>
            </a:xfrm>
          </p:grpSpPr>
          <p:sp>
            <p:nvSpPr>
              <p:cNvPr id="745" name="CustomShape 14"/>
              <p:cNvSpPr/>
              <p:nvPr/>
            </p:nvSpPr>
            <p:spPr>
              <a:xfrm>
                <a:off x="3933000" y="1224000"/>
                <a:ext cx="2103840" cy="1205640"/>
              </a:xfrm>
              <a:custGeom>
                <a:avLst/>
                <a:gdLst/>
                <a:ahLst/>
                <a:rect l="0" t="0" r="r" b="b"/>
                <a:pathLst>
                  <a:path w="5846" h="3351">
                    <a:moveTo>
                      <a:pt x="558" y="0"/>
                    </a:moveTo>
                    <a:lnTo>
                      <a:pt x="558" y="0"/>
                    </a:lnTo>
                    <a:cubicBezTo>
                      <a:pt x="460" y="0"/>
                      <a:pt x="364" y="26"/>
                      <a:pt x="279" y="75"/>
                    </a:cubicBezTo>
                    <a:cubicBezTo>
                      <a:pt x="194" y="124"/>
                      <a:pt x="124" y="194"/>
                      <a:pt x="75" y="279"/>
                    </a:cubicBezTo>
                    <a:cubicBezTo>
                      <a:pt x="26" y="364"/>
                      <a:pt x="0" y="460"/>
                      <a:pt x="0" y="558"/>
                    </a:cubicBezTo>
                    <a:lnTo>
                      <a:pt x="0" y="2791"/>
                    </a:lnTo>
                    <a:lnTo>
                      <a:pt x="0" y="2792"/>
                    </a:lnTo>
                    <a:cubicBezTo>
                      <a:pt x="0" y="2890"/>
                      <a:pt x="26" y="2986"/>
                      <a:pt x="75" y="3071"/>
                    </a:cubicBezTo>
                    <a:cubicBezTo>
                      <a:pt x="124" y="3156"/>
                      <a:pt x="194" y="3226"/>
                      <a:pt x="279" y="3275"/>
                    </a:cubicBezTo>
                    <a:cubicBezTo>
                      <a:pt x="364" y="3324"/>
                      <a:pt x="460" y="3350"/>
                      <a:pt x="558" y="3350"/>
                    </a:cubicBezTo>
                    <a:lnTo>
                      <a:pt x="5286" y="3350"/>
                    </a:lnTo>
                    <a:lnTo>
                      <a:pt x="5287" y="3350"/>
                    </a:lnTo>
                    <a:cubicBezTo>
                      <a:pt x="5385" y="3350"/>
                      <a:pt x="5481" y="3324"/>
                      <a:pt x="5566" y="3275"/>
                    </a:cubicBezTo>
                    <a:cubicBezTo>
                      <a:pt x="5651" y="3226"/>
                      <a:pt x="5721" y="3156"/>
                      <a:pt x="5770" y="3071"/>
                    </a:cubicBezTo>
                    <a:cubicBezTo>
                      <a:pt x="5819" y="2986"/>
                      <a:pt x="5845" y="2890"/>
                      <a:pt x="5845" y="2792"/>
                    </a:cubicBezTo>
                    <a:lnTo>
                      <a:pt x="5845" y="558"/>
                    </a:lnTo>
                    <a:lnTo>
                      <a:pt x="5845" y="558"/>
                    </a:lnTo>
                    <a:lnTo>
                      <a:pt x="5845" y="558"/>
                    </a:lnTo>
                    <a:cubicBezTo>
                      <a:pt x="5845" y="460"/>
                      <a:pt x="5819" y="364"/>
                      <a:pt x="5770" y="279"/>
                    </a:cubicBezTo>
                    <a:cubicBezTo>
                      <a:pt x="5721" y="194"/>
                      <a:pt x="5651" y="124"/>
                      <a:pt x="5566" y="75"/>
                    </a:cubicBezTo>
                    <a:cubicBezTo>
                      <a:pt x="5481" y="26"/>
                      <a:pt x="5385" y="0"/>
                      <a:pt x="5287" y="0"/>
                    </a:cubicBezTo>
                    <a:lnTo>
                      <a:pt x="558" y="0"/>
                    </a:lnTo>
                  </a:path>
                </a:pathLst>
              </a:custGeom>
              <a:solidFill>
                <a:srgbClr val="7da647"/>
              </a:solidFill>
              <a:ln>
                <a:solidFill>
                  <a:srgbClr val="3465a4"/>
                </a:solidFill>
              </a:ln>
            </p:spPr>
            <p:style>
              <a:lnRef idx="0"/>
              <a:fillRef idx="0"/>
              <a:effectRef idx="0"/>
              <a:fontRef idx="minor"/>
            </p:style>
          </p:sp>
          <p:sp>
            <p:nvSpPr>
              <p:cNvPr id="746" name="TextShape 15"/>
              <p:cNvSpPr txBox="1"/>
              <p:nvPr/>
            </p:nvSpPr>
            <p:spPr>
              <a:xfrm>
                <a:off x="3933000" y="1330200"/>
                <a:ext cx="2103840" cy="943560"/>
              </a:xfrm>
              <a:prstGeom prst="rect">
                <a:avLst/>
              </a:prstGeom>
              <a:noFill/>
              <a:ln>
                <a:noFill/>
              </a:ln>
            </p:spPr>
            <p:txBody>
              <a:bodyPr lIns="90000" rIns="90000" tIns="45000" bIns="45000">
                <a:noAutofit/>
              </a:bodyPr>
              <a:p>
                <a:pPr algn="ctr"/>
                <a:r>
                  <a:rPr b="0" lang="en-US" sz="3000" spc="-1" strike="noStrike">
                    <a:latin typeface="Arial"/>
                  </a:rPr>
                  <a:t>Jet finding algorithm</a:t>
                </a:r>
                <a:endParaRPr b="0" lang="en-US" sz="3000" spc="-1" strike="noStrike">
                  <a:latin typeface="Arial"/>
                </a:endParaRPr>
              </a:p>
            </p:txBody>
          </p:sp>
        </p:grpSp>
        <p:grpSp>
          <p:nvGrpSpPr>
            <p:cNvPr id="747" name="Group 16"/>
            <p:cNvGrpSpPr/>
            <p:nvPr/>
          </p:nvGrpSpPr>
          <p:grpSpPr>
            <a:xfrm>
              <a:off x="7225920" y="1241280"/>
              <a:ext cx="2103840" cy="1199880"/>
              <a:chOff x="7225920" y="1241280"/>
              <a:chExt cx="2103840" cy="1199880"/>
            </a:xfrm>
          </p:grpSpPr>
          <p:sp>
            <p:nvSpPr>
              <p:cNvPr id="748" name="CustomShape 17"/>
              <p:cNvSpPr/>
              <p:nvPr/>
            </p:nvSpPr>
            <p:spPr>
              <a:xfrm>
                <a:off x="7225920" y="1241280"/>
                <a:ext cx="2103840" cy="1199880"/>
              </a:xfrm>
              <a:custGeom>
                <a:avLst/>
                <a:gdLst/>
                <a:ahLst/>
                <a:rect l="0" t="0" r="r" b="b"/>
                <a:pathLst>
                  <a:path w="5846" h="3335">
                    <a:moveTo>
                      <a:pt x="555" y="0"/>
                    </a:moveTo>
                    <a:lnTo>
                      <a:pt x="556" y="0"/>
                    </a:lnTo>
                    <a:cubicBezTo>
                      <a:pt x="458" y="0"/>
                      <a:pt x="362" y="26"/>
                      <a:pt x="278" y="74"/>
                    </a:cubicBezTo>
                    <a:cubicBezTo>
                      <a:pt x="193" y="123"/>
                      <a:pt x="123" y="193"/>
                      <a:pt x="74" y="278"/>
                    </a:cubicBezTo>
                    <a:cubicBezTo>
                      <a:pt x="26" y="362"/>
                      <a:pt x="0" y="458"/>
                      <a:pt x="0" y="556"/>
                    </a:cubicBezTo>
                    <a:lnTo>
                      <a:pt x="0" y="2778"/>
                    </a:lnTo>
                    <a:lnTo>
                      <a:pt x="0" y="2778"/>
                    </a:lnTo>
                    <a:cubicBezTo>
                      <a:pt x="0" y="2876"/>
                      <a:pt x="26" y="2972"/>
                      <a:pt x="74" y="3056"/>
                    </a:cubicBezTo>
                    <a:cubicBezTo>
                      <a:pt x="123" y="3141"/>
                      <a:pt x="193" y="3211"/>
                      <a:pt x="278" y="3260"/>
                    </a:cubicBezTo>
                    <a:cubicBezTo>
                      <a:pt x="362" y="3308"/>
                      <a:pt x="458" y="3334"/>
                      <a:pt x="556" y="3334"/>
                    </a:cubicBezTo>
                    <a:lnTo>
                      <a:pt x="5289" y="3334"/>
                    </a:lnTo>
                    <a:lnTo>
                      <a:pt x="5289" y="3334"/>
                    </a:lnTo>
                    <a:cubicBezTo>
                      <a:pt x="5387" y="3334"/>
                      <a:pt x="5483" y="3308"/>
                      <a:pt x="5567" y="3260"/>
                    </a:cubicBezTo>
                    <a:cubicBezTo>
                      <a:pt x="5652" y="3211"/>
                      <a:pt x="5722" y="3141"/>
                      <a:pt x="5771" y="3056"/>
                    </a:cubicBezTo>
                    <a:cubicBezTo>
                      <a:pt x="5819" y="2972"/>
                      <a:pt x="5845" y="2876"/>
                      <a:pt x="5845" y="2778"/>
                    </a:cubicBezTo>
                    <a:lnTo>
                      <a:pt x="5845" y="555"/>
                    </a:lnTo>
                    <a:lnTo>
                      <a:pt x="5845" y="556"/>
                    </a:lnTo>
                    <a:lnTo>
                      <a:pt x="5845" y="556"/>
                    </a:lnTo>
                    <a:cubicBezTo>
                      <a:pt x="5845" y="458"/>
                      <a:pt x="5819" y="362"/>
                      <a:pt x="5771" y="278"/>
                    </a:cubicBezTo>
                    <a:cubicBezTo>
                      <a:pt x="5722" y="193"/>
                      <a:pt x="5652" y="123"/>
                      <a:pt x="5567" y="74"/>
                    </a:cubicBezTo>
                    <a:cubicBezTo>
                      <a:pt x="5483" y="26"/>
                      <a:pt x="5387" y="0"/>
                      <a:pt x="5289" y="0"/>
                    </a:cubicBezTo>
                    <a:lnTo>
                      <a:pt x="555" y="0"/>
                    </a:lnTo>
                  </a:path>
                </a:pathLst>
              </a:custGeom>
              <a:solidFill>
                <a:srgbClr val="9966cc"/>
              </a:solidFill>
              <a:ln>
                <a:solidFill>
                  <a:srgbClr val="3465a4"/>
                </a:solidFill>
              </a:ln>
            </p:spPr>
            <p:style>
              <a:lnRef idx="0"/>
              <a:fillRef idx="0"/>
              <a:effectRef idx="0"/>
              <a:fontRef idx="minor"/>
            </p:style>
          </p:sp>
          <p:sp>
            <p:nvSpPr>
              <p:cNvPr id="749" name="TextShape 18"/>
              <p:cNvSpPr txBox="1"/>
              <p:nvPr/>
            </p:nvSpPr>
            <p:spPr>
              <a:xfrm>
                <a:off x="7225920" y="1332720"/>
                <a:ext cx="2103840" cy="943560"/>
              </a:xfrm>
              <a:prstGeom prst="rect">
                <a:avLst/>
              </a:prstGeom>
              <a:noFill/>
              <a:ln>
                <a:noFill/>
              </a:ln>
            </p:spPr>
            <p:txBody>
              <a:bodyPr lIns="90000" rIns="90000" tIns="45000" bIns="45000">
                <a:noAutofit/>
              </a:bodyPr>
              <a:p>
                <a:pPr algn="ctr"/>
                <a:r>
                  <a:rPr b="0" lang="en-US" sz="3000" spc="-1" strike="noStrike">
                    <a:latin typeface="Arial"/>
                  </a:rPr>
                  <a:t>Jet candidates</a:t>
                </a:r>
                <a:endParaRPr b="0" lang="en-US" sz="3000" spc="-1" strike="noStrike">
                  <a:latin typeface="Arial"/>
                </a:endParaRPr>
              </a:p>
            </p:txBody>
          </p:sp>
        </p:grpSp>
        <p:cxnSp>
          <p:nvCxnSpPr>
            <p:cNvPr id="750" name="Line 19"/>
            <p:cNvCxnSpPr>
              <a:stCxn id="741" idx="3"/>
              <a:endCxn id="744" idx="1"/>
            </p:cNvCxnSpPr>
            <p:nvPr/>
          </p:nvCxnSpPr>
          <p:spPr>
            <a:xfrm flipV="1">
              <a:off x="2378880" y="1826640"/>
              <a:ext cx="1554480" cy="1299600"/>
            </a:xfrm>
            <a:prstGeom prst="straightConnector1">
              <a:avLst/>
            </a:prstGeom>
            <a:ln w="54720">
              <a:solidFill>
                <a:srgbClr val="808080"/>
              </a:solidFill>
              <a:round/>
              <a:tailEnd len="med" type="triangle" w="med"/>
            </a:ln>
          </p:spPr>
        </p:cxnSp>
        <p:cxnSp>
          <p:nvCxnSpPr>
            <p:cNvPr id="751" name="Line 20"/>
            <p:cNvCxnSpPr>
              <a:stCxn id="738" idx="3"/>
              <a:endCxn id="744" idx="1"/>
            </p:cNvCxnSpPr>
            <p:nvPr/>
          </p:nvCxnSpPr>
          <p:spPr>
            <a:xfrm flipV="1">
              <a:off x="2378520" y="1826640"/>
              <a:ext cx="1554840" cy="219960"/>
            </a:xfrm>
            <a:prstGeom prst="straightConnector1">
              <a:avLst/>
            </a:prstGeom>
            <a:ln w="54720">
              <a:solidFill>
                <a:srgbClr val="808080"/>
              </a:solidFill>
              <a:round/>
              <a:tailEnd len="med" type="triangle" w="med"/>
            </a:ln>
          </p:spPr>
        </p:cxnSp>
        <p:cxnSp>
          <p:nvCxnSpPr>
            <p:cNvPr id="752" name="Line 21"/>
            <p:cNvCxnSpPr>
              <a:stCxn id="735" idx="3"/>
              <a:endCxn id="744" idx="1"/>
            </p:cNvCxnSpPr>
            <p:nvPr/>
          </p:nvCxnSpPr>
          <p:spPr>
            <a:xfrm>
              <a:off x="2378160" y="966600"/>
              <a:ext cx="1555200" cy="860400"/>
            </a:xfrm>
            <a:prstGeom prst="straightConnector1">
              <a:avLst/>
            </a:prstGeom>
            <a:ln w="54720">
              <a:solidFill>
                <a:srgbClr val="808080"/>
              </a:solidFill>
              <a:round/>
              <a:tailEnd len="med" type="triangle" w="med"/>
            </a:ln>
          </p:spPr>
        </p:cxnSp>
        <p:cxnSp>
          <p:nvCxnSpPr>
            <p:cNvPr id="753" name="Line 22"/>
            <p:cNvCxnSpPr>
              <a:stCxn id="744" idx="3"/>
              <a:endCxn id="747" idx="1"/>
            </p:cNvCxnSpPr>
            <p:nvPr/>
          </p:nvCxnSpPr>
          <p:spPr>
            <a:xfrm>
              <a:off x="6036840" y="1826640"/>
              <a:ext cx="1189440" cy="14760"/>
            </a:xfrm>
            <a:prstGeom prst="straightConnector1">
              <a:avLst/>
            </a:prstGeom>
            <a:ln w="54720">
              <a:solidFill>
                <a:srgbClr val="808080"/>
              </a:solidFill>
              <a:round/>
              <a:tailEnd len="med" type="triangle" w="med"/>
            </a:ln>
          </p:spPr>
        </p:cxnSp>
      </p:grpSp>
      <p:sp>
        <p:nvSpPr>
          <p:cNvPr id="754" name="TextShape 23"/>
          <p:cNvSpPr txBox="1"/>
          <p:nvPr/>
        </p:nvSpPr>
        <p:spPr>
          <a:xfrm>
            <a:off x="6402600" y="6855840"/>
            <a:ext cx="3368520" cy="374040"/>
          </a:xfrm>
          <a:prstGeom prst="rect">
            <a:avLst/>
          </a:prstGeom>
          <a:noFill/>
          <a:ln>
            <a:noFill/>
          </a:ln>
        </p:spPr>
        <p:txBody>
          <a:bodyPr lIns="90000" rIns="90000" tIns="45000" bIns="45000">
            <a:noAutofit/>
          </a:bodyPr>
          <a:p>
            <a:r>
              <a:rPr b="0" lang="en-US" sz="1000" spc="-1" strike="noStrike">
                <a:latin typeface="Arial"/>
              </a:rPr>
              <a:t>M. Cacciari, G. P. Salam, G.Soyez, JHEP 0804:063,2008</a:t>
            </a:r>
            <a:endParaRPr b="0" lang="en-US" sz="10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55" name="" descr=""/>
          <p:cNvPicPr/>
          <p:nvPr/>
        </p:nvPicPr>
        <p:blipFill>
          <a:blip r:embed="rId1"/>
          <a:stretch/>
        </p:blipFill>
        <p:spPr>
          <a:xfrm>
            <a:off x="182880" y="570960"/>
            <a:ext cx="5954400" cy="3656520"/>
          </a:xfrm>
          <a:prstGeom prst="rect">
            <a:avLst/>
          </a:prstGeom>
          <a:ln>
            <a:noFill/>
          </a:ln>
        </p:spPr>
      </p:pic>
      <p:sp>
        <p:nvSpPr>
          <p:cNvPr id="756" name="TextShape 1"/>
          <p:cNvSpPr txBox="1"/>
          <p:nvPr/>
        </p:nvSpPr>
        <p:spPr>
          <a:xfrm>
            <a:off x="1429560" y="49320"/>
            <a:ext cx="4544280" cy="978120"/>
          </a:xfrm>
          <a:prstGeom prst="rect">
            <a:avLst/>
          </a:prstGeom>
          <a:noFill/>
          <a:ln>
            <a:noFill/>
          </a:ln>
        </p:spPr>
        <p:txBody>
          <a:bodyPr lIns="0" rIns="0" tIns="0" bIns="0" anchor="ctr">
            <a:noAutofit/>
          </a:bodyPr>
          <a:p>
            <a:pPr algn="ctr"/>
            <a:r>
              <a:rPr b="0" lang="en-US" sz="3300" spc="-1" strike="noStrike">
                <a:latin typeface="Arial"/>
              </a:rPr>
              <a:t>Jet finding</a:t>
            </a:r>
            <a:endParaRPr b="0" lang="en-US" sz="3300" spc="-1" strike="noStrike">
              <a:latin typeface="Arial"/>
            </a:endParaRPr>
          </a:p>
        </p:txBody>
      </p:sp>
      <p:sp>
        <p:nvSpPr>
          <p:cNvPr id="757" name="TextShape 2"/>
          <p:cNvSpPr txBox="1"/>
          <p:nvPr/>
        </p:nvSpPr>
        <p:spPr>
          <a:xfrm>
            <a:off x="4573440" y="811800"/>
            <a:ext cx="5305320" cy="4489560"/>
          </a:xfrm>
          <a:prstGeom prst="rect">
            <a:avLst/>
          </a:prstGeom>
          <a:noFill/>
          <a:ln>
            <a:noFill/>
          </a:ln>
        </p:spPr>
        <p:txBody>
          <a:bodyPr lIns="0" rIns="0" tIns="0" bIns="0">
            <a:normAutofit/>
          </a:bodyPr>
          <a:p>
            <a:pPr marL="432000" indent="-324000">
              <a:spcAft>
                <a:spcPts val="1057"/>
              </a:spcAft>
              <a:buClr>
                <a:srgbClr val="000000"/>
              </a:buClr>
              <a:buSzPct val="45000"/>
              <a:buFont typeface="Wingdings" charset="2"/>
              <a:buChar char=""/>
            </a:pPr>
            <a:r>
              <a:rPr b="0" lang="en-US" sz="2400" spc="-1" strike="noStrike">
                <a:latin typeface="Arial"/>
              </a:rPr>
              <a:t>Jet finder: groups final state particles into jet candidates</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Anti-k</a:t>
            </a:r>
            <a:r>
              <a:rPr b="0" lang="en-US" sz="2100" spc="-1" strike="noStrike" baseline="-14000000">
                <a:latin typeface="Arial"/>
              </a:rPr>
              <a:t>T</a:t>
            </a:r>
            <a:r>
              <a:rPr b="0" lang="en-US" sz="2100" spc="-1" strike="noStrike">
                <a:latin typeface="Arial"/>
              </a:rPr>
              <a:t> algorithm</a:t>
            </a:r>
            <a:br/>
            <a:r>
              <a:rPr b="0" lang="en-US" sz="2000" spc="-1" strike="noStrike">
                <a:latin typeface="Arial"/>
                <a:hlinkClick r:id="rId2"/>
              </a:rPr>
              <a:t>JHEP 0804 (2008) 063 [arXiv:0802.1189]</a:t>
            </a:r>
            <a:endParaRPr b="0" lang="en-US" sz="20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Depends on hadronization</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Ideally</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Infrared safe</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Colinear safe</a:t>
            </a:r>
            <a:endParaRPr b="0" lang="en-US" sz="2100" spc="-1" strike="noStrike">
              <a:latin typeface="Arial"/>
            </a:endParaRPr>
          </a:p>
        </p:txBody>
      </p:sp>
      <p:sp>
        <p:nvSpPr>
          <p:cNvPr id="758" name="TextShape 3"/>
          <p:cNvSpPr txBox="1"/>
          <p:nvPr/>
        </p:nvSpPr>
        <p:spPr>
          <a:xfrm>
            <a:off x="4771440" y="-87120"/>
            <a:ext cx="4299120" cy="1252800"/>
          </a:xfrm>
          <a:prstGeom prst="rect">
            <a:avLst/>
          </a:prstGeom>
          <a:noFill/>
          <a:ln>
            <a:noFill/>
          </a:ln>
        </p:spPr>
        <p:txBody>
          <a:bodyPr lIns="0" rIns="0" tIns="0" bIns="0" anchor="ctr">
            <a:noAutofit/>
          </a:bodyPr>
          <a:p>
            <a:pPr algn="ctr"/>
            <a:r>
              <a:rPr b="1" i="1" lang="en-US" sz="3300" spc="-1" strike="noStrike">
                <a:latin typeface="Arial"/>
              </a:rPr>
              <a:t>in pp collisions</a:t>
            </a:r>
            <a:endParaRPr b="0" lang="en-US" sz="3300" spc="-1" strike="noStrike">
              <a:latin typeface="Arial"/>
            </a:endParaRPr>
          </a:p>
        </p:txBody>
      </p:sp>
      <p:sp>
        <p:nvSpPr>
          <p:cNvPr id="759" name="TextShape 4"/>
          <p:cNvSpPr txBox="1"/>
          <p:nvPr/>
        </p:nvSpPr>
        <p:spPr>
          <a:xfrm>
            <a:off x="84960" y="4215240"/>
            <a:ext cx="9995040" cy="1289160"/>
          </a:xfrm>
          <a:prstGeom prst="rect">
            <a:avLst/>
          </a:prstGeom>
          <a:noFill/>
          <a:ln>
            <a:noFill/>
          </a:ln>
        </p:spPr>
        <p:txBody>
          <a:bodyPr lIns="90000" rIns="90000" tIns="45000" bIns="45000">
            <a:noAutofit/>
          </a:bodyPr>
          <a:p>
            <a:r>
              <a:rPr b="1" lang="en-US" sz="2500" spc="-1" strike="noStrike">
                <a:solidFill>
                  <a:srgbClr val="ff0000"/>
                </a:solidFill>
                <a:latin typeface="Arial"/>
              </a:rPr>
              <a:t>Snowmass Accord:</a:t>
            </a:r>
            <a:r>
              <a:rPr b="0" lang="en-US" sz="2500" spc="-1" strike="noStrike">
                <a:solidFill>
                  <a:srgbClr val="ff0000"/>
                </a:solidFill>
                <a:latin typeface="Arial"/>
              </a:rPr>
              <a:t> </a:t>
            </a:r>
            <a:r>
              <a:rPr b="0" lang="en-US" sz="2500" spc="-1" strike="noStrike">
                <a:latin typeface="Arial"/>
              </a:rPr>
              <a:t> Theoretical calculations and experimental measurements should use the same jet finding algorithm.  Otherwise they will not be comparable.</a:t>
            </a:r>
            <a:endParaRPr b="0" lang="en-US" sz="25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60" name="" descr=""/>
          <p:cNvPicPr/>
          <p:nvPr/>
        </p:nvPicPr>
        <p:blipFill>
          <a:blip r:embed="rId1"/>
          <a:stretch/>
        </p:blipFill>
        <p:spPr>
          <a:xfrm>
            <a:off x="91440" y="237960"/>
            <a:ext cx="6264000" cy="3848400"/>
          </a:xfrm>
          <a:prstGeom prst="rect">
            <a:avLst/>
          </a:prstGeom>
          <a:ln>
            <a:noFill/>
          </a:ln>
        </p:spPr>
      </p:pic>
      <p:sp>
        <p:nvSpPr>
          <p:cNvPr id="761" name="TextShape 1"/>
          <p:cNvSpPr txBox="1"/>
          <p:nvPr/>
        </p:nvSpPr>
        <p:spPr>
          <a:xfrm>
            <a:off x="503640" y="13320"/>
            <a:ext cx="9071280" cy="487440"/>
          </a:xfrm>
          <a:prstGeom prst="rect">
            <a:avLst/>
          </a:prstGeom>
          <a:noFill/>
          <a:ln>
            <a:noFill/>
          </a:ln>
        </p:spPr>
        <p:txBody>
          <a:bodyPr lIns="0" rIns="0" tIns="0" bIns="0" anchor="ctr">
            <a:noAutofit/>
          </a:bodyPr>
          <a:p>
            <a:pPr algn="ctr"/>
            <a:r>
              <a:rPr b="0" lang="en-US" sz="3300" spc="-1" strike="noStrike">
                <a:latin typeface="Arial"/>
              </a:rPr>
              <a:t>Jets in principle</a:t>
            </a:r>
            <a:endParaRPr b="0" lang="en-US" sz="3300" spc="-1" strike="noStrike">
              <a:latin typeface="Arial"/>
            </a:endParaRPr>
          </a:p>
        </p:txBody>
      </p:sp>
      <p:sp>
        <p:nvSpPr>
          <p:cNvPr id="762" name="TextShape 2"/>
          <p:cNvSpPr txBox="1"/>
          <p:nvPr/>
        </p:nvSpPr>
        <p:spPr>
          <a:xfrm>
            <a:off x="5458680" y="1019880"/>
            <a:ext cx="4328280" cy="4384800"/>
          </a:xfrm>
          <a:prstGeom prst="rect">
            <a:avLst/>
          </a:prstGeom>
          <a:noFill/>
          <a:ln>
            <a:noFill/>
          </a:ln>
        </p:spPr>
        <p:txBody>
          <a:bodyPr lIns="0" rIns="0" tIns="0" bIns="0">
            <a:normAutofit/>
          </a:bodyPr>
          <a:p>
            <a:pPr marL="432000" indent="-324000">
              <a:spcAft>
                <a:spcPts val="1057"/>
              </a:spcAft>
              <a:buClr>
                <a:srgbClr val="000000"/>
              </a:buClr>
              <a:buSzPct val="45000"/>
              <a:buFont typeface="Wingdings" charset="2"/>
              <a:buChar char=""/>
            </a:pPr>
            <a:r>
              <a:rPr b="0" lang="en-US" sz="2400" spc="-1" strike="noStrike">
                <a:latin typeface="Arial"/>
              </a:rPr>
              <a:t>Jet measures </a:t>
            </a:r>
            <a:r>
              <a:rPr b="1" lang="en-US" sz="2400" spc="-1" strike="noStrike">
                <a:latin typeface="Arial"/>
              </a:rPr>
              <a:t>partons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Hadronic degrees of freedom are integrated out</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Algorithms are infrared and colinear safe</a:t>
            </a:r>
            <a:endParaRPr b="0" lang="en-US" sz="2400" spc="-1" strike="noStrike">
              <a:latin typeface="Arial"/>
            </a:endParaRPr>
          </a:p>
        </p:txBody>
      </p:sp>
      <p:grpSp>
        <p:nvGrpSpPr>
          <p:cNvPr id="763" name="Group 3"/>
          <p:cNvGrpSpPr/>
          <p:nvPr/>
        </p:nvGrpSpPr>
        <p:grpSpPr>
          <a:xfrm>
            <a:off x="6284520" y="3481200"/>
            <a:ext cx="3163680" cy="1870560"/>
            <a:chOff x="6284520" y="3481200"/>
            <a:chExt cx="3163680" cy="1870560"/>
          </a:xfrm>
        </p:grpSpPr>
        <p:pic>
          <p:nvPicPr>
            <p:cNvPr id="764" name="Picture 7" descr=""/>
            <p:cNvPicPr/>
            <p:nvPr/>
          </p:nvPicPr>
          <p:blipFill>
            <a:blip r:embed="rId2"/>
            <a:srcRect l="5122" t="19076" r="10243" b="14307"/>
            <a:stretch/>
          </p:blipFill>
          <p:spPr>
            <a:xfrm>
              <a:off x="6284520" y="3481200"/>
              <a:ext cx="3153960" cy="1066320"/>
            </a:xfrm>
            <a:prstGeom prst="rect">
              <a:avLst/>
            </a:prstGeom>
            <a:ln>
              <a:noFill/>
            </a:ln>
          </p:spPr>
        </p:pic>
        <p:sp>
          <p:nvSpPr>
            <p:cNvPr id="765" name="CustomShape 4"/>
            <p:cNvSpPr/>
            <p:nvPr/>
          </p:nvSpPr>
          <p:spPr>
            <a:xfrm>
              <a:off x="7695000" y="4434840"/>
              <a:ext cx="1753200" cy="9169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marL="216000" indent="-216000">
                <a:buClr>
                  <a:srgbClr val="000000"/>
                </a:buClr>
                <a:buSzPct val="45000"/>
                <a:buFont typeface="Wingdings" charset="2"/>
                <a:buChar char=""/>
              </a:pPr>
              <a:r>
                <a:rPr b="1" lang="en-US" sz="1800" spc="-1" strike="noStrike">
                  <a:latin typeface="Arial"/>
                </a:rPr>
                <a:t>BAD</a:t>
              </a:r>
              <a:r>
                <a:rPr b="0" lang="en-US" sz="1800" spc="-1" strike="noStrike">
                  <a:latin typeface="Arial"/>
                </a:rPr>
                <a:t>: 2 jets are merged in one</a:t>
              </a:r>
              <a:endParaRPr b="0" lang="en-US" sz="1800" spc="-1" strike="noStrike">
                <a:latin typeface="Arial"/>
              </a:endParaRPr>
            </a:p>
          </p:txBody>
        </p:sp>
        <p:sp>
          <p:nvSpPr>
            <p:cNvPr id="766" name="CustomShape 5"/>
            <p:cNvSpPr/>
            <p:nvPr/>
          </p:nvSpPr>
          <p:spPr>
            <a:xfrm>
              <a:off x="6622920" y="4525920"/>
              <a:ext cx="9842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spAutoFit/>
            </a:bodyPr>
            <a:p>
              <a:pPr marL="216000" indent="-216000">
                <a:buClr>
                  <a:srgbClr val="000000"/>
                </a:buClr>
                <a:buSzPct val="45000"/>
                <a:buFont typeface="Wingdings" charset="2"/>
                <a:buChar char=""/>
              </a:pPr>
              <a:r>
                <a:rPr b="1" lang="en-US" sz="1800" spc="-1" strike="noStrike">
                  <a:latin typeface="Arial"/>
                </a:rPr>
                <a:t>OK</a:t>
              </a:r>
              <a:endParaRPr b="0" lang="en-US" sz="1800" spc="-1" strike="noStrike">
                <a:latin typeface="Arial"/>
              </a:endParaRPr>
            </a:p>
          </p:txBody>
        </p:sp>
      </p:grpSp>
      <p:grpSp>
        <p:nvGrpSpPr>
          <p:cNvPr id="767" name="Group 6"/>
          <p:cNvGrpSpPr/>
          <p:nvPr/>
        </p:nvGrpSpPr>
        <p:grpSpPr>
          <a:xfrm>
            <a:off x="2521440" y="4028760"/>
            <a:ext cx="3099960" cy="1180080"/>
            <a:chOff x="2521440" y="4028760"/>
            <a:chExt cx="3099960" cy="1180080"/>
          </a:xfrm>
        </p:grpSpPr>
        <p:pic>
          <p:nvPicPr>
            <p:cNvPr id="768" name="Picture 12" descr=""/>
            <p:cNvPicPr/>
            <p:nvPr/>
          </p:nvPicPr>
          <p:blipFill>
            <a:blip r:embed="rId3"/>
            <a:stretch/>
          </p:blipFill>
          <p:spPr>
            <a:xfrm>
              <a:off x="2521440" y="4028760"/>
              <a:ext cx="3099960" cy="1180080"/>
            </a:xfrm>
            <a:prstGeom prst="rect">
              <a:avLst/>
            </a:prstGeom>
            <a:ln>
              <a:noFill/>
            </a:ln>
          </p:spPr>
        </p:pic>
      </p:grpSp>
      <p:pic>
        <p:nvPicPr>
          <p:cNvPr id="769" name="Picture 10_0" descr=""/>
          <p:cNvPicPr/>
          <p:nvPr/>
        </p:nvPicPr>
        <p:blipFill>
          <a:blip r:embed="rId4"/>
          <a:stretch/>
        </p:blipFill>
        <p:spPr>
          <a:xfrm>
            <a:off x="471240" y="4163040"/>
            <a:ext cx="1827720" cy="1161720"/>
          </a:xfrm>
          <a:prstGeom prst="rect">
            <a:avLst/>
          </a:prstGeom>
          <a:ln>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0" name="TextShape 1"/>
          <p:cNvSpPr txBox="1"/>
          <p:nvPr/>
        </p:nvSpPr>
        <p:spPr>
          <a:xfrm>
            <a:off x="0" y="82080"/>
            <a:ext cx="7772400" cy="688320"/>
          </a:xfrm>
          <a:prstGeom prst="rect">
            <a:avLst/>
          </a:prstGeom>
          <a:noFill/>
          <a:ln>
            <a:noFill/>
          </a:ln>
        </p:spPr>
        <p:txBody>
          <a:bodyPr lIns="0" rIns="0" tIns="0" bIns="0" anchor="ctr">
            <a:noAutofit/>
          </a:bodyPr>
          <a:p>
            <a:pPr algn="ctr"/>
            <a:r>
              <a:rPr b="0" lang="en-US" sz="3700" spc="-1" strike="noStrike">
                <a:latin typeface="Arial"/>
              </a:rPr>
              <a:t>k</a:t>
            </a:r>
            <a:r>
              <a:rPr b="0" lang="en-US" sz="3700" spc="-1" strike="noStrike" baseline="-33000">
                <a:latin typeface="Arial"/>
              </a:rPr>
              <a:t>T</a:t>
            </a:r>
            <a:r>
              <a:rPr b="0" lang="en-US" sz="3700" spc="-1" strike="noStrike">
                <a:latin typeface="Arial"/>
              </a:rPr>
              <a:t> jet finding algorithm</a:t>
            </a:r>
            <a:endParaRPr b="0" lang="en-US" sz="3700" spc="-1" strike="noStrike">
              <a:latin typeface="Arial"/>
            </a:endParaRPr>
          </a:p>
        </p:txBody>
      </p:sp>
      <p:grpSp>
        <p:nvGrpSpPr>
          <p:cNvPr id="771" name="Group 2"/>
          <p:cNvGrpSpPr/>
          <p:nvPr/>
        </p:nvGrpSpPr>
        <p:grpSpPr>
          <a:xfrm>
            <a:off x="817200" y="828720"/>
            <a:ext cx="3017520" cy="3426120"/>
            <a:chOff x="817200" y="828720"/>
            <a:chExt cx="3017520" cy="3426120"/>
          </a:xfrm>
        </p:grpSpPr>
        <p:grpSp>
          <p:nvGrpSpPr>
            <p:cNvPr id="772" name="Group 3"/>
            <p:cNvGrpSpPr/>
            <p:nvPr/>
          </p:nvGrpSpPr>
          <p:grpSpPr>
            <a:xfrm>
              <a:off x="817200" y="1471680"/>
              <a:ext cx="3017520" cy="2139120"/>
              <a:chOff x="817200" y="1471680"/>
              <a:chExt cx="3017520" cy="2139120"/>
            </a:xfrm>
          </p:grpSpPr>
          <p:sp>
            <p:nvSpPr>
              <p:cNvPr id="773" name="CustomShape 4"/>
              <p:cNvSpPr/>
              <p:nvPr/>
            </p:nvSpPr>
            <p:spPr>
              <a:xfrm>
                <a:off x="817200" y="1506960"/>
                <a:ext cx="2926080" cy="2103840"/>
              </a:xfrm>
              <a:custGeom>
                <a:avLst/>
                <a:gdLst/>
                <a:ahLst/>
                <a:rect l="0" t="0" r="r" b="b"/>
                <a:pathLst>
                  <a:path w="8130" h="5846">
                    <a:moveTo>
                      <a:pt x="974" y="0"/>
                    </a:moveTo>
                    <a:lnTo>
                      <a:pt x="974" y="0"/>
                    </a:lnTo>
                    <a:cubicBezTo>
                      <a:pt x="803" y="0"/>
                      <a:pt x="635" y="45"/>
                      <a:pt x="487" y="131"/>
                    </a:cubicBezTo>
                    <a:cubicBezTo>
                      <a:pt x="339" y="216"/>
                      <a:pt x="216" y="339"/>
                      <a:pt x="131" y="487"/>
                    </a:cubicBezTo>
                    <a:cubicBezTo>
                      <a:pt x="45" y="635"/>
                      <a:pt x="0" y="803"/>
                      <a:pt x="0" y="974"/>
                    </a:cubicBezTo>
                    <a:lnTo>
                      <a:pt x="0" y="4870"/>
                    </a:lnTo>
                    <a:lnTo>
                      <a:pt x="0" y="4871"/>
                    </a:lnTo>
                    <a:cubicBezTo>
                      <a:pt x="0" y="5042"/>
                      <a:pt x="45" y="5210"/>
                      <a:pt x="131" y="5358"/>
                    </a:cubicBezTo>
                    <a:cubicBezTo>
                      <a:pt x="216" y="5506"/>
                      <a:pt x="339" y="5629"/>
                      <a:pt x="487" y="5714"/>
                    </a:cubicBezTo>
                    <a:cubicBezTo>
                      <a:pt x="635" y="5800"/>
                      <a:pt x="803" y="5845"/>
                      <a:pt x="974" y="5845"/>
                    </a:cubicBezTo>
                    <a:lnTo>
                      <a:pt x="7154" y="5845"/>
                    </a:lnTo>
                    <a:lnTo>
                      <a:pt x="7155" y="5845"/>
                    </a:lnTo>
                    <a:cubicBezTo>
                      <a:pt x="7326" y="5845"/>
                      <a:pt x="7494" y="5800"/>
                      <a:pt x="7642" y="5714"/>
                    </a:cubicBezTo>
                    <a:cubicBezTo>
                      <a:pt x="7790" y="5629"/>
                      <a:pt x="7913" y="5506"/>
                      <a:pt x="7998" y="5358"/>
                    </a:cubicBezTo>
                    <a:cubicBezTo>
                      <a:pt x="8084" y="5210"/>
                      <a:pt x="8129" y="5042"/>
                      <a:pt x="8129" y="4871"/>
                    </a:cubicBezTo>
                    <a:lnTo>
                      <a:pt x="8129" y="974"/>
                    </a:lnTo>
                    <a:lnTo>
                      <a:pt x="8129" y="974"/>
                    </a:lnTo>
                    <a:lnTo>
                      <a:pt x="8129" y="974"/>
                    </a:lnTo>
                    <a:cubicBezTo>
                      <a:pt x="8129" y="803"/>
                      <a:pt x="8084" y="635"/>
                      <a:pt x="7998" y="487"/>
                    </a:cubicBezTo>
                    <a:cubicBezTo>
                      <a:pt x="7913" y="339"/>
                      <a:pt x="7790" y="216"/>
                      <a:pt x="7642" y="131"/>
                    </a:cubicBezTo>
                    <a:cubicBezTo>
                      <a:pt x="7494" y="45"/>
                      <a:pt x="7326" y="0"/>
                      <a:pt x="7155" y="0"/>
                    </a:cubicBezTo>
                    <a:lnTo>
                      <a:pt x="974" y="0"/>
                    </a:lnTo>
                  </a:path>
                </a:pathLst>
              </a:custGeom>
              <a:solidFill>
                <a:srgbClr val="0066b3">
                  <a:alpha val="50000"/>
                </a:srgbClr>
              </a:solidFill>
              <a:ln w="38160">
                <a:solidFill>
                  <a:srgbClr val="58595b"/>
                </a:solidFill>
                <a:round/>
              </a:ln>
            </p:spPr>
            <p:style>
              <a:lnRef idx="0"/>
              <a:fillRef idx="0"/>
              <a:effectRef idx="0"/>
              <a:fontRef idx="minor"/>
            </p:style>
          </p:sp>
          <p:sp>
            <p:nvSpPr>
              <p:cNvPr id="774" name="TextShape 5"/>
              <p:cNvSpPr txBox="1"/>
              <p:nvPr/>
            </p:nvSpPr>
            <p:spPr>
              <a:xfrm>
                <a:off x="908640" y="2068200"/>
                <a:ext cx="2926080" cy="1542600"/>
              </a:xfrm>
              <a:prstGeom prst="rect">
                <a:avLst/>
              </a:prstGeom>
              <a:noFill/>
              <a:ln>
                <a:noFill/>
              </a:ln>
            </p:spPr>
            <p:txBody>
              <a:bodyPr lIns="90000" rIns="90000" tIns="45000" bIns="45000">
                <a:noAutofit/>
              </a:bodyPr>
              <a:p>
                <a:pPr marL="216000" indent="-216000">
                  <a:buClr>
                    <a:srgbClr val="000000"/>
                  </a:buClr>
                  <a:buSzPct val="45000"/>
                  <a:buFont typeface="Wingdings" charset="2"/>
                  <a:buChar char=""/>
                </a:pPr>
                <a:r>
                  <a:rPr b="0" lang="en-US" sz="1600" spc="-1" strike="noStrike">
                    <a:solidFill>
                      <a:srgbClr val="000000"/>
                    </a:solidFill>
                    <a:latin typeface="Arial"/>
                  </a:rPr>
                  <a:t>For all </a:t>
                </a:r>
                <a:r>
                  <a:rPr b="0" i="1" lang="en-US" sz="1600" spc="-1" strike="noStrike">
                    <a:solidFill>
                      <a:srgbClr val="000000"/>
                    </a:solidFill>
                    <a:latin typeface="Arial"/>
                  </a:rPr>
                  <a:t>i,j</a:t>
                </a:r>
                <a:r>
                  <a:rPr b="0" lang="en-US" sz="1600" spc="-1" strike="noStrike">
                    <a:solidFill>
                      <a:srgbClr val="000000"/>
                    </a:solidFill>
                    <a:latin typeface="Arial"/>
                  </a:rPr>
                  <a:t> calculate:</a:t>
                </a:r>
                <a:br/>
                <a:br/>
                <a:r>
                  <a:rPr b="0" lang="en-US" sz="1600" spc="-1" strike="noStrike">
                    <a:solidFill>
                      <a:srgbClr val="000000"/>
                    </a:solidFill>
                    <a:latin typeface="Arial"/>
                  </a:rPr>
                  <a:t> </a:t>
                </a:r>
                <a:endParaRPr b="0" lang="en-US" sz="1600" spc="-1" strike="noStrike">
                  <a:latin typeface="Arial"/>
                </a:endParaRPr>
              </a:p>
              <a:p>
                <a:pPr marL="216000" indent="-216000">
                  <a:buClr>
                    <a:srgbClr val="000000"/>
                  </a:buClr>
                  <a:buSzPct val="45000"/>
                  <a:buFont typeface="Wingdings" charset="2"/>
                  <a:buChar char=""/>
                </a:pPr>
                <a:r>
                  <a:rPr b="0" lang="en-US" sz="1600" spc="-1" strike="noStrike">
                    <a:solidFill>
                      <a:srgbClr val="000000"/>
                    </a:solidFill>
                    <a:latin typeface="Arial"/>
                  </a:rPr>
                  <a:t>Combine smallest d</a:t>
                </a:r>
                <a:r>
                  <a:rPr b="0" lang="en-US" sz="1600" spc="-1" strike="noStrike" baseline="-33000">
                    <a:solidFill>
                      <a:srgbClr val="000000"/>
                    </a:solidFill>
                    <a:latin typeface="Arial"/>
                  </a:rPr>
                  <a:t>ij</a:t>
                </a:r>
                <a:r>
                  <a:rPr b="0" lang="en-US" sz="1600" spc="-1" strike="noStrike">
                    <a:solidFill>
                      <a:srgbClr val="000000"/>
                    </a:solidFill>
                    <a:latin typeface="Arial"/>
                  </a:rPr>
                  <a:t>.</a:t>
                </a:r>
                <a:br/>
                <a:r>
                  <a:rPr b="0" lang="en-US" sz="1600" spc="-1" strike="noStrike">
                    <a:solidFill>
                      <a:srgbClr val="000000"/>
                    </a:solidFill>
                    <a:latin typeface="Arial"/>
                  </a:rPr>
                  <a:t>If d</a:t>
                </a:r>
                <a:r>
                  <a:rPr b="0" lang="en-US" sz="1600" spc="-1" strike="noStrike" baseline="-33000">
                    <a:solidFill>
                      <a:srgbClr val="000000"/>
                    </a:solidFill>
                    <a:latin typeface="Arial"/>
                  </a:rPr>
                  <a:t>iB</a:t>
                </a:r>
                <a:r>
                  <a:rPr b="0" lang="en-US" sz="1600" spc="-1" strike="noStrike">
                    <a:solidFill>
                      <a:srgbClr val="000000"/>
                    </a:solidFill>
                    <a:latin typeface="Arial"/>
                  </a:rPr>
                  <a:t> smallest, d</a:t>
                </a:r>
                <a:r>
                  <a:rPr b="0" lang="en-US" sz="1600" spc="-1" strike="noStrike" baseline="-33000">
                    <a:solidFill>
                      <a:srgbClr val="000000"/>
                    </a:solidFill>
                    <a:latin typeface="Arial"/>
                  </a:rPr>
                  <a:t>iB</a:t>
                </a:r>
                <a:r>
                  <a:rPr b="0" lang="en-US" sz="1600" spc="-1" strike="noStrike">
                    <a:solidFill>
                      <a:srgbClr val="000000"/>
                    </a:solidFill>
                    <a:latin typeface="Arial"/>
                    <a:ea typeface="Arial"/>
                  </a:rPr>
                  <a:t>→</a:t>
                </a:r>
                <a:r>
                  <a:rPr b="0" lang="en-US" sz="1600" spc="-1" strike="noStrike">
                    <a:solidFill>
                      <a:srgbClr val="000000"/>
                    </a:solidFill>
                    <a:latin typeface="Arial"/>
                    <a:ea typeface="Arial"/>
                  </a:rPr>
                  <a:t> jet</a:t>
                </a:r>
                <a:endParaRPr b="0" lang="en-US" sz="1600" spc="-1" strike="noStrike">
                  <a:latin typeface="Arial"/>
                </a:endParaRPr>
              </a:p>
              <a:p>
                <a:r>
                  <a:rPr b="0" lang="en-US" sz="1600" spc="-1" strike="noStrike">
                    <a:solidFill>
                      <a:srgbClr val="000000"/>
                    </a:solidFill>
                    <a:latin typeface="Arial"/>
                  </a:rPr>
                  <a:t>Repeat until no particles left</a:t>
                </a:r>
                <a:endParaRPr b="0" lang="en-US" sz="1600" spc="-1" strike="noStrike">
                  <a:latin typeface="Arial"/>
                </a:endParaRPr>
              </a:p>
            </p:txBody>
          </p:sp>
          <mc:AlternateContent>
            <mc:Choice xmlns:a14="http://schemas.microsoft.com/office/drawing/2010/main" Requires="a14">
              <p:sp>
                <p:nvSpPr>
                  <p:cNvPr id="775" name="Formula 6"/>
                  <p:cNvSpPr txBox="1"/>
                  <p:nvPr/>
                </p:nvSpPr>
                <p:spPr>
                  <a:xfrm>
                    <a:off x="1478520" y="2154240"/>
                    <a:ext cx="2064240" cy="567360"/>
                  </a:xfrm>
                  <a:prstGeom prst="rect">
                    <a:avLst/>
                  </a:prstGeom>
                </p:spPr>
                <p:txBody>
                  <a:bodyPr/>
                  <a:p>
                    <a14:m>
                      <m:oMath xmlns:m="http://schemas.openxmlformats.org/officeDocument/2006/math">
                        <m:sSub>
                          <m:e>
                            <m:r>
                              <m:t xml:space="preserve">d</m:t>
                            </m:r>
                          </m:e>
                          <m:sub>
                            <m:r>
                              <m:t xml:space="preserve">ij</m:t>
                            </m:r>
                          </m:sub>
                        </m:sSub>
                        <m:r>
                          <m:t xml:space="preserve">=</m:t>
                        </m:r>
                        <m:r>
                          <m:t xml:space="preserve">min</m:t>
                        </m:r>
                        <m:d>
                          <m:dPr>
                            <m:begChr m:val="("/>
                            <m:endChr m:val=")"/>
                          </m:dPr>
                          <m:e>
                            <m:sSubSup>
                              <m:e>
                                <m:r>
                                  <m:t xml:space="preserve">p</m:t>
                                </m:r>
                              </m:e>
                              <m:sub>
                                <m:r>
                                  <m:t xml:space="preserve">T</m:t>
                                </m:r>
                                <m:r>
                                  <m:t xml:space="preserve">,</m:t>
                                </m:r>
                                <m:r>
                                  <m:t xml:space="preserve">i</m:t>
                                </m:r>
                              </m:sub>
                              <m:sup>
                                <m:r>
                                  <m:t xml:space="preserve">2</m:t>
                                </m:r>
                              </m:sup>
                            </m:sSubSup>
                            <m:r>
                              <m:t xml:space="preserve">,</m:t>
                            </m:r>
                            <m:sSubSup>
                              <m:e>
                                <m:r>
                                  <m:t xml:space="preserve">p</m:t>
                                </m:r>
                              </m:e>
                              <m:sub>
                                <m:r>
                                  <m:t xml:space="preserve">T</m:t>
                                </m:r>
                                <m:r>
                                  <m:t xml:space="preserve">,</m:t>
                                </m:r>
                                <m:r>
                                  <m:t xml:space="preserve">j</m:t>
                                </m:r>
                              </m:sub>
                              <m:sup>
                                <m:r>
                                  <m:t xml:space="preserve">2</m:t>
                                </m:r>
                              </m:sup>
                            </m:sSubSup>
                          </m:e>
                        </m:d>
                        <m:f>
                          <m:num>
                            <m:r>
                              <m:t xml:space="preserve">Δ</m:t>
                            </m:r>
                            <m:sSubSup>
                              <m:e>
                                <m:r>
                                  <m:t xml:space="preserve">R</m:t>
                                </m:r>
                              </m:e>
                              <m:sub>
                                <m:r>
                                  <m:t xml:space="preserve">ij</m:t>
                                </m:r>
                              </m:sub>
                              <m:sup>
                                <m:r>
                                  <m:t xml:space="preserve">2</m:t>
                                </m:r>
                              </m:sup>
                            </m:sSubSup>
                          </m:num>
                          <m:den>
                            <m:sSup>
                              <m:e>
                                <m:r>
                                  <m:t xml:space="preserve">R</m:t>
                                </m:r>
                              </m:e>
                              <m:sup>
                                <m:r>
                                  <m:t xml:space="preserve">2</m:t>
                                </m:r>
                              </m:sup>
                            </m:sSup>
                          </m:den>
                        </m:f>
                      </m:oMath>
                    </a14:m>
                  </a:p>
                </p:txBody>
              </p:sp>
            </mc:Choice>
            <mc:Fallback/>
          </mc:AlternateContent>
          <mc:AlternateContent>
            <mc:Choice xmlns:a14="http://schemas.microsoft.com/office/drawing/2010/main" Requires="a14">
              <p:sp>
                <p:nvSpPr>
                  <p:cNvPr id="776" name="Formula 7"/>
                  <p:cNvSpPr txBox="1"/>
                  <p:nvPr/>
                </p:nvSpPr>
                <p:spPr>
                  <a:xfrm>
                    <a:off x="1000080" y="1781280"/>
                    <a:ext cx="2603880" cy="266040"/>
                  </a:xfrm>
                  <a:prstGeom prst="rect">
                    <a:avLst/>
                  </a:prstGeom>
                </p:spPr>
                <p:txBody>
                  <a:bodyPr/>
                  <a:p>
                    <a14:m>
                      <m:oMath xmlns:m="http://schemas.openxmlformats.org/officeDocument/2006/math">
                        <m:sSub>
                          <m:e>
                            <m:r>
                              <m:t xml:space="preserve">k</m:t>
                            </m:r>
                          </m:e>
                          <m:sub>
                            <m:r>
                              <m:t xml:space="preserve">T</m:t>
                            </m:r>
                          </m:sub>
                        </m:sSub>
                        <m:r>
                          <m:t xml:space="preserve">=</m:t>
                        </m:r>
                        <m:sSub>
                          <m:e>
                            <m:r>
                              <m:t xml:space="preserve">p</m:t>
                            </m:r>
                          </m:e>
                          <m:sub>
                            <m:r>
                              <m:t xml:space="preserve">T</m:t>
                            </m:r>
                          </m:sub>
                        </m:sSub>
                        <m:r>
                          <m:t xml:space="preserve">,</m:t>
                        </m:r>
                        <m:r>
                          <m:t xml:space="preserve">Δ</m:t>
                        </m:r>
                        <m:sSub>
                          <m:e>
                            <m:r>
                              <m:t xml:space="preserve">R</m:t>
                            </m:r>
                          </m:e>
                          <m:sub>
                            <m:r>
                              <m:t xml:space="preserve">ij</m:t>
                            </m:r>
                          </m:sub>
                        </m:sSub>
                        <m:r>
                          <m:t xml:space="preserve">=</m:t>
                        </m:r>
                        <m:rad>
                          <m:radPr>
                            <m:degHide m:val="1"/>
                          </m:radPr>
                          <m:deg/>
                          <m:e>
                            <m:sSup>
                              <m:e>
                                <m:d>
                                  <m:dPr>
                                    <m:begChr m:val="("/>
                                    <m:endChr m:val=")"/>
                                  </m:dPr>
                                  <m:e>
                                    <m:sSub>
                                      <m:e>
                                        <m:r>
                                          <m:t xml:space="preserve">η</m:t>
                                        </m:r>
                                      </m:e>
                                      <m:sub>
                                        <m:r>
                                          <m:t xml:space="preserve">i</m:t>
                                        </m:r>
                                      </m:sub>
                                    </m:sSub>
                                    <m:r>
                                      <m:t xml:space="preserve">−</m:t>
                                    </m:r>
                                    <m:sSub>
                                      <m:e>
                                        <m:r>
                                          <m:t xml:space="preserve">η</m:t>
                                        </m:r>
                                      </m:e>
                                      <m:sub>
                                        <m:r>
                                          <m:t xml:space="preserve">j</m:t>
                                        </m:r>
                                      </m:sub>
                                    </m:sSub>
                                  </m:e>
                                </m:d>
                              </m:e>
                              <m:sup>
                                <m:r>
                                  <m:t xml:space="preserve">2</m:t>
                                </m:r>
                              </m:sup>
                            </m:sSup>
                            <m:r>
                              <m:t xml:space="preserve">+</m:t>
                            </m:r>
                            <m:sSup>
                              <m:e>
                                <m:d>
                                  <m:dPr>
                                    <m:begChr m:val="("/>
                                    <m:endChr m:val=")"/>
                                  </m:dPr>
                                  <m:e>
                                    <m:sSub>
                                      <m:e>
                                        <m:r>
                                          <m:t xml:space="preserve">ϕ</m:t>
                                        </m:r>
                                      </m:e>
                                      <m:sub>
                                        <m:r>
                                          <m:t xml:space="preserve">i</m:t>
                                        </m:r>
                                      </m:sub>
                                    </m:sSub>
                                    <m:r>
                                      <m:t xml:space="preserve">−</m:t>
                                    </m:r>
                                    <m:sSub>
                                      <m:e>
                                        <m:r>
                                          <m:t xml:space="preserve">ϕ</m:t>
                                        </m:r>
                                      </m:e>
                                      <m:sub>
                                        <m:r>
                                          <m:t xml:space="preserve">j</m:t>
                                        </m:r>
                                      </m:sub>
                                    </m:sSub>
                                  </m:e>
                                </m:d>
                              </m:e>
                              <m:sup>
                                <m:r>
                                  <m:t xml:space="preserve">2</m:t>
                                </m:r>
                              </m:sup>
                            </m:sSup>
                          </m:e>
                        </m:rad>
                      </m:oMath>
                    </a14:m>
                  </a:p>
                </p:txBody>
              </p:sp>
            </mc:Choice>
            <mc:Fallback/>
          </mc:AlternateContent>
          <mc:AlternateContent>
            <mc:Choice xmlns:a14="http://schemas.microsoft.com/office/drawing/2010/main" Requires="a14">
              <p:sp>
                <p:nvSpPr>
                  <p:cNvPr id="777" name="Formula 8"/>
                  <p:cNvSpPr txBox="1"/>
                  <p:nvPr/>
                </p:nvSpPr>
                <p:spPr>
                  <a:xfrm>
                    <a:off x="1503000" y="2581560"/>
                    <a:ext cx="777240" cy="283320"/>
                  </a:xfrm>
                  <a:prstGeom prst="rect">
                    <a:avLst/>
                  </a:prstGeom>
                </p:spPr>
                <p:txBody>
                  <a:bodyPr/>
                  <a:p>
                    <a14:m>
                      <m:oMath xmlns:m="http://schemas.openxmlformats.org/officeDocument/2006/math">
                        <m:sSub>
                          <m:e>
                            <m:r>
                              <m:t xml:space="preserve">d</m:t>
                            </m:r>
                          </m:e>
                          <m:sub>
                            <m:r>
                              <m:t xml:space="preserve">iB</m:t>
                            </m:r>
                          </m:sub>
                        </m:sSub>
                        <m:r>
                          <m:t xml:space="preserve">=</m:t>
                        </m:r>
                        <m:sSubSup>
                          <m:e>
                            <m:r>
                              <m:t xml:space="preserve">p</m:t>
                            </m:r>
                          </m:e>
                          <m:sub>
                            <m:r>
                              <m:t xml:space="preserve">T</m:t>
                            </m:r>
                            <m:r>
                              <m:t xml:space="preserve">,</m:t>
                            </m:r>
                            <m:r>
                              <m:t xml:space="preserve">i</m:t>
                            </m:r>
                          </m:sub>
                          <m:sup>
                            <m:r>
                              <m:t xml:space="preserve">2</m:t>
                            </m:r>
                          </m:sup>
                        </m:sSubSup>
                      </m:oMath>
                    </a14:m>
                  </a:p>
                </p:txBody>
              </p:sp>
            </mc:Choice>
            <mc:Fallback/>
          </mc:AlternateContent>
          <p:sp>
            <p:nvSpPr>
              <p:cNvPr id="778" name="TextShape 9"/>
              <p:cNvSpPr txBox="1"/>
              <p:nvPr/>
            </p:nvSpPr>
            <p:spPr>
              <a:xfrm>
                <a:off x="1457280" y="1471680"/>
                <a:ext cx="1797840" cy="401040"/>
              </a:xfrm>
              <a:prstGeom prst="rect">
                <a:avLst/>
              </a:prstGeom>
              <a:noFill/>
              <a:ln>
                <a:noFill/>
              </a:ln>
            </p:spPr>
            <p:txBody>
              <a:bodyPr lIns="90000" rIns="90000" tIns="45000" bIns="45000">
                <a:noAutofit/>
              </a:bodyPr>
              <a:p>
                <a:r>
                  <a:rPr b="1" lang="en-US" sz="1800" spc="-1" strike="noStrike">
                    <a:solidFill>
                      <a:srgbClr val="000000"/>
                    </a:solidFill>
                    <a:latin typeface="Arial"/>
                  </a:rPr>
                  <a:t>k</a:t>
                </a:r>
                <a:r>
                  <a:rPr b="1" lang="en-US" sz="1800" spc="-1" strike="noStrike" baseline="-33000">
                    <a:solidFill>
                      <a:srgbClr val="000000"/>
                    </a:solidFill>
                    <a:latin typeface="Arial"/>
                  </a:rPr>
                  <a:t>T</a:t>
                </a:r>
                <a:r>
                  <a:rPr b="1" lang="en-US" sz="1800" spc="-1" strike="noStrike">
                    <a:solidFill>
                      <a:srgbClr val="000000"/>
                    </a:solidFill>
                    <a:latin typeface="Arial"/>
                  </a:rPr>
                  <a:t> algorithm</a:t>
                </a:r>
                <a:endParaRPr b="0" lang="en-US" sz="1800" spc="-1" strike="noStrike">
                  <a:latin typeface="Arial"/>
                </a:endParaRPr>
              </a:p>
            </p:txBody>
          </p:sp>
        </p:grpSp>
        <p:sp>
          <p:nvSpPr>
            <p:cNvPr id="779" name="CustomShape 10"/>
            <p:cNvSpPr/>
            <p:nvPr/>
          </p:nvSpPr>
          <p:spPr>
            <a:xfrm>
              <a:off x="2136240" y="1197360"/>
              <a:ext cx="368640" cy="271440"/>
            </a:xfrm>
            <a:custGeom>
              <a:avLst/>
              <a:gdLst/>
              <a:ahLst/>
              <a:rect l="0" t="0" r="r" b="b"/>
              <a:pathLst>
                <a:path w="1026" h="756">
                  <a:moveTo>
                    <a:pt x="256" y="0"/>
                  </a:moveTo>
                  <a:lnTo>
                    <a:pt x="256" y="566"/>
                  </a:lnTo>
                  <a:lnTo>
                    <a:pt x="0" y="566"/>
                  </a:lnTo>
                  <a:lnTo>
                    <a:pt x="512" y="755"/>
                  </a:lnTo>
                  <a:lnTo>
                    <a:pt x="1025" y="566"/>
                  </a:lnTo>
                  <a:lnTo>
                    <a:pt x="768" y="566"/>
                  </a:lnTo>
                  <a:lnTo>
                    <a:pt x="768" y="0"/>
                  </a:lnTo>
                  <a:lnTo>
                    <a:pt x="256" y="0"/>
                  </a:lnTo>
                </a:path>
              </a:pathLst>
            </a:custGeom>
            <a:solidFill>
              <a:srgbClr val="58595b"/>
            </a:solidFill>
            <a:ln>
              <a:solidFill>
                <a:srgbClr val="808080"/>
              </a:solidFill>
            </a:ln>
          </p:spPr>
          <p:style>
            <a:lnRef idx="0"/>
            <a:fillRef idx="0"/>
            <a:effectRef idx="0"/>
            <a:fontRef idx="minor"/>
          </p:style>
        </p:sp>
        <p:grpSp>
          <p:nvGrpSpPr>
            <p:cNvPr id="780" name="Group 11"/>
            <p:cNvGrpSpPr/>
            <p:nvPr/>
          </p:nvGrpSpPr>
          <p:grpSpPr>
            <a:xfrm>
              <a:off x="1310400" y="828720"/>
              <a:ext cx="2022480" cy="365760"/>
              <a:chOff x="1310400" y="828720"/>
              <a:chExt cx="2022480" cy="365760"/>
            </a:xfrm>
          </p:grpSpPr>
          <p:sp>
            <p:nvSpPr>
              <p:cNvPr id="781" name="CustomShape 12"/>
              <p:cNvSpPr/>
              <p:nvPr/>
            </p:nvSpPr>
            <p:spPr>
              <a:xfrm>
                <a:off x="1310400" y="828720"/>
                <a:ext cx="2011680" cy="365760"/>
              </a:xfrm>
              <a:custGeom>
                <a:avLst/>
                <a:gdLst/>
                <a:ahLst/>
                <a:rect l="0" t="0" r="r" b="b"/>
                <a:pathLst>
                  <a:path w="5590" h="1018">
                    <a:moveTo>
                      <a:pt x="169" y="0"/>
                    </a:moveTo>
                    <a:lnTo>
                      <a:pt x="170" y="0"/>
                    </a:lnTo>
                    <a:cubicBezTo>
                      <a:pt x="140" y="0"/>
                      <a:pt x="111" y="8"/>
                      <a:pt x="85" y="23"/>
                    </a:cubicBezTo>
                    <a:cubicBezTo>
                      <a:pt x="59" y="38"/>
                      <a:pt x="38" y="59"/>
                      <a:pt x="23" y="85"/>
                    </a:cubicBezTo>
                    <a:cubicBezTo>
                      <a:pt x="8" y="111"/>
                      <a:pt x="0" y="140"/>
                      <a:pt x="0" y="170"/>
                    </a:cubicBezTo>
                    <a:lnTo>
                      <a:pt x="0" y="847"/>
                    </a:lnTo>
                    <a:lnTo>
                      <a:pt x="0" y="848"/>
                    </a:lnTo>
                    <a:cubicBezTo>
                      <a:pt x="0" y="877"/>
                      <a:pt x="8" y="906"/>
                      <a:pt x="23" y="932"/>
                    </a:cubicBezTo>
                    <a:cubicBezTo>
                      <a:pt x="38" y="958"/>
                      <a:pt x="59" y="979"/>
                      <a:pt x="85" y="994"/>
                    </a:cubicBezTo>
                    <a:cubicBezTo>
                      <a:pt x="111" y="1009"/>
                      <a:pt x="140" y="1017"/>
                      <a:pt x="170" y="1017"/>
                    </a:cubicBezTo>
                    <a:lnTo>
                      <a:pt x="5419" y="1017"/>
                    </a:lnTo>
                    <a:lnTo>
                      <a:pt x="5420" y="1017"/>
                    </a:lnTo>
                    <a:cubicBezTo>
                      <a:pt x="5449" y="1017"/>
                      <a:pt x="5478" y="1009"/>
                      <a:pt x="5504" y="994"/>
                    </a:cubicBezTo>
                    <a:cubicBezTo>
                      <a:pt x="5530" y="979"/>
                      <a:pt x="5551" y="958"/>
                      <a:pt x="5566" y="932"/>
                    </a:cubicBezTo>
                    <a:cubicBezTo>
                      <a:pt x="5581" y="906"/>
                      <a:pt x="5589" y="877"/>
                      <a:pt x="5589" y="848"/>
                    </a:cubicBezTo>
                    <a:lnTo>
                      <a:pt x="5589" y="169"/>
                    </a:lnTo>
                    <a:lnTo>
                      <a:pt x="5589" y="170"/>
                    </a:lnTo>
                    <a:lnTo>
                      <a:pt x="5589" y="170"/>
                    </a:lnTo>
                    <a:cubicBezTo>
                      <a:pt x="5589" y="140"/>
                      <a:pt x="5581" y="111"/>
                      <a:pt x="5566" y="85"/>
                    </a:cubicBezTo>
                    <a:cubicBezTo>
                      <a:pt x="5551" y="59"/>
                      <a:pt x="5530" y="38"/>
                      <a:pt x="5504" y="23"/>
                    </a:cubicBezTo>
                    <a:cubicBezTo>
                      <a:pt x="5478" y="8"/>
                      <a:pt x="5449" y="0"/>
                      <a:pt x="5420" y="0"/>
                    </a:cubicBezTo>
                    <a:lnTo>
                      <a:pt x="169" y="0"/>
                    </a:lnTo>
                  </a:path>
                </a:pathLst>
              </a:custGeom>
              <a:noFill/>
              <a:ln w="38160">
                <a:solidFill>
                  <a:srgbClr val="000000"/>
                </a:solidFill>
                <a:round/>
              </a:ln>
            </p:spPr>
            <p:style>
              <a:lnRef idx="0"/>
              <a:fillRef idx="0"/>
              <a:effectRef idx="0"/>
              <a:fontRef idx="minor"/>
            </p:style>
          </p:sp>
          <p:sp>
            <p:nvSpPr>
              <p:cNvPr id="782" name="TextShape 13"/>
              <p:cNvSpPr txBox="1"/>
              <p:nvPr/>
            </p:nvSpPr>
            <p:spPr>
              <a:xfrm>
                <a:off x="1321200" y="828720"/>
                <a:ext cx="2011680" cy="346320"/>
              </a:xfrm>
              <a:prstGeom prst="rect">
                <a:avLst/>
              </a:prstGeom>
              <a:noFill/>
              <a:ln>
                <a:noFill/>
              </a:ln>
            </p:spPr>
            <p:txBody>
              <a:bodyPr lIns="90000" rIns="90000" tIns="45000" bIns="45000">
                <a:noAutofit/>
              </a:bodyPr>
              <a:p>
                <a:pPr algn="ctr"/>
                <a:r>
                  <a:rPr b="0" lang="en-US" sz="1800" spc="-1" strike="noStrike">
                    <a:latin typeface="Arial"/>
                  </a:rPr>
                  <a:t>Particles, clusters</a:t>
                </a:r>
                <a:endParaRPr b="0" lang="en-US" sz="1800" spc="-1" strike="noStrike">
                  <a:latin typeface="Arial"/>
                </a:endParaRPr>
              </a:p>
            </p:txBody>
          </p:sp>
        </p:grpSp>
        <p:grpSp>
          <p:nvGrpSpPr>
            <p:cNvPr id="783" name="Group 14"/>
            <p:cNvGrpSpPr/>
            <p:nvPr/>
          </p:nvGrpSpPr>
          <p:grpSpPr>
            <a:xfrm>
              <a:off x="1305360" y="3889080"/>
              <a:ext cx="2022480" cy="365760"/>
              <a:chOff x="1305360" y="3889080"/>
              <a:chExt cx="2022480" cy="365760"/>
            </a:xfrm>
          </p:grpSpPr>
          <p:sp>
            <p:nvSpPr>
              <p:cNvPr id="784" name="CustomShape 15"/>
              <p:cNvSpPr/>
              <p:nvPr/>
            </p:nvSpPr>
            <p:spPr>
              <a:xfrm>
                <a:off x="1305360" y="3889080"/>
                <a:ext cx="2011680" cy="365760"/>
              </a:xfrm>
              <a:custGeom>
                <a:avLst/>
                <a:gdLst/>
                <a:ahLst/>
                <a:rect l="0" t="0" r="r" b="b"/>
                <a:pathLst>
                  <a:path w="5590" h="1018">
                    <a:moveTo>
                      <a:pt x="169" y="0"/>
                    </a:moveTo>
                    <a:lnTo>
                      <a:pt x="170" y="0"/>
                    </a:lnTo>
                    <a:cubicBezTo>
                      <a:pt x="140" y="0"/>
                      <a:pt x="111" y="8"/>
                      <a:pt x="85" y="23"/>
                    </a:cubicBezTo>
                    <a:cubicBezTo>
                      <a:pt x="59" y="38"/>
                      <a:pt x="38" y="59"/>
                      <a:pt x="23" y="85"/>
                    </a:cubicBezTo>
                    <a:cubicBezTo>
                      <a:pt x="8" y="111"/>
                      <a:pt x="0" y="140"/>
                      <a:pt x="0" y="170"/>
                    </a:cubicBezTo>
                    <a:lnTo>
                      <a:pt x="0" y="847"/>
                    </a:lnTo>
                    <a:lnTo>
                      <a:pt x="0" y="848"/>
                    </a:lnTo>
                    <a:cubicBezTo>
                      <a:pt x="0" y="877"/>
                      <a:pt x="8" y="906"/>
                      <a:pt x="23" y="932"/>
                    </a:cubicBezTo>
                    <a:cubicBezTo>
                      <a:pt x="38" y="958"/>
                      <a:pt x="59" y="979"/>
                      <a:pt x="85" y="994"/>
                    </a:cubicBezTo>
                    <a:cubicBezTo>
                      <a:pt x="111" y="1009"/>
                      <a:pt x="140" y="1017"/>
                      <a:pt x="170" y="1017"/>
                    </a:cubicBezTo>
                    <a:lnTo>
                      <a:pt x="5419" y="1017"/>
                    </a:lnTo>
                    <a:lnTo>
                      <a:pt x="5420" y="1017"/>
                    </a:lnTo>
                    <a:cubicBezTo>
                      <a:pt x="5449" y="1017"/>
                      <a:pt x="5478" y="1009"/>
                      <a:pt x="5504" y="994"/>
                    </a:cubicBezTo>
                    <a:cubicBezTo>
                      <a:pt x="5530" y="979"/>
                      <a:pt x="5551" y="958"/>
                      <a:pt x="5566" y="932"/>
                    </a:cubicBezTo>
                    <a:cubicBezTo>
                      <a:pt x="5581" y="906"/>
                      <a:pt x="5589" y="877"/>
                      <a:pt x="5589" y="848"/>
                    </a:cubicBezTo>
                    <a:lnTo>
                      <a:pt x="5589" y="169"/>
                    </a:lnTo>
                    <a:lnTo>
                      <a:pt x="5589" y="170"/>
                    </a:lnTo>
                    <a:lnTo>
                      <a:pt x="5589" y="170"/>
                    </a:lnTo>
                    <a:cubicBezTo>
                      <a:pt x="5589" y="140"/>
                      <a:pt x="5581" y="111"/>
                      <a:pt x="5566" y="85"/>
                    </a:cubicBezTo>
                    <a:cubicBezTo>
                      <a:pt x="5551" y="59"/>
                      <a:pt x="5530" y="38"/>
                      <a:pt x="5504" y="23"/>
                    </a:cubicBezTo>
                    <a:cubicBezTo>
                      <a:pt x="5478" y="8"/>
                      <a:pt x="5449" y="0"/>
                      <a:pt x="5420" y="0"/>
                    </a:cubicBezTo>
                    <a:lnTo>
                      <a:pt x="169" y="0"/>
                    </a:lnTo>
                  </a:path>
                </a:pathLst>
              </a:custGeom>
              <a:solidFill>
                <a:srgbClr val="5c2d91">
                  <a:alpha val="30000"/>
                </a:srgbClr>
              </a:solidFill>
              <a:ln w="38160">
                <a:solidFill>
                  <a:srgbClr val="000000"/>
                </a:solidFill>
                <a:round/>
              </a:ln>
            </p:spPr>
            <p:style>
              <a:lnRef idx="0"/>
              <a:fillRef idx="0"/>
              <a:effectRef idx="0"/>
              <a:fontRef idx="minor"/>
            </p:style>
          </p:sp>
          <p:sp>
            <p:nvSpPr>
              <p:cNvPr id="785" name="TextShape 16"/>
              <p:cNvSpPr txBox="1"/>
              <p:nvPr/>
            </p:nvSpPr>
            <p:spPr>
              <a:xfrm>
                <a:off x="1316160" y="3889080"/>
                <a:ext cx="2011680" cy="346320"/>
              </a:xfrm>
              <a:prstGeom prst="rect">
                <a:avLst/>
              </a:prstGeom>
              <a:noFill/>
              <a:ln>
                <a:noFill/>
              </a:ln>
            </p:spPr>
            <p:txBody>
              <a:bodyPr lIns="90000" rIns="90000" tIns="45000" bIns="45000">
                <a:noAutofit/>
              </a:bodyPr>
              <a:p>
                <a:pPr algn="ctr"/>
                <a:r>
                  <a:rPr b="0" lang="en-US" sz="1800" spc="-1" strike="noStrike">
                    <a:latin typeface="Arial"/>
                  </a:rPr>
                  <a:t>Jet candidates</a:t>
                </a:r>
                <a:endParaRPr b="0" lang="en-US" sz="1800" spc="-1" strike="noStrike">
                  <a:latin typeface="Arial"/>
                </a:endParaRPr>
              </a:p>
            </p:txBody>
          </p:sp>
        </p:grpSp>
        <p:sp>
          <p:nvSpPr>
            <p:cNvPr id="786" name="CustomShape 17"/>
            <p:cNvSpPr/>
            <p:nvPr/>
          </p:nvSpPr>
          <p:spPr>
            <a:xfrm>
              <a:off x="2136600" y="3609720"/>
              <a:ext cx="368640" cy="271440"/>
            </a:xfrm>
            <a:custGeom>
              <a:avLst/>
              <a:gdLst/>
              <a:ahLst/>
              <a:rect l="0" t="0" r="r" b="b"/>
              <a:pathLst>
                <a:path w="1026" h="756">
                  <a:moveTo>
                    <a:pt x="256" y="0"/>
                  </a:moveTo>
                  <a:lnTo>
                    <a:pt x="256" y="566"/>
                  </a:lnTo>
                  <a:lnTo>
                    <a:pt x="0" y="566"/>
                  </a:lnTo>
                  <a:lnTo>
                    <a:pt x="512" y="755"/>
                  </a:lnTo>
                  <a:lnTo>
                    <a:pt x="1025" y="566"/>
                  </a:lnTo>
                  <a:lnTo>
                    <a:pt x="768" y="566"/>
                  </a:lnTo>
                  <a:lnTo>
                    <a:pt x="768" y="0"/>
                  </a:lnTo>
                  <a:lnTo>
                    <a:pt x="256" y="0"/>
                  </a:lnTo>
                </a:path>
              </a:pathLst>
            </a:custGeom>
            <a:solidFill>
              <a:srgbClr val="58595b"/>
            </a:solidFill>
            <a:ln>
              <a:solidFill>
                <a:srgbClr val="808080"/>
              </a:solidFill>
            </a:ln>
          </p:spPr>
          <p:style>
            <a:lnRef idx="0"/>
            <a:fillRef idx="0"/>
            <a:effectRef idx="0"/>
            <a:fontRef idx="minor"/>
          </p:style>
        </p:sp>
      </p:grpSp>
      <p:pic>
        <p:nvPicPr>
          <p:cNvPr id="787" name="" descr=""/>
          <p:cNvPicPr/>
          <p:nvPr/>
        </p:nvPicPr>
        <p:blipFill>
          <a:blip r:embed="rId1"/>
          <a:stretch/>
        </p:blipFill>
        <p:spPr>
          <a:xfrm>
            <a:off x="4710240" y="1139760"/>
            <a:ext cx="4619160" cy="3828600"/>
          </a:xfrm>
          <a:prstGeom prst="rect">
            <a:avLst/>
          </a:prstGeom>
          <a:ln>
            <a:noFill/>
          </a:ln>
        </p:spPr>
      </p:pic>
      <p:sp>
        <p:nvSpPr>
          <p:cNvPr id="788" name="CustomShape 18"/>
          <p:cNvSpPr/>
          <p:nvPr/>
        </p:nvSpPr>
        <p:spPr>
          <a:xfrm>
            <a:off x="2197080" y="2303280"/>
            <a:ext cx="889920" cy="304200"/>
          </a:xfrm>
          <a:prstGeom prst="rect">
            <a:avLst/>
          </a:prstGeom>
          <a:noFill/>
          <a:ln w="19080">
            <a:solidFill>
              <a:srgbClr val="ff0000"/>
            </a:solidFill>
            <a:round/>
          </a:ln>
        </p:spPr>
        <p:style>
          <a:lnRef idx="0"/>
          <a:fillRef idx="0"/>
          <a:effectRef idx="0"/>
          <a:fontRef idx="minor"/>
        </p:style>
      </p:sp>
    </p:spTree>
  </p:cSld>
  <mc:AlternateContent>
    <mc:Choice Requires="p14">
      <p:transition spd="slow" p14:dur="2000"/>
    </mc:Choice>
    <mc:Fallback>
      <p:transition spd="slow"/>
    </mc:Fallback>
  </mc:AlternateContent>
  <p:timing>
    <p:tnLst>
      <p:par>
        <p:cTn id="37" dur="indefinite" restart="never" nodeType="tmRoot">
          <p:childTnLst>
            <p:seq>
              <p:cTn id="38" dur="indefinite" nodeType="mainSeq">
                <p:childTnLst>
                  <p:par>
                    <p:cTn id="39" fill="hold">
                      <p:stCondLst>
                        <p:cond delay="indefinite"/>
                      </p:stCondLst>
                      <p:childTnLst>
                        <p:par>
                          <p:cTn id="40" fill="hold">
                            <p:stCondLst>
                              <p:cond delay="0"/>
                            </p:stCondLst>
                            <p:childTnLst>
                              <p:par>
                                <p:cTn id="41" nodeType="clickEffect" fill="hold" presetClass="entr" presetID="1">
                                  <p:stCondLst>
                                    <p:cond delay="0"/>
                                  </p:stCondLst>
                                  <p:childTnLst>
                                    <p:set>
                                      <p:cBhvr>
                                        <p:cTn id="42" dur="1" fill="hold">
                                          <p:stCondLst>
                                            <p:cond delay="0"/>
                                          </p:stCondLst>
                                        </p:cTn>
                                        <p:tgtEl>
                                          <p:spTgt spid="7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9" name="TextShape 1"/>
          <p:cNvSpPr txBox="1"/>
          <p:nvPr/>
        </p:nvSpPr>
        <p:spPr>
          <a:xfrm>
            <a:off x="0" y="82080"/>
            <a:ext cx="7772400" cy="688320"/>
          </a:xfrm>
          <a:prstGeom prst="rect">
            <a:avLst/>
          </a:prstGeom>
          <a:noFill/>
          <a:ln>
            <a:noFill/>
          </a:ln>
        </p:spPr>
        <p:txBody>
          <a:bodyPr lIns="0" rIns="0" tIns="0" bIns="0" anchor="ctr">
            <a:noAutofit/>
          </a:bodyPr>
          <a:p>
            <a:pPr algn="ctr"/>
            <a:r>
              <a:rPr b="0" lang="en-US" sz="3700" spc="-1" strike="noStrike">
                <a:latin typeface="Arial"/>
              </a:rPr>
              <a:t>anti-k</a:t>
            </a:r>
            <a:r>
              <a:rPr b="0" lang="en-US" sz="3700" spc="-1" strike="noStrike" baseline="-33000">
                <a:latin typeface="Arial"/>
              </a:rPr>
              <a:t>T</a:t>
            </a:r>
            <a:r>
              <a:rPr b="0" lang="en-US" sz="3700" spc="-1" strike="noStrike">
                <a:latin typeface="Arial"/>
              </a:rPr>
              <a:t> jet finding algorithm</a:t>
            </a:r>
            <a:endParaRPr b="0" lang="en-US" sz="3700" spc="-1" strike="noStrike">
              <a:latin typeface="Arial"/>
            </a:endParaRPr>
          </a:p>
        </p:txBody>
      </p:sp>
      <p:grpSp>
        <p:nvGrpSpPr>
          <p:cNvPr id="790" name="Group 2"/>
          <p:cNvGrpSpPr/>
          <p:nvPr/>
        </p:nvGrpSpPr>
        <p:grpSpPr>
          <a:xfrm>
            <a:off x="817200" y="828720"/>
            <a:ext cx="3017520" cy="3426120"/>
            <a:chOff x="817200" y="828720"/>
            <a:chExt cx="3017520" cy="3426120"/>
          </a:xfrm>
        </p:grpSpPr>
        <p:grpSp>
          <p:nvGrpSpPr>
            <p:cNvPr id="791" name="Group 3"/>
            <p:cNvGrpSpPr/>
            <p:nvPr/>
          </p:nvGrpSpPr>
          <p:grpSpPr>
            <a:xfrm>
              <a:off x="817200" y="1471680"/>
              <a:ext cx="3017520" cy="2139120"/>
              <a:chOff x="817200" y="1471680"/>
              <a:chExt cx="3017520" cy="2139120"/>
            </a:xfrm>
          </p:grpSpPr>
          <p:sp>
            <p:nvSpPr>
              <p:cNvPr id="792" name="CustomShape 4"/>
              <p:cNvSpPr/>
              <p:nvPr/>
            </p:nvSpPr>
            <p:spPr>
              <a:xfrm>
                <a:off x="817200" y="1506960"/>
                <a:ext cx="2926080" cy="2103840"/>
              </a:xfrm>
              <a:custGeom>
                <a:avLst/>
                <a:gdLst/>
                <a:ahLst/>
                <a:rect l="0" t="0" r="r" b="b"/>
                <a:pathLst>
                  <a:path w="8130" h="5846">
                    <a:moveTo>
                      <a:pt x="974" y="0"/>
                    </a:moveTo>
                    <a:lnTo>
                      <a:pt x="974" y="0"/>
                    </a:lnTo>
                    <a:cubicBezTo>
                      <a:pt x="803" y="0"/>
                      <a:pt x="635" y="45"/>
                      <a:pt x="487" y="131"/>
                    </a:cubicBezTo>
                    <a:cubicBezTo>
                      <a:pt x="339" y="216"/>
                      <a:pt x="216" y="339"/>
                      <a:pt x="131" y="487"/>
                    </a:cubicBezTo>
                    <a:cubicBezTo>
                      <a:pt x="45" y="635"/>
                      <a:pt x="0" y="803"/>
                      <a:pt x="0" y="974"/>
                    </a:cubicBezTo>
                    <a:lnTo>
                      <a:pt x="0" y="4870"/>
                    </a:lnTo>
                    <a:lnTo>
                      <a:pt x="0" y="4871"/>
                    </a:lnTo>
                    <a:cubicBezTo>
                      <a:pt x="0" y="5042"/>
                      <a:pt x="45" y="5210"/>
                      <a:pt x="131" y="5358"/>
                    </a:cubicBezTo>
                    <a:cubicBezTo>
                      <a:pt x="216" y="5506"/>
                      <a:pt x="339" y="5629"/>
                      <a:pt x="487" y="5714"/>
                    </a:cubicBezTo>
                    <a:cubicBezTo>
                      <a:pt x="635" y="5800"/>
                      <a:pt x="803" y="5845"/>
                      <a:pt x="974" y="5845"/>
                    </a:cubicBezTo>
                    <a:lnTo>
                      <a:pt x="7154" y="5845"/>
                    </a:lnTo>
                    <a:lnTo>
                      <a:pt x="7155" y="5845"/>
                    </a:lnTo>
                    <a:cubicBezTo>
                      <a:pt x="7326" y="5845"/>
                      <a:pt x="7494" y="5800"/>
                      <a:pt x="7642" y="5714"/>
                    </a:cubicBezTo>
                    <a:cubicBezTo>
                      <a:pt x="7790" y="5629"/>
                      <a:pt x="7913" y="5506"/>
                      <a:pt x="7998" y="5358"/>
                    </a:cubicBezTo>
                    <a:cubicBezTo>
                      <a:pt x="8084" y="5210"/>
                      <a:pt x="8129" y="5042"/>
                      <a:pt x="8129" y="4871"/>
                    </a:cubicBezTo>
                    <a:lnTo>
                      <a:pt x="8129" y="974"/>
                    </a:lnTo>
                    <a:lnTo>
                      <a:pt x="8129" y="974"/>
                    </a:lnTo>
                    <a:lnTo>
                      <a:pt x="8129" y="974"/>
                    </a:lnTo>
                    <a:cubicBezTo>
                      <a:pt x="8129" y="803"/>
                      <a:pt x="8084" y="635"/>
                      <a:pt x="7998" y="487"/>
                    </a:cubicBezTo>
                    <a:cubicBezTo>
                      <a:pt x="7913" y="339"/>
                      <a:pt x="7790" y="216"/>
                      <a:pt x="7642" y="131"/>
                    </a:cubicBezTo>
                    <a:cubicBezTo>
                      <a:pt x="7494" y="45"/>
                      <a:pt x="7326" y="0"/>
                      <a:pt x="7155" y="0"/>
                    </a:cubicBezTo>
                    <a:lnTo>
                      <a:pt x="974" y="0"/>
                    </a:lnTo>
                  </a:path>
                </a:pathLst>
              </a:custGeom>
              <a:solidFill>
                <a:srgbClr val="0066b3">
                  <a:alpha val="50000"/>
                </a:srgbClr>
              </a:solidFill>
              <a:ln w="38160">
                <a:solidFill>
                  <a:srgbClr val="58595b"/>
                </a:solidFill>
                <a:round/>
              </a:ln>
            </p:spPr>
            <p:style>
              <a:lnRef idx="0"/>
              <a:fillRef idx="0"/>
              <a:effectRef idx="0"/>
              <a:fontRef idx="minor"/>
            </p:style>
          </p:sp>
          <p:sp>
            <p:nvSpPr>
              <p:cNvPr id="793" name="TextShape 5"/>
              <p:cNvSpPr txBox="1"/>
              <p:nvPr/>
            </p:nvSpPr>
            <p:spPr>
              <a:xfrm>
                <a:off x="908640" y="2068200"/>
                <a:ext cx="2926080" cy="1542600"/>
              </a:xfrm>
              <a:prstGeom prst="rect">
                <a:avLst/>
              </a:prstGeom>
              <a:noFill/>
              <a:ln>
                <a:noFill/>
              </a:ln>
            </p:spPr>
            <p:txBody>
              <a:bodyPr lIns="90000" rIns="90000" tIns="45000" bIns="45000">
                <a:noAutofit/>
              </a:bodyPr>
              <a:p>
                <a:pPr marL="216000" indent="-216000">
                  <a:buClr>
                    <a:srgbClr val="000000"/>
                  </a:buClr>
                  <a:buSzPct val="45000"/>
                  <a:buFont typeface="Wingdings" charset="2"/>
                  <a:buChar char=""/>
                </a:pPr>
                <a:r>
                  <a:rPr b="0" lang="en-US" sz="1600" spc="-1" strike="noStrike">
                    <a:solidFill>
                      <a:srgbClr val="000000"/>
                    </a:solidFill>
                    <a:latin typeface="Arial"/>
                  </a:rPr>
                  <a:t>For all </a:t>
                </a:r>
                <a:r>
                  <a:rPr b="0" i="1" lang="en-US" sz="1600" spc="-1" strike="noStrike">
                    <a:solidFill>
                      <a:srgbClr val="000000"/>
                    </a:solidFill>
                    <a:latin typeface="Arial"/>
                  </a:rPr>
                  <a:t>i,j</a:t>
                </a:r>
                <a:r>
                  <a:rPr b="0" lang="en-US" sz="1600" spc="-1" strike="noStrike">
                    <a:solidFill>
                      <a:srgbClr val="000000"/>
                    </a:solidFill>
                    <a:latin typeface="Arial"/>
                  </a:rPr>
                  <a:t> calculate:</a:t>
                </a:r>
                <a:br/>
                <a:br/>
                <a:r>
                  <a:rPr b="0" lang="en-US" sz="1600" spc="-1" strike="noStrike">
                    <a:solidFill>
                      <a:srgbClr val="000000"/>
                    </a:solidFill>
                    <a:latin typeface="Arial"/>
                  </a:rPr>
                  <a:t> </a:t>
                </a:r>
                <a:endParaRPr b="0" lang="en-US" sz="1600" spc="-1" strike="noStrike">
                  <a:latin typeface="Arial"/>
                </a:endParaRPr>
              </a:p>
              <a:p>
                <a:pPr marL="216000" indent="-216000">
                  <a:buClr>
                    <a:srgbClr val="000000"/>
                  </a:buClr>
                  <a:buSzPct val="45000"/>
                  <a:buFont typeface="Wingdings" charset="2"/>
                  <a:buChar char=""/>
                </a:pPr>
                <a:r>
                  <a:rPr b="0" lang="en-US" sz="1600" spc="-1" strike="noStrike">
                    <a:solidFill>
                      <a:srgbClr val="000000"/>
                    </a:solidFill>
                    <a:latin typeface="Arial"/>
                  </a:rPr>
                  <a:t>Combine smallest d</a:t>
                </a:r>
                <a:r>
                  <a:rPr b="0" lang="en-US" sz="1600" spc="-1" strike="noStrike" baseline="-33000">
                    <a:solidFill>
                      <a:srgbClr val="000000"/>
                    </a:solidFill>
                    <a:latin typeface="Arial"/>
                  </a:rPr>
                  <a:t>ij</a:t>
                </a:r>
                <a:r>
                  <a:rPr b="0" lang="en-US" sz="1600" spc="-1" strike="noStrike">
                    <a:solidFill>
                      <a:srgbClr val="000000"/>
                    </a:solidFill>
                    <a:latin typeface="Arial"/>
                  </a:rPr>
                  <a:t>.</a:t>
                </a:r>
                <a:br/>
                <a:r>
                  <a:rPr b="0" lang="en-US" sz="1600" spc="-1" strike="noStrike">
                    <a:solidFill>
                      <a:srgbClr val="000000"/>
                    </a:solidFill>
                    <a:latin typeface="Arial"/>
                  </a:rPr>
                  <a:t>If d</a:t>
                </a:r>
                <a:r>
                  <a:rPr b="0" lang="en-US" sz="1600" spc="-1" strike="noStrike" baseline="-33000">
                    <a:solidFill>
                      <a:srgbClr val="000000"/>
                    </a:solidFill>
                    <a:latin typeface="Arial"/>
                  </a:rPr>
                  <a:t>iB</a:t>
                </a:r>
                <a:r>
                  <a:rPr b="0" lang="en-US" sz="1600" spc="-1" strike="noStrike">
                    <a:solidFill>
                      <a:srgbClr val="000000"/>
                    </a:solidFill>
                    <a:latin typeface="Arial"/>
                  </a:rPr>
                  <a:t> smallest, d</a:t>
                </a:r>
                <a:r>
                  <a:rPr b="0" lang="en-US" sz="1600" spc="-1" strike="noStrike" baseline="-33000">
                    <a:solidFill>
                      <a:srgbClr val="000000"/>
                    </a:solidFill>
                    <a:latin typeface="Arial"/>
                  </a:rPr>
                  <a:t>iB</a:t>
                </a:r>
                <a:r>
                  <a:rPr b="0" lang="en-US" sz="1600" spc="-1" strike="noStrike">
                    <a:solidFill>
                      <a:srgbClr val="000000"/>
                    </a:solidFill>
                    <a:latin typeface="Arial"/>
                    <a:ea typeface="Arial"/>
                  </a:rPr>
                  <a:t>→</a:t>
                </a:r>
                <a:r>
                  <a:rPr b="0" lang="en-US" sz="1600" spc="-1" strike="noStrike">
                    <a:solidFill>
                      <a:srgbClr val="000000"/>
                    </a:solidFill>
                    <a:latin typeface="Arial"/>
                    <a:ea typeface="Arial"/>
                  </a:rPr>
                  <a:t> jet</a:t>
                </a:r>
                <a:endParaRPr b="0" lang="en-US" sz="1600" spc="-1" strike="noStrike">
                  <a:latin typeface="Arial"/>
                </a:endParaRPr>
              </a:p>
              <a:p>
                <a:r>
                  <a:rPr b="0" lang="en-US" sz="1600" spc="-1" strike="noStrike">
                    <a:solidFill>
                      <a:srgbClr val="000000"/>
                    </a:solidFill>
                    <a:latin typeface="Arial"/>
                  </a:rPr>
                  <a:t>Repeat until no particles left</a:t>
                </a:r>
                <a:endParaRPr b="0" lang="en-US" sz="1600" spc="-1" strike="noStrike">
                  <a:latin typeface="Arial"/>
                </a:endParaRPr>
              </a:p>
            </p:txBody>
          </p:sp>
          <mc:AlternateContent>
            <mc:Choice xmlns:a14="http://schemas.microsoft.com/office/drawing/2010/main" Requires="a14">
              <p:sp>
                <p:nvSpPr>
                  <p:cNvPr id="794" name="Formula 6"/>
                  <p:cNvSpPr txBox="1"/>
                  <p:nvPr/>
                </p:nvSpPr>
                <p:spPr>
                  <a:xfrm>
                    <a:off x="1478520" y="2154240"/>
                    <a:ext cx="2064240" cy="567360"/>
                  </a:xfrm>
                  <a:prstGeom prst="rect">
                    <a:avLst/>
                  </a:prstGeom>
                </p:spPr>
                <p:txBody>
                  <a:bodyPr/>
                  <a:p>
                    <a14:m>
                      <m:oMath xmlns:m="http://schemas.openxmlformats.org/officeDocument/2006/math">
                        <m:sSub>
                          <m:e>
                            <m:r>
                              <m:t xml:space="preserve">d</m:t>
                            </m:r>
                          </m:e>
                          <m:sub>
                            <m:r>
                              <m:t xml:space="preserve">ij</m:t>
                            </m:r>
                          </m:sub>
                        </m:sSub>
                        <m:r>
                          <m:t xml:space="preserve">=</m:t>
                        </m:r>
                        <m:r>
                          <m:t xml:space="preserve">min</m:t>
                        </m:r>
                        <m:d>
                          <m:dPr>
                            <m:begChr m:val="("/>
                            <m:endChr m:val=")"/>
                          </m:dPr>
                          <m:e>
                            <m:sSubSup>
                              <m:e>
                                <m:r>
                                  <m:t xml:space="preserve">p</m:t>
                                </m:r>
                              </m:e>
                              <m:sub>
                                <m:r>
                                  <m:t xml:space="preserve">T</m:t>
                                </m:r>
                                <m:r>
                                  <m:t xml:space="preserve">,</m:t>
                                </m:r>
                                <m:r>
                                  <m:t xml:space="preserve">i</m:t>
                                </m:r>
                              </m:sub>
                              <m:sup>
                                <m:r>
                                  <m:t xml:space="preserve">−</m:t>
                                </m:r>
                                <m:r>
                                  <m:t xml:space="preserve">2</m:t>
                                </m:r>
                              </m:sup>
                            </m:sSubSup>
                            <m:r>
                              <m:t xml:space="preserve">,</m:t>
                            </m:r>
                            <m:sSubSup>
                              <m:e>
                                <m:r>
                                  <m:t xml:space="preserve">p</m:t>
                                </m:r>
                              </m:e>
                              <m:sub>
                                <m:r>
                                  <m:t xml:space="preserve">T</m:t>
                                </m:r>
                                <m:r>
                                  <m:t xml:space="preserve">,</m:t>
                                </m:r>
                                <m:r>
                                  <m:t xml:space="preserve">j</m:t>
                                </m:r>
                              </m:sub>
                              <m:sup>
                                <m:r>
                                  <m:t xml:space="preserve">−</m:t>
                                </m:r>
                                <m:r>
                                  <m:t xml:space="preserve">2</m:t>
                                </m:r>
                              </m:sup>
                            </m:sSubSup>
                          </m:e>
                        </m:d>
                        <m:f>
                          <m:num>
                            <m:r>
                              <m:t xml:space="preserve">Δ</m:t>
                            </m:r>
                            <m:sSubSup>
                              <m:e>
                                <m:r>
                                  <m:t xml:space="preserve">R</m:t>
                                </m:r>
                              </m:e>
                              <m:sub>
                                <m:r>
                                  <m:t xml:space="preserve">ij</m:t>
                                </m:r>
                              </m:sub>
                              <m:sup>
                                <m:r>
                                  <m:t xml:space="preserve">2</m:t>
                                </m:r>
                              </m:sup>
                            </m:sSubSup>
                          </m:num>
                          <m:den>
                            <m:sSup>
                              <m:e>
                                <m:r>
                                  <m:t xml:space="preserve">R</m:t>
                                </m:r>
                              </m:e>
                              <m:sup>
                                <m:r>
                                  <m:t xml:space="preserve">2</m:t>
                                </m:r>
                              </m:sup>
                            </m:sSup>
                          </m:den>
                        </m:f>
                      </m:oMath>
                    </a14:m>
                  </a:p>
                </p:txBody>
              </p:sp>
            </mc:Choice>
            <mc:Fallback/>
          </mc:AlternateContent>
          <mc:AlternateContent>
            <mc:Choice xmlns:a14="http://schemas.microsoft.com/office/drawing/2010/main" Requires="a14">
              <p:sp>
                <p:nvSpPr>
                  <p:cNvPr id="795" name="Formula 7"/>
                  <p:cNvSpPr txBox="1"/>
                  <p:nvPr/>
                </p:nvSpPr>
                <p:spPr>
                  <a:xfrm>
                    <a:off x="1000080" y="1781280"/>
                    <a:ext cx="2603880" cy="266040"/>
                  </a:xfrm>
                  <a:prstGeom prst="rect">
                    <a:avLst/>
                  </a:prstGeom>
                </p:spPr>
                <p:txBody>
                  <a:bodyPr/>
                  <a:p>
                    <a14:m>
                      <m:oMath xmlns:m="http://schemas.openxmlformats.org/officeDocument/2006/math">
                        <m:sSub>
                          <m:e>
                            <m:r>
                              <m:t xml:space="preserve">k</m:t>
                            </m:r>
                          </m:e>
                          <m:sub>
                            <m:r>
                              <m:t xml:space="preserve">T</m:t>
                            </m:r>
                          </m:sub>
                        </m:sSub>
                        <m:r>
                          <m:t xml:space="preserve">=</m:t>
                        </m:r>
                        <m:sSub>
                          <m:e>
                            <m:r>
                              <m:t xml:space="preserve">p</m:t>
                            </m:r>
                          </m:e>
                          <m:sub>
                            <m:r>
                              <m:t xml:space="preserve">T</m:t>
                            </m:r>
                          </m:sub>
                        </m:sSub>
                        <m:r>
                          <m:t xml:space="preserve">,</m:t>
                        </m:r>
                        <m:r>
                          <m:t xml:space="preserve">Δ</m:t>
                        </m:r>
                        <m:sSub>
                          <m:e>
                            <m:r>
                              <m:t xml:space="preserve">R</m:t>
                            </m:r>
                          </m:e>
                          <m:sub>
                            <m:r>
                              <m:t xml:space="preserve">ij</m:t>
                            </m:r>
                          </m:sub>
                        </m:sSub>
                        <m:r>
                          <m:t xml:space="preserve">=</m:t>
                        </m:r>
                        <m:rad>
                          <m:radPr>
                            <m:degHide m:val="1"/>
                          </m:radPr>
                          <m:deg/>
                          <m:e>
                            <m:sSup>
                              <m:e>
                                <m:d>
                                  <m:dPr>
                                    <m:begChr m:val="("/>
                                    <m:endChr m:val=")"/>
                                  </m:dPr>
                                  <m:e>
                                    <m:sSub>
                                      <m:e>
                                        <m:r>
                                          <m:t xml:space="preserve">η</m:t>
                                        </m:r>
                                      </m:e>
                                      <m:sub>
                                        <m:r>
                                          <m:t xml:space="preserve">i</m:t>
                                        </m:r>
                                      </m:sub>
                                    </m:sSub>
                                    <m:r>
                                      <m:t xml:space="preserve">−</m:t>
                                    </m:r>
                                    <m:sSub>
                                      <m:e>
                                        <m:r>
                                          <m:t xml:space="preserve">η</m:t>
                                        </m:r>
                                      </m:e>
                                      <m:sub>
                                        <m:r>
                                          <m:t xml:space="preserve">j</m:t>
                                        </m:r>
                                      </m:sub>
                                    </m:sSub>
                                  </m:e>
                                </m:d>
                              </m:e>
                              <m:sup>
                                <m:r>
                                  <m:t xml:space="preserve">2</m:t>
                                </m:r>
                              </m:sup>
                            </m:sSup>
                            <m:r>
                              <m:t xml:space="preserve">+</m:t>
                            </m:r>
                            <m:sSup>
                              <m:e>
                                <m:d>
                                  <m:dPr>
                                    <m:begChr m:val="("/>
                                    <m:endChr m:val=")"/>
                                  </m:dPr>
                                  <m:e>
                                    <m:sSub>
                                      <m:e>
                                        <m:r>
                                          <m:t xml:space="preserve">ϕ</m:t>
                                        </m:r>
                                      </m:e>
                                      <m:sub>
                                        <m:r>
                                          <m:t xml:space="preserve">i</m:t>
                                        </m:r>
                                      </m:sub>
                                    </m:sSub>
                                    <m:r>
                                      <m:t xml:space="preserve">−</m:t>
                                    </m:r>
                                    <m:sSub>
                                      <m:e>
                                        <m:r>
                                          <m:t xml:space="preserve">ϕ</m:t>
                                        </m:r>
                                      </m:e>
                                      <m:sub>
                                        <m:r>
                                          <m:t xml:space="preserve">j</m:t>
                                        </m:r>
                                      </m:sub>
                                    </m:sSub>
                                  </m:e>
                                </m:d>
                              </m:e>
                              <m:sup>
                                <m:r>
                                  <m:t xml:space="preserve">2</m:t>
                                </m:r>
                              </m:sup>
                            </m:sSup>
                          </m:e>
                        </m:rad>
                      </m:oMath>
                    </a14:m>
                  </a:p>
                </p:txBody>
              </p:sp>
            </mc:Choice>
            <mc:Fallback/>
          </mc:AlternateContent>
          <mc:AlternateContent>
            <mc:Choice xmlns:a14="http://schemas.microsoft.com/office/drawing/2010/main" Requires="a14">
              <p:sp>
                <p:nvSpPr>
                  <p:cNvPr id="796" name="Formula 8"/>
                  <p:cNvSpPr txBox="1"/>
                  <p:nvPr/>
                </p:nvSpPr>
                <p:spPr>
                  <a:xfrm>
                    <a:off x="1503000" y="2581560"/>
                    <a:ext cx="777240" cy="283320"/>
                  </a:xfrm>
                  <a:prstGeom prst="rect">
                    <a:avLst/>
                  </a:prstGeom>
                </p:spPr>
                <p:txBody>
                  <a:bodyPr/>
                  <a:p>
                    <a14:m>
                      <m:oMath xmlns:m="http://schemas.openxmlformats.org/officeDocument/2006/math">
                        <m:sSub>
                          <m:e>
                            <m:r>
                              <m:t xml:space="preserve">d</m:t>
                            </m:r>
                          </m:e>
                          <m:sub>
                            <m:r>
                              <m:t xml:space="preserve">iB</m:t>
                            </m:r>
                          </m:sub>
                        </m:sSub>
                        <m:r>
                          <m:t xml:space="preserve">=</m:t>
                        </m:r>
                        <m:sSubSup>
                          <m:e>
                            <m:r>
                              <m:t xml:space="preserve">p</m:t>
                            </m:r>
                          </m:e>
                          <m:sub>
                            <m:r>
                              <m:t xml:space="preserve">T</m:t>
                            </m:r>
                            <m:r>
                              <m:t xml:space="preserve">,</m:t>
                            </m:r>
                            <m:r>
                              <m:t xml:space="preserve">i</m:t>
                            </m:r>
                          </m:sub>
                          <m:sup>
                            <m:r>
                              <m:t xml:space="preserve">−</m:t>
                            </m:r>
                            <m:r>
                              <m:t xml:space="preserve">2</m:t>
                            </m:r>
                          </m:sup>
                        </m:sSubSup>
                      </m:oMath>
                    </a14:m>
                  </a:p>
                </p:txBody>
              </p:sp>
            </mc:Choice>
            <mc:Fallback/>
          </mc:AlternateContent>
          <p:sp>
            <p:nvSpPr>
              <p:cNvPr id="797" name="TextShape 9"/>
              <p:cNvSpPr txBox="1"/>
              <p:nvPr/>
            </p:nvSpPr>
            <p:spPr>
              <a:xfrm>
                <a:off x="1457280" y="1471680"/>
                <a:ext cx="1797840" cy="401040"/>
              </a:xfrm>
              <a:prstGeom prst="rect">
                <a:avLst/>
              </a:prstGeom>
              <a:noFill/>
              <a:ln>
                <a:noFill/>
              </a:ln>
            </p:spPr>
            <p:txBody>
              <a:bodyPr lIns="90000" rIns="90000" tIns="45000" bIns="45000">
                <a:noAutofit/>
              </a:bodyPr>
              <a:p>
                <a:r>
                  <a:rPr b="1" lang="en-US" sz="1800" spc="-1" strike="noStrike">
                    <a:solidFill>
                      <a:srgbClr val="000000"/>
                    </a:solidFill>
                    <a:latin typeface="Arial"/>
                  </a:rPr>
                  <a:t>k</a:t>
                </a:r>
                <a:r>
                  <a:rPr b="1" lang="en-US" sz="1800" spc="-1" strike="noStrike" baseline="-33000">
                    <a:solidFill>
                      <a:srgbClr val="000000"/>
                    </a:solidFill>
                    <a:latin typeface="Arial"/>
                  </a:rPr>
                  <a:t>T</a:t>
                </a:r>
                <a:r>
                  <a:rPr b="1" lang="en-US" sz="1800" spc="-1" strike="noStrike">
                    <a:solidFill>
                      <a:srgbClr val="000000"/>
                    </a:solidFill>
                    <a:latin typeface="Arial"/>
                  </a:rPr>
                  <a:t> algorithm</a:t>
                </a:r>
                <a:endParaRPr b="0" lang="en-US" sz="1800" spc="-1" strike="noStrike">
                  <a:latin typeface="Arial"/>
                </a:endParaRPr>
              </a:p>
            </p:txBody>
          </p:sp>
        </p:grpSp>
        <p:sp>
          <p:nvSpPr>
            <p:cNvPr id="798" name="CustomShape 10"/>
            <p:cNvSpPr/>
            <p:nvPr/>
          </p:nvSpPr>
          <p:spPr>
            <a:xfrm>
              <a:off x="2136240" y="1197360"/>
              <a:ext cx="368640" cy="271440"/>
            </a:xfrm>
            <a:custGeom>
              <a:avLst/>
              <a:gdLst/>
              <a:ahLst/>
              <a:rect l="0" t="0" r="r" b="b"/>
              <a:pathLst>
                <a:path w="1026" h="756">
                  <a:moveTo>
                    <a:pt x="256" y="0"/>
                  </a:moveTo>
                  <a:lnTo>
                    <a:pt x="256" y="566"/>
                  </a:lnTo>
                  <a:lnTo>
                    <a:pt x="0" y="566"/>
                  </a:lnTo>
                  <a:lnTo>
                    <a:pt x="512" y="755"/>
                  </a:lnTo>
                  <a:lnTo>
                    <a:pt x="1025" y="566"/>
                  </a:lnTo>
                  <a:lnTo>
                    <a:pt x="768" y="566"/>
                  </a:lnTo>
                  <a:lnTo>
                    <a:pt x="768" y="0"/>
                  </a:lnTo>
                  <a:lnTo>
                    <a:pt x="256" y="0"/>
                  </a:lnTo>
                </a:path>
              </a:pathLst>
            </a:custGeom>
            <a:solidFill>
              <a:srgbClr val="58595b"/>
            </a:solidFill>
            <a:ln>
              <a:solidFill>
                <a:srgbClr val="808080"/>
              </a:solidFill>
            </a:ln>
          </p:spPr>
          <p:style>
            <a:lnRef idx="0"/>
            <a:fillRef idx="0"/>
            <a:effectRef idx="0"/>
            <a:fontRef idx="minor"/>
          </p:style>
        </p:sp>
        <p:grpSp>
          <p:nvGrpSpPr>
            <p:cNvPr id="799" name="Group 11"/>
            <p:cNvGrpSpPr/>
            <p:nvPr/>
          </p:nvGrpSpPr>
          <p:grpSpPr>
            <a:xfrm>
              <a:off x="1310400" y="828720"/>
              <a:ext cx="2022480" cy="365760"/>
              <a:chOff x="1310400" y="828720"/>
              <a:chExt cx="2022480" cy="365760"/>
            </a:xfrm>
          </p:grpSpPr>
          <p:sp>
            <p:nvSpPr>
              <p:cNvPr id="800" name="CustomShape 12"/>
              <p:cNvSpPr/>
              <p:nvPr/>
            </p:nvSpPr>
            <p:spPr>
              <a:xfrm>
                <a:off x="1310400" y="828720"/>
                <a:ext cx="2011680" cy="365760"/>
              </a:xfrm>
              <a:custGeom>
                <a:avLst/>
                <a:gdLst/>
                <a:ahLst/>
                <a:rect l="0" t="0" r="r" b="b"/>
                <a:pathLst>
                  <a:path w="5590" h="1018">
                    <a:moveTo>
                      <a:pt x="169" y="0"/>
                    </a:moveTo>
                    <a:lnTo>
                      <a:pt x="170" y="0"/>
                    </a:lnTo>
                    <a:cubicBezTo>
                      <a:pt x="140" y="0"/>
                      <a:pt x="111" y="8"/>
                      <a:pt x="85" y="23"/>
                    </a:cubicBezTo>
                    <a:cubicBezTo>
                      <a:pt x="59" y="38"/>
                      <a:pt x="38" y="59"/>
                      <a:pt x="23" y="85"/>
                    </a:cubicBezTo>
                    <a:cubicBezTo>
                      <a:pt x="8" y="111"/>
                      <a:pt x="0" y="140"/>
                      <a:pt x="0" y="170"/>
                    </a:cubicBezTo>
                    <a:lnTo>
                      <a:pt x="0" y="847"/>
                    </a:lnTo>
                    <a:lnTo>
                      <a:pt x="0" y="848"/>
                    </a:lnTo>
                    <a:cubicBezTo>
                      <a:pt x="0" y="877"/>
                      <a:pt x="8" y="906"/>
                      <a:pt x="23" y="932"/>
                    </a:cubicBezTo>
                    <a:cubicBezTo>
                      <a:pt x="38" y="958"/>
                      <a:pt x="59" y="979"/>
                      <a:pt x="85" y="994"/>
                    </a:cubicBezTo>
                    <a:cubicBezTo>
                      <a:pt x="111" y="1009"/>
                      <a:pt x="140" y="1017"/>
                      <a:pt x="170" y="1017"/>
                    </a:cubicBezTo>
                    <a:lnTo>
                      <a:pt x="5419" y="1017"/>
                    </a:lnTo>
                    <a:lnTo>
                      <a:pt x="5420" y="1017"/>
                    </a:lnTo>
                    <a:cubicBezTo>
                      <a:pt x="5449" y="1017"/>
                      <a:pt x="5478" y="1009"/>
                      <a:pt x="5504" y="994"/>
                    </a:cubicBezTo>
                    <a:cubicBezTo>
                      <a:pt x="5530" y="979"/>
                      <a:pt x="5551" y="958"/>
                      <a:pt x="5566" y="932"/>
                    </a:cubicBezTo>
                    <a:cubicBezTo>
                      <a:pt x="5581" y="906"/>
                      <a:pt x="5589" y="877"/>
                      <a:pt x="5589" y="848"/>
                    </a:cubicBezTo>
                    <a:lnTo>
                      <a:pt x="5589" y="169"/>
                    </a:lnTo>
                    <a:lnTo>
                      <a:pt x="5589" y="170"/>
                    </a:lnTo>
                    <a:lnTo>
                      <a:pt x="5589" y="170"/>
                    </a:lnTo>
                    <a:cubicBezTo>
                      <a:pt x="5589" y="140"/>
                      <a:pt x="5581" y="111"/>
                      <a:pt x="5566" y="85"/>
                    </a:cubicBezTo>
                    <a:cubicBezTo>
                      <a:pt x="5551" y="59"/>
                      <a:pt x="5530" y="38"/>
                      <a:pt x="5504" y="23"/>
                    </a:cubicBezTo>
                    <a:cubicBezTo>
                      <a:pt x="5478" y="8"/>
                      <a:pt x="5449" y="0"/>
                      <a:pt x="5420" y="0"/>
                    </a:cubicBezTo>
                    <a:lnTo>
                      <a:pt x="169" y="0"/>
                    </a:lnTo>
                  </a:path>
                </a:pathLst>
              </a:custGeom>
              <a:noFill/>
              <a:ln w="38160">
                <a:solidFill>
                  <a:srgbClr val="000000"/>
                </a:solidFill>
                <a:round/>
              </a:ln>
            </p:spPr>
            <p:style>
              <a:lnRef idx="0"/>
              <a:fillRef idx="0"/>
              <a:effectRef idx="0"/>
              <a:fontRef idx="minor"/>
            </p:style>
          </p:sp>
          <p:sp>
            <p:nvSpPr>
              <p:cNvPr id="801" name="TextShape 13"/>
              <p:cNvSpPr txBox="1"/>
              <p:nvPr/>
            </p:nvSpPr>
            <p:spPr>
              <a:xfrm>
                <a:off x="1321200" y="828720"/>
                <a:ext cx="2011680" cy="346320"/>
              </a:xfrm>
              <a:prstGeom prst="rect">
                <a:avLst/>
              </a:prstGeom>
              <a:noFill/>
              <a:ln>
                <a:noFill/>
              </a:ln>
            </p:spPr>
            <p:txBody>
              <a:bodyPr lIns="90000" rIns="90000" tIns="45000" bIns="45000">
                <a:noAutofit/>
              </a:bodyPr>
              <a:p>
                <a:pPr algn="ctr"/>
                <a:r>
                  <a:rPr b="0" lang="en-US" sz="1800" spc="-1" strike="noStrike">
                    <a:latin typeface="Arial"/>
                  </a:rPr>
                  <a:t>Particles, clusters</a:t>
                </a:r>
                <a:endParaRPr b="0" lang="en-US" sz="1800" spc="-1" strike="noStrike">
                  <a:latin typeface="Arial"/>
                </a:endParaRPr>
              </a:p>
            </p:txBody>
          </p:sp>
        </p:grpSp>
        <p:grpSp>
          <p:nvGrpSpPr>
            <p:cNvPr id="802" name="Group 14"/>
            <p:cNvGrpSpPr/>
            <p:nvPr/>
          </p:nvGrpSpPr>
          <p:grpSpPr>
            <a:xfrm>
              <a:off x="1305360" y="3889080"/>
              <a:ext cx="2022480" cy="365760"/>
              <a:chOff x="1305360" y="3889080"/>
              <a:chExt cx="2022480" cy="365760"/>
            </a:xfrm>
          </p:grpSpPr>
          <p:sp>
            <p:nvSpPr>
              <p:cNvPr id="803" name="CustomShape 15"/>
              <p:cNvSpPr/>
              <p:nvPr/>
            </p:nvSpPr>
            <p:spPr>
              <a:xfrm>
                <a:off x="1305360" y="3889080"/>
                <a:ext cx="2011680" cy="365760"/>
              </a:xfrm>
              <a:custGeom>
                <a:avLst/>
                <a:gdLst/>
                <a:ahLst/>
                <a:rect l="0" t="0" r="r" b="b"/>
                <a:pathLst>
                  <a:path w="5590" h="1018">
                    <a:moveTo>
                      <a:pt x="169" y="0"/>
                    </a:moveTo>
                    <a:lnTo>
                      <a:pt x="170" y="0"/>
                    </a:lnTo>
                    <a:cubicBezTo>
                      <a:pt x="140" y="0"/>
                      <a:pt x="111" y="8"/>
                      <a:pt x="85" y="23"/>
                    </a:cubicBezTo>
                    <a:cubicBezTo>
                      <a:pt x="59" y="38"/>
                      <a:pt x="38" y="59"/>
                      <a:pt x="23" y="85"/>
                    </a:cubicBezTo>
                    <a:cubicBezTo>
                      <a:pt x="8" y="111"/>
                      <a:pt x="0" y="140"/>
                      <a:pt x="0" y="170"/>
                    </a:cubicBezTo>
                    <a:lnTo>
                      <a:pt x="0" y="847"/>
                    </a:lnTo>
                    <a:lnTo>
                      <a:pt x="0" y="848"/>
                    </a:lnTo>
                    <a:cubicBezTo>
                      <a:pt x="0" y="877"/>
                      <a:pt x="8" y="906"/>
                      <a:pt x="23" y="932"/>
                    </a:cubicBezTo>
                    <a:cubicBezTo>
                      <a:pt x="38" y="958"/>
                      <a:pt x="59" y="979"/>
                      <a:pt x="85" y="994"/>
                    </a:cubicBezTo>
                    <a:cubicBezTo>
                      <a:pt x="111" y="1009"/>
                      <a:pt x="140" y="1017"/>
                      <a:pt x="170" y="1017"/>
                    </a:cubicBezTo>
                    <a:lnTo>
                      <a:pt x="5419" y="1017"/>
                    </a:lnTo>
                    <a:lnTo>
                      <a:pt x="5420" y="1017"/>
                    </a:lnTo>
                    <a:cubicBezTo>
                      <a:pt x="5449" y="1017"/>
                      <a:pt x="5478" y="1009"/>
                      <a:pt x="5504" y="994"/>
                    </a:cubicBezTo>
                    <a:cubicBezTo>
                      <a:pt x="5530" y="979"/>
                      <a:pt x="5551" y="958"/>
                      <a:pt x="5566" y="932"/>
                    </a:cubicBezTo>
                    <a:cubicBezTo>
                      <a:pt x="5581" y="906"/>
                      <a:pt x="5589" y="877"/>
                      <a:pt x="5589" y="848"/>
                    </a:cubicBezTo>
                    <a:lnTo>
                      <a:pt x="5589" y="169"/>
                    </a:lnTo>
                    <a:lnTo>
                      <a:pt x="5589" y="170"/>
                    </a:lnTo>
                    <a:lnTo>
                      <a:pt x="5589" y="170"/>
                    </a:lnTo>
                    <a:cubicBezTo>
                      <a:pt x="5589" y="140"/>
                      <a:pt x="5581" y="111"/>
                      <a:pt x="5566" y="85"/>
                    </a:cubicBezTo>
                    <a:cubicBezTo>
                      <a:pt x="5551" y="59"/>
                      <a:pt x="5530" y="38"/>
                      <a:pt x="5504" y="23"/>
                    </a:cubicBezTo>
                    <a:cubicBezTo>
                      <a:pt x="5478" y="8"/>
                      <a:pt x="5449" y="0"/>
                      <a:pt x="5420" y="0"/>
                    </a:cubicBezTo>
                    <a:lnTo>
                      <a:pt x="169" y="0"/>
                    </a:lnTo>
                  </a:path>
                </a:pathLst>
              </a:custGeom>
              <a:solidFill>
                <a:srgbClr val="5c2d91">
                  <a:alpha val="30000"/>
                </a:srgbClr>
              </a:solidFill>
              <a:ln w="38160">
                <a:solidFill>
                  <a:srgbClr val="000000"/>
                </a:solidFill>
                <a:round/>
              </a:ln>
            </p:spPr>
            <p:style>
              <a:lnRef idx="0"/>
              <a:fillRef idx="0"/>
              <a:effectRef idx="0"/>
              <a:fontRef idx="minor"/>
            </p:style>
          </p:sp>
          <p:sp>
            <p:nvSpPr>
              <p:cNvPr id="804" name="TextShape 16"/>
              <p:cNvSpPr txBox="1"/>
              <p:nvPr/>
            </p:nvSpPr>
            <p:spPr>
              <a:xfrm>
                <a:off x="1316160" y="3889080"/>
                <a:ext cx="2011680" cy="346320"/>
              </a:xfrm>
              <a:prstGeom prst="rect">
                <a:avLst/>
              </a:prstGeom>
              <a:noFill/>
              <a:ln>
                <a:noFill/>
              </a:ln>
            </p:spPr>
            <p:txBody>
              <a:bodyPr lIns="90000" rIns="90000" tIns="45000" bIns="45000">
                <a:noAutofit/>
              </a:bodyPr>
              <a:p>
                <a:pPr algn="ctr"/>
                <a:r>
                  <a:rPr b="0" lang="en-US" sz="1800" spc="-1" strike="noStrike">
                    <a:latin typeface="Arial"/>
                  </a:rPr>
                  <a:t>Jet candidates</a:t>
                </a:r>
                <a:endParaRPr b="0" lang="en-US" sz="1800" spc="-1" strike="noStrike">
                  <a:latin typeface="Arial"/>
                </a:endParaRPr>
              </a:p>
            </p:txBody>
          </p:sp>
        </p:grpSp>
        <p:sp>
          <p:nvSpPr>
            <p:cNvPr id="805" name="CustomShape 17"/>
            <p:cNvSpPr/>
            <p:nvPr/>
          </p:nvSpPr>
          <p:spPr>
            <a:xfrm>
              <a:off x="2136600" y="3609720"/>
              <a:ext cx="368640" cy="271440"/>
            </a:xfrm>
            <a:custGeom>
              <a:avLst/>
              <a:gdLst/>
              <a:ahLst/>
              <a:rect l="0" t="0" r="r" b="b"/>
              <a:pathLst>
                <a:path w="1026" h="756">
                  <a:moveTo>
                    <a:pt x="256" y="0"/>
                  </a:moveTo>
                  <a:lnTo>
                    <a:pt x="256" y="566"/>
                  </a:lnTo>
                  <a:lnTo>
                    <a:pt x="0" y="566"/>
                  </a:lnTo>
                  <a:lnTo>
                    <a:pt x="512" y="755"/>
                  </a:lnTo>
                  <a:lnTo>
                    <a:pt x="1025" y="566"/>
                  </a:lnTo>
                  <a:lnTo>
                    <a:pt x="768" y="566"/>
                  </a:lnTo>
                  <a:lnTo>
                    <a:pt x="768" y="0"/>
                  </a:lnTo>
                  <a:lnTo>
                    <a:pt x="256" y="0"/>
                  </a:lnTo>
                </a:path>
              </a:pathLst>
            </a:custGeom>
            <a:solidFill>
              <a:srgbClr val="58595b"/>
            </a:solidFill>
            <a:ln>
              <a:solidFill>
                <a:srgbClr val="808080"/>
              </a:solidFill>
            </a:ln>
          </p:spPr>
          <p:style>
            <a:lnRef idx="0"/>
            <a:fillRef idx="0"/>
            <a:effectRef idx="0"/>
            <a:fontRef idx="minor"/>
          </p:style>
        </p:sp>
      </p:grpSp>
      <p:pic>
        <p:nvPicPr>
          <p:cNvPr id="806" name="" descr=""/>
          <p:cNvPicPr/>
          <p:nvPr/>
        </p:nvPicPr>
        <p:blipFill>
          <a:blip r:embed="rId1"/>
          <a:stretch/>
        </p:blipFill>
        <p:spPr>
          <a:xfrm>
            <a:off x="4904640" y="1247760"/>
            <a:ext cx="4628880" cy="3781080"/>
          </a:xfrm>
          <a:prstGeom prst="rect">
            <a:avLst/>
          </a:prstGeom>
          <a:ln>
            <a:noFill/>
          </a:ln>
        </p:spPr>
      </p:pic>
      <p:sp>
        <p:nvSpPr>
          <p:cNvPr id="807" name="CustomShape 18"/>
          <p:cNvSpPr/>
          <p:nvPr/>
        </p:nvSpPr>
        <p:spPr>
          <a:xfrm>
            <a:off x="2197080" y="2303280"/>
            <a:ext cx="889920" cy="304200"/>
          </a:xfrm>
          <a:prstGeom prst="rect">
            <a:avLst/>
          </a:prstGeom>
          <a:noFill/>
          <a:ln w="19080">
            <a:solidFill>
              <a:srgbClr val="ff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8" name="TextShape 1"/>
          <p:cNvSpPr txBox="1"/>
          <p:nvPr/>
        </p:nvSpPr>
        <p:spPr>
          <a:xfrm>
            <a:off x="0" y="-97920"/>
            <a:ext cx="9134640" cy="1048680"/>
          </a:xfrm>
          <a:prstGeom prst="rect">
            <a:avLst/>
          </a:prstGeom>
          <a:noFill/>
          <a:ln>
            <a:noFill/>
          </a:ln>
        </p:spPr>
        <p:txBody>
          <a:bodyPr lIns="0" rIns="0" tIns="0" bIns="0" anchor="ctr">
            <a:noAutofit/>
          </a:bodyPr>
          <a:p>
            <a:pPr algn="ctr"/>
            <a:r>
              <a:rPr b="0" lang="en-US" sz="3700" spc="-1" strike="noStrike">
                <a:latin typeface="Arial"/>
              </a:rPr>
              <a:t>Cambridge/Aachen jet finding algorithm</a:t>
            </a:r>
            <a:endParaRPr b="0" lang="en-US" sz="3700" spc="-1" strike="noStrike">
              <a:latin typeface="Arial"/>
            </a:endParaRPr>
          </a:p>
        </p:txBody>
      </p:sp>
      <p:grpSp>
        <p:nvGrpSpPr>
          <p:cNvPr id="809" name="Group 2"/>
          <p:cNvGrpSpPr/>
          <p:nvPr/>
        </p:nvGrpSpPr>
        <p:grpSpPr>
          <a:xfrm>
            <a:off x="817200" y="828720"/>
            <a:ext cx="3017520" cy="3426120"/>
            <a:chOff x="817200" y="828720"/>
            <a:chExt cx="3017520" cy="3426120"/>
          </a:xfrm>
        </p:grpSpPr>
        <p:grpSp>
          <p:nvGrpSpPr>
            <p:cNvPr id="810" name="Group 3"/>
            <p:cNvGrpSpPr/>
            <p:nvPr/>
          </p:nvGrpSpPr>
          <p:grpSpPr>
            <a:xfrm>
              <a:off x="817200" y="1471680"/>
              <a:ext cx="3017520" cy="2139120"/>
              <a:chOff x="817200" y="1471680"/>
              <a:chExt cx="3017520" cy="2139120"/>
            </a:xfrm>
          </p:grpSpPr>
          <p:sp>
            <p:nvSpPr>
              <p:cNvPr id="811" name="CustomShape 4"/>
              <p:cNvSpPr/>
              <p:nvPr/>
            </p:nvSpPr>
            <p:spPr>
              <a:xfrm>
                <a:off x="817200" y="1506960"/>
                <a:ext cx="2926080" cy="2103840"/>
              </a:xfrm>
              <a:custGeom>
                <a:avLst/>
                <a:gdLst/>
                <a:ahLst/>
                <a:rect l="0" t="0" r="r" b="b"/>
                <a:pathLst>
                  <a:path w="8130" h="5846">
                    <a:moveTo>
                      <a:pt x="974" y="0"/>
                    </a:moveTo>
                    <a:lnTo>
                      <a:pt x="974" y="0"/>
                    </a:lnTo>
                    <a:cubicBezTo>
                      <a:pt x="803" y="0"/>
                      <a:pt x="635" y="45"/>
                      <a:pt x="487" y="131"/>
                    </a:cubicBezTo>
                    <a:cubicBezTo>
                      <a:pt x="339" y="216"/>
                      <a:pt x="216" y="339"/>
                      <a:pt x="131" y="487"/>
                    </a:cubicBezTo>
                    <a:cubicBezTo>
                      <a:pt x="45" y="635"/>
                      <a:pt x="0" y="803"/>
                      <a:pt x="0" y="974"/>
                    </a:cubicBezTo>
                    <a:lnTo>
                      <a:pt x="0" y="4870"/>
                    </a:lnTo>
                    <a:lnTo>
                      <a:pt x="0" y="4871"/>
                    </a:lnTo>
                    <a:cubicBezTo>
                      <a:pt x="0" y="5042"/>
                      <a:pt x="45" y="5210"/>
                      <a:pt x="131" y="5358"/>
                    </a:cubicBezTo>
                    <a:cubicBezTo>
                      <a:pt x="216" y="5506"/>
                      <a:pt x="339" y="5629"/>
                      <a:pt x="487" y="5714"/>
                    </a:cubicBezTo>
                    <a:cubicBezTo>
                      <a:pt x="635" y="5800"/>
                      <a:pt x="803" y="5845"/>
                      <a:pt x="974" y="5845"/>
                    </a:cubicBezTo>
                    <a:lnTo>
                      <a:pt x="7154" y="5845"/>
                    </a:lnTo>
                    <a:lnTo>
                      <a:pt x="7155" y="5845"/>
                    </a:lnTo>
                    <a:cubicBezTo>
                      <a:pt x="7326" y="5845"/>
                      <a:pt x="7494" y="5800"/>
                      <a:pt x="7642" y="5714"/>
                    </a:cubicBezTo>
                    <a:cubicBezTo>
                      <a:pt x="7790" y="5629"/>
                      <a:pt x="7913" y="5506"/>
                      <a:pt x="7998" y="5358"/>
                    </a:cubicBezTo>
                    <a:cubicBezTo>
                      <a:pt x="8084" y="5210"/>
                      <a:pt x="8129" y="5042"/>
                      <a:pt x="8129" y="4871"/>
                    </a:cubicBezTo>
                    <a:lnTo>
                      <a:pt x="8129" y="974"/>
                    </a:lnTo>
                    <a:lnTo>
                      <a:pt x="8129" y="974"/>
                    </a:lnTo>
                    <a:lnTo>
                      <a:pt x="8129" y="974"/>
                    </a:lnTo>
                    <a:cubicBezTo>
                      <a:pt x="8129" y="803"/>
                      <a:pt x="8084" y="635"/>
                      <a:pt x="7998" y="487"/>
                    </a:cubicBezTo>
                    <a:cubicBezTo>
                      <a:pt x="7913" y="339"/>
                      <a:pt x="7790" y="216"/>
                      <a:pt x="7642" y="131"/>
                    </a:cubicBezTo>
                    <a:cubicBezTo>
                      <a:pt x="7494" y="45"/>
                      <a:pt x="7326" y="0"/>
                      <a:pt x="7155" y="0"/>
                    </a:cubicBezTo>
                    <a:lnTo>
                      <a:pt x="974" y="0"/>
                    </a:lnTo>
                  </a:path>
                </a:pathLst>
              </a:custGeom>
              <a:solidFill>
                <a:srgbClr val="0066b3">
                  <a:alpha val="50000"/>
                </a:srgbClr>
              </a:solidFill>
              <a:ln w="38160">
                <a:solidFill>
                  <a:srgbClr val="58595b"/>
                </a:solidFill>
                <a:round/>
              </a:ln>
            </p:spPr>
            <p:style>
              <a:lnRef idx="0"/>
              <a:fillRef idx="0"/>
              <a:effectRef idx="0"/>
              <a:fontRef idx="minor"/>
            </p:style>
          </p:sp>
          <p:sp>
            <p:nvSpPr>
              <p:cNvPr id="812" name="TextShape 5"/>
              <p:cNvSpPr txBox="1"/>
              <p:nvPr/>
            </p:nvSpPr>
            <p:spPr>
              <a:xfrm>
                <a:off x="908640" y="2068200"/>
                <a:ext cx="2926080" cy="1542600"/>
              </a:xfrm>
              <a:prstGeom prst="rect">
                <a:avLst/>
              </a:prstGeom>
              <a:noFill/>
              <a:ln>
                <a:noFill/>
              </a:ln>
            </p:spPr>
            <p:txBody>
              <a:bodyPr lIns="90000" rIns="90000" tIns="45000" bIns="45000">
                <a:noAutofit/>
              </a:bodyPr>
              <a:p>
                <a:pPr marL="216000" indent="-216000">
                  <a:buClr>
                    <a:srgbClr val="000000"/>
                  </a:buClr>
                  <a:buSzPct val="45000"/>
                  <a:buFont typeface="Wingdings" charset="2"/>
                  <a:buChar char=""/>
                </a:pPr>
                <a:r>
                  <a:rPr b="0" lang="en-US" sz="1600" spc="-1" strike="noStrike">
                    <a:solidFill>
                      <a:srgbClr val="000000"/>
                    </a:solidFill>
                    <a:latin typeface="Arial"/>
                  </a:rPr>
                  <a:t>For all </a:t>
                </a:r>
                <a:r>
                  <a:rPr b="0" i="1" lang="en-US" sz="1600" spc="-1" strike="noStrike">
                    <a:solidFill>
                      <a:srgbClr val="000000"/>
                    </a:solidFill>
                    <a:latin typeface="Arial"/>
                  </a:rPr>
                  <a:t>i,j</a:t>
                </a:r>
                <a:r>
                  <a:rPr b="0" lang="en-US" sz="1600" spc="-1" strike="noStrike">
                    <a:solidFill>
                      <a:srgbClr val="000000"/>
                    </a:solidFill>
                    <a:latin typeface="Arial"/>
                  </a:rPr>
                  <a:t> calculate:</a:t>
                </a:r>
                <a:br/>
                <a:br/>
                <a:r>
                  <a:rPr b="0" lang="en-US" sz="1600" spc="-1" strike="noStrike">
                    <a:solidFill>
                      <a:srgbClr val="000000"/>
                    </a:solidFill>
                    <a:latin typeface="Arial"/>
                  </a:rPr>
                  <a:t> </a:t>
                </a:r>
                <a:endParaRPr b="0" lang="en-US" sz="1600" spc="-1" strike="noStrike">
                  <a:latin typeface="Arial"/>
                </a:endParaRPr>
              </a:p>
              <a:p>
                <a:pPr marL="216000" indent="-216000">
                  <a:buClr>
                    <a:srgbClr val="000000"/>
                  </a:buClr>
                  <a:buSzPct val="45000"/>
                  <a:buFont typeface="Wingdings" charset="2"/>
                  <a:buChar char=""/>
                </a:pPr>
                <a:r>
                  <a:rPr b="0" lang="en-US" sz="1600" spc="-1" strike="noStrike">
                    <a:solidFill>
                      <a:srgbClr val="000000"/>
                    </a:solidFill>
                    <a:latin typeface="Arial"/>
                  </a:rPr>
                  <a:t>Combine smallest d</a:t>
                </a:r>
                <a:r>
                  <a:rPr b="0" lang="en-US" sz="1600" spc="-1" strike="noStrike" baseline="-33000">
                    <a:solidFill>
                      <a:srgbClr val="000000"/>
                    </a:solidFill>
                    <a:latin typeface="Arial"/>
                  </a:rPr>
                  <a:t>ij</a:t>
                </a:r>
                <a:r>
                  <a:rPr b="0" lang="en-US" sz="1600" spc="-1" strike="noStrike">
                    <a:solidFill>
                      <a:srgbClr val="000000"/>
                    </a:solidFill>
                    <a:latin typeface="Arial"/>
                  </a:rPr>
                  <a:t>.</a:t>
                </a:r>
                <a:br/>
                <a:r>
                  <a:rPr b="0" lang="en-US" sz="1600" spc="-1" strike="noStrike">
                    <a:solidFill>
                      <a:srgbClr val="000000"/>
                    </a:solidFill>
                    <a:latin typeface="Arial"/>
                  </a:rPr>
                  <a:t>If d</a:t>
                </a:r>
                <a:r>
                  <a:rPr b="0" lang="en-US" sz="1600" spc="-1" strike="noStrike" baseline="-33000">
                    <a:solidFill>
                      <a:srgbClr val="000000"/>
                    </a:solidFill>
                    <a:latin typeface="Arial"/>
                  </a:rPr>
                  <a:t>iB</a:t>
                </a:r>
                <a:r>
                  <a:rPr b="0" lang="en-US" sz="1600" spc="-1" strike="noStrike">
                    <a:solidFill>
                      <a:srgbClr val="000000"/>
                    </a:solidFill>
                    <a:latin typeface="Arial"/>
                  </a:rPr>
                  <a:t> smallest, d</a:t>
                </a:r>
                <a:r>
                  <a:rPr b="0" lang="en-US" sz="1600" spc="-1" strike="noStrike" baseline="-33000">
                    <a:solidFill>
                      <a:srgbClr val="000000"/>
                    </a:solidFill>
                    <a:latin typeface="Arial"/>
                  </a:rPr>
                  <a:t>iB</a:t>
                </a:r>
                <a:r>
                  <a:rPr b="0" lang="en-US" sz="1600" spc="-1" strike="noStrike">
                    <a:solidFill>
                      <a:srgbClr val="000000"/>
                    </a:solidFill>
                    <a:latin typeface="Arial"/>
                    <a:ea typeface="Arial"/>
                  </a:rPr>
                  <a:t>→</a:t>
                </a:r>
                <a:r>
                  <a:rPr b="0" lang="en-US" sz="1600" spc="-1" strike="noStrike">
                    <a:solidFill>
                      <a:srgbClr val="000000"/>
                    </a:solidFill>
                    <a:latin typeface="Arial"/>
                    <a:ea typeface="Arial"/>
                  </a:rPr>
                  <a:t> jet</a:t>
                </a:r>
                <a:endParaRPr b="0" lang="en-US" sz="1600" spc="-1" strike="noStrike">
                  <a:latin typeface="Arial"/>
                </a:endParaRPr>
              </a:p>
              <a:p>
                <a:r>
                  <a:rPr b="0" lang="en-US" sz="1600" spc="-1" strike="noStrike">
                    <a:solidFill>
                      <a:srgbClr val="000000"/>
                    </a:solidFill>
                    <a:latin typeface="Arial"/>
                  </a:rPr>
                  <a:t>Repeat until no particles left</a:t>
                </a:r>
                <a:endParaRPr b="0" lang="en-US" sz="1600" spc="-1" strike="noStrike">
                  <a:latin typeface="Arial"/>
                </a:endParaRPr>
              </a:p>
            </p:txBody>
          </p:sp>
          <mc:AlternateContent>
            <mc:Choice xmlns:a14="http://schemas.microsoft.com/office/drawing/2010/main" Requires="a14">
              <p:sp>
                <p:nvSpPr>
                  <p:cNvPr id="813" name="Formula 6"/>
                  <p:cNvSpPr txBox="1"/>
                  <p:nvPr/>
                </p:nvSpPr>
                <p:spPr>
                  <a:xfrm>
                    <a:off x="2029680" y="2251080"/>
                    <a:ext cx="843120" cy="567360"/>
                  </a:xfrm>
                  <a:prstGeom prst="rect">
                    <a:avLst/>
                  </a:prstGeom>
                </p:spPr>
                <p:txBody>
                  <a:bodyPr/>
                  <a:p>
                    <a14:m>
                      <m:oMath xmlns:m="http://schemas.openxmlformats.org/officeDocument/2006/math">
                        <m:sSub>
                          <m:e>
                            <m:r>
                              <m:t xml:space="preserve">d</m:t>
                            </m:r>
                          </m:e>
                          <m:sub>
                            <m:r>
                              <m:t xml:space="preserve">ij</m:t>
                            </m:r>
                          </m:sub>
                        </m:sSub>
                        <m:r>
                          <m:t xml:space="preserve">=</m:t>
                        </m:r>
                        <m:f>
                          <m:num>
                            <m:r>
                              <m:t xml:space="preserve">Δ</m:t>
                            </m:r>
                            <m:sSubSup>
                              <m:e>
                                <m:r>
                                  <m:t xml:space="preserve">R</m:t>
                                </m:r>
                              </m:e>
                              <m:sub>
                                <m:r>
                                  <m:t xml:space="preserve">ij</m:t>
                                </m:r>
                              </m:sub>
                              <m:sup>
                                <m:r>
                                  <m:t xml:space="preserve">2</m:t>
                                </m:r>
                              </m:sup>
                            </m:sSubSup>
                          </m:num>
                          <m:den>
                            <m:sSup>
                              <m:e>
                                <m:r>
                                  <m:t xml:space="preserve">R</m:t>
                                </m:r>
                              </m:e>
                              <m:sup>
                                <m:r>
                                  <m:t xml:space="preserve">2</m:t>
                                </m:r>
                              </m:sup>
                            </m:sSup>
                          </m:den>
                        </m:f>
                      </m:oMath>
                    </a14:m>
                  </a:p>
                </p:txBody>
              </p:sp>
            </mc:Choice>
            <mc:Fallback/>
          </mc:AlternateContent>
          <mc:AlternateContent>
            <mc:Choice xmlns:a14="http://schemas.microsoft.com/office/drawing/2010/main" Requires="a14">
              <p:sp>
                <p:nvSpPr>
                  <p:cNvPr id="814" name="Formula 7"/>
                  <p:cNvSpPr txBox="1"/>
                  <p:nvPr/>
                </p:nvSpPr>
                <p:spPr>
                  <a:xfrm>
                    <a:off x="1000080" y="1781280"/>
                    <a:ext cx="2603880" cy="266040"/>
                  </a:xfrm>
                  <a:prstGeom prst="rect">
                    <a:avLst/>
                  </a:prstGeom>
                </p:spPr>
                <p:txBody>
                  <a:bodyPr/>
                  <a:p>
                    <a14:m>
                      <m:oMath xmlns:m="http://schemas.openxmlformats.org/officeDocument/2006/math">
                        <m:sSub>
                          <m:e>
                            <m:r>
                              <m:t xml:space="preserve">k</m:t>
                            </m:r>
                          </m:e>
                          <m:sub>
                            <m:r>
                              <m:t xml:space="preserve">T</m:t>
                            </m:r>
                          </m:sub>
                        </m:sSub>
                        <m:r>
                          <m:t xml:space="preserve">=</m:t>
                        </m:r>
                        <m:sSub>
                          <m:e>
                            <m:r>
                              <m:t xml:space="preserve">p</m:t>
                            </m:r>
                          </m:e>
                          <m:sub>
                            <m:r>
                              <m:t xml:space="preserve">T</m:t>
                            </m:r>
                          </m:sub>
                        </m:sSub>
                        <m:r>
                          <m:t xml:space="preserve">,</m:t>
                        </m:r>
                        <m:r>
                          <m:t xml:space="preserve">Δ</m:t>
                        </m:r>
                        <m:sSub>
                          <m:e>
                            <m:r>
                              <m:t xml:space="preserve">R</m:t>
                            </m:r>
                          </m:e>
                          <m:sub>
                            <m:r>
                              <m:t xml:space="preserve">ij</m:t>
                            </m:r>
                          </m:sub>
                        </m:sSub>
                        <m:r>
                          <m:t xml:space="preserve">=</m:t>
                        </m:r>
                        <m:rad>
                          <m:radPr>
                            <m:degHide m:val="1"/>
                          </m:radPr>
                          <m:deg/>
                          <m:e>
                            <m:sSup>
                              <m:e>
                                <m:d>
                                  <m:dPr>
                                    <m:begChr m:val="("/>
                                    <m:endChr m:val=")"/>
                                  </m:dPr>
                                  <m:e>
                                    <m:sSub>
                                      <m:e>
                                        <m:r>
                                          <m:t xml:space="preserve">η</m:t>
                                        </m:r>
                                      </m:e>
                                      <m:sub>
                                        <m:r>
                                          <m:t xml:space="preserve">i</m:t>
                                        </m:r>
                                      </m:sub>
                                    </m:sSub>
                                    <m:r>
                                      <m:t xml:space="preserve">−</m:t>
                                    </m:r>
                                    <m:sSub>
                                      <m:e>
                                        <m:r>
                                          <m:t xml:space="preserve">η</m:t>
                                        </m:r>
                                      </m:e>
                                      <m:sub>
                                        <m:r>
                                          <m:t xml:space="preserve">j</m:t>
                                        </m:r>
                                      </m:sub>
                                    </m:sSub>
                                  </m:e>
                                </m:d>
                              </m:e>
                              <m:sup>
                                <m:r>
                                  <m:t xml:space="preserve">2</m:t>
                                </m:r>
                              </m:sup>
                            </m:sSup>
                            <m:r>
                              <m:t xml:space="preserve">+</m:t>
                            </m:r>
                            <m:sSup>
                              <m:e>
                                <m:d>
                                  <m:dPr>
                                    <m:begChr m:val="("/>
                                    <m:endChr m:val=")"/>
                                  </m:dPr>
                                  <m:e>
                                    <m:sSub>
                                      <m:e>
                                        <m:r>
                                          <m:t xml:space="preserve">ϕ</m:t>
                                        </m:r>
                                      </m:e>
                                      <m:sub>
                                        <m:r>
                                          <m:t xml:space="preserve">i</m:t>
                                        </m:r>
                                      </m:sub>
                                    </m:sSub>
                                    <m:r>
                                      <m:t xml:space="preserve">−</m:t>
                                    </m:r>
                                    <m:sSub>
                                      <m:e>
                                        <m:r>
                                          <m:t xml:space="preserve">ϕ</m:t>
                                        </m:r>
                                      </m:e>
                                      <m:sub>
                                        <m:r>
                                          <m:t xml:space="preserve">j</m:t>
                                        </m:r>
                                      </m:sub>
                                    </m:sSub>
                                  </m:e>
                                </m:d>
                              </m:e>
                              <m:sup>
                                <m:r>
                                  <m:t xml:space="preserve">2</m:t>
                                </m:r>
                              </m:sup>
                            </m:sSup>
                          </m:e>
                        </m:rad>
                      </m:oMath>
                    </a14:m>
                  </a:p>
                </p:txBody>
              </p:sp>
            </mc:Choice>
            <mc:Fallback/>
          </mc:AlternateContent>
          <mc:AlternateContent>
            <mc:Choice xmlns:a14="http://schemas.microsoft.com/office/drawing/2010/main" Requires="a14">
              <p:sp>
                <p:nvSpPr>
                  <p:cNvPr id="815" name="Formula 8"/>
                  <p:cNvSpPr txBox="1"/>
                  <p:nvPr/>
                </p:nvSpPr>
                <p:spPr>
                  <a:xfrm>
                    <a:off x="1050120" y="2401920"/>
                    <a:ext cx="574200" cy="255240"/>
                  </a:xfrm>
                  <a:prstGeom prst="rect">
                    <a:avLst/>
                  </a:prstGeom>
                </p:spPr>
                <p:txBody>
                  <a:bodyPr/>
                  <a:p>
                    <a14:m>
                      <m:oMath xmlns:m="http://schemas.openxmlformats.org/officeDocument/2006/math">
                        <m:sSub>
                          <m:e>
                            <m:r>
                              <m:t xml:space="preserve">d</m:t>
                            </m:r>
                          </m:e>
                          <m:sub>
                            <m:r>
                              <m:t xml:space="preserve">iB</m:t>
                            </m:r>
                          </m:sub>
                        </m:sSub>
                        <m:r>
                          <m:t xml:space="preserve">=</m:t>
                        </m:r>
                        <m:r>
                          <m:t xml:space="preserve">1</m:t>
                        </m:r>
                      </m:oMath>
                    </a14:m>
                  </a:p>
                </p:txBody>
              </p:sp>
            </mc:Choice>
            <mc:Fallback/>
          </mc:AlternateContent>
          <p:sp>
            <p:nvSpPr>
              <p:cNvPr id="816" name="TextShape 9"/>
              <p:cNvSpPr txBox="1"/>
              <p:nvPr/>
            </p:nvSpPr>
            <p:spPr>
              <a:xfrm>
                <a:off x="1457280" y="1471680"/>
                <a:ext cx="1797840" cy="401040"/>
              </a:xfrm>
              <a:prstGeom prst="rect">
                <a:avLst/>
              </a:prstGeom>
              <a:noFill/>
              <a:ln>
                <a:noFill/>
              </a:ln>
            </p:spPr>
            <p:txBody>
              <a:bodyPr lIns="90000" rIns="90000" tIns="45000" bIns="45000">
                <a:noAutofit/>
              </a:bodyPr>
              <a:p>
                <a:r>
                  <a:rPr b="1" lang="en-US" sz="1800" spc="-1" strike="noStrike">
                    <a:solidFill>
                      <a:srgbClr val="000000"/>
                    </a:solidFill>
                    <a:latin typeface="Arial"/>
                  </a:rPr>
                  <a:t>k</a:t>
                </a:r>
                <a:r>
                  <a:rPr b="1" lang="en-US" sz="1800" spc="-1" strike="noStrike" baseline="-33000">
                    <a:solidFill>
                      <a:srgbClr val="000000"/>
                    </a:solidFill>
                    <a:latin typeface="Arial"/>
                  </a:rPr>
                  <a:t>T</a:t>
                </a:r>
                <a:r>
                  <a:rPr b="1" lang="en-US" sz="1800" spc="-1" strike="noStrike">
                    <a:solidFill>
                      <a:srgbClr val="000000"/>
                    </a:solidFill>
                    <a:latin typeface="Arial"/>
                  </a:rPr>
                  <a:t> algorithm</a:t>
                </a:r>
                <a:endParaRPr b="0" lang="en-US" sz="1800" spc="-1" strike="noStrike">
                  <a:latin typeface="Arial"/>
                </a:endParaRPr>
              </a:p>
            </p:txBody>
          </p:sp>
          <p:sp>
            <p:nvSpPr>
              <p:cNvPr id="817" name="CustomShape 10"/>
              <p:cNvSpPr/>
              <p:nvPr/>
            </p:nvSpPr>
            <p:spPr>
              <a:xfrm>
                <a:off x="2419560" y="2264400"/>
                <a:ext cx="500400" cy="569520"/>
              </a:xfrm>
              <a:prstGeom prst="rect">
                <a:avLst/>
              </a:prstGeom>
              <a:noFill/>
              <a:ln w="19080">
                <a:solidFill>
                  <a:srgbClr val="ff0000"/>
                </a:solidFill>
                <a:round/>
              </a:ln>
            </p:spPr>
            <p:style>
              <a:lnRef idx="0"/>
              <a:fillRef idx="0"/>
              <a:effectRef idx="0"/>
              <a:fontRef idx="minor"/>
            </p:style>
          </p:sp>
        </p:grpSp>
        <p:sp>
          <p:nvSpPr>
            <p:cNvPr id="818" name="CustomShape 11"/>
            <p:cNvSpPr/>
            <p:nvPr/>
          </p:nvSpPr>
          <p:spPr>
            <a:xfrm>
              <a:off x="2136240" y="1197360"/>
              <a:ext cx="368640" cy="271440"/>
            </a:xfrm>
            <a:custGeom>
              <a:avLst/>
              <a:gdLst/>
              <a:ahLst/>
              <a:rect l="0" t="0" r="r" b="b"/>
              <a:pathLst>
                <a:path w="1026" h="756">
                  <a:moveTo>
                    <a:pt x="256" y="0"/>
                  </a:moveTo>
                  <a:lnTo>
                    <a:pt x="256" y="566"/>
                  </a:lnTo>
                  <a:lnTo>
                    <a:pt x="0" y="566"/>
                  </a:lnTo>
                  <a:lnTo>
                    <a:pt x="512" y="755"/>
                  </a:lnTo>
                  <a:lnTo>
                    <a:pt x="1025" y="566"/>
                  </a:lnTo>
                  <a:lnTo>
                    <a:pt x="768" y="566"/>
                  </a:lnTo>
                  <a:lnTo>
                    <a:pt x="768" y="0"/>
                  </a:lnTo>
                  <a:lnTo>
                    <a:pt x="256" y="0"/>
                  </a:lnTo>
                </a:path>
              </a:pathLst>
            </a:custGeom>
            <a:solidFill>
              <a:srgbClr val="58595b"/>
            </a:solidFill>
            <a:ln>
              <a:solidFill>
                <a:srgbClr val="808080"/>
              </a:solidFill>
            </a:ln>
          </p:spPr>
          <p:style>
            <a:lnRef idx="0"/>
            <a:fillRef idx="0"/>
            <a:effectRef idx="0"/>
            <a:fontRef idx="minor"/>
          </p:style>
        </p:sp>
        <p:grpSp>
          <p:nvGrpSpPr>
            <p:cNvPr id="819" name="Group 12"/>
            <p:cNvGrpSpPr/>
            <p:nvPr/>
          </p:nvGrpSpPr>
          <p:grpSpPr>
            <a:xfrm>
              <a:off x="1310400" y="828720"/>
              <a:ext cx="2022480" cy="365760"/>
              <a:chOff x="1310400" y="828720"/>
              <a:chExt cx="2022480" cy="365760"/>
            </a:xfrm>
          </p:grpSpPr>
          <p:sp>
            <p:nvSpPr>
              <p:cNvPr id="820" name="CustomShape 13"/>
              <p:cNvSpPr/>
              <p:nvPr/>
            </p:nvSpPr>
            <p:spPr>
              <a:xfrm>
                <a:off x="1310400" y="828720"/>
                <a:ext cx="2011680" cy="365760"/>
              </a:xfrm>
              <a:custGeom>
                <a:avLst/>
                <a:gdLst/>
                <a:ahLst/>
                <a:rect l="0" t="0" r="r" b="b"/>
                <a:pathLst>
                  <a:path w="5590" h="1018">
                    <a:moveTo>
                      <a:pt x="169" y="0"/>
                    </a:moveTo>
                    <a:lnTo>
                      <a:pt x="170" y="0"/>
                    </a:lnTo>
                    <a:cubicBezTo>
                      <a:pt x="140" y="0"/>
                      <a:pt x="111" y="8"/>
                      <a:pt x="85" y="23"/>
                    </a:cubicBezTo>
                    <a:cubicBezTo>
                      <a:pt x="59" y="38"/>
                      <a:pt x="38" y="59"/>
                      <a:pt x="23" y="85"/>
                    </a:cubicBezTo>
                    <a:cubicBezTo>
                      <a:pt x="8" y="111"/>
                      <a:pt x="0" y="140"/>
                      <a:pt x="0" y="170"/>
                    </a:cubicBezTo>
                    <a:lnTo>
                      <a:pt x="0" y="847"/>
                    </a:lnTo>
                    <a:lnTo>
                      <a:pt x="0" y="848"/>
                    </a:lnTo>
                    <a:cubicBezTo>
                      <a:pt x="0" y="877"/>
                      <a:pt x="8" y="906"/>
                      <a:pt x="23" y="932"/>
                    </a:cubicBezTo>
                    <a:cubicBezTo>
                      <a:pt x="38" y="958"/>
                      <a:pt x="59" y="979"/>
                      <a:pt x="85" y="994"/>
                    </a:cubicBezTo>
                    <a:cubicBezTo>
                      <a:pt x="111" y="1009"/>
                      <a:pt x="140" y="1017"/>
                      <a:pt x="170" y="1017"/>
                    </a:cubicBezTo>
                    <a:lnTo>
                      <a:pt x="5419" y="1017"/>
                    </a:lnTo>
                    <a:lnTo>
                      <a:pt x="5420" y="1017"/>
                    </a:lnTo>
                    <a:cubicBezTo>
                      <a:pt x="5449" y="1017"/>
                      <a:pt x="5478" y="1009"/>
                      <a:pt x="5504" y="994"/>
                    </a:cubicBezTo>
                    <a:cubicBezTo>
                      <a:pt x="5530" y="979"/>
                      <a:pt x="5551" y="958"/>
                      <a:pt x="5566" y="932"/>
                    </a:cubicBezTo>
                    <a:cubicBezTo>
                      <a:pt x="5581" y="906"/>
                      <a:pt x="5589" y="877"/>
                      <a:pt x="5589" y="848"/>
                    </a:cubicBezTo>
                    <a:lnTo>
                      <a:pt x="5589" y="169"/>
                    </a:lnTo>
                    <a:lnTo>
                      <a:pt x="5589" y="170"/>
                    </a:lnTo>
                    <a:lnTo>
                      <a:pt x="5589" y="170"/>
                    </a:lnTo>
                    <a:cubicBezTo>
                      <a:pt x="5589" y="140"/>
                      <a:pt x="5581" y="111"/>
                      <a:pt x="5566" y="85"/>
                    </a:cubicBezTo>
                    <a:cubicBezTo>
                      <a:pt x="5551" y="59"/>
                      <a:pt x="5530" y="38"/>
                      <a:pt x="5504" y="23"/>
                    </a:cubicBezTo>
                    <a:cubicBezTo>
                      <a:pt x="5478" y="8"/>
                      <a:pt x="5449" y="0"/>
                      <a:pt x="5420" y="0"/>
                    </a:cubicBezTo>
                    <a:lnTo>
                      <a:pt x="169" y="0"/>
                    </a:lnTo>
                  </a:path>
                </a:pathLst>
              </a:custGeom>
              <a:noFill/>
              <a:ln w="38160">
                <a:solidFill>
                  <a:srgbClr val="000000"/>
                </a:solidFill>
                <a:round/>
              </a:ln>
            </p:spPr>
            <p:style>
              <a:lnRef idx="0"/>
              <a:fillRef idx="0"/>
              <a:effectRef idx="0"/>
              <a:fontRef idx="minor"/>
            </p:style>
          </p:sp>
          <p:sp>
            <p:nvSpPr>
              <p:cNvPr id="821" name="TextShape 14"/>
              <p:cNvSpPr txBox="1"/>
              <p:nvPr/>
            </p:nvSpPr>
            <p:spPr>
              <a:xfrm>
                <a:off x="1321200" y="828720"/>
                <a:ext cx="2011680" cy="346320"/>
              </a:xfrm>
              <a:prstGeom prst="rect">
                <a:avLst/>
              </a:prstGeom>
              <a:noFill/>
              <a:ln>
                <a:noFill/>
              </a:ln>
            </p:spPr>
            <p:txBody>
              <a:bodyPr lIns="90000" rIns="90000" tIns="45000" bIns="45000">
                <a:noAutofit/>
              </a:bodyPr>
              <a:p>
                <a:pPr algn="ctr"/>
                <a:r>
                  <a:rPr b="0" lang="en-US" sz="1800" spc="-1" strike="noStrike">
                    <a:latin typeface="Arial"/>
                  </a:rPr>
                  <a:t>Particles, clusters</a:t>
                </a:r>
                <a:endParaRPr b="0" lang="en-US" sz="1800" spc="-1" strike="noStrike">
                  <a:latin typeface="Arial"/>
                </a:endParaRPr>
              </a:p>
            </p:txBody>
          </p:sp>
        </p:grpSp>
        <p:grpSp>
          <p:nvGrpSpPr>
            <p:cNvPr id="822" name="Group 15"/>
            <p:cNvGrpSpPr/>
            <p:nvPr/>
          </p:nvGrpSpPr>
          <p:grpSpPr>
            <a:xfrm>
              <a:off x="1305360" y="3889080"/>
              <a:ext cx="2022480" cy="365760"/>
              <a:chOff x="1305360" y="3889080"/>
              <a:chExt cx="2022480" cy="365760"/>
            </a:xfrm>
          </p:grpSpPr>
          <p:sp>
            <p:nvSpPr>
              <p:cNvPr id="823" name="CustomShape 16"/>
              <p:cNvSpPr/>
              <p:nvPr/>
            </p:nvSpPr>
            <p:spPr>
              <a:xfrm>
                <a:off x="1305360" y="3889080"/>
                <a:ext cx="2011680" cy="365760"/>
              </a:xfrm>
              <a:custGeom>
                <a:avLst/>
                <a:gdLst/>
                <a:ahLst/>
                <a:rect l="0" t="0" r="r" b="b"/>
                <a:pathLst>
                  <a:path w="5590" h="1018">
                    <a:moveTo>
                      <a:pt x="169" y="0"/>
                    </a:moveTo>
                    <a:lnTo>
                      <a:pt x="170" y="0"/>
                    </a:lnTo>
                    <a:cubicBezTo>
                      <a:pt x="140" y="0"/>
                      <a:pt x="111" y="8"/>
                      <a:pt x="85" y="23"/>
                    </a:cubicBezTo>
                    <a:cubicBezTo>
                      <a:pt x="59" y="38"/>
                      <a:pt x="38" y="59"/>
                      <a:pt x="23" y="85"/>
                    </a:cubicBezTo>
                    <a:cubicBezTo>
                      <a:pt x="8" y="111"/>
                      <a:pt x="0" y="140"/>
                      <a:pt x="0" y="170"/>
                    </a:cubicBezTo>
                    <a:lnTo>
                      <a:pt x="0" y="847"/>
                    </a:lnTo>
                    <a:lnTo>
                      <a:pt x="0" y="848"/>
                    </a:lnTo>
                    <a:cubicBezTo>
                      <a:pt x="0" y="877"/>
                      <a:pt x="8" y="906"/>
                      <a:pt x="23" y="932"/>
                    </a:cubicBezTo>
                    <a:cubicBezTo>
                      <a:pt x="38" y="958"/>
                      <a:pt x="59" y="979"/>
                      <a:pt x="85" y="994"/>
                    </a:cubicBezTo>
                    <a:cubicBezTo>
                      <a:pt x="111" y="1009"/>
                      <a:pt x="140" y="1017"/>
                      <a:pt x="170" y="1017"/>
                    </a:cubicBezTo>
                    <a:lnTo>
                      <a:pt x="5419" y="1017"/>
                    </a:lnTo>
                    <a:lnTo>
                      <a:pt x="5420" y="1017"/>
                    </a:lnTo>
                    <a:cubicBezTo>
                      <a:pt x="5449" y="1017"/>
                      <a:pt x="5478" y="1009"/>
                      <a:pt x="5504" y="994"/>
                    </a:cubicBezTo>
                    <a:cubicBezTo>
                      <a:pt x="5530" y="979"/>
                      <a:pt x="5551" y="958"/>
                      <a:pt x="5566" y="932"/>
                    </a:cubicBezTo>
                    <a:cubicBezTo>
                      <a:pt x="5581" y="906"/>
                      <a:pt x="5589" y="877"/>
                      <a:pt x="5589" y="848"/>
                    </a:cubicBezTo>
                    <a:lnTo>
                      <a:pt x="5589" y="169"/>
                    </a:lnTo>
                    <a:lnTo>
                      <a:pt x="5589" y="170"/>
                    </a:lnTo>
                    <a:lnTo>
                      <a:pt x="5589" y="170"/>
                    </a:lnTo>
                    <a:cubicBezTo>
                      <a:pt x="5589" y="140"/>
                      <a:pt x="5581" y="111"/>
                      <a:pt x="5566" y="85"/>
                    </a:cubicBezTo>
                    <a:cubicBezTo>
                      <a:pt x="5551" y="59"/>
                      <a:pt x="5530" y="38"/>
                      <a:pt x="5504" y="23"/>
                    </a:cubicBezTo>
                    <a:cubicBezTo>
                      <a:pt x="5478" y="8"/>
                      <a:pt x="5449" y="0"/>
                      <a:pt x="5420" y="0"/>
                    </a:cubicBezTo>
                    <a:lnTo>
                      <a:pt x="169" y="0"/>
                    </a:lnTo>
                  </a:path>
                </a:pathLst>
              </a:custGeom>
              <a:solidFill>
                <a:srgbClr val="5c2d91">
                  <a:alpha val="30000"/>
                </a:srgbClr>
              </a:solidFill>
              <a:ln w="38160">
                <a:solidFill>
                  <a:srgbClr val="000000"/>
                </a:solidFill>
                <a:round/>
              </a:ln>
            </p:spPr>
            <p:style>
              <a:lnRef idx="0"/>
              <a:fillRef idx="0"/>
              <a:effectRef idx="0"/>
              <a:fontRef idx="minor"/>
            </p:style>
          </p:sp>
          <p:sp>
            <p:nvSpPr>
              <p:cNvPr id="824" name="TextShape 17"/>
              <p:cNvSpPr txBox="1"/>
              <p:nvPr/>
            </p:nvSpPr>
            <p:spPr>
              <a:xfrm>
                <a:off x="1316160" y="3889080"/>
                <a:ext cx="2011680" cy="346320"/>
              </a:xfrm>
              <a:prstGeom prst="rect">
                <a:avLst/>
              </a:prstGeom>
              <a:noFill/>
              <a:ln>
                <a:noFill/>
              </a:ln>
            </p:spPr>
            <p:txBody>
              <a:bodyPr lIns="90000" rIns="90000" tIns="45000" bIns="45000">
                <a:noAutofit/>
              </a:bodyPr>
              <a:p>
                <a:pPr algn="ctr"/>
                <a:r>
                  <a:rPr b="0" lang="en-US" sz="1800" spc="-1" strike="noStrike">
                    <a:latin typeface="Arial"/>
                  </a:rPr>
                  <a:t>Jet candidates</a:t>
                </a:r>
                <a:endParaRPr b="0" lang="en-US" sz="1800" spc="-1" strike="noStrike">
                  <a:latin typeface="Arial"/>
                </a:endParaRPr>
              </a:p>
            </p:txBody>
          </p:sp>
        </p:grpSp>
        <p:sp>
          <p:nvSpPr>
            <p:cNvPr id="825" name="CustomShape 18"/>
            <p:cNvSpPr/>
            <p:nvPr/>
          </p:nvSpPr>
          <p:spPr>
            <a:xfrm>
              <a:off x="2136600" y="3609720"/>
              <a:ext cx="368640" cy="271440"/>
            </a:xfrm>
            <a:custGeom>
              <a:avLst/>
              <a:gdLst/>
              <a:ahLst/>
              <a:rect l="0" t="0" r="r" b="b"/>
              <a:pathLst>
                <a:path w="1026" h="756">
                  <a:moveTo>
                    <a:pt x="256" y="0"/>
                  </a:moveTo>
                  <a:lnTo>
                    <a:pt x="256" y="566"/>
                  </a:lnTo>
                  <a:lnTo>
                    <a:pt x="0" y="566"/>
                  </a:lnTo>
                  <a:lnTo>
                    <a:pt x="512" y="755"/>
                  </a:lnTo>
                  <a:lnTo>
                    <a:pt x="1025" y="566"/>
                  </a:lnTo>
                  <a:lnTo>
                    <a:pt x="768" y="566"/>
                  </a:lnTo>
                  <a:lnTo>
                    <a:pt x="768" y="0"/>
                  </a:lnTo>
                  <a:lnTo>
                    <a:pt x="256" y="0"/>
                  </a:lnTo>
                </a:path>
              </a:pathLst>
            </a:custGeom>
            <a:solidFill>
              <a:srgbClr val="58595b"/>
            </a:solidFill>
            <a:ln>
              <a:solidFill>
                <a:srgbClr val="808080"/>
              </a:solidFill>
            </a:ln>
          </p:spPr>
          <p:style>
            <a:lnRef idx="0"/>
            <a:fillRef idx="0"/>
            <a:effectRef idx="0"/>
            <a:fontRef idx="minor"/>
          </p:style>
        </p:sp>
      </p:grpSp>
      <p:pic>
        <p:nvPicPr>
          <p:cNvPr id="826" name="" descr=""/>
          <p:cNvPicPr/>
          <p:nvPr/>
        </p:nvPicPr>
        <p:blipFill>
          <a:blip r:embed="rId1"/>
          <a:stretch/>
        </p:blipFill>
        <p:spPr>
          <a:xfrm>
            <a:off x="4750920" y="1020960"/>
            <a:ext cx="4628880" cy="3828600"/>
          </a:xfrm>
          <a:prstGeom prst="rect">
            <a:avLst/>
          </a:prstGeom>
          <a:ln>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1" name="TextShape 1"/>
          <p:cNvSpPr txBox="1"/>
          <p:nvPr/>
        </p:nvSpPr>
        <p:spPr>
          <a:xfrm>
            <a:off x="503640" y="225720"/>
            <a:ext cx="9070560" cy="946440"/>
          </a:xfrm>
          <a:prstGeom prst="rect">
            <a:avLst/>
          </a:prstGeom>
          <a:noFill/>
          <a:ln>
            <a:noFill/>
          </a:ln>
        </p:spPr>
        <p:txBody>
          <a:bodyPr lIns="0" rIns="0" tIns="0" bIns="0" anchor="ctr">
            <a:noAutofit/>
          </a:bodyPr>
          <a:p>
            <a:pPr algn="ctr">
              <a:lnSpc>
                <a:spcPct val="100000"/>
              </a:lnSpc>
            </a:pPr>
            <a:r>
              <a:rPr b="0" lang="en-US" sz="3300" spc="-1" strike="noStrike">
                <a:latin typeface="Arial"/>
              </a:rPr>
              <a:t>Acknowledgements</a:t>
            </a:r>
            <a:endParaRPr b="0" lang="en-US" sz="3300" spc="-1" strike="noStrike">
              <a:latin typeface="Arial"/>
            </a:endParaRPr>
          </a:p>
        </p:txBody>
      </p:sp>
      <p:sp>
        <p:nvSpPr>
          <p:cNvPr id="532" name="TextShape 2"/>
          <p:cNvSpPr txBox="1"/>
          <p:nvPr/>
        </p:nvSpPr>
        <p:spPr>
          <a:xfrm>
            <a:off x="503640" y="1326240"/>
            <a:ext cx="9071280" cy="3288240"/>
          </a:xfrm>
          <a:prstGeom prst="rect">
            <a:avLst/>
          </a:prstGeom>
          <a:noFill/>
          <a:ln>
            <a:noFill/>
          </a:ln>
        </p:spPr>
        <p:txBody>
          <a:bodyPr lIns="0" rIns="0" tIns="0" bIns="0">
            <a:normAutofit/>
          </a:bodyPr>
          <a:p>
            <a:pPr>
              <a:lnSpc>
                <a:spcPct val="100000"/>
              </a:lnSpc>
            </a:pPr>
            <a:r>
              <a:rPr b="0" lang="en-US" sz="2400" spc="-1" strike="noStrike">
                <a:latin typeface="Arial"/>
                <a:ea typeface="Droid Sans Fallback"/>
              </a:rPr>
              <a:t>The following</a:t>
            </a:r>
            <a:r>
              <a:rPr b="0" lang="en-US" sz="2400" spc="-1" strike="noStrike">
                <a:latin typeface="Arial"/>
              </a:rPr>
              <a:t> people contributed ideas and/or slides, but of course I take full responsibility for anything you don’t like:</a:t>
            </a:r>
            <a:endParaRPr b="0" lang="en-US" sz="2400" spc="-1" strike="noStrike">
              <a:latin typeface="Arial"/>
            </a:endParaRPr>
          </a:p>
          <a:p>
            <a:pPr>
              <a:lnSpc>
                <a:spcPct val="100000"/>
              </a:lnSpc>
            </a:pPr>
            <a:r>
              <a:rPr b="0" lang="en-US" sz="2400" spc="-1" strike="noStrike">
                <a:latin typeface="Arial"/>
              </a:rPr>
              <a:t>  </a:t>
            </a:r>
            <a:r>
              <a:rPr b="0" lang="en-US" sz="2400" spc="-1" strike="noStrike">
                <a:latin typeface="Arial"/>
              </a:rPr>
              <a:t>Rosi Reed, Megan Connors, Sevil Salur</a:t>
            </a:r>
            <a:endParaRPr b="0" lang="en-US" sz="2400" spc="-1" strike="noStrike">
              <a:latin typeface="Arial"/>
            </a:endParaRPr>
          </a:p>
          <a:p>
            <a:pPr>
              <a:lnSpc>
                <a:spcPct val="100000"/>
              </a:lnSpc>
            </a:pPr>
            <a:r>
              <a:rPr b="0" lang="en-US" sz="2400" spc="-1" strike="noStrike">
                <a:latin typeface="Arial"/>
              </a:rPr>
              <a:t>  </a:t>
            </a:r>
            <a:r>
              <a:rPr b="0" lang="en-US" sz="2400" spc="-1" strike="noStrike">
                <a:latin typeface="Arial"/>
              </a:rPr>
              <a:t>Abhijit Majumder, Raghav Kunnawalkam Elayavalli</a:t>
            </a:r>
            <a:br/>
            <a:r>
              <a:rPr b="0" lang="en-US" sz="2400" spc="-1" strike="noStrike">
                <a:latin typeface="Arial"/>
              </a:rPr>
              <a:t>  Marta Verweij, Laura Havener</a:t>
            </a:r>
            <a:endParaRPr b="0" lang="en-US" sz="2400" spc="-1" strike="noStrike">
              <a:latin typeface="Arial"/>
            </a:endParaRPr>
          </a:p>
          <a:p>
            <a:pPr>
              <a:lnSpc>
                <a:spcPct val="100000"/>
              </a:lnSpc>
            </a:pPr>
            <a:r>
              <a:rPr b="0" lang="en-US" sz="2400" spc="-1" strike="noStrike">
                <a:latin typeface="Arial"/>
              </a:rPr>
              <a:t>  </a:t>
            </a:r>
            <a:r>
              <a:rPr b="0" lang="en-US" sz="2400" spc="-1" strike="noStrike">
                <a:latin typeface="Arial"/>
              </a:rPr>
              <a:t>Austin Schmier, Charles Hughes, Will Witt</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7" name="TextShape 1"/>
          <p:cNvSpPr txBox="1"/>
          <p:nvPr/>
        </p:nvSpPr>
        <p:spPr>
          <a:xfrm>
            <a:off x="457200" y="1966320"/>
            <a:ext cx="9071640" cy="1262160"/>
          </a:xfrm>
          <a:prstGeom prst="rect">
            <a:avLst/>
          </a:prstGeom>
          <a:noFill/>
          <a:ln>
            <a:noFill/>
          </a:ln>
        </p:spPr>
        <p:txBody>
          <a:bodyPr lIns="0" rIns="0" tIns="0" bIns="0" anchor="ctr">
            <a:noAutofit/>
          </a:bodyPr>
          <a:p>
            <a:pPr algn="ctr"/>
            <a:r>
              <a:rPr b="0" lang="en-US" sz="3300" spc="-1" strike="noStrike">
                <a:latin typeface="Arial"/>
              </a:rPr>
              <a:t>A jet is what a jet finder finds.</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8" name="TextShape 1"/>
          <p:cNvSpPr txBox="1"/>
          <p:nvPr/>
        </p:nvSpPr>
        <p:spPr>
          <a:xfrm>
            <a:off x="605160" y="377640"/>
            <a:ext cx="8862480" cy="834120"/>
          </a:xfrm>
          <a:prstGeom prst="rect">
            <a:avLst/>
          </a:prstGeom>
          <a:noFill/>
          <a:ln>
            <a:noFill/>
          </a:ln>
        </p:spPr>
        <p:txBody>
          <a:bodyPr anchor="b">
            <a:noAutofit/>
          </a:bodyPr>
          <a:p>
            <a:pPr algn="ctr">
              <a:lnSpc>
                <a:spcPct val="100000"/>
              </a:lnSpc>
            </a:pPr>
            <a:r>
              <a:rPr b="0" lang="en-US" sz="4600" spc="-1" strike="noStrike">
                <a:solidFill>
                  <a:srgbClr val="000000"/>
                </a:solidFill>
                <a:latin typeface="Times New Roman"/>
              </a:rPr>
              <a:t>Jet cross-section in pp</a:t>
            </a:r>
            <a:br/>
            <a:r>
              <a:rPr b="0" lang="en-US" sz="2800" spc="-1" strike="noStrike">
                <a:solidFill>
                  <a:srgbClr val="000000"/>
                </a:solidFill>
                <a:latin typeface="Times New Roman"/>
              </a:rPr>
              <a:t>√s = 2.76 TeV, R = 0.2 Inclusive</a:t>
            </a:r>
            <a:endParaRPr b="0" lang="en-US" sz="2800" spc="-1" strike="noStrike">
              <a:latin typeface="Arial"/>
            </a:endParaRPr>
          </a:p>
        </p:txBody>
      </p:sp>
      <p:sp>
        <p:nvSpPr>
          <p:cNvPr id="829" name="TextShape 2"/>
          <p:cNvSpPr txBox="1"/>
          <p:nvPr/>
        </p:nvSpPr>
        <p:spPr>
          <a:xfrm>
            <a:off x="5907240" y="1811520"/>
            <a:ext cx="3590640" cy="2670480"/>
          </a:xfrm>
          <a:prstGeom prst="rect">
            <a:avLst/>
          </a:prstGeom>
          <a:noFill/>
          <a:ln>
            <a:noFill/>
          </a:ln>
        </p:spPr>
        <p:txBody>
          <a:bodyPr>
            <a:normAutofit/>
          </a:bodyPr>
          <a:p>
            <a:pPr>
              <a:lnSpc>
                <a:spcPct val="100000"/>
              </a:lnSpc>
              <a:spcBef>
                <a:spcPts val="479"/>
              </a:spcBef>
              <a:spcAft>
                <a:spcPts val="1417"/>
              </a:spcAft>
              <a:buSzPct val="100000"/>
              <a:buBlip>
                <a:blip r:embed="rId1"/>
              </a:buBlip>
            </a:pPr>
            <a:r>
              <a:rPr b="0" lang="en-US" sz="2000" spc="-1" strike="noStrike">
                <a:solidFill>
                  <a:srgbClr val="008000"/>
                </a:solidFill>
                <a:latin typeface="Times New Roman"/>
              </a:rPr>
              <a:t>Green </a:t>
            </a:r>
            <a:r>
              <a:rPr b="0" lang="en-US" sz="2000" spc="-1" strike="noStrike">
                <a:solidFill>
                  <a:srgbClr val="000000"/>
                </a:solidFill>
                <a:latin typeface="Times New Roman"/>
              </a:rPr>
              <a:t>and</a:t>
            </a:r>
            <a:r>
              <a:rPr b="0" lang="en-US" sz="2000" spc="-1" strike="noStrike">
                <a:solidFill>
                  <a:srgbClr val="595959"/>
                </a:solidFill>
                <a:latin typeface="Times New Roman"/>
              </a:rPr>
              <a:t> </a:t>
            </a:r>
            <a:r>
              <a:rPr b="0" lang="en-US" sz="2000" spc="-1" strike="noStrike">
                <a:solidFill>
                  <a:srgbClr val="ff00ff"/>
                </a:solidFill>
                <a:latin typeface="Times New Roman"/>
              </a:rPr>
              <a:t>magenta</a:t>
            </a:r>
            <a:r>
              <a:rPr b="0" lang="en-US" sz="2000" spc="-1" strike="noStrike">
                <a:solidFill>
                  <a:srgbClr val="660066"/>
                </a:solidFill>
                <a:latin typeface="Times New Roman"/>
              </a:rPr>
              <a:t> </a:t>
            </a:r>
            <a:r>
              <a:rPr b="0" lang="en-US" sz="2000" spc="-1" strike="noStrike">
                <a:solidFill>
                  <a:srgbClr val="000000"/>
                </a:solidFill>
                <a:latin typeface="Times New Roman"/>
              </a:rPr>
              <a:t>bands: NLO on Parton level</a:t>
            </a:r>
            <a:endParaRPr b="0" lang="en-US" sz="2000" spc="-1" strike="noStrike">
              <a:latin typeface="Arial"/>
            </a:endParaRPr>
          </a:p>
          <a:p>
            <a:pPr>
              <a:lnSpc>
                <a:spcPct val="100000"/>
              </a:lnSpc>
              <a:spcAft>
                <a:spcPts val="1057"/>
              </a:spcAft>
              <a:buSzPct val="100000"/>
              <a:buBlip>
                <a:blip r:embed="rId2"/>
              </a:buBlip>
            </a:pPr>
            <a:r>
              <a:rPr b="0" lang="en-US" sz="2000" spc="-1" strike="noStrike">
                <a:solidFill>
                  <a:srgbClr val="0000ff"/>
                </a:solidFill>
                <a:latin typeface="Times New Roman"/>
              </a:rPr>
              <a:t>Blue </a:t>
            </a:r>
            <a:r>
              <a:rPr b="0" lang="en-US" sz="2000" spc="-1" strike="noStrike">
                <a:solidFill>
                  <a:srgbClr val="000000"/>
                </a:solidFill>
                <a:latin typeface="Times New Roman"/>
              </a:rPr>
              <a:t>band: NLO + hadronization</a:t>
            </a:r>
            <a:endParaRPr b="0" lang="en-US" sz="2000" spc="-1" strike="noStrike">
              <a:latin typeface="Arial"/>
            </a:endParaRPr>
          </a:p>
          <a:p>
            <a:pPr>
              <a:lnSpc>
                <a:spcPct val="100000"/>
              </a:lnSpc>
              <a:spcBef>
                <a:spcPts val="479"/>
              </a:spcBef>
              <a:spcAft>
                <a:spcPts val="1417"/>
              </a:spcAft>
              <a:buSzPct val="100000"/>
              <a:buBlip>
                <a:blip r:embed="rId3"/>
              </a:buBlip>
            </a:pPr>
            <a:r>
              <a:rPr b="0" lang="en-US" sz="2000" spc="-1" strike="noStrike">
                <a:solidFill>
                  <a:srgbClr val="000000"/>
                </a:solidFill>
                <a:latin typeface="Times New Roman"/>
              </a:rPr>
              <a:t>Hadronization calculations necessary to describe data</a:t>
            </a:r>
            <a:endParaRPr b="0" lang="en-US" sz="2000" spc="-1" strike="noStrike">
              <a:latin typeface="Arial"/>
            </a:endParaRPr>
          </a:p>
          <a:p>
            <a:endParaRPr b="0" lang="en-US" sz="2000" spc="-1" strike="noStrike">
              <a:latin typeface="Arial"/>
            </a:endParaRPr>
          </a:p>
        </p:txBody>
      </p:sp>
      <p:sp>
        <p:nvSpPr>
          <p:cNvPr id="830" name="TextShape 3"/>
          <p:cNvSpPr txBox="1"/>
          <p:nvPr/>
        </p:nvSpPr>
        <p:spPr>
          <a:xfrm>
            <a:off x="0" y="0"/>
            <a:ext cx="360" cy="200160"/>
          </a:xfrm>
          <a:prstGeom prst="rect">
            <a:avLst/>
          </a:prstGeom>
          <a:noFill/>
          <a:ln>
            <a:noFill/>
          </a:ln>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831" name="CustomShape 4"/>
          <p:cNvSpPr/>
          <p:nvPr/>
        </p:nvSpPr>
        <p:spPr>
          <a:xfrm>
            <a:off x="184320" y="924120"/>
            <a:ext cx="3475800" cy="5166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400" spc="-1" strike="noStrike">
                <a:solidFill>
                  <a:srgbClr val="000000"/>
                </a:solidFill>
                <a:latin typeface="News Gothic MT"/>
              </a:rPr>
              <a:t>arXiv:1301.3475</a:t>
            </a:r>
            <a:endParaRPr b="0" lang="en-US" sz="1400" spc="-1" strike="noStrike">
              <a:latin typeface="Arial"/>
            </a:endParaRPr>
          </a:p>
          <a:p>
            <a:pPr>
              <a:lnSpc>
                <a:spcPct val="100000"/>
              </a:lnSpc>
            </a:pPr>
            <a:r>
              <a:rPr b="0" lang="en-US" sz="1400" spc="-1" strike="noStrike">
                <a:solidFill>
                  <a:srgbClr val="000000"/>
                </a:solidFill>
                <a:latin typeface="News Gothic MT"/>
              </a:rPr>
              <a:t>PLB: 10.1016/j.physletb.2013.04.026</a:t>
            </a:r>
            <a:endParaRPr b="0" lang="en-US" sz="1400" spc="-1" strike="noStrike">
              <a:latin typeface="Arial"/>
            </a:endParaRPr>
          </a:p>
        </p:txBody>
      </p:sp>
      <p:pic>
        <p:nvPicPr>
          <p:cNvPr id="832" name="" descr=""/>
          <p:cNvPicPr/>
          <p:nvPr/>
        </p:nvPicPr>
        <p:blipFill>
          <a:blip r:embed="rId4"/>
          <a:stretch/>
        </p:blipFill>
        <p:spPr>
          <a:xfrm>
            <a:off x="999360" y="1559520"/>
            <a:ext cx="4340880" cy="3609720"/>
          </a:xfrm>
          <a:prstGeom prst="rect">
            <a:avLst/>
          </a:prstGeom>
          <a:ln>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833" name="Group 1"/>
          <p:cNvGrpSpPr/>
          <p:nvPr/>
        </p:nvGrpSpPr>
        <p:grpSpPr>
          <a:xfrm>
            <a:off x="1175760" y="1498680"/>
            <a:ext cx="4648680" cy="3738960"/>
            <a:chOff x="1175760" y="1498680"/>
            <a:chExt cx="4648680" cy="3738960"/>
          </a:xfrm>
        </p:grpSpPr>
        <p:pic>
          <p:nvPicPr>
            <p:cNvPr id="834" name="" descr=""/>
            <p:cNvPicPr/>
            <p:nvPr/>
          </p:nvPicPr>
          <p:blipFill>
            <a:blip r:embed="rId1"/>
            <a:stretch/>
          </p:blipFill>
          <p:spPr>
            <a:xfrm>
              <a:off x="1175760" y="1498680"/>
              <a:ext cx="4648680" cy="3738960"/>
            </a:xfrm>
            <a:prstGeom prst="rect">
              <a:avLst/>
            </a:prstGeom>
            <a:ln>
              <a:noFill/>
            </a:ln>
          </p:spPr>
        </p:pic>
        <p:sp>
          <p:nvSpPr>
            <p:cNvPr id="835" name="CustomShape 2"/>
            <p:cNvSpPr/>
            <p:nvPr/>
          </p:nvSpPr>
          <p:spPr>
            <a:xfrm>
              <a:off x="1715760" y="4097520"/>
              <a:ext cx="3474360" cy="5158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1400" spc="-1" strike="noStrike">
                  <a:solidFill>
                    <a:srgbClr val="000000"/>
                  </a:solidFill>
                  <a:latin typeface="News Gothic MT"/>
                </a:rPr>
                <a:t>arXiv:1301.3475</a:t>
              </a:r>
              <a:endParaRPr b="0" lang="en-US" sz="1400" spc="-1" strike="noStrike">
                <a:latin typeface="Arial"/>
              </a:endParaRPr>
            </a:p>
            <a:p>
              <a:pPr>
                <a:lnSpc>
                  <a:spcPct val="100000"/>
                </a:lnSpc>
              </a:pPr>
              <a:r>
                <a:rPr b="0" lang="en-US" sz="1400" spc="-1" strike="noStrike">
                  <a:solidFill>
                    <a:srgbClr val="000000"/>
                  </a:solidFill>
                  <a:latin typeface="News Gothic MT"/>
                </a:rPr>
                <a:t>PLB: 10.1016/j.physletb.2013.04.026</a:t>
              </a:r>
              <a:endParaRPr b="0" lang="en-US" sz="1400" spc="-1" strike="noStrike">
                <a:latin typeface="Arial"/>
              </a:endParaRPr>
            </a:p>
          </p:txBody>
        </p:sp>
      </p:grpSp>
      <p:sp>
        <p:nvSpPr>
          <p:cNvPr id="836" name="TextShape 3"/>
          <p:cNvSpPr txBox="1"/>
          <p:nvPr/>
        </p:nvSpPr>
        <p:spPr>
          <a:xfrm>
            <a:off x="605160" y="118440"/>
            <a:ext cx="8862480" cy="1070280"/>
          </a:xfrm>
          <a:prstGeom prst="rect">
            <a:avLst/>
          </a:prstGeom>
          <a:noFill/>
          <a:ln>
            <a:noFill/>
          </a:ln>
        </p:spPr>
        <p:txBody>
          <a:bodyPr anchor="b">
            <a:noAutofit/>
          </a:bodyPr>
          <a:p>
            <a:pPr algn="ctr">
              <a:lnSpc>
                <a:spcPct val="100000"/>
              </a:lnSpc>
            </a:pPr>
            <a:r>
              <a:rPr b="0" lang="en-US" sz="4600" spc="-1" strike="noStrike">
                <a:solidFill>
                  <a:srgbClr val="000000"/>
                </a:solidFill>
                <a:latin typeface="Times New Roman"/>
              </a:rPr>
              <a:t>Jet ratios in pp</a:t>
            </a:r>
            <a:br/>
            <a:r>
              <a:rPr b="0" lang="en-US" sz="2800" spc="-1" strike="noStrike">
                <a:solidFill>
                  <a:srgbClr val="000000"/>
                </a:solidFill>
                <a:latin typeface="Times New Roman"/>
              </a:rPr>
              <a:t>√s = 2.76 TeV, R = 0.2, 0.4 Inclusive</a:t>
            </a:r>
            <a:endParaRPr b="0" lang="en-US" sz="2800" spc="-1" strike="noStrike">
              <a:latin typeface="Arial"/>
            </a:endParaRPr>
          </a:p>
        </p:txBody>
      </p:sp>
      <p:sp>
        <p:nvSpPr>
          <p:cNvPr id="837" name="TextShape 4"/>
          <p:cNvSpPr txBox="1"/>
          <p:nvPr/>
        </p:nvSpPr>
        <p:spPr>
          <a:xfrm>
            <a:off x="0" y="0"/>
            <a:ext cx="360" cy="200160"/>
          </a:xfrm>
          <a:prstGeom prst="rect">
            <a:avLst/>
          </a:prstGeom>
          <a:noFill/>
          <a:ln>
            <a:noFill/>
          </a:ln>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838" name="CustomShape 5"/>
          <p:cNvSpPr/>
          <p:nvPr/>
        </p:nvSpPr>
        <p:spPr>
          <a:xfrm>
            <a:off x="352800" y="6300720"/>
            <a:ext cx="9327960" cy="1175760"/>
          </a:xfrm>
          <a:prstGeom prst="rect">
            <a:avLst/>
          </a:prstGeom>
          <a:noFill/>
          <a:ln>
            <a:noFill/>
          </a:ln>
        </p:spPr>
        <p:style>
          <a:lnRef idx="0"/>
          <a:fillRef idx="0"/>
          <a:effectRef idx="0"/>
          <a:fontRef idx="minor"/>
        </p:style>
        <p:txBody>
          <a:bodyPr>
            <a:normAutofit/>
          </a:bodyPr>
          <a:p>
            <a:pPr algn="ctr">
              <a:lnSpc>
                <a:spcPct val="100000"/>
              </a:lnSpc>
              <a:spcBef>
                <a:spcPts val="360"/>
              </a:spcBef>
            </a:pPr>
            <a:r>
              <a:rPr b="1" lang="en-US" sz="2380" spc="-1" strike="noStrike">
                <a:solidFill>
                  <a:srgbClr val="000000"/>
                </a:solidFill>
                <a:latin typeface="Times New Roman"/>
              </a:rPr>
              <a:t>Data and NLO+ hadronization calculations agree well</a:t>
            </a:r>
            <a:endParaRPr b="0" lang="en-US" sz="2380" spc="-1" strike="noStrike">
              <a:solidFill>
                <a:srgbClr val="000000"/>
              </a:solidFill>
              <a:latin typeface="Times New Roman"/>
            </a:endParaRPr>
          </a:p>
          <a:p>
            <a:pPr algn="ctr">
              <a:lnSpc>
                <a:spcPct val="100000"/>
              </a:lnSpc>
              <a:spcBef>
                <a:spcPts val="360"/>
              </a:spcBef>
            </a:pPr>
            <a:endParaRPr b="0" lang="en-US" sz="2380" spc="-1" strike="noStrike">
              <a:solidFill>
                <a:srgbClr val="000000"/>
              </a:solidFill>
              <a:latin typeface="Times New Roman"/>
            </a:endParaRPr>
          </a:p>
        </p:txBody>
      </p:sp>
      <p:grpSp>
        <p:nvGrpSpPr>
          <p:cNvPr id="839" name="Group 6"/>
          <p:cNvGrpSpPr/>
          <p:nvPr/>
        </p:nvGrpSpPr>
        <p:grpSpPr>
          <a:xfrm>
            <a:off x="7199640" y="2109600"/>
            <a:ext cx="1699200" cy="2248560"/>
            <a:chOff x="7199640" y="2109600"/>
            <a:chExt cx="1699200" cy="2248560"/>
          </a:xfrm>
        </p:grpSpPr>
        <p:grpSp>
          <p:nvGrpSpPr>
            <p:cNvPr id="840" name="Group 7"/>
            <p:cNvGrpSpPr/>
            <p:nvPr/>
          </p:nvGrpSpPr>
          <p:grpSpPr>
            <a:xfrm>
              <a:off x="7199640" y="2419920"/>
              <a:ext cx="1396440" cy="1938240"/>
              <a:chOff x="7199640" y="2419920"/>
              <a:chExt cx="1396440" cy="1938240"/>
            </a:xfrm>
          </p:grpSpPr>
          <p:sp>
            <p:nvSpPr>
              <p:cNvPr id="841" name="Line 8"/>
              <p:cNvSpPr/>
              <p:nvPr/>
            </p:nvSpPr>
            <p:spPr>
              <a:xfrm flipH="1">
                <a:off x="7199640" y="2985840"/>
                <a:ext cx="1276560" cy="1372320"/>
              </a:xfrm>
              <a:prstGeom prst="line">
                <a:avLst/>
              </a:prstGeom>
              <a:ln>
                <a:solidFill>
                  <a:srgbClr val="000000"/>
                </a:solidFill>
              </a:ln>
            </p:spPr>
            <p:style>
              <a:lnRef idx="0"/>
              <a:fillRef idx="0"/>
              <a:effectRef idx="0"/>
              <a:fontRef idx="minor"/>
            </p:style>
          </p:sp>
          <p:sp>
            <p:nvSpPr>
              <p:cNvPr id="842" name="Line 9"/>
              <p:cNvSpPr/>
              <p:nvPr/>
            </p:nvSpPr>
            <p:spPr>
              <a:xfrm flipH="1">
                <a:off x="7199640" y="2593440"/>
                <a:ext cx="687960" cy="1764720"/>
              </a:xfrm>
              <a:prstGeom prst="line">
                <a:avLst/>
              </a:prstGeom>
              <a:ln>
                <a:solidFill>
                  <a:srgbClr val="000000"/>
                </a:solidFill>
              </a:ln>
            </p:spPr>
            <p:style>
              <a:lnRef idx="0"/>
              <a:fillRef idx="0"/>
              <a:effectRef idx="0"/>
              <a:fontRef idx="minor"/>
            </p:style>
          </p:sp>
          <p:sp>
            <p:nvSpPr>
              <p:cNvPr id="843" name="CustomShape 10"/>
              <p:cNvSpPr/>
              <p:nvPr/>
            </p:nvSpPr>
            <p:spPr>
              <a:xfrm rot="1800000">
                <a:off x="7856640" y="2565360"/>
                <a:ext cx="687240" cy="392400"/>
              </a:xfrm>
              <a:prstGeom prst="ellipse">
                <a:avLst/>
              </a:prstGeom>
              <a:solidFill>
                <a:srgbClr val="800000">
                  <a:alpha val="50000"/>
                </a:srgbClr>
              </a:solidFill>
              <a:ln>
                <a:solidFill>
                  <a:srgbClr val="808080"/>
                </a:solidFill>
              </a:ln>
            </p:spPr>
            <p:style>
              <a:lnRef idx="0"/>
              <a:fillRef idx="0"/>
              <a:effectRef idx="0"/>
              <a:fontRef idx="minor"/>
            </p:style>
          </p:sp>
        </p:grpSp>
        <p:grpSp>
          <p:nvGrpSpPr>
            <p:cNvPr id="844" name="Group 11"/>
            <p:cNvGrpSpPr/>
            <p:nvPr/>
          </p:nvGrpSpPr>
          <p:grpSpPr>
            <a:xfrm>
              <a:off x="7199640" y="2109600"/>
              <a:ext cx="1699200" cy="2241360"/>
              <a:chOff x="7199640" y="2109600"/>
              <a:chExt cx="1699200" cy="2241360"/>
            </a:xfrm>
          </p:grpSpPr>
          <p:sp>
            <p:nvSpPr>
              <p:cNvPr id="845" name="Line 12"/>
              <p:cNvSpPr/>
              <p:nvPr/>
            </p:nvSpPr>
            <p:spPr>
              <a:xfrm flipH="1">
                <a:off x="7200000" y="2522160"/>
                <a:ext cx="365760" cy="1828800"/>
              </a:xfrm>
              <a:prstGeom prst="line">
                <a:avLst/>
              </a:prstGeom>
              <a:ln>
                <a:solidFill>
                  <a:srgbClr val="000000"/>
                </a:solidFill>
              </a:ln>
            </p:spPr>
            <p:style>
              <a:lnRef idx="0"/>
              <a:fillRef idx="0"/>
              <a:effectRef idx="0"/>
              <a:fontRef idx="minor"/>
            </p:style>
          </p:sp>
          <p:sp>
            <p:nvSpPr>
              <p:cNvPr id="846" name="Line 13"/>
              <p:cNvSpPr/>
              <p:nvPr/>
            </p:nvSpPr>
            <p:spPr>
              <a:xfrm flipH="1">
                <a:off x="7199640" y="3162600"/>
                <a:ext cx="1463760" cy="1188000"/>
              </a:xfrm>
              <a:prstGeom prst="line">
                <a:avLst/>
              </a:prstGeom>
              <a:ln>
                <a:solidFill>
                  <a:srgbClr val="000000"/>
                </a:solidFill>
              </a:ln>
            </p:spPr>
            <p:style>
              <a:lnRef idx="0"/>
              <a:fillRef idx="0"/>
              <a:effectRef idx="0"/>
              <a:fontRef idx="minor"/>
            </p:style>
          </p:sp>
          <p:sp>
            <p:nvSpPr>
              <p:cNvPr id="847" name="CustomShape 14"/>
              <p:cNvSpPr/>
              <p:nvPr/>
            </p:nvSpPr>
            <p:spPr>
              <a:xfrm rot="1800000">
                <a:off x="7521120" y="2380320"/>
                <a:ext cx="1280160" cy="731520"/>
              </a:xfrm>
              <a:prstGeom prst="ellipse">
                <a:avLst/>
              </a:prstGeom>
              <a:solidFill>
                <a:srgbClr val="000080">
                  <a:alpha val="50000"/>
                </a:srgbClr>
              </a:solidFill>
              <a:ln>
                <a:solidFill>
                  <a:srgbClr val="808080"/>
                </a:solidFill>
              </a:ln>
            </p:spPr>
            <p:style>
              <a:lnRef idx="0"/>
              <a:fillRef idx="0"/>
              <a:effectRef idx="0"/>
              <a:fontRef idx="minor"/>
            </p:style>
          </p:sp>
        </p:grpSp>
      </p:gr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8" name="TextShape 1"/>
          <p:cNvSpPr txBox="1"/>
          <p:nvPr/>
        </p:nvSpPr>
        <p:spPr>
          <a:xfrm>
            <a:off x="504000" y="111240"/>
            <a:ext cx="9071640" cy="468360"/>
          </a:xfrm>
          <a:prstGeom prst="rect">
            <a:avLst/>
          </a:prstGeom>
          <a:noFill/>
          <a:ln>
            <a:noFill/>
          </a:ln>
        </p:spPr>
        <p:txBody>
          <a:bodyPr lIns="0" rIns="0" tIns="0" bIns="0" anchor="ctr">
            <a:noAutofit/>
          </a:bodyPr>
          <a:p>
            <a:pPr algn="ctr"/>
            <a:r>
              <a:rPr b="0" lang="en-US" sz="3300" spc="-1" strike="noStrike">
                <a:latin typeface="Arial"/>
              </a:rPr>
              <a:t>Mini-summary</a:t>
            </a:r>
            <a:endParaRPr b="0" lang="en-US" sz="3300" spc="-1" strike="noStrike">
              <a:latin typeface="Arial"/>
            </a:endParaRPr>
          </a:p>
        </p:txBody>
      </p:sp>
      <p:sp>
        <p:nvSpPr>
          <p:cNvPr id="849" name="TextShape 2"/>
          <p:cNvSpPr txBox="1"/>
          <p:nvPr/>
        </p:nvSpPr>
        <p:spPr>
          <a:xfrm>
            <a:off x="1122120" y="2766600"/>
            <a:ext cx="7682400" cy="2586600"/>
          </a:xfrm>
          <a:prstGeom prst="rect">
            <a:avLst/>
          </a:prstGeom>
          <a:noFill/>
          <a:ln>
            <a:noFill/>
          </a:ln>
        </p:spPr>
        <p:txBody>
          <a:bodyPr lIns="0" rIns="0" tIns="0" bIns="0">
            <a:normAutofit fontScale="55000"/>
          </a:bodyPr>
          <a:p>
            <a:pPr marL="432000" indent="-324000">
              <a:spcAft>
                <a:spcPts val="1057"/>
              </a:spcAft>
              <a:buClr>
                <a:srgbClr val="000000"/>
              </a:buClr>
              <a:buSzPct val="45000"/>
              <a:buFont typeface="Wingdings" charset="2"/>
              <a:buChar char=""/>
            </a:pPr>
            <a:r>
              <a:rPr b="0" lang="en-US" sz="2400" spc="-1" strike="noStrike">
                <a:latin typeface="Arial"/>
              </a:rPr>
              <a:t>Jets are not partons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Good jet finders:</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Infrared and colinear safe</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k</a:t>
            </a:r>
            <a:r>
              <a:rPr b="0" lang="en-US" sz="2100" spc="-1" strike="noStrike" baseline="-33000">
                <a:latin typeface="Arial"/>
              </a:rPr>
              <a:t>T</a:t>
            </a:r>
            <a:r>
              <a:rPr b="0" lang="en-US" sz="2100" spc="-1" strike="noStrike">
                <a:latin typeface="Arial"/>
              </a:rPr>
              <a:t>, anti-k</a:t>
            </a:r>
            <a:r>
              <a:rPr b="0" lang="en-US" sz="2100" spc="-1" strike="noStrike" baseline="-33000">
                <a:latin typeface="Arial"/>
              </a:rPr>
              <a:t>T</a:t>
            </a:r>
            <a:r>
              <a:rPr b="0" lang="en-US" sz="2100" spc="-1" strike="noStrike">
                <a:latin typeface="Arial"/>
              </a:rPr>
              <a:t>, Cambridge/Aachen, SISCone</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Jet is defined by jet finder, its parameters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PDFs, fragmentation functions non-perturbative</a:t>
            </a:r>
            <a:br/>
            <a:r>
              <a:rPr b="0" lang="en-US" sz="2400" spc="-1" strike="noStrike">
                <a:latin typeface="Arial"/>
              </a:rPr>
              <a:t>→ all jet measurements sensitive to somewhat non-perturbative effects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Good agreement between theory and experiment</a:t>
            </a:r>
            <a:endParaRPr b="0" lang="en-US" sz="2400" spc="-1" strike="noStrike">
              <a:latin typeface="Arial"/>
            </a:endParaRPr>
          </a:p>
        </p:txBody>
      </p:sp>
      <p:grpSp>
        <p:nvGrpSpPr>
          <p:cNvPr id="850" name="Group 3"/>
          <p:cNvGrpSpPr/>
          <p:nvPr/>
        </p:nvGrpSpPr>
        <p:grpSpPr>
          <a:xfrm>
            <a:off x="64440" y="668520"/>
            <a:ext cx="9054720" cy="2066040"/>
            <a:chOff x="64440" y="668520"/>
            <a:chExt cx="9054720" cy="2066040"/>
          </a:xfrm>
        </p:grpSpPr>
        <p:grpSp>
          <p:nvGrpSpPr>
            <p:cNvPr id="851" name="Group 4"/>
            <p:cNvGrpSpPr/>
            <p:nvPr/>
          </p:nvGrpSpPr>
          <p:grpSpPr>
            <a:xfrm>
              <a:off x="64440" y="668520"/>
              <a:ext cx="2103840" cy="731160"/>
              <a:chOff x="64440" y="668520"/>
              <a:chExt cx="2103840" cy="731160"/>
            </a:xfrm>
          </p:grpSpPr>
          <p:sp>
            <p:nvSpPr>
              <p:cNvPr id="852" name="CustomShape 5"/>
              <p:cNvSpPr/>
              <p:nvPr/>
            </p:nvSpPr>
            <p:spPr>
              <a:xfrm>
                <a:off x="64440" y="668520"/>
                <a:ext cx="2103840" cy="639720"/>
              </a:xfrm>
              <a:custGeom>
                <a:avLst/>
                <a:gdLst/>
                <a:ahLst/>
                <a:rect l="0" t="0" r="r" b="b"/>
                <a:pathLst>
                  <a:path w="5846" h="1779">
                    <a:moveTo>
                      <a:pt x="296" y="0"/>
                    </a:moveTo>
                    <a:lnTo>
                      <a:pt x="296" y="0"/>
                    </a:lnTo>
                    <a:cubicBezTo>
                      <a:pt x="244" y="0"/>
                      <a:pt x="193" y="14"/>
                      <a:pt x="148" y="40"/>
                    </a:cubicBezTo>
                    <a:cubicBezTo>
                      <a:pt x="103" y="66"/>
                      <a:pt x="66" y="103"/>
                      <a:pt x="40" y="148"/>
                    </a:cubicBezTo>
                    <a:cubicBezTo>
                      <a:pt x="14" y="193"/>
                      <a:pt x="0" y="244"/>
                      <a:pt x="0" y="296"/>
                    </a:cubicBezTo>
                    <a:lnTo>
                      <a:pt x="0" y="1481"/>
                    </a:lnTo>
                    <a:lnTo>
                      <a:pt x="0" y="1482"/>
                    </a:lnTo>
                    <a:cubicBezTo>
                      <a:pt x="0" y="1534"/>
                      <a:pt x="14" y="1585"/>
                      <a:pt x="40" y="1630"/>
                    </a:cubicBezTo>
                    <a:cubicBezTo>
                      <a:pt x="66" y="1675"/>
                      <a:pt x="103" y="1712"/>
                      <a:pt x="148" y="1738"/>
                    </a:cubicBezTo>
                    <a:cubicBezTo>
                      <a:pt x="193" y="1764"/>
                      <a:pt x="244" y="1778"/>
                      <a:pt x="296" y="1778"/>
                    </a:cubicBezTo>
                    <a:lnTo>
                      <a:pt x="5548" y="1778"/>
                    </a:lnTo>
                    <a:lnTo>
                      <a:pt x="5549" y="1778"/>
                    </a:lnTo>
                    <a:cubicBezTo>
                      <a:pt x="5601" y="1778"/>
                      <a:pt x="5652" y="1764"/>
                      <a:pt x="5697" y="1738"/>
                    </a:cubicBezTo>
                    <a:cubicBezTo>
                      <a:pt x="5742" y="1712"/>
                      <a:pt x="5779" y="1675"/>
                      <a:pt x="5805" y="1630"/>
                    </a:cubicBezTo>
                    <a:cubicBezTo>
                      <a:pt x="5831" y="1585"/>
                      <a:pt x="5845" y="1534"/>
                      <a:pt x="5845" y="1482"/>
                    </a:cubicBezTo>
                    <a:lnTo>
                      <a:pt x="5845" y="296"/>
                    </a:lnTo>
                    <a:lnTo>
                      <a:pt x="5845" y="296"/>
                    </a:lnTo>
                    <a:lnTo>
                      <a:pt x="5845" y="296"/>
                    </a:lnTo>
                    <a:cubicBezTo>
                      <a:pt x="5845" y="244"/>
                      <a:pt x="5831" y="193"/>
                      <a:pt x="5805" y="148"/>
                    </a:cubicBezTo>
                    <a:cubicBezTo>
                      <a:pt x="5779" y="103"/>
                      <a:pt x="5742" y="66"/>
                      <a:pt x="5697" y="40"/>
                    </a:cubicBezTo>
                    <a:cubicBezTo>
                      <a:pt x="5652" y="14"/>
                      <a:pt x="5601" y="0"/>
                      <a:pt x="5549" y="0"/>
                    </a:cubicBezTo>
                    <a:lnTo>
                      <a:pt x="296" y="0"/>
                    </a:lnTo>
                  </a:path>
                </a:pathLst>
              </a:custGeom>
              <a:solidFill>
                <a:srgbClr val="e6ff00"/>
              </a:solidFill>
              <a:ln>
                <a:solidFill>
                  <a:srgbClr val="3465a4"/>
                </a:solidFill>
              </a:ln>
            </p:spPr>
            <p:style>
              <a:lnRef idx="0"/>
              <a:fillRef idx="0"/>
              <a:effectRef idx="0"/>
              <a:fontRef idx="minor"/>
            </p:style>
          </p:sp>
          <p:sp>
            <p:nvSpPr>
              <p:cNvPr id="853" name="TextShape 6"/>
              <p:cNvSpPr txBox="1"/>
              <p:nvPr/>
            </p:nvSpPr>
            <p:spPr>
              <a:xfrm>
                <a:off x="430200" y="759960"/>
                <a:ext cx="1646640" cy="639720"/>
              </a:xfrm>
              <a:prstGeom prst="rect">
                <a:avLst/>
              </a:prstGeom>
              <a:noFill/>
              <a:ln>
                <a:noFill/>
              </a:ln>
            </p:spPr>
            <p:txBody>
              <a:bodyPr lIns="90000" rIns="90000" tIns="45000" bIns="45000">
                <a:noAutofit/>
              </a:bodyPr>
              <a:p>
                <a:r>
                  <a:rPr b="0" lang="en-US" sz="3000" spc="-1" strike="noStrike">
                    <a:latin typeface="Arial"/>
                  </a:rPr>
                  <a:t>Tracks</a:t>
                </a:r>
                <a:endParaRPr b="0" lang="en-US" sz="3000" spc="-1" strike="noStrike">
                  <a:latin typeface="Arial"/>
                </a:endParaRPr>
              </a:p>
            </p:txBody>
          </p:sp>
        </p:grpSp>
        <p:grpSp>
          <p:nvGrpSpPr>
            <p:cNvPr id="854" name="Group 7"/>
            <p:cNvGrpSpPr/>
            <p:nvPr/>
          </p:nvGrpSpPr>
          <p:grpSpPr>
            <a:xfrm>
              <a:off x="64440" y="1327680"/>
              <a:ext cx="2103840" cy="731160"/>
              <a:chOff x="64440" y="1327680"/>
              <a:chExt cx="2103840" cy="731160"/>
            </a:xfrm>
          </p:grpSpPr>
          <p:sp>
            <p:nvSpPr>
              <p:cNvPr id="855" name="CustomShape 8"/>
              <p:cNvSpPr/>
              <p:nvPr/>
            </p:nvSpPr>
            <p:spPr>
              <a:xfrm>
                <a:off x="64440" y="1327680"/>
                <a:ext cx="2103840" cy="639720"/>
              </a:xfrm>
              <a:custGeom>
                <a:avLst/>
                <a:gdLst/>
                <a:ahLst/>
                <a:rect l="0" t="0" r="r" b="b"/>
                <a:pathLst>
                  <a:path w="5846" h="1779">
                    <a:moveTo>
                      <a:pt x="296" y="0"/>
                    </a:moveTo>
                    <a:lnTo>
                      <a:pt x="296" y="0"/>
                    </a:lnTo>
                    <a:cubicBezTo>
                      <a:pt x="244" y="0"/>
                      <a:pt x="193" y="14"/>
                      <a:pt x="148" y="40"/>
                    </a:cubicBezTo>
                    <a:cubicBezTo>
                      <a:pt x="103" y="66"/>
                      <a:pt x="66" y="103"/>
                      <a:pt x="40" y="148"/>
                    </a:cubicBezTo>
                    <a:cubicBezTo>
                      <a:pt x="14" y="193"/>
                      <a:pt x="0" y="244"/>
                      <a:pt x="0" y="296"/>
                    </a:cubicBezTo>
                    <a:lnTo>
                      <a:pt x="0" y="1481"/>
                    </a:lnTo>
                    <a:lnTo>
                      <a:pt x="0" y="1482"/>
                    </a:lnTo>
                    <a:cubicBezTo>
                      <a:pt x="0" y="1534"/>
                      <a:pt x="14" y="1585"/>
                      <a:pt x="40" y="1630"/>
                    </a:cubicBezTo>
                    <a:cubicBezTo>
                      <a:pt x="66" y="1675"/>
                      <a:pt x="103" y="1712"/>
                      <a:pt x="148" y="1738"/>
                    </a:cubicBezTo>
                    <a:cubicBezTo>
                      <a:pt x="193" y="1764"/>
                      <a:pt x="244" y="1778"/>
                      <a:pt x="296" y="1778"/>
                    </a:cubicBezTo>
                    <a:lnTo>
                      <a:pt x="5548" y="1778"/>
                    </a:lnTo>
                    <a:lnTo>
                      <a:pt x="5549" y="1778"/>
                    </a:lnTo>
                    <a:cubicBezTo>
                      <a:pt x="5601" y="1778"/>
                      <a:pt x="5652" y="1764"/>
                      <a:pt x="5697" y="1738"/>
                    </a:cubicBezTo>
                    <a:cubicBezTo>
                      <a:pt x="5742" y="1712"/>
                      <a:pt x="5779" y="1675"/>
                      <a:pt x="5805" y="1630"/>
                    </a:cubicBezTo>
                    <a:cubicBezTo>
                      <a:pt x="5831" y="1585"/>
                      <a:pt x="5845" y="1534"/>
                      <a:pt x="5845" y="1482"/>
                    </a:cubicBezTo>
                    <a:lnTo>
                      <a:pt x="5845" y="296"/>
                    </a:lnTo>
                    <a:lnTo>
                      <a:pt x="5845" y="296"/>
                    </a:lnTo>
                    <a:lnTo>
                      <a:pt x="5845" y="296"/>
                    </a:lnTo>
                    <a:cubicBezTo>
                      <a:pt x="5845" y="244"/>
                      <a:pt x="5831" y="193"/>
                      <a:pt x="5805" y="148"/>
                    </a:cubicBezTo>
                    <a:cubicBezTo>
                      <a:pt x="5779" y="103"/>
                      <a:pt x="5742" y="66"/>
                      <a:pt x="5697" y="40"/>
                    </a:cubicBezTo>
                    <a:cubicBezTo>
                      <a:pt x="5652" y="14"/>
                      <a:pt x="5601" y="0"/>
                      <a:pt x="5549" y="0"/>
                    </a:cubicBezTo>
                    <a:lnTo>
                      <a:pt x="296" y="0"/>
                    </a:lnTo>
                  </a:path>
                </a:pathLst>
              </a:custGeom>
              <a:solidFill>
                <a:srgbClr val="e6ff00"/>
              </a:solidFill>
              <a:ln>
                <a:solidFill>
                  <a:srgbClr val="3465a4"/>
                </a:solidFill>
              </a:ln>
            </p:spPr>
            <p:style>
              <a:lnRef idx="0"/>
              <a:fillRef idx="0"/>
              <a:effectRef idx="0"/>
              <a:fontRef idx="minor"/>
            </p:style>
          </p:sp>
          <p:sp>
            <p:nvSpPr>
              <p:cNvPr id="856" name="TextShape 9"/>
              <p:cNvSpPr txBox="1"/>
              <p:nvPr/>
            </p:nvSpPr>
            <p:spPr>
              <a:xfrm>
                <a:off x="64440" y="1419120"/>
                <a:ext cx="2103840" cy="639720"/>
              </a:xfrm>
              <a:prstGeom prst="rect">
                <a:avLst/>
              </a:prstGeom>
              <a:noFill/>
              <a:ln>
                <a:noFill/>
              </a:ln>
            </p:spPr>
            <p:txBody>
              <a:bodyPr lIns="90000" rIns="90000" tIns="45000" bIns="45000">
                <a:noAutofit/>
              </a:bodyPr>
              <a:p>
                <a:pPr algn="ctr"/>
                <a:r>
                  <a:rPr b="0" lang="en-US" sz="3000" spc="-1" strike="noStrike">
                    <a:latin typeface="Arial"/>
                  </a:rPr>
                  <a:t>Clusters</a:t>
                </a:r>
                <a:endParaRPr b="0" lang="en-US" sz="3000" spc="-1" strike="noStrike">
                  <a:latin typeface="Arial"/>
                </a:endParaRPr>
              </a:p>
            </p:txBody>
          </p:sp>
        </p:grpSp>
        <p:grpSp>
          <p:nvGrpSpPr>
            <p:cNvPr id="857" name="Group 10"/>
            <p:cNvGrpSpPr/>
            <p:nvPr/>
          </p:nvGrpSpPr>
          <p:grpSpPr>
            <a:xfrm>
              <a:off x="64440" y="2003400"/>
              <a:ext cx="2103840" cy="731160"/>
              <a:chOff x="64440" y="2003400"/>
              <a:chExt cx="2103840" cy="731160"/>
            </a:xfrm>
          </p:grpSpPr>
          <p:sp>
            <p:nvSpPr>
              <p:cNvPr id="858" name="CustomShape 11"/>
              <p:cNvSpPr/>
              <p:nvPr/>
            </p:nvSpPr>
            <p:spPr>
              <a:xfrm>
                <a:off x="64440" y="2003400"/>
                <a:ext cx="2103840" cy="639720"/>
              </a:xfrm>
              <a:custGeom>
                <a:avLst/>
                <a:gdLst/>
                <a:ahLst/>
                <a:rect l="0" t="0" r="r" b="b"/>
                <a:pathLst>
                  <a:path w="5846" h="1779">
                    <a:moveTo>
                      <a:pt x="296" y="0"/>
                    </a:moveTo>
                    <a:lnTo>
                      <a:pt x="296" y="0"/>
                    </a:lnTo>
                    <a:cubicBezTo>
                      <a:pt x="244" y="0"/>
                      <a:pt x="193" y="14"/>
                      <a:pt x="148" y="40"/>
                    </a:cubicBezTo>
                    <a:cubicBezTo>
                      <a:pt x="103" y="66"/>
                      <a:pt x="66" y="103"/>
                      <a:pt x="40" y="148"/>
                    </a:cubicBezTo>
                    <a:cubicBezTo>
                      <a:pt x="14" y="193"/>
                      <a:pt x="0" y="244"/>
                      <a:pt x="0" y="296"/>
                    </a:cubicBezTo>
                    <a:lnTo>
                      <a:pt x="0" y="1481"/>
                    </a:lnTo>
                    <a:lnTo>
                      <a:pt x="0" y="1482"/>
                    </a:lnTo>
                    <a:cubicBezTo>
                      <a:pt x="0" y="1534"/>
                      <a:pt x="14" y="1585"/>
                      <a:pt x="40" y="1630"/>
                    </a:cubicBezTo>
                    <a:cubicBezTo>
                      <a:pt x="66" y="1675"/>
                      <a:pt x="103" y="1712"/>
                      <a:pt x="148" y="1738"/>
                    </a:cubicBezTo>
                    <a:cubicBezTo>
                      <a:pt x="193" y="1764"/>
                      <a:pt x="244" y="1778"/>
                      <a:pt x="296" y="1778"/>
                    </a:cubicBezTo>
                    <a:lnTo>
                      <a:pt x="5548" y="1778"/>
                    </a:lnTo>
                    <a:lnTo>
                      <a:pt x="5549" y="1778"/>
                    </a:lnTo>
                    <a:cubicBezTo>
                      <a:pt x="5601" y="1778"/>
                      <a:pt x="5652" y="1764"/>
                      <a:pt x="5697" y="1738"/>
                    </a:cubicBezTo>
                    <a:cubicBezTo>
                      <a:pt x="5742" y="1712"/>
                      <a:pt x="5779" y="1675"/>
                      <a:pt x="5805" y="1630"/>
                    </a:cubicBezTo>
                    <a:cubicBezTo>
                      <a:pt x="5831" y="1585"/>
                      <a:pt x="5845" y="1534"/>
                      <a:pt x="5845" y="1482"/>
                    </a:cubicBezTo>
                    <a:lnTo>
                      <a:pt x="5845" y="296"/>
                    </a:lnTo>
                    <a:lnTo>
                      <a:pt x="5845" y="296"/>
                    </a:lnTo>
                    <a:lnTo>
                      <a:pt x="5845" y="296"/>
                    </a:lnTo>
                    <a:cubicBezTo>
                      <a:pt x="5845" y="244"/>
                      <a:pt x="5831" y="193"/>
                      <a:pt x="5805" y="148"/>
                    </a:cubicBezTo>
                    <a:cubicBezTo>
                      <a:pt x="5779" y="103"/>
                      <a:pt x="5742" y="66"/>
                      <a:pt x="5697" y="40"/>
                    </a:cubicBezTo>
                    <a:cubicBezTo>
                      <a:pt x="5652" y="14"/>
                      <a:pt x="5601" y="0"/>
                      <a:pt x="5549" y="0"/>
                    </a:cubicBezTo>
                    <a:lnTo>
                      <a:pt x="296" y="0"/>
                    </a:lnTo>
                  </a:path>
                </a:pathLst>
              </a:custGeom>
              <a:solidFill>
                <a:srgbClr val="e6ff00"/>
              </a:solidFill>
              <a:ln>
                <a:solidFill>
                  <a:srgbClr val="3465a4"/>
                </a:solidFill>
              </a:ln>
            </p:spPr>
            <p:style>
              <a:lnRef idx="0"/>
              <a:fillRef idx="0"/>
              <a:effectRef idx="0"/>
              <a:fontRef idx="minor"/>
            </p:style>
          </p:sp>
          <p:sp>
            <p:nvSpPr>
              <p:cNvPr id="859" name="TextShape 12"/>
              <p:cNvSpPr txBox="1"/>
              <p:nvPr/>
            </p:nvSpPr>
            <p:spPr>
              <a:xfrm>
                <a:off x="64440" y="2094840"/>
                <a:ext cx="2103840" cy="639720"/>
              </a:xfrm>
              <a:prstGeom prst="rect">
                <a:avLst/>
              </a:prstGeom>
              <a:noFill/>
              <a:ln>
                <a:noFill/>
              </a:ln>
            </p:spPr>
            <p:txBody>
              <a:bodyPr lIns="90000" rIns="90000" tIns="45000" bIns="45000">
                <a:noAutofit/>
              </a:bodyPr>
              <a:p>
                <a:pPr algn="ctr"/>
                <a:r>
                  <a:rPr b="0" lang="en-US" sz="3000" spc="-1" strike="noStrike">
                    <a:latin typeface="Arial"/>
                  </a:rPr>
                  <a:t>Particles</a:t>
                </a:r>
                <a:endParaRPr b="0" lang="en-US" sz="3000" spc="-1" strike="noStrike">
                  <a:latin typeface="Arial"/>
                </a:endParaRPr>
              </a:p>
            </p:txBody>
          </p:sp>
        </p:grpSp>
        <p:grpSp>
          <p:nvGrpSpPr>
            <p:cNvPr id="860" name="Group 13"/>
            <p:cNvGrpSpPr/>
            <p:nvPr/>
          </p:nvGrpSpPr>
          <p:grpSpPr>
            <a:xfrm>
              <a:off x="3722400" y="1078920"/>
              <a:ext cx="2103840" cy="1205640"/>
              <a:chOff x="3722400" y="1078920"/>
              <a:chExt cx="2103840" cy="1205640"/>
            </a:xfrm>
          </p:grpSpPr>
          <p:sp>
            <p:nvSpPr>
              <p:cNvPr id="861" name="CustomShape 14"/>
              <p:cNvSpPr/>
              <p:nvPr/>
            </p:nvSpPr>
            <p:spPr>
              <a:xfrm>
                <a:off x="3722400" y="1078920"/>
                <a:ext cx="2103840" cy="1205640"/>
              </a:xfrm>
              <a:custGeom>
                <a:avLst/>
                <a:gdLst/>
                <a:ahLst/>
                <a:rect l="0" t="0" r="r" b="b"/>
                <a:pathLst>
                  <a:path w="5846" h="3351">
                    <a:moveTo>
                      <a:pt x="558" y="0"/>
                    </a:moveTo>
                    <a:lnTo>
                      <a:pt x="558" y="0"/>
                    </a:lnTo>
                    <a:cubicBezTo>
                      <a:pt x="460" y="0"/>
                      <a:pt x="364" y="26"/>
                      <a:pt x="279" y="75"/>
                    </a:cubicBezTo>
                    <a:cubicBezTo>
                      <a:pt x="194" y="124"/>
                      <a:pt x="124" y="194"/>
                      <a:pt x="75" y="279"/>
                    </a:cubicBezTo>
                    <a:cubicBezTo>
                      <a:pt x="26" y="364"/>
                      <a:pt x="0" y="460"/>
                      <a:pt x="0" y="558"/>
                    </a:cubicBezTo>
                    <a:lnTo>
                      <a:pt x="0" y="2791"/>
                    </a:lnTo>
                    <a:lnTo>
                      <a:pt x="0" y="2792"/>
                    </a:lnTo>
                    <a:cubicBezTo>
                      <a:pt x="0" y="2890"/>
                      <a:pt x="26" y="2986"/>
                      <a:pt x="75" y="3071"/>
                    </a:cubicBezTo>
                    <a:cubicBezTo>
                      <a:pt x="124" y="3156"/>
                      <a:pt x="194" y="3226"/>
                      <a:pt x="279" y="3275"/>
                    </a:cubicBezTo>
                    <a:cubicBezTo>
                      <a:pt x="364" y="3324"/>
                      <a:pt x="460" y="3350"/>
                      <a:pt x="558" y="3350"/>
                    </a:cubicBezTo>
                    <a:lnTo>
                      <a:pt x="5286" y="3350"/>
                    </a:lnTo>
                    <a:lnTo>
                      <a:pt x="5287" y="3350"/>
                    </a:lnTo>
                    <a:cubicBezTo>
                      <a:pt x="5385" y="3350"/>
                      <a:pt x="5481" y="3324"/>
                      <a:pt x="5566" y="3275"/>
                    </a:cubicBezTo>
                    <a:cubicBezTo>
                      <a:pt x="5651" y="3226"/>
                      <a:pt x="5721" y="3156"/>
                      <a:pt x="5770" y="3071"/>
                    </a:cubicBezTo>
                    <a:cubicBezTo>
                      <a:pt x="5819" y="2986"/>
                      <a:pt x="5845" y="2890"/>
                      <a:pt x="5845" y="2792"/>
                    </a:cubicBezTo>
                    <a:lnTo>
                      <a:pt x="5845" y="558"/>
                    </a:lnTo>
                    <a:lnTo>
                      <a:pt x="5845" y="558"/>
                    </a:lnTo>
                    <a:lnTo>
                      <a:pt x="5845" y="558"/>
                    </a:lnTo>
                    <a:cubicBezTo>
                      <a:pt x="5845" y="460"/>
                      <a:pt x="5819" y="364"/>
                      <a:pt x="5770" y="279"/>
                    </a:cubicBezTo>
                    <a:cubicBezTo>
                      <a:pt x="5721" y="194"/>
                      <a:pt x="5651" y="124"/>
                      <a:pt x="5566" y="75"/>
                    </a:cubicBezTo>
                    <a:cubicBezTo>
                      <a:pt x="5481" y="26"/>
                      <a:pt x="5385" y="0"/>
                      <a:pt x="5287" y="0"/>
                    </a:cubicBezTo>
                    <a:lnTo>
                      <a:pt x="558" y="0"/>
                    </a:lnTo>
                  </a:path>
                </a:pathLst>
              </a:custGeom>
              <a:solidFill>
                <a:srgbClr val="7da647"/>
              </a:solidFill>
              <a:ln>
                <a:solidFill>
                  <a:srgbClr val="3465a4"/>
                </a:solidFill>
              </a:ln>
            </p:spPr>
            <p:style>
              <a:lnRef idx="0"/>
              <a:fillRef idx="0"/>
              <a:effectRef idx="0"/>
              <a:fontRef idx="minor"/>
            </p:style>
          </p:sp>
          <p:sp>
            <p:nvSpPr>
              <p:cNvPr id="862" name="TextShape 15"/>
              <p:cNvSpPr txBox="1"/>
              <p:nvPr/>
            </p:nvSpPr>
            <p:spPr>
              <a:xfrm>
                <a:off x="3722400" y="1185120"/>
                <a:ext cx="2103840" cy="943560"/>
              </a:xfrm>
              <a:prstGeom prst="rect">
                <a:avLst/>
              </a:prstGeom>
              <a:noFill/>
              <a:ln>
                <a:noFill/>
              </a:ln>
            </p:spPr>
            <p:txBody>
              <a:bodyPr lIns="90000" rIns="90000" tIns="45000" bIns="45000">
                <a:noAutofit/>
              </a:bodyPr>
              <a:p>
                <a:pPr algn="ctr"/>
                <a:r>
                  <a:rPr b="0" lang="en-US" sz="3000" spc="-1" strike="noStrike">
                    <a:latin typeface="Arial"/>
                  </a:rPr>
                  <a:t>Jet finding algorithm</a:t>
                </a:r>
                <a:endParaRPr b="0" lang="en-US" sz="3000" spc="-1" strike="noStrike">
                  <a:latin typeface="Arial"/>
                </a:endParaRPr>
              </a:p>
            </p:txBody>
          </p:sp>
        </p:grpSp>
        <p:grpSp>
          <p:nvGrpSpPr>
            <p:cNvPr id="863" name="Group 16"/>
            <p:cNvGrpSpPr/>
            <p:nvPr/>
          </p:nvGrpSpPr>
          <p:grpSpPr>
            <a:xfrm>
              <a:off x="7015320" y="1096200"/>
              <a:ext cx="2103840" cy="1199880"/>
              <a:chOff x="7015320" y="1096200"/>
              <a:chExt cx="2103840" cy="1199880"/>
            </a:xfrm>
          </p:grpSpPr>
          <p:sp>
            <p:nvSpPr>
              <p:cNvPr id="864" name="CustomShape 17"/>
              <p:cNvSpPr/>
              <p:nvPr/>
            </p:nvSpPr>
            <p:spPr>
              <a:xfrm>
                <a:off x="7015320" y="1096200"/>
                <a:ext cx="2103840" cy="1199880"/>
              </a:xfrm>
              <a:custGeom>
                <a:avLst/>
                <a:gdLst/>
                <a:ahLst/>
                <a:rect l="0" t="0" r="r" b="b"/>
                <a:pathLst>
                  <a:path w="5846" h="3335">
                    <a:moveTo>
                      <a:pt x="555" y="0"/>
                    </a:moveTo>
                    <a:lnTo>
                      <a:pt x="556" y="0"/>
                    </a:lnTo>
                    <a:cubicBezTo>
                      <a:pt x="458" y="0"/>
                      <a:pt x="362" y="26"/>
                      <a:pt x="278" y="74"/>
                    </a:cubicBezTo>
                    <a:cubicBezTo>
                      <a:pt x="193" y="123"/>
                      <a:pt x="123" y="193"/>
                      <a:pt x="74" y="278"/>
                    </a:cubicBezTo>
                    <a:cubicBezTo>
                      <a:pt x="26" y="362"/>
                      <a:pt x="0" y="458"/>
                      <a:pt x="0" y="556"/>
                    </a:cubicBezTo>
                    <a:lnTo>
                      <a:pt x="0" y="2778"/>
                    </a:lnTo>
                    <a:lnTo>
                      <a:pt x="0" y="2778"/>
                    </a:lnTo>
                    <a:cubicBezTo>
                      <a:pt x="0" y="2876"/>
                      <a:pt x="26" y="2972"/>
                      <a:pt x="74" y="3056"/>
                    </a:cubicBezTo>
                    <a:cubicBezTo>
                      <a:pt x="123" y="3141"/>
                      <a:pt x="193" y="3211"/>
                      <a:pt x="278" y="3260"/>
                    </a:cubicBezTo>
                    <a:cubicBezTo>
                      <a:pt x="362" y="3308"/>
                      <a:pt x="458" y="3334"/>
                      <a:pt x="556" y="3334"/>
                    </a:cubicBezTo>
                    <a:lnTo>
                      <a:pt x="5289" y="3334"/>
                    </a:lnTo>
                    <a:lnTo>
                      <a:pt x="5289" y="3334"/>
                    </a:lnTo>
                    <a:cubicBezTo>
                      <a:pt x="5387" y="3334"/>
                      <a:pt x="5483" y="3308"/>
                      <a:pt x="5567" y="3260"/>
                    </a:cubicBezTo>
                    <a:cubicBezTo>
                      <a:pt x="5652" y="3211"/>
                      <a:pt x="5722" y="3141"/>
                      <a:pt x="5771" y="3056"/>
                    </a:cubicBezTo>
                    <a:cubicBezTo>
                      <a:pt x="5819" y="2972"/>
                      <a:pt x="5845" y="2876"/>
                      <a:pt x="5845" y="2778"/>
                    </a:cubicBezTo>
                    <a:lnTo>
                      <a:pt x="5845" y="555"/>
                    </a:lnTo>
                    <a:lnTo>
                      <a:pt x="5845" y="556"/>
                    </a:lnTo>
                    <a:lnTo>
                      <a:pt x="5845" y="556"/>
                    </a:lnTo>
                    <a:cubicBezTo>
                      <a:pt x="5845" y="458"/>
                      <a:pt x="5819" y="362"/>
                      <a:pt x="5771" y="278"/>
                    </a:cubicBezTo>
                    <a:cubicBezTo>
                      <a:pt x="5722" y="193"/>
                      <a:pt x="5652" y="123"/>
                      <a:pt x="5567" y="74"/>
                    </a:cubicBezTo>
                    <a:cubicBezTo>
                      <a:pt x="5483" y="26"/>
                      <a:pt x="5387" y="0"/>
                      <a:pt x="5289" y="0"/>
                    </a:cubicBezTo>
                    <a:lnTo>
                      <a:pt x="555" y="0"/>
                    </a:lnTo>
                  </a:path>
                </a:pathLst>
              </a:custGeom>
              <a:solidFill>
                <a:srgbClr val="9966cc"/>
              </a:solidFill>
              <a:ln>
                <a:solidFill>
                  <a:srgbClr val="3465a4"/>
                </a:solidFill>
              </a:ln>
            </p:spPr>
            <p:style>
              <a:lnRef idx="0"/>
              <a:fillRef idx="0"/>
              <a:effectRef idx="0"/>
              <a:fontRef idx="minor"/>
            </p:style>
          </p:sp>
          <p:sp>
            <p:nvSpPr>
              <p:cNvPr id="865" name="TextShape 18"/>
              <p:cNvSpPr txBox="1"/>
              <p:nvPr/>
            </p:nvSpPr>
            <p:spPr>
              <a:xfrm>
                <a:off x="7015320" y="1187640"/>
                <a:ext cx="2103840" cy="943560"/>
              </a:xfrm>
              <a:prstGeom prst="rect">
                <a:avLst/>
              </a:prstGeom>
              <a:noFill/>
              <a:ln>
                <a:noFill/>
              </a:ln>
            </p:spPr>
            <p:txBody>
              <a:bodyPr lIns="90000" rIns="90000" tIns="45000" bIns="45000">
                <a:noAutofit/>
              </a:bodyPr>
              <a:p>
                <a:pPr algn="ctr"/>
                <a:r>
                  <a:rPr b="0" lang="en-US" sz="3000" spc="-1" strike="noStrike">
                    <a:latin typeface="Arial"/>
                  </a:rPr>
                  <a:t>Jet candidates</a:t>
                </a:r>
                <a:endParaRPr b="0" lang="en-US" sz="3000" spc="-1" strike="noStrike">
                  <a:latin typeface="Arial"/>
                </a:endParaRPr>
              </a:p>
            </p:txBody>
          </p:sp>
        </p:grpSp>
        <p:cxnSp>
          <p:nvCxnSpPr>
            <p:cNvPr id="866" name="Line 19"/>
            <p:cNvCxnSpPr>
              <a:stCxn id="857" idx="3"/>
              <a:endCxn id="860" idx="1"/>
            </p:cNvCxnSpPr>
            <p:nvPr/>
          </p:nvCxnSpPr>
          <p:spPr>
            <a:xfrm flipV="1">
              <a:off x="2168280" y="1681560"/>
              <a:ext cx="1554480" cy="687600"/>
            </a:xfrm>
            <a:prstGeom prst="straightConnector1">
              <a:avLst/>
            </a:prstGeom>
            <a:ln w="54720">
              <a:solidFill>
                <a:srgbClr val="808080"/>
              </a:solidFill>
              <a:round/>
              <a:tailEnd len="med" type="triangle" w="med"/>
            </a:ln>
          </p:spPr>
        </p:cxnSp>
        <p:cxnSp>
          <p:nvCxnSpPr>
            <p:cNvPr id="867" name="Line 20"/>
            <p:cNvCxnSpPr>
              <a:stCxn id="854" idx="3"/>
              <a:endCxn id="860" idx="1"/>
            </p:cNvCxnSpPr>
            <p:nvPr/>
          </p:nvCxnSpPr>
          <p:spPr>
            <a:xfrm flipV="1">
              <a:off x="2168280" y="1681560"/>
              <a:ext cx="1554480" cy="11880"/>
            </a:xfrm>
            <a:prstGeom prst="straightConnector1">
              <a:avLst/>
            </a:prstGeom>
            <a:ln w="54720">
              <a:solidFill>
                <a:srgbClr val="808080"/>
              </a:solidFill>
              <a:round/>
              <a:tailEnd len="med" type="triangle" w="med"/>
            </a:ln>
          </p:spPr>
        </p:cxnSp>
        <p:cxnSp>
          <p:nvCxnSpPr>
            <p:cNvPr id="868" name="Line 21"/>
            <p:cNvCxnSpPr>
              <a:stCxn id="851" idx="3"/>
              <a:endCxn id="860" idx="1"/>
            </p:cNvCxnSpPr>
            <p:nvPr/>
          </p:nvCxnSpPr>
          <p:spPr>
            <a:xfrm>
              <a:off x="2168280" y="1033920"/>
              <a:ext cx="1554480" cy="648000"/>
            </a:xfrm>
            <a:prstGeom prst="straightConnector1">
              <a:avLst/>
            </a:prstGeom>
            <a:ln w="54720">
              <a:solidFill>
                <a:srgbClr val="808080"/>
              </a:solidFill>
              <a:round/>
              <a:tailEnd len="med" type="triangle" w="med"/>
            </a:ln>
          </p:spPr>
        </p:cxnSp>
        <p:cxnSp>
          <p:nvCxnSpPr>
            <p:cNvPr id="869" name="Line 22"/>
            <p:cNvCxnSpPr>
              <a:stCxn id="860" idx="3"/>
              <a:endCxn id="863" idx="1"/>
            </p:cNvCxnSpPr>
            <p:nvPr/>
          </p:nvCxnSpPr>
          <p:spPr>
            <a:xfrm>
              <a:off x="5826240" y="1681560"/>
              <a:ext cx="1189440" cy="14760"/>
            </a:xfrm>
            <a:prstGeom prst="straightConnector1">
              <a:avLst/>
            </a:prstGeom>
            <a:ln w="54720">
              <a:solidFill>
                <a:srgbClr val="808080"/>
              </a:solidFill>
              <a:round/>
              <a:tailEnd len="med" type="triangle" w="med"/>
            </a:ln>
          </p:spPr>
        </p:cxnSp>
      </p:gr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0" name="TextShape 1"/>
          <p:cNvSpPr txBox="1"/>
          <p:nvPr/>
        </p:nvSpPr>
        <p:spPr>
          <a:xfrm>
            <a:off x="548640" y="1817640"/>
            <a:ext cx="9071640" cy="1280160"/>
          </a:xfrm>
          <a:prstGeom prst="rect">
            <a:avLst/>
          </a:prstGeom>
          <a:solidFill>
            <a:srgbClr val="ff8200"/>
          </a:solidFill>
          <a:ln w="18360">
            <a:solidFill>
              <a:srgbClr val="000000"/>
            </a:solidFill>
            <a:round/>
          </a:ln>
        </p:spPr>
        <p:txBody>
          <a:bodyPr lIns="9000" rIns="9000" tIns="9000" bIns="9000" anchor="ctr">
            <a:noAutofit/>
          </a:bodyPr>
          <a:p>
            <a:pPr algn="ctr"/>
            <a:r>
              <a:rPr b="0" lang="en-US" sz="3300" spc="-1" strike="noStrike">
                <a:latin typeface="Arial"/>
              </a:rPr>
              <a:t>Jets in A+A collisions</a:t>
            </a:r>
            <a:br/>
            <a:r>
              <a:rPr b="0" lang="en-US" sz="3300" spc="-1" strike="noStrike">
                <a:latin typeface="Arial"/>
              </a:rPr>
              <a:t>What assumptions am I making?</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1" name="TextShape 1"/>
          <p:cNvSpPr txBox="1"/>
          <p:nvPr/>
        </p:nvSpPr>
        <p:spPr>
          <a:xfrm>
            <a:off x="2857320" y="95760"/>
            <a:ext cx="4343400" cy="1253160"/>
          </a:xfrm>
          <a:prstGeom prst="rect">
            <a:avLst/>
          </a:prstGeom>
          <a:noFill/>
          <a:ln>
            <a:noFill/>
          </a:ln>
        </p:spPr>
        <p:txBody>
          <a:bodyPr lIns="0" rIns="0" tIns="0" bIns="0" anchor="ctr">
            <a:noAutofit/>
          </a:bodyPr>
          <a:p>
            <a:pPr algn="ctr"/>
            <a:r>
              <a:rPr b="0" lang="en-US" sz="3300" spc="-1" strike="noStrike">
                <a:latin typeface="Arial"/>
              </a:rPr>
              <a:t>p+p vs A+A</a:t>
            </a:r>
            <a:endParaRPr b="0" lang="en-US" sz="3300" spc="-1" strike="noStrike">
              <a:latin typeface="Arial"/>
            </a:endParaRPr>
          </a:p>
        </p:txBody>
      </p:sp>
      <p:grpSp>
        <p:nvGrpSpPr>
          <p:cNvPr id="872" name="Group 2"/>
          <p:cNvGrpSpPr/>
          <p:nvPr/>
        </p:nvGrpSpPr>
        <p:grpSpPr>
          <a:xfrm>
            <a:off x="1085400" y="1240200"/>
            <a:ext cx="3632400" cy="3668760"/>
            <a:chOff x="1085400" y="1240200"/>
            <a:chExt cx="3632400" cy="3668760"/>
          </a:xfrm>
        </p:grpSpPr>
        <p:pic>
          <p:nvPicPr>
            <p:cNvPr id="873" name="" descr=""/>
            <p:cNvPicPr/>
            <p:nvPr/>
          </p:nvPicPr>
          <p:blipFill>
            <a:blip r:embed="rId1"/>
            <a:stretch/>
          </p:blipFill>
          <p:spPr>
            <a:xfrm>
              <a:off x="1085400" y="1276560"/>
              <a:ext cx="3632400" cy="3632400"/>
            </a:xfrm>
            <a:prstGeom prst="rect">
              <a:avLst/>
            </a:prstGeom>
            <a:ln>
              <a:noFill/>
            </a:ln>
          </p:spPr>
        </p:pic>
        <p:sp>
          <p:nvSpPr>
            <p:cNvPr id="874" name="TextShape 3"/>
            <p:cNvSpPr txBox="1"/>
            <p:nvPr/>
          </p:nvSpPr>
          <p:spPr>
            <a:xfrm>
              <a:off x="1085400" y="4450320"/>
              <a:ext cx="3632400" cy="442440"/>
            </a:xfrm>
            <a:prstGeom prst="rect">
              <a:avLst/>
            </a:prstGeom>
            <a:noFill/>
            <a:ln>
              <a:noFill/>
            </a:ln>
          </p:spPr>
          <p:txBody>
            <a:bodyPr lIns="90000" rIns="90000" tIns="45000" bIns="45000">
              <a:noAutofit/>
            </a:bodyPr>
            <a:p>
              <a:r>
                <a:rPr b="1" lang="en-US" sz="1700" spc="-1" strike="noStrike">
                  <a:solidFill>
                    <a:srgbClr val="ffffff"/>
                  </a:solidFill>
                  <a:latin typeface="Arial"/>
                </a:rPr>
                <a:t>p+p di-jet event in STAR</a:t>
              </a:r>
              <a:endParaRPr b="0" lang="en-US" sz="1700" spc="-1" strike="noStrike">
                <a:latin typeface="Arial"/>
              </a:endParaRPr>
            </a:p>
          </p:txBody>
        </p:sp>
        <p:grpSp>
          <p:nvGrpSpPr>
            <p:cNvPr id="875" name="Group 4"/>
            <p:cNvGrpSpPr/>
            <p:nvPr/>
          </p:nvGrpSpPr>
          <p:grpSpPr>
            <a:xfrm>
              <a:off x="1593000" y="1240200"/>
              <a:ext cx="1344600" cy="1862640"/>
              <a:chOff x="1593000" y="1240200"/>
              <a:chExt cx="1344600" cy="1862640"/>
            </a:xfrm>
          </p:grpSpPr>
          <p:sp>
            <p:nvSpPr>
              <p:cNvPr id="876" name="Line 5"/>
              <p:cNvSpPr/>
              <p:nvPr/>
            </p:nvSpPr>
            <p:spPr>
              <a:xfrm flipH="1" flipV="1">
                <a:off x="1660320" y="1891800"/>
                <a:ext cx="1210680" cy="1210680"/>
              </a:xfrm>
              <a:prstGeom prst="line">
                <a:avLst/>
              </a:prstGeom>
              <a:ln w="36720">
                <a:solidFill>
                  <a:srgbClr val="ffffff"/>
                </a:solidFill>
                <a:round/>
              </a:ln>
            </p:spPr>
            <p:style>
              <a:lnRef idx="0"/>
              <a:fillRef idx="0"/>
              <a:effectRef idx="0"/>
              <a:fontRef idx="minor"/>
            </p:style>
          </p:sp>
          <p:sp>
            <p:nvSpPr>
              <p:cNvPr id="877" name="Line 6"/>
              <p:cNvSpPr/>
              <p:nvPr/>
            </p:nvSpPr>
            <p:spPr>
              <a:xfrm flipV="1">
                <a:off x="2871000" y="1589400"/>
                <a:ext cx="0" cy="1513440"/>
              </a:xfrm>
              <a:prstGeom prst="line">
                <a:avLst/>
              </a:prstGeom>
              <a:ln w="36720">
                <a:solidFill>
                  <a:srgbClr val="ffffff"/>
                </a:solidFill>
                <a:round/>
              </a:ln>
            </p:spPr>
            <p:style>
              <a:lnRef idx="0"/>
              <a:fillRef idx="0"/>
              <a:effectRef idx="0"/>
              <a:fontRef idx="minor"/>
            </p:style>
          </p:sp>
          <p:sp>
            <p:nvSpPr>
              <p:cNvPr id="878" name="CustomShape 7"/>
              <p:cNvSpPr/>
              <p:nvPr/>
            </p:nvSpPr>
            <p:spPr>
              <a:xfrm rot="20400000">
                <a:off x="1659960" y="1429200"/>
                <a:ext cx="1211040" cy="605160"/>
              </a:xfrm>
              <a:prstGeom prst="ellipse">
                <a:avLst/>
              </a:prstGeom>
              <a:noFill/>
              <a:ln w="36720">
                <a:solidFill>
                  <a:srgbClr val="ffffff"/>
                </a:solidFill>
                <a:round/>
              </a:ln>
            </p:spPr>
            <p:style>
              <a:lnRef idx="0"/>
              <a:fillRef idx="0"/>
              <a:effectRef idx="0"/>
              <a:fontRef idx="minor"/>
            </p:style>
          </p:sp>
        </p:grpSp>
      </p:grpSp>
      <p:grpSp>
        <p:nvGrpSpPr>
          <p:cNvPr id="879" name="Group 8"/>
          <p:cNvGrpSpPr/>
          <p:nvPr/>
        </p:nvGrpSpPr>
        <p:grpSpPr>
          <a:xfrm>
            <a:off x="4892400" y="1288080"/>
            <a:ext cx="4815720" cy="3614760"/>
            <a:chOff x="4892400" y="1288080"/>
            <a:chExt cx="4815720" cy="3614760"/>
          </a:xfrm>
        </p:grpSpPr>
        <p:grpSp>
          <p:nvGrpSpPr>
            <p:cNvPr id="880" name="Group 9"/>
            <p:cNvGrpSpPr/>
            <p:nvPr/>
          </p:nvGrpSpPr>
          <p:grpSpPr>
            <a:xfrm>
              <a:off x="4892400" y="1288080"/>
              <a:ext cx="4815720" cy="3614760"/>
              <a:chOff x="4892400" y="1288080"/>
              <a:chExt cx="4815720" cy="3614760"/>
            </a:xfrm>
          </p:grpSpPr>
          <p:pic>
            <p:nvPicPr>
              <p:cNvPr id="881" name="" descr=""/>
              <p:cNvPicPr/>
              <p:nvPr/>
            </p:nvPicPr>
            <p:blipFill>
              <a:blip r:embed="rId2"/>
              <a:stretch/>
            </p:blipFill>
            <p:spPr>
              <a:xfrm>
                <a:off x="4892400" y="1288080"/>
                <a:ext cx="4591800" cy="3614760"/>
              </a:xfrm>
              <a:prstGeom prst="rect">
                <a:avLst/>
              </a:prstGeom>
              <a:ln>
                <a:noFill/>
              </a:ln>
            </p:spPr>
          </p:pic>
          <p:sp>
            <p:nvSpPr>
              <p:cNvPr id="882" name="TextShape 10"/>
              <p:cNvSpPr txBox="1"/>
              <p:nvPr/>
            </p:nvSpPr>
            <p:spPr>
              <a:xfrm>
                <a:off x="5088960" y="4469040"/>
                <a:ext cx="4619160" cy="419400"/>
              </a:xfrm>
              <a:prstGeom prst="rect">
                <a:avLst/>
              </a:prstGeom>
              <a:noFill/>
              <a:ln>
                <a:noFill/>
              </a:ln>
            </p:spPr>
            <p:txBody>
              <a:bodyPr lIns="90000" rIns="90000" tIns="45000" bIns="45000">
                <a:noAutofit/>
              </a:bodyPr>
              <a:p>
                <a:r>
                  <a:rPr b="1" lang="en-US" sz="1700" spc="-1" strike="noStrike">
                    <a:solidFill>
                      <a:srgbClr val="ffffff"/>
                    </a:solidFill>
                    <a:latin typeface="Arial"/>
                  </a:rPr>
                  <a:t>Central Au+Au collision in STAR</a:t>
                </a:r>
                <a:endParaRPr b="0" lang="en-US" sz="1700" spc="-1" strike="noStrike">
                  <a:latin typeface="Arial"/>
                </a:endParaRPr>
              </a:p>
            </p:txBody>
          </p:sp>
          <p:grpSp>
            <p:nvGrpSpPr>
              <p:cNvPr id="883" name="Group 11"/>
              <p:cNvGrpSpPr/>
              <p:nvPr/>
            </p:nvGrpSpPr>
            <p:grpSpPr>
              <a:xfrm>
                <a:off x="5963760" y="1309680"/>
                <a:ext cx="1274040" cy="1765440"/>
                <a:chOff x="5963760" y="1309680"/>
                <a:chExt cx="1274040" cy="1765440"/>
              </a:xfrm>
            </p:grpSpPr>
            <p:sp>
              <p:nvSpPr>
                <p:cNvPr id="884" name="Line 12"/>
                <p:cNvSpPr/>
                <p:nvPr/>
              </p:nvSpPr>
              <p:spPr>
                <a:xfrm flipH="1" flipV="1">
                  <a:off x="6027480" y="1927080"/>
                  <a:ext cx="1148040" cy="1148040"/>
                </a:xfrm>
                <a:prstGeom prst="line">
                  <a:avLst/>
                </a:prstGeom>
                <a:ln w="36720">
                  <a:solidFill>
                    <a:srgbClr val="ffffff"/>
                  </a:solidFill>
                  <a:round/>
                </a:ln>
              </p:spPr>
              <p:style>
                <a:lnRef idx="0"/>
                <a:fillRef idx="0"/>
                <a:effectRef idx="0"/>
                <a:fontRef idx="minor"/>
              </p:style>
            </p:sp>
            <p:sp>
              <p:nvSpPr>
                <p:cNvPr id="885" name="Line 13"/>
                <p:cNvSpPr/>
                <p:nvPr/>
              </p:nvSpPr>
              <p:spPr>
                <a:xfrm flipV="1">
                  <a:off x="7175520" y="1640160"/>
                  <a:ext cx="0" cy="1434960"/>
                </a:xfrm>
                <a:prstGeom prst="line">
                  <a:avLst/>
                </a:prstGeom>
                <a:ln w="36720">
                  <a:solidFill>
                    <a:srgbClr val="ffffff"/>
                  </a:solidFill>
                  <a:round/>
                </a:ln>
              </p:spPr>
              <p:style>
                <a:lnRef idx="0"/>
                <a:fillRef idx="0"/>
                <a:effectRef idx="0"/>
                <a:fontRef idx="minor"/>
              </p:style>
            </p:sp>
            <p:sp>
              <p:nvSpPr>
                <p:cNvPr id="886" name="CustomShape 14"/>
                <p:cNvSpPr/>
                <p:nvPr/>
              </p:nvSpPr>
              <p:spPr>
                <a:xfrm rot="20400000">
                  <a:off x="6027120" y="1488240"/>
                  <a:ext cx="1147680" cy="573120"/>
                </a:xfrm>
                <a:prstGeom prst="ellipse">
                  <a:avLst/>
                </a:prstGeom>
                <a:noFill/>
                <a:ln w="36720">
                  <a:solidFill>
                    <a:srgbClr val="ffffff"/>
                  </a:solidFill>
                  <a:round/>
                </a:ln>
              </p:spPr>
              <p:style>
                <a:lnRef idx="0"/>
                <a:fillRef idx="0"/>
                <a:effectRef idx="0"/>
                <a:fontRef idx="minor"/>
              </p:style>
            </p:sp>
          </p:grpSp>
        </p:grpSp>
      </p:gr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7" name="TextShape 1"/>
          <p:cNvSpPr txBox="1"/>
          <p:nvPr/>
        </p:nvSpPr>
        <p:spPr>
          <a:xfrm>
            <a:off x="0" y="-51840"/>
            <a:ext cx="7955280" cy="1079640"/>
          </a:xfrm>
          <a:prstGeom prst="rect">
            <a:avLst/>
          </a:prstGeom>
          <a:noFill/>
          <a:ln>
            <a:noFill/>
          </a:ln>
        </p:spPr>
        <p:txBody>
          <a:bodyPr lIns="0" rIns="0" tIns="0" bIns="0" anchor="ctr">
            <a:noAutofit/>
          </a:bodyPr>
          <a:p>
            <a:pPr algn="ctr"/>
            <a:r>
              <a:rPr b="0" lang="en-US" sz="3800" spc="-1" strike="noStrike">
                <a:latin typeface="Arial"/>
              </a:rPr>
              <a:t>Signal vs Background: </a:t>
            </a:r>
            <a:br/>
            <a:r>
              <a:rPr b="0" lang="en-US" sz="2500" spc="-1" strike="noStrike">
                <a:latin typeface="Arial"/>
              </a:rPr>
              <a:t>The standard paradigm</a:t>
            </a:r>
            <a:endParaRPr b="0" lang="en-US" sz="2500" spc="-1" strike="noStrike">
              <a:latin typeface="Arial"/>
            </a:endParaRPr>
          </a:p>
        </p:txBody>
      </p:sp>
      <p:sp>
        <p:nvSpPr>
          <p:cNvPr id="888" name="TextShape 2"/>
          <p:cNvSpPr txBox="1"/>
          <p:nvPr/>
        </p:nvSpPr>
        <p:spPr>
          <a:xfrm>
            <a:off x="731520" y="1280160"/>
            <a:ext cx="2834640" cy="627480"/>
          </a:xfrm>
          <a:prstGeom prst="rect">
            <a:avLst/>
          </a:prstGeom>
          <a:noFill/>
          <a:ln>
            <a:noFill/>
          </a:ln>
        </p:spPr>
        <p:txBody>
          <a:bodyPr lIns="90000" rIns="90000" tIns="45000" bIns="45000">
            <a:noAutofit/>
          </a:bodyPr>
          <a:p>
            <a:r>
              <a:rPr b="1" lang="en-US" sz="3500" spc="-1" strike="noStrike">
                <a:solidFill>
                  <a:srgbClr val="0066b3"/>
                </a:solidFill>
                <a:latin typeface="Arial"/>
              </a:rPr>
              <a:t>Background</a:t>
            </a:r>
            <a:endParaRPr b="0" lang="en-US" sz="3500" spc="-1" strike="noStrike">
              <a:latin typeface="Arial"/>
            </a:endParaRPr>
          </a:p>
        </p:txBody>
      </p:sp>
      <p:sp>
        <p:nvSpPr>
          <p:cNvPr id="889" name="TextShape 3"/>
          <p:cNvSpPr txBox="1"/>
          <p:nvPr/>
        </p:nvSpPr>
        <p:spPr>
          <a:xfrm>
            <a:off x="7040880" y="3768120"/>
            <a:ext cx="2322360" cy="627120"/>
          </a:xfrm>
          <a:prstGeom prst="rect">
            <a:avLst/>
          </a:prstGeom>
          <a:noFill/>
          <a:ln>
            <a:noFill/>
          </a:ln>
        </p:spPr>
        <p:txBody>
          <a:bodyPr lIns="90000" rIns="90000" tIns="45000" bIns="45000">
            <a:noAutofit/>
          </a:bodyPr>
          <a:p>
            <a:r>
              <a:rPr b="1" lang="en-US" sz="3500" spc="-1" strike="noStrike">
                <a:solidFill>
                  <a:srgbClr val="ce181e"/>
                </a:solidFill>
                <a:latin typeface="Arial"/>
              </a:rPr>
              <a:t>Signal</a:t>
            </a:r>
            <a:endParaRPr b="0" lang="en-US" sz="3500" spc="-1" strike="noStrike">
              <a:latin typeface="Arial"/>
            </a:endParaRPr>
          </a:p>
        </p:txBody>
      </p:sp>
      <p:grpSp>
        <p:nvGrpSpPr>
          <p:cNvPr id="890" name="Group 4"/>
          <p:cNvGrpSpPr/>
          <p:nvPr/>
        </p:nvGrpSpPr>
        <p:grpSpPr>
          <a:xfrm>
            <a:off x="2934000" y="915120"/>
            <a:ext cx="4212360" cy="4252680"/>
            <a:chOff x="2934000" y="915120"/>
            <a:chExt cx="4212360" cy="4252680"/>
          </a:xfrm>
        </p:grpSpPr>
        <p:grpSp>
          <p:nvGrpSpPr>
            <p:cNvPr id="891" name="Group 5"/>
            <p:cNvGrpSpPr/>
            <p:nvPr/>
          </p:nvGrpSpPr>
          <p:grpSpPr>
            <a:xfrm>
              <a:off x="4892760" y="1341000"/>
              <a:ext cx="1904760" cy="3826800"/>
              <a:chOff x="4892760" y="1341000"/>
              <a:chExt cx="1904760" cy="3826800"/>
            </a:xfrm>
          </p:grpSpPr>
          <p:grpSp>
            <p:nvGrpSpPr>
              <p:cNvPr id="892" name="Group 6"/>
              <p:cNvGrpSpPr/>
              <p:nvPr/>
            </p:nvGrpSpPr>
            <p:grpSpPr>
              <a:xfrm>
                <a:off x="4892760" y="1341000"/>
                <a:ext cx="1616760" cy="1484640"/>
                <a:chOff x="4892760" y="1341000"/>
                <a:chExt cx="1616760" cy="1484640"/>
              </a:xfrm>
            </p:grpSpPr>
            <p:sp>
              <p:nvSpPr>
                <p:cNvPr id="893" name="Line 7"/>
                <p:cNvSpPr/>
                <p:nvPr/>
              </p:nvSpPr>
              <p:spPr>
                <a:xfrm flipV="1">
                  <a:off x="5576040" y="1928520"/>
                  <a:ext cx="488520" cy="530280"/>
                </a:xfrm>
                <a:prstGeom prst="line">
                  <a:avLst/>
                </a:prstGeom>
                <a:ln w="29160">
                  <a:solidFill>
                    <a:srgbClr val="0066b3"/>
                  </a:solidFill>
                  <a:round/>
                  <a:tailEnd len="med" type="triangle" w="med"/>
                </a:ln>
              </p:spPr>
              <p:style>
                <a:lnRef idx="0"/>
                <a:fillRef idx="0"/>
                <a:effectRef idx="0"/>
                <a:fontRef idx="minor"/>
              </p:style>
            </p:sp>
            <p:sp>
              <p:nvSpPr>
                <p:cNvPr id="894" name="Line 8"/>
                <p:cNvSpPr/>
                <p:nvPr/>
              </p:nvSpPr>
              <p:spPr>
                <a:xfrm flipV="1">
                  <a:off x="5643360" y="1964520"/>
                  <a:ext cx="544320" cy="572040"/>
                </a:xfrm>
                <a:prstGeom prst="line">
                  <a:avLst/>
                </a:prstGeom>
                <a:ln w="29160">
                  <a:solidFill>
                    <a:srgbClr val="0066b3"/>
                  </a:solidFill>
                  <a:round/>
                  <a:tailEnd len="med" type="triangle" w="med"/>
                </a:ln>
              </p:spPr>
              <p:style>
                <a:lnRef idx="0"/>
                <a:fillRef idx="0"/>
                <a:effectRef idx="0"/>
                <a:fontRef idx="minor"/>
              </p:style>
            </p:sp>
            <p:sp>
              <p:nvSpPr>
                <p:cNvPr id="895" name="Line 9"/>
                <p:cNvSpPr/>
                <p:nvPr/>
              </p:nvSpPr>
              <p:spPr>
                <a:xfrm flipV="1">
                  <a:off x="5715720" y="2097360"/>
                  <a:ext cx="612000" cy="559440"/>
                </a:xfrm>
                <a:prstGeom prst="line">
                  <a:avLst/>
                </a:prstGeom>
                <a:ln w="29160">
                  <a:solidFill>
                    <a:srgbClr val="0066b3"/>
                  </a:solidFill>
                  <a:round/>
                  <a:tailEnd len="med" type="triangle" w="med"/>
                </a:ln>
              </p:spPr>
              <p:style>
                <a:lnRef idx="0"/>
                <a:fillRef idx="0"/>
                <a:effectRef idx="0"/>
                <a:fontRef idx="minor"/>
              </p:style>
            </p:sp>
            <p:sp>
              <p:nvSpPr>
                <p:cNvPr id="896" name="Line 10"/>
                <p:cNvSpPr/>
                <p:nvPr/>
              </p:nvSpPr>
              <p:spPr>
                <a:xfrm flipV="1">
                  <a:off x="5812200" y="2210040"/>
                  <a:ext cx="627840" cy="519120"/>
                </a:xfrm>
                <a:prstGeom prst="line">
                  <a:avLst/>
                </a:prstGeom>
                <a:ln w="29160">
                  <a:solidFill>
                    <a:srgbClr val="0066b3"/>
                  </a:solidFill>
                  <a:round/>
                  <a:tailEnd len="med" type="triangle" w="med"/>
                </a:ln>
              </p:spPr>
              <p:style>
                <a:lnRef idx="0"/>
                <a:fillRef idx="0"/>
                <a:effectRef idx="0"/>
                <a:fontRef idx="minor"/>
              </p:style>
            </p:sp>
            <p:sp>
              <p:nvSpPr>
                <p:cNvPr id="897" name="Line 11"/>
                <p:cNvSpPr/>
                <p:nvPr/>
              </p:nvSpPr>
              <p:spPr>
                <a:xfrm flipV="1">
                  <a:off x="5884920" y="2366280"/>
                  <a:ext cx="624600" cy="459360"/>
                </a:xfrm>
                <a:prstGeom prst="line">
                  <a:avLst/>
                </a:prstGeom>
                <a:ln w="29160">
                  <a:solidFill>
                    <a:srgbClr val="0066b3"/>
                  </a:solidFill>
                  <a:round/>
                  <a:tailEnd len="med" type="triangle" w="med"/>
                </a:ln>
              </p:spPr>
              <p:style>
                <a:lnRef idx="0"/>
                <a:fillRef idx="0"/>
                <a:effectRef idx="0"/>
                <a:fontRef idx="minor"/>
              </p:style>
            </p:sp>
            <p:sp>
              <p:nvSpPr>
                <p:cNvPr id="898" name="Line 12"/>
                <p:cNvSpPr/>
                <p:nvPr/>
              </p:nvSpPr>
              <p:spPr>
                <a:xfrm flipV="1">
                  <a:off x="5450040" y="1809720"/>
                  <a:ext cx="501480" cy="582120"/>
                </a:xfrm>
                <a:prstGeom prst="line">
                  <a:avLst/>
                </a:prstGeom>
                <a:ln w="29160">
                  <a:solidFill>
                    <a:srgbClr val="0066b3"/>
                  </a:solidFill>
                  <a:round/>
                  <a:tailEnd len="med" type="triangle" w="med"/>
                </a:ln>
              </p:spPr>
              <p:style>
                <a:lnRef idx="0"/>
                <a:fillRef idx="0"/>
                <a:effectRef idx="0"/>
                <a:fontRef idx="minor"/>
              </p:style>
            </p:sp>
            <p:sp>
              <p:nvSpPr>
                <p:cNvPr id="899" name="Line 13"/>
                <p:cNvSpPr/>
                <p:nvPr/>
              </p:nvSpPr>
              <p:spPr>
                <a:xfrm flipV="1">
                  <a:off x="5329440" y="1641240"/>
                  <a:ext cx="378360" cy="654120"/>
                </a:xfrm>
                <a:prstGeom prst="line">
                  <a:avLst/>
                </a:prstGeom>
                <a:ln w="29160">
                  <a:solidFill>
                    <a:srgbClr val="0066b3"/>
                  </a:solidFill>
                  <a:round/>
                  <a:tailEnd len="med" type="triangle" w="med"/>
                </a:ln>
              </p:spPr>
              <p:style>
                <a:lnRef idx="0"/>
                <a:fillRef idx="0"/>
                <a:effectRef idx="0"/>
                <a:fontRef idx="minor"/>
              </p:style>
            </p:sp>
            <p:sp>
              <p:nvSpPr>
                <p:cNvPr id="900" name="Line 14"/>
                <p:cNvSpPr/>
                <p:nvPr/>
              </p:nvSpPr>
              <p:spPr>
                <a:xfrm flipV="1">
                  <a:off x="5160240" y="1459800"/>
                  <a:ext cx="284040" cy="787320"/>
                </a:xfrm>
                <a:prstGeom prst="line">
                  <a:avLst/>
                </a:prstGeom>
                <a:ln w="29160">
                  <a:solidFill>
                    <a:srgbClr val="0066b3"/>
                  </a:solidFill>
                  <a:round/>
                  <a:tailEnd len="med" type="triangle" w="med"/>
                </a:ln>
              </p:spPr>
              <p:style>
                <a:lnRef idx="0"/>
                <a:fillRef idx="0"/>
                <a:effectRef idx="0"/>
                <a:fontRef idx="minor"/>
              </p:style>
            </p:sp>
            <p:sp>
              <p:nvSpPr>
                <p:cNvPr id="901" name="Line 15"/>
                <p:cNvSpPr/>
                <p:nvPr/>
              </p:nvSpPr>
              <p:spPr>
                <a:xfrm flipV="1">
                  <a:off x="5063760" y="1347120"/>
                  <a:ext cx="92520" cy="803520"/>
                </a:xfrm>
                <a:prstGeom prst="line">
                  <a:avLst/>
                </a:prstGeom>
                <a:ln w="29160">
                  <a:solidFill>
                    <a:srgbClr val="0066b3"/>
                  </a:solidFill>
                  <a:round/>
                  <a:tailEnd len="med" type="triangle" w="med"/>
                </a:ln>
              </p:spPr>
              <p:style>
                <a:lnRef idx="0"/>
                <a:fillRef idx="0"/>
                <a:effectRef idx="0"/>
                <a:fontRef idx="minor"/>
              </p:style>
            </p:sp>
            <p:sp>
              <p:nvSpPr>
                <p:cNvPr id="902" name="Line 16"/>
                <p:cNvSpPr/>
                <p:nvPr/>
              </p:nvSpPr>
              <p:spPr>
                <a:xfrm flipH="1" flipV="1">
                  <a:off x="4892760" y="1341000"/>
                  <a:ext cx="10080" cy="815040"/>
                </a:xfrm>
                <a:prstGeom prst="line">
                  <a:avLst/>
                </a:prstGeom>
                <a:ln w="29160">
                  <a:solidFill>
                    <a:srgbClr val="0066b3"/>
                  </a:solidFill>
                  <a:round/>
                  <a:tailEnd len="med" type="triangle" w="med"/>
                </a:ln>
              </p:spPr>
              <p:style>
                <a:lnRef idx="0"/>
                <a:fillRef idx="0"/>
                <a:effectRef idx="0"/>
                <a:fontRef idx="minor"/>
              </p:style>
            </p:sp>
          </p:grpSp>
          <p:grpSp>
            <p:nvGrpSpPr>
              <p:cNvPr id="903" name="Group 17"/>
              <p:cNvGrpSpPr/>
              <p:nvPr/>
            </p:nvGrpSpPr>
            <p:grpSpPr>
              <a:xfrm>
                <a:off x="4961880" y="3689640"/>
                <a:ext cx="1445760" cy="1478160"/>
                <a:chOff x="4961880" y="3689640"/>
                <a:chExt cx="1445760" cy="1478160"/>
              </a:xfrm>
            </p:grpSpPr>
            <p:sp>
              <p:nvSpPr>
                <p:cNvPr id="904" name="Line 18"/>
                <p:cNvSpPr/>
                <p:nvPr/>
              </p:nvSpPr>
              <p:spPr>
                <a:xfrm>
                  <a:off x="5474160" y="4056120"/>
                  <a:ext cx="488520" cy="530280"/>
                </a:xfrm>
                <a:prstGeom prst="line">
                  <a:avLst/>
                </a:prstGeom>
                <a:ln w="29160">
                  <a:solidFill>
                    <a:srgbClr val="0066b3"/>
                  </a:solidFill>
                  <a:round/>
                  <a:tailEnd len="med" type="triangle" w="med"/>
                </a:ln>
              </p:spPr>
              <p:style>
                <a:lnRef idx="0"/>
                <a:fillRef idx="0"/>
                <a:effectRef idx="0"/>
                <a:fontRef idx="minor"/>
              </p:style>
            </p:sp>
            <p:sp>
              <p:nvSpPr>
                <p:cNvPr id="905" name="Line 19"/>
                <p:cNvSpPr/>
                <p:nvPr/>
              </p:nvSpPr>
              <p:spPr>
                <a:xfrm>
                  <a:off x="5541480" y="3978720"/>
                  <a:ext cx="544320" cy="572040"/>
                </a:xfrm>
                <a:prstGeom prst="line">
                  <a:avLst/>
                </a:prstGeom>
                <a:ln w="29160">
                  <a:solidFill>
                    <a:srgbClr val="0066b3"/>
                  </a:solidFill>
                  <a:round/>
                  <a:tailEnd len="med" type="triangle" w="med"/>
                </a:ln>
              </p:spPr>
              <p:style>
                <a:lnRef idx="0"/>
                <a:fillRef idx="0"/>
                <a:effectRef idx="0"/>
                <a:fontRef idx="minor"/>
              </p:style>
            </p:sp>
            <p:sp>
              <p:nvSpPr>
                <p:cNvPr id="906" name="Line 20"/>
                <p:cNvSpPr/>
                <p:nvPr/>
              </p:nvSpPr>
              <p:spPr>
                <a:xfrm>
                  <a:off x="5614200" y="3858120"/>
                  <a:ext cx="612000" cy="559440"/>
                </a:xfrm>
                <a:prstGeom prst="line">
                  <a:avLst/>
                </a:prstGeom>
                <a:ln w="29160">
                  <a:solidFill>
                    <a:srgbClr val="0066b3"/>
                  </a:solidFill>
                  <a:round/>
                  <a:tailEnd len="med" type="triangle" w="med"/>
                </a:ln>
              </p:spPr>
              <p:style>
                <a:lnRef idx="0"/>
                <a:fillRef idx="0"/>
                <a:effectRef idx="0"/>
                <a:fontRef idx="minor"/>
              </p:style>
            </p:sp>
            <p:sp>
              <p:nvSpPr>
                <p:cNvPr id="907" name="Line 21"/>
                <p:cNvSpPr/>
                <p:nvPr/>
              </p:nvSpPr>
              <p:spPr>
                <a:xfrm>
                  <a:off x="5710680" y="3785760"/>
                  <a:ext cx="627840" cy="519120"/>
                </a:xfrm>
                <a:prstGeom prst="line">
                  <a:avLst/>
                </a:prstGeom>
                <a:ln w="29160">
                  <a:solidFill>
                    <a:srgbClr val="0066b3"/>
                  </a:solidFill>
                  <a:round/>
                  <a:tailEnd len="med" type="triangle" w="med"/>
                </a:ln>
              </p:spPr>
              <p:style>
                <a:lnRef idx="0"/>
                <a:fillRef idx="0"/>
                <a:effectRef idx="0"/>
                <a:fontRef idx="minor"/>
              </p:style>
            </p:sp>
            <p:sp>
              <p:nvSpPr>
                <p:cNvPr id="908" name="Line 22"/>
                <p:cNvSpPr/>
                <p:nvPr/>
              </p:nvSpPr>
              <p:spPr>
                <a:xfrm>
                  <a:off x="5783040" y="3689640"/>
                  <a:ext cx="624600" cy="459360"/>
                </a:xfrm>
                <a:prstGeom prst="line">
                  <a:avLst/>
                </a:prstGeom>
                <a:ln w="29160">
                  <a:solidFill>
                    <a:srgbClr val="0066b3"/>
                  </a:solidFill>
                  <a:round/>
                  <a:tailEnd len="med" type="triangle" w="med"/>
                </a:ln>
              </p:spPr>
              <p:style>
                <a:lnRef idx="0"/>
                <a:fillRef idx="0"/>
                <a:effectRef idx="0"/>
                <a:fontRef idx="minor"/>
              </p:style>
            </p:sp>
            <p:sp>
              <p:nvSpPr>
                <p:cNvPr id="909" name="Line 23"/>
                <p:cNvSpPr/>
                <p:nvPr/>
              </p:nvSpPr>
              <p:spPr>
                <a:xfrm>
                  <a:off x="5348520" y="4123080"/>
                  <a:ext cx="501480" cy="582120"/>
                </a:xfrm>
                <a:prstGeom prst="line">
                  <a:avLst/>
                </a:prstGeom>
                <a:ln w="29160">
                  <a:solidFill>
                    <a:srgbClr val="0066b3"/>
                  </a:solidFill>
                  <a:round/>
                  <a:tailEnd len="med" type="triangle" w="med"/>
                </a:ln>
              </p:spPr>
              <p:style>
                <a:lnRef idx="0"/>
                <a:fillRef idx="0"/>
                <a:effectRef idx="0"/>
                <a:fontRef idx="minor"/>
              </p:style>
            </p:sp>
            <p:sp>
              <p:nvSpPr>
                <p:cNvPr id="910" name="Line 24"/>
                <p:cNvSpPr/>
                <p:nvPr/>
              </p:nvSpPr>
              <p:spPr>
                <a:xfrm>
                  <a:off x="5227560" y="4219560"/>
                  <a:ext cx="378360" cy="654120"/>
                </a:xfrm>
                <a:prstGeom prst="line">
                  <a:avLst/>
                </a:prstGeom>
                <a:ln w="29160">
                  <a:solidFill>
                    <a:srgbClr val="0066b3"/>
                  </a:solidFill>
                  <a:round/>
                  <a:tailEnd len="med" type="triangle" w="med"/>
                </a:ln>
              </p:spPr>
              <p:style>
                <a:lnRef idx="0"/>
                <a:fillRef idx="0"/>
                <a:effectRef idx="0"/>
                <a:fontRef idx="minor"/>
              </p:style>
            </p:sp>
            <p:sp>
              <p:nvSpPr>
                <p:cNvPr id="911" name="Line 25"/>
                <p:cNvSpPr/>
                <p:nvPr/>
              </p:nvSpPr>
              <p:spPr>
                <a:xfrm>
                  <a:off x="5058720" y="4267800"/>
                  <a:ext cx="284040" cy="787320"/>
                </a:xfrm>
                <a:prstGeom prst="line">
                  <a:avLst/>
                </a:prstGeom>
                <a:ln w="29160">
                  <a:solidFill>
                    <a:srgbClr val="0066b3"/>
                  </a:solidFill>
                  <a:round/>
                  <a:tailEnd len="med" type="triangle" w="med"/>
                </a:ln>
              </p:spPr>
              <p:style>
                <a:lnRef idx="0"/>
                <a:fillRef idx="0"/>
                <a:effectRef idx="0"/>
                <a:fontRef idx="minor"/>
              </p:style>
            </p:sp>
            <p:sp>
              <p:nvSpPr>
                <p:cNvPr id="912" name="Line 26"/>
                <p:cNvSpPr/>
                <p:nvPr/>
              </p:nvSpPr>
              <p:spPr>
                <a:xfrm>
                  <a:off x="4961880" y="4364280"/>
                  <a:ext cx="92520" cy="803520"/>
                </a:xfrm>
                <a:prstGeom prst="line">
                  <a:avLst/>
                </a:prstGeom>
                <a:ln w="29160">
                  <a:solidFill>
                    <a:srgbClr val="0066b3"/>
                  </a:solidFill>
                  <a:round/>
                  <a:tailEnd len="med" type="triangle" w="med"/>
                </a:ln>
              </p:spPr>
              <p:style>
                <a:lnRef idx="0"/>
                <a:fillRef idx="0"/>
                <a:effectRef idx="0"/>
                <a:fontRef idx="minor"/>
              </p:style>
            </p:sp>
          </p:grpSp>
          <p:grpSp>
            <p:nvGrpSpPr>
              <p:cNvPr id="913" name="Group 27"/>
              <p:cNvGrpSpPr/>
              <p:nvPr/>
            </p:nvGrpSpPr>
            <p:grpSpPr>
              <a:xfrm>
                <a:off x="5888160" y="2597400"/>
                <a:ext cx="909360" cy="1535400"/>
                <a:chOff x="5888160" y="2597400"/>
                <a:chExt cx="909360" cy="1535400"/>
              </a:xfrm>
            </p:grpSpPr>
            <p:sp>
              <p:nvSpPr>
                <p:cNvPr id="914" name="Line 28"/>
                <p:cNvSpPr/>
                <p:nvPr/>
              </p:nvSpPr>
              <p:spPr>
                <a:xfrm>
                  <a:off x="5926680" y="3241440"/>
                  <a:ext cx="870840" cy="100080"/>
                </a:xfrm>
                <a:prstGeom prst="line">
                  <a:avLst/>
                </a:prstGeom>
                <a:ln w="29160">
                  <a:solidFill>
                    <a:srgbClr val="0066b3"/>
                  </a:solidFill>
                  <a:round/>
                  <a:tailEnd len="med" type="triangle" w="med"/>
                </a:ln>
              </p:spPr>
              <p:style>
                <a:lnRef idx="0"/>
                <a:fillRef idx="0"/>
                <a:effectRef idx="0"/>
                <a:fontRef idx="minor"/>
              </p:style>
            </p:sp>
            <p:sp>
              <p:nvSpPr>
                <p:cNvPr id="915" name="Line 29"/>
                <p:cNvSpPr/>
                <p:nvPr/>
              </p:nvSpPr>
              <p:spPr>
                <a:xfrm>
                  <a:off x="5995800" y="3347640"/>
                  <a:ext cx="776880" cy="156240"/>
                </a:xfrm>
                <a:prstGeom prst="line">
                  <a:avLst/>
                </a:prstGeom>
                <a:ln w="29160">
                  <a:solidFill>
                    <a:srgbClr val="0066b3"/>
                  </a:solidFill>
                  <a:round/>
                  <a:tailEnd len="med" type="triangle" w="med"/>
                </a:ln>
              </p:spPr>
              <p:style>
                <a:lnRef idx="0"/>
                <a:fillRef idx="0"/>
                <a:effectRef idx="0"/>
                <a:fontRef idx="minor"/>
              </p:style>
            </p:sp>
            <p:sp>
              <p:nvSpPr>
                <p:cNvPr id="916" name="Line 30"/>
                <p:cNvSpPr/>
                <p:nvPr/>
              </p:nvSpPr>
              <p:spPr>
                <a:xfrm>
                  <a:off x="6005160" y="3439440"/>
                  <a:ext cx="773280" cy="370440"/>
                </a:xfrm>
                <a:prstGeom prst="line">
                  <a:avLst/>
                </a:prstGeom>
                <a:ln w="29160">
                  <a:solidFill>
                    <a:srgbClr val="0066b3"/>
                  </a:solidFill>
                  <a:round/>
                  <a:tailEnd len="med" type="triangle" w="med"/>
                </a:ln>
              </p:spPr>
              <p:style>
                <a:lnRef idx="0"/>
                <a:fillRef idx="0"/>
                <a:effectRef idx="0"/>
                <a:fontRef idx="minor"/>
              </p:style>
            </p:sp>
            <p:sp>
              <p:nvSpPr>
                <p:cNvPr id="917" name="Line 31"/>
                <p:cNvSpPr/>
                <p:nvPr/>
              </p:nvSpPr>
              <p:spPr>
                <a:xfrm>
                  <a:off x="6002280" y="3524400"/>
                  <a:ext cx="688680" cy="498240"/>
                </a:xfrm>
                <a:prstGeom prst="line">
                  <a:avLst/>
                </a:prstGeom>
                <a:ln w="29160">
                  <a:solidFill>
                    <a:srgbClr val="0066b3"/>
                  </a:solidFill>
                  <a:round/>
                  <a:tailEnd len="med" type="triangle" w="med"/>
                </a:ln>
              </p:spPr>
              <p:style>
                <a:lnRef idx="0"/>
                <a:fillRef idx="0"/>
                <a:effectRef idx="0"/>
                <a:fontRef idx="minor"/>
              </p:style>
            </p:sp>
            <p:sp>
              <p:nvSpPr>
                <p:cNvPr id="918" name="Line 32"/>
                <p:cNvSpPr/>
                <p:nvPr/>
              </p:nvSpPr>
              <p:spPr>
                <a:xfrm>
                  <a:off x="5970240" y="3614760"/>
                  <a:ext cx="576360" cy="518040"/>
                </a:xfrm>
                <a:prstGeom prst="line">
                  <a:avLst/>
                </a:prstGeom>
                <a:ln w="29160">
                  <a:solidFill>
                    <a:srgbClr val="0066b3"/>
                  </a:solidFill>
                  <a:round/>
                  <a:tailEnd len="med" type="triangle" w="med"/>
                </a:ln>
              </p:spPr>
              <p:style>
                <a:lnRef idx="0"/>
                <a:fillRef idx="0"/>
                <a:effectRef idx="0"/>
                <a:fontRef idx="minor"/>
              </p:style>
            </p:sp>
            <p:sp>
              <p:nvSpPr>
                <p:cNvPr id="919" name="Line 33"/>
                <p:cNvSpPr/>
                <p:nvPr/>
              </p:nvSpPr>
              <p:spPr>
                <a:xfrm>
                  <a:off x="5901840" y="3147480"/>
                  <a:ext cx="883080" cy="18720"/>
                </a:xfrm>
                <a:prstGeom prst="line">
                  <a:avLst/>
                </a:prstGeom>
                <a:ln w="29160">
                  <a:solidFill>
                    <a:srgbClr val="0066b3"/>
                  </a:solidFill>
                  <a:round/>
                  <a:tailEnd len="med" type="triangle" w="med"/>
                </a:ln>
              </p:spPr>
              <p:style>
                <a:lnRef idx="0"/>
                <a:fillRef idx="0"/>
                <a:effectRef idx="0"/>
                <a:fontRef idx="minor"/>
              </p:style>
            </p:sp>
            <p:sp>
              <p:nvSpPr>
                <p:cNvPr id="920" name="Line 34"/>
                <p:cNvSpPr/>
                <p:nvPr/>
              </p:nvSpPr>
              <p:spPr>
                <a:xfrm flipV="1">
                  <a:off x="5944320" y="3028680"/>
                  <a:ext cx="796680" cy="9000"/>
                </a:xfrm>
                <a:prstGeom prst="line">
                  <a:avLst/>
                </a:prstGeom>
                <a:ln w="29160">
                  <a:solidFill>
                    <a:srgbClr val="0066b3"/>
                  </a:solidFill>
                  <a:round/>
                  <a:tailEnd len="med" type="triangle" w="med"/>
                </a:ln>
              </p:spPr>
              <p:style>
                <a:lnRef idx="0"/>
                <a:fillRef idx="0"/>
                <a:effectRef idx="0"/>
                <a:fontRef idx="minor"/>
              </p:style>
            </p:sp>
            <p:sp>
              <p:nvSpPr>
                <p:cNvPr id="921" name="Line 35"/>
                <p:cNvSpPr/>
                <p:nvPr/>
              </p:nvSpPr>
              <p:spPr>
                <a:xfrm flipV="1">
                  <a:off x="5933880" y="2866320"/>
                  <a:ext cx="851040" cy="68760"/>
                </a:xfrm>
                <a:prstGeom prst="line">
                  <a:avLst/>
                </a:prstGeom>
                <a:ln w="29160">
                  <a:solidFill>
                    <a:srgbClr val="0066b3"/>
                  </a:solidFill>
                  <a:round/>
                  <a:tailEnd len="med" type="triangle" w="med"/>
                </a:ln>
              </p:spPr>
              <p:style>
                <a:lnRef idx="0"/>
                <a:fillRef idx="0"/>
                <a:effectRef idx="0"/>
                <a:fontRef idx="minor"/>
              </p:style>
            </p:sp>
            <p:sp>
              <p:nvSpPr>
                <p:cNvPr id="922" name="Line 36"/>
                <p:cNvSpPr/>
                <p:nvPr/>
              </p:nvSpPr>
              <p:spPr>
                <a:xfrm flipV="1">
                  <a:off x="5888160" y="2597400"/>
                  <a:ext cx="821520" cy="271800"/>
                </a:xfrm>
                <a:prstGeom prst="line">
                  <a:avLst/>
                </a:prstGeom>
                <a:ln w="29160">
                  <a:solidFill>
                    <a:srgbClr val="0066b3"/>
                  </a:solidFill>
                  <a:round/>
                  <a:tailEnd len="med" type="triangle" w="med"/>
                </a:ln>
              </p:spPr>
              <p:style>
                <a:lnRef idx="0"/>
                <a:fillRef idx="0"/>
                <a:effectRef idx="0"/>
                <a:fontRef idx="minor"/>
              </p:style>
            </p:sp>
          </p:grpSp>
        </p:grpSp>
        <p:grpSp>
          <p:nvGrpSpPr>
            <p:cNvPr id="923" name="Group 37"/>
            <p:cNvGrpSpPr/>
            <p:nvPr/>
          </p:nvGrpSpPr>
          <p:grpSpPr>
            <a:xfrm>
              <a:off x="2934000" y="915120"/>
              <a:ext cx="4212360" cy="4252320"/>
              <a:chOff x="2934000" y="915120"/>
              <a:chExt cx="4212360" cy="4252320"/>
            </a:xfrm>
          </p:grpSpPr>
          <p:grpSp>
            <p:nvGrpSpPr>
              <p:cNvPr id="924" name="Group 38"/>
              <p:cNvGrpSpPr/>
              <p:nvPr/>
            </p:nvGrpSpPr>
            <p:grpSpPr>
              <a:xfrm>
                <a:off x="2934000" y="1318680"/>
                <a:ext cx="1845000" cy="3848760"/>
                <a:chOff x="2934000" y="1318680"/>
                <a:chExt cx="1845000" cy="3848760"/>
              </a:xfrm>
            </p:grpSpPr>
            <p:grpSp>
              <p:nvGrpSpPr>
                <p:cNvPr id="925" name="Group 39"/>
                <p:cNvGrpSpPr/>
                <p:nvPr/>
              </p:nvGrpSpPr>
              <p:grpSpPr>
                <a:xfrm>
                  <a:off x="3223440" y="1318680"/>
                  <a:ext cx="1453320" cy="1488960"/>
                  <a:chOff x="3223440" y="1318680"/>
                  <a:chExt cx="1453320" cy="1488960"/>
                </a:xfrm>
              </p:grpSpPr>
              <p:sp>
                <p:nvSpPr>
                  <p:cNvPr id="926" name="Line 40"/>
                  <p:cNvSpPr/>
                  <p:nvPr/>
                </p:nvSpPr>
                <p:spPr>
                  <a:xfrm flipH="1" flipV="1">
                    <a:off x="3670560" y="1904400"/>
                    <a:ext cx="491040" cy="534240"/>
                  </a:xfrm>
                  <a:prstGeom prst="line">
                    <a:avLst/>
                  </a:prstGeom>
                  <a:ln w="29160">
                    <a:solidFill>
                      <a:srgbClr val="0066b3"/>
                    </a:solidFill>
                    <a:round/>
                    <a:tailEnd len="med" type="triangle" w="med"/>
                  </a:ln>
                </p:spPr>
                <p:style>
                  <a:lnRef idx="0"/>
                  <a:fillRef idx="0"/>
                  <a:effectRef idx="0"/>
                  <a:fontRef idx="minor"/>
                </p:style>
              </p:sp>
              <p:sp>
                <p:nvSpPr>
                  <p:cNvPr id="927" name="Line 41"/>
                  <p:cNvSpPr/>
                  <p:nvPr/>
                </p:nvSpPr>
                <p:spPr>
                  <a:xfrm flipH="1" flipV="1">
                    <a:off x="3547080" y="1940400"/>
                    <a:ext cx="547200" cy="576360"/>
                  </a:xfrm>
                  <a:prstGeom prst="line">
                    <a:avLst/>
                  </a:prstGeom>
                  <a:ln w="29160">
                    <a:solidFill>
                      <a:srgbClr val="0066b3"/>
                    </a:solidFill>
                    <a:round/>
                    <a:tailEnd len="med" type="triangle" w="med"/>
                  </a:ln>
                </p:spPr>
                <p:style>
                  <a:lnRef idx="0"/>
                  <a:fillRef idx="0"/>
                  <a:effectRef idx="0"/>
                  <a:fontRef idx="minor"/>
                </p:style>
              </p:sp>
              <p:sp>
                <p:nvSpPr>
                  <p:cNvPr id="928" name="Line 42"/>
                  <p:cNvSpPr/>
                  <p:nvPr/>
                </p:nvSpPr>
                <p:spPr>
                  <a:xfrm flipH="1" flipV="1">
                    <a:off x="3405960" y="2074320"/>
                    <a:ext cx="615240" cy="563760"/>
                  </a:xfrm>
                  <a:prstGeom prst="line">
                    <a:avLst/>
                  </a:prstGeom>
                  <a:ln w="29160">
                    <a:solidFill>
                      <a:srgbClr val="0066b3"/>
                    </a:solidFill>
                    <a:round/>
                    <a:tailEnd len="med" type="triangle" w="med"/>
                  </a:ln>
                </p:spPr>
                <p:style>
                  <a:lnRef idx="0"/>
                  <a:fillRef idx="0"/>
                  <a:effectRef idx="0"/>
                  <a:fontRef idx="minor"/>
                </p:style>
              </p:sp>
              <p:sp>
                <p:nvSpPr>
                  <p:cNvPr id="929" name="Line 43"/>
                  <p:cNvSpPr/>
                  <p:nvPr/>
                </p:nvSpPr>
                <p:spPr>
                  <a:xfrm flipH="1" flipV="1">
                    <a:off x="3292920" y="2187720"/>
                    <a:ext cx="631080" cy="523080"/>
                  </a:xfrm>
                  <a:prstGeom prst="line">
                    <a:avLst/>
                  </a:prstGeom>
                  <a:ln w="29160">
                    <a:solidFill>
                      <a:srgbClr val="0066b3"/>
                    </a:solidFill>
                    <a:round/>
                    <a:tailEnd len="med" type="triangle" w="med"/>
                  </a:ln>
                </p:spPr>
                <p:style>
                  <a:lnRef idx="0"/>
                  <a:fillRef idx="0"/>
                  <a:effectRef idx="0"/>
                  <a:fontRef idx="minor"/>
                </p:style>
              </p:sp>
              <p:sp>
                <p:nvSpPr>
                  <p:cNvPr id="930" name="Line 44"/>
                  <p:cNvSpPr/>
                  <p:nvPr/>
                </p:nvSpPr>
                <p:spPr>
                  <a:xfrm flipH="1" flipV="1">
                    <a:off x="3223440" y="2345040"/>
                    <a:ext cx="627840" cy="462600"/>
                  </a:xfrm>
                  <a:prstGeom prst="line">
                    <a:avLst/>
                  </a:prstGeom>
                  <a:ln w="29160">
                    <a:solidFill>
                      <a:srgbClr val="0066b3"/>
                    </a:solidFill>
                    <a:round/>
                    <a:tailEnd len="med" type="triangle" w="med"/>
                  </a:ln>
                </p:spPr>
                <p:style>
                  <a:lnRef idx="0"/>
                  <a:fillRef idx="0"/>
                  <a:effectRef idx="0"/>
                  <a:fontRef idx="minor"/>
                </p:style>
              </p:sp>
              <p:sp>
                <p:nvSpPr>
                  <p:cNvPr id="931" name="Line 45"/>
                  <p:cNvSpPr/>
                  <p:nvPr/>
                </p:nvSpPr>
                <p:spPr>
                  <a:xfrm flipH="1" flipV="1">
                    <a:off x="3783960" y="1784520"/>
                    <a:ext cx="504360" cy="586440"/>
                  </a:xfrm>
                  <a:prstGeom prst="line">
                    <a:avLst/>
                  </a:prstGeom>
                  <a:ln w="29160">
                    <a:solidFill>
                      <a:srgbClr val="0066b3"/>
                    </a:solidFill>
                    <a:round/>
                    <a:tailEnd len="med" type="triangle" w="med"/>
                  </a:ln>
                </p:spPr>
                <p:style>
                  <a:lnRef idx="0"/>
                  <a:fillRef idx="0"/>
                  <a:effectRef idx="0"/>
                  <a:fontRef idx="minor"/>
                </p:style>
              </p:sp>
              <p:sp>
                <p:nvSpPr>
                  <p:cNvPr id="932" name="Line 46"/>
                  <p:cNvSpPr/>
                  <p:nvPr/>
                </p:nvSpPr>
                <p:spPr>
                  <a:xfrm flipH="1" flipV="1">
                    <a:off x="4029480" y="1614600"/>
                    <a:ext cx="380160" cy="659160"/>
                  </a:xfrm>
                  <a:prstGeom prst="line">
                    <a:avLst/>
                  </a:prstGeom>
                  <a:ln w="29160">
                    <a:solidFill>
                      <a:srgbClr val="0066b3"/>
                    </a:solidFill>
                    <a:round/>
                    <a:tailEnd len="med" type="triangle" w="med"/>
                  </a:ln>
                </p:spPr>
                <p:style>
                  <a:lnRef idx="0"/>
                  <a:fillRef idx="0"/>
                  <a:effectRef idx="0"/>
                  <a:fontRef idx="minor"/>
                </p:style>
              </p:sp>
              <p:sp>
                <p:nvSpPr>
                  <p:cNvPr id="933" name="Line 47"/>
                  <p:cNvSpPr/>
                  <p:nvPr/>
                </p:nvSpPr>
                <p:spPr>
                  <a:xfrm flipH="1" flipV="1">
                    <a:off x="4294080" y="1432080"/>
                    <a:ext cx="285480" cy="793440"/>
                  </a:xfrm>
                  <a:prstGeom prst="line">
                    <a:avLst/>
                  </a:prstGeom>
                  <a:ln w="29160">
                    <a:solidFill>
                      <a:srgbClr val="0066b3"/>
                    </a:solidFill>
                    <a:round/>
                    <a:tailEnd len="med" type="triangle" w="med"/>
                  </a:ln>
                </p:spPr>
                <p:style>
                  <a:lnRef idx="0"/>
                  <a:fillRef idx="0"/>
                  <a:effectRef idx="0"/>
                  <a:fontRef idx="minor"/>
                </p:style>
              </p:sp>
              <p:sp>
                <p:nvSpPr>
                  <p:cNvPr id="934" name="Line 48"/>
                  <p:cNvSpPr/>
                  <p:nvPr/>
                </p:nvSpPr>
                <p:spPr>
                  <a:xfrm flipH="1" flipV="1">
                    <a:off x="4583880" y="1318680"/>
                    <a:ext cx="92880" cy="809640"/>
                  </a:xfrm>
                  <a:prstGeom prst="line">
                    <a:avLst/>
                  </a:prstGeom>
                  <a:ln w="29160">
                    <a:solidFill>
                      <a:srgbClr val="0066b3"/>
                    </a:solidFill>
                    <a:round/>
                    <a:tailEnd len="med" type="triangle" w="med"/>
                  </a:ln>
                </p:spPr>
                <p:style>
                  <a:lnRef idx="0"/>
                  <a:fillRef idx="0"/>
                  <a:effectRef idx="0"/>
                  <a:fontRef idx="minor"/>
                </p:style>
              </p:sp>
            </p:grpSp>
            <p:grpSp>
              <p:nvGrpSpPr>
                <p:cNvPr id="935" name="Group 49"/>
                <p:cNvGrpSpPr/>
                <p:nvPr/>
              </p:nvGrpSpPr>
              <p:grpSpPr>
                <a:xfrm>
                  <a:off x="3325680" y="3678120"/>
                  <a:ext cx="1453320" cy="1489320"/>
                  <a:chOff x="3325680" y="3678120"/>
                  <a:chExt cx="1453320" cy="1489320"/>
                </a:xfrm>
              </p:grpSpPr>
              <p:sp>
                <p:nvSpPr>
                  <p:cNvPr id="936" name="Line 50"/>
                  <p:cNvSpPr/>
                  <p:nvPr/>
                </p:nvSpPr>
                <p:spPr>
                  <a:xfrm flipH="1">
                    <a:off x="3772800" y="4047480"/>
                    <a:ext cx="491040" cy="534240"/>
                  </a:xfrm>
                  <a:prstGeom prst="line">
                    <a:avLst/>
                  </a:prstGeom>
                  <a:ln w="29160">
                    <a:solidFill>
                      <a:srgbClr val="0066b3"/>
                    </a:solidFill>
                    <a:round/>
                    <a:tailEnd len="med" type="triangle" w="med"/>
                  </a:ln>
                </p:spPr>
                <p:style>
                  <a:lnRef idx="0"/>
                  <a:fillRef idx="0"/>
                  <a:effectRef idx="0"/>
                  <a:fontRef idx="minor"/>
                </p:style>
              </p:sp>
              <p:sp>
                <p:nvSpPr>
                  <p:cNvPr id="937" name="Line 51"/>
                  <p:cNvSpPr/>
                  <p:nvPr/>
                </p:nvSpPr>
                <p:spPr>
                  <a:xfrm flipH="1">
                    <a:off x="3648960" y="3969360"/>
                    <a:ext cx="547200" cy="576360"/>
                  </a:xfrm>
                  <a:prstGeom prst="line">
                    <a:avLst/>
                  </a:prstGeom>
                  <a:ln w="29160">
                    <a:solidFill>
                      <a:srgbClr val="0066b3"/>
                    </a:solidFill>
                    <a:round/>
                    <a:tailEnd len="med" type="triangle" w="med"/>
                  </a:ln>
                </p:spPr>
                <p:style>
                  <a:lnRef idx="0"/>
                  <a:fillRef idx="0"/>
                  <a:effectRef idx="0"/>
                  <a:fontRef idx="minor"/>
                </p:style>
              </p:sp>
              <p:sp>
                <p:nvSpPr>
                  <p:cNvPr id="938" name="Line 52"/>
                  <p:cNvSpPr/>
                  <p:nvPr/>
                </p:nvSpPr>
                <p:spPr>
                  <a:xfrm flipH="1">
                    <a:off x="3508200" y="3848040"/>
                    <a:ext cx="615240" cy="563760"/>
                  </a:xfrm>
                  <a:prstGeom prst="line">
                    <a:avLst/>
                  </a:prstGeom>
                  <a:ln w="29160">
                    <a:solidFill>
                      <a:srgbClr val="0066b3"/>
                    </a:solidFill>
                    <a:round/>
                    <a:tailEnd len="med" type="triangle" w="med"/>
                  </a:ln>
                </p:spPr>
                <p:style>
                  <a:lnRef idx="0"/>
                  <a:fillRef idx="0"/>
                  <a:effectRef idx="0"/>
                  <a:fontRef idx="minor"/>
                </p:style>
              </p:sp>
              <p:sp>
                <p:nvSpPr>
                  <p:cNvPr id="939" name="Line 53"/>
                  <p:cNvSpPr/>
                  <p:nvPr/>
                </p:nvSpPr>
                <p:spPr>
                  <a:xfrm flipH="1">
                    <a:off x="3395160" y="3775320"/>
                    <a:ext cx="631080" cy="523080"/>
                  </a:xfrm>
                  <a:prstGeom prst="line">
                    <a:avLst/>
                  </a:prstGeom>
                  <a:ln w="29160">
                    <a:solidFill>
                      <a:srgbClr val="0066b3"/>
                    </a:solidFill>
                    <a:round/>
                    <a:tailEnd len="med" type="triangle" w="med"/>
                  </a:ln>
                </p:spPr>
                <p:style>
                  <a:lnRef idx="0"/>
                  <a:fillRef idx="0"/>
                  <a:effectRef idx="0"/>
                  <a:fontRef idx="minor"/>
                </p:style>
              </p:sp>
              <p:sp>
                <p:nvSpPr>
                  <p:cNvPr id="940" name="Line 54"/>
                  <p:cNvSpPr/>
                  <p:nvPr/>
                </p:nvSpPr>
                <p:spPr>
                  <a:xfrm flipH="1">
                    <a:off x="3325680" y="3678120"/>
                    <a:ext cx="627840" cy="462600"/>
                  </a:xfrm>
                  <a:prstGeom prst="line">
                    <a:avLst/>
                  </a:prstGeom>
                  <a:ln w="29160">
                    <a:solidFill>
                      <a:srgbClr val="0066b3"/>
                    </a:solidFill>
                    <a:round/>
                    <a:tailEnd len="med" type="triangle" w="med"/>
                  </a:ln>
                </p:spPr>
                <p:style>
                  <a:lnRef idx="0"/>
                  <a:fillRef idx="0"/>
                  <a:effectRef idx="0"/>
                  <a:fontRef idx="minor"/>
                </p:style>
              </p:sp>
              <p:sp>
                <p:nvSpPr>
                  <p:cNvPr id="941" name="Line 55"/>
                  <p:cNvSpPr/>
                  <p:nvPr/>
                </p:nvSpPr>
                <p:spPr>
                  <a:xfrm flipH="1">
                    <a:off x="3886200" y="4115160"/>
                    <a:ext cx="504360" cy="586440"/>
                  </a:xfrm>
                  <a:prstGeom prst="line">
                    <a:avLst/>
                  </a:prstGeom>
                  <a:ln w="29160">
                    <a:solidFill>
                      <a:srgbClr val="0066b3"/>
                    </a:solidFill>
                    <a:round/>
                    <a:tailEnd len="med" type="triangle" w="med"/>
                  </a:ln>
                </p:spPr>
                <p:style>
                  <a:lnRef idx="0"/>
                  <a:fillRef idx="0"/>
                  <a:effectRef idx="0"/>
                  <a:fontRef idx="minor"/>
                </p:style>
              </p:sp>
              <p:sp>
                <p:nvSpPr>
                  <p:cNvPr id="942" name="Line 56"/>
                  <p:cNvSpPr/>
                  <p:nvPr/>
                </p:nvSpPr>
                <p:spPr>
                  <a:xfrm flipH="1">
                    <a:off x="4131720" y="4212360"/>
                    <a:ext cx="380160" cy="659160"/>
                  </a:xfrm>
                  <a:prstGeom prst="line">
                    <a:avLst/>
                  </a:prstGeom>
                  <a:ln w="29160">
                    <a:solidFill>
                      <a:srgbClr val="0066b3"/>
                    </a:solidFill>
                    <a:round/>
                    <a:tailEnd len="med" type="triangle" w="med"/>
                  </a:ln>
                </p:spPr>
                <p:style>
                  <a:lnRef idx="0"/>
                  <a:fillRef idx="0"/>
                  <a:effectRef idx="0"/>
                  <a:fontRef idx="minor"/>
                </p:style>
              </p:sp>
              <p:sp>
                <p:nvSpPr>
                  <p:cNvPr id="943" name="Line 57"/>
                  <p:cNvSpPr/>
                  <p:nvPr/>
                </p:nvSpPr>
                <p:spPr>
                  <a:xfrm flipH="1">
                    <a:off x="4396320" y="4260960"/>
                    <a:ext cx="285480" cy="793440"/>
                  </a:xfrm>
                  <a:prstGeom prst="line">
                    <a:avLst/>
                  </a:prstGeom>
                  <a:ln w="29160">
                    <a:solidFill>
                      <a:srgbClr val="0066b3"/>
                    </a:solidFill>
                    <a:round/>
                    <a:tailEnd len="med" type="triangle" w="med"/>
                  </a:ln>
                </p:spPr>
                <p:style>
                  <a:lnRef idx="0"/>
                  <a:fillRef idx="0"/>
                  <a:effectRef idx="0"/>
                  <a:fontRef idx="minor"/>
                </p:style>
              </p:sp>
              <p:sp>
                <p:nvSpPr>
                  <p:cNvPr id="944" name="Line 58"/>
                  <p:cNvSpPr/>
                  <p:nvPr/>
                </p:nvSpPr>
                <p:spPr>
                  <a:xfrm flipH="1">
                    <a:off x="4686120" y="4357800"/>
                    <a:ext cx="92880" cy="809640"/>
                  </a:xfrm>
                  <a:prstGeom prst="line">
                    <a:avLst/>
                  </a:prstGeom>
                  <a:ln w="29160">
                    <a:solidFill>
                      <a:srgbClr val="0066b3"/>
                    </a:solidFill>
                    <a:round/>
                    <a:tailEnd len="med" type="triangle" w="med"/>
                  </a:ln>
                </p:spPr>
                <p:style>
                  <a:lnRef idx="0"/>
                  <a:fillRef idx="0"/>
                  <a:effectRef idx="0"/>
                  <a:fontRef idx="minor"/>
                </p:style>
              </p:sp>
            </p:grpSp>
            <p:grpSp>
              <p:nvGrpSpPr>
                <p:cNvPr id="945" name="Group 59"/>
                <p:cNvGrpSpPr/>
                <p:nvPr/>
              </p:nvGrpSpPr>
              <p:grpSpPr>
                <a:xfrm>
                  <a:off x="2934000" y="2577960"/>
                  <a:ext cx="914040" cy="1546920"/>
                  <a:chOff x="2934000" y="2577960"/>
                  <a:chExt cx="914040" cy="1546920"/>
                </a:xfrm>
              </p:grpSpPr>
              <p:sp>
                <p:nvSpPr>
                  <p:cNvPr id="946" name="Line 60"/>
                  <p:cNvSpPr/>
                  <p:nvPr/>
                </p:nvSpPr>
                <p:spPr>
                  <a:xfrm flipH="1">
                    <a:off x="2934000" y="3226680"/>
                    <a:ext cx="875520" cy="100800"/>
                  </a:xfrm>
                  <a:prstGeom prst="line">
                    <a:avLst/>
                  </a:prstGeom>
                  <a:ln w="29160">
                    <a:solidFill>
                      <a:srgbClr val="0066b3"/>
                    </a:solidFill>
                    <a:round/>
                    <a:tailEnd len="med" type="triangle" w="med"/>
                  </a:ln>
                </p:spPr>
                <p:style>
                  <a:lnRef idx="0"/>
                  <a:fillRef idx="0"/>
                  <a:effectRef idx="0"/>
                  <a:fontRef idx="minor"/>
                </p:style>
              </p:sp>
              <p:sp>
                <p:nvSpPr>
                  <p:cNvPr id="947" name="Line 61"/>
                  <p:cNvSpPr/>
                  <p:nvPr/>
                </p:nvSpPr>
                <p:spPr>
                  <a:xfrm flipH="1">
                    <a:off x="2959200" y="3333600"/>
                    <a:ext cx="780840" cy="157680"/>
                  </a:xfrm>
                  <a:prstGeom prst="line">
                    <a:avLst/>
                  </a:prstGeom>
                  <a:ln w="29160">
                    <a:solidFill>
                      <a:srgbClr val="0066b3"/>
                    </a:solidFill>
                    <a:round/>
                    <a:tailEnd len="med" type="triangle" w="med"/>
                  </a:ln>
                </p:spPr>
                <p:style>
                  <a:lnRef idx="0"/>
                  <a:fillRef idx="0"/>
                  <a:effectRef idx="0"/>
                  <a:fontRef idx="minor"/>
                </p:style>
              </p:sp>
              <p:sp>
                <p:nvSpPr>
                  <p:cNvPr id="948" name="Line 62"/>
                  <p:cNvSpPr/>
                  <p:nvPr/>
                </p:nvSpPr>
                <p:spPr>
                  <a:xfrm flipH="1">
                    <a:off x="2952720" y="3426480"/>
                    <a:ext cx="777240" cy="373320"/>
                  </a:xfrm>
                  <a:prstGeom prst="line">
                    <a:avLst/>
                  </a:prstGeom>
                  <a:ln w="29160">
                    <a:solidFill>
                      <a:srgbClr val="0066b3"/>
                    </a:solidFill>
                    <a:round/>
                    <a:tailEnd len="med" type="triangle" w="med"/>
                  </a:ln>
                </p:spPr>
                <p:style>
                  <a:lnRef idx="0"/>
                  <a:fillRef idx="0"/>
                  <a:effectRef idx="0"/>
                  <a:fontRef idx="minor"/>
                </p:style>
              </p:sp>
              <p:sp>
                <p:nvSpPr>
                  <p:cNvPr id="949" name="Line 63"/>
                  <p:cNvSpPr/>
                  <p:nvPr/>
                </p:nvSpPr>
                <p:spPr>
                  <a:xfrm flipH="1">
                    <a:off x="3040920" y="3511800"/>
                    <a:ext cx="692280" cy="502200"/>
                  </a:xfrm>
                  <a:prstGeom prst="line">
                    <a:avLst/>
                  </a:prstGeom>
                  <a:ln w="29160">
                    <a:solidFill>
                      <a:srgbClr val="0066b3"/>
                    </a:solidFill>
                    <a:round/>
                    <a:tailEnd len="med" type="triangle" w="med"/>
                  </a:ln>
                </p:spPr>
                <p:style>
                  <a:lnRef idx="0"/>
                  <a:fillRef idx="0"/>
                  <a:effectRef idx="0"/>
                  <a:fontRef idx="minor"/>
                </p:style>
              </p:sp>
              <p:sp>
                <p:nvSpPr>
                  <p:cNvPr id="950" name="Line 64"/>
                  <p:cNvSpPr/>
                  <p:nvPr/>
                </p:nvSpPr>
                <p:spPr>
                  <a:xfrm flipH="1">
                    <a:off x="3186000" y="3602880"/>
                    <a:ext cx="579600" cy="522000"/>
                  </a:xfrm>
                  <a:prstGeom prst="line">
                    <a:avLst/>
                  </a:prstGeom>
                  <a:ln w="29160">
                    <a:solidFill>
                      <a:srgbClr val="0066b3"/>
                    </a:solidFill>
                    <a:round/>
                    <a:tailEnd len="med" type="triangle" w="med"/>
                  </a:ln>
                </p:spPr>
                <p:style>
                  <a:lnRef idx="0"/>
                  <a:fillRef idx="0"/>
                  <a:effectRef idx="0"/>
                  <a:fontRef idx="minor"/>
                </p:style>
              </p:sp>
              <p:sp>
                <p:nvSpPr>
                  <p:cNvPr id="951" name="Line 65"/>
                  <p:cNvSpPr/>
                  <p:nvPr/>
                </p:nvSpPr>
                <p:spPr>
                  <a:xfrm flipH="1">
                    <a:off x="2946600" y="3132360"/>
                    <a:ext cx="887760" cy="19080"/>
                  </a:xfrm>
                  <a:prstGeom prst="line">
                    <a:avLst/>
                  </a:prstGeom>
                  <a:ln w="29160">
                    <a:solidFill>
                      <a:srgbClr val="0066b3"/>
                    </a:solidFill>
                    <a:round/>
                    <a:tailEnd len="med" type="triangle" w="med"/>
                  </a:ln>
                </p:spPr>
                <p:style>
                  <a:lnRef idx="0"/>
                  <a:fillRef idx="0"/>
                  <a:effectRef idx="0"/>
                  <a:fontRef idx="minor"/>
                </p:style>
              </p:sp>
              <p:sp>
                <p:nvSpPr>
                  <p:cNvPr id="952" name="Line 66"/>
                  <p:cNvSpPr/>
                  <p:nvPr/>
                </p:nvSpPr>
                <p:spPr>
                  <a:xfrm flipH="1" flipV="1">
                    <a:off x="2990520" y="3012480"/>
                    <a:ext cx="801000" cy="9000"/>
                  </a:xfrm>
                  <a:prstGeom prst="line">
                    <a:avLst/>
                  </a:prstGeom>
                  <a:ln w="29160">
                    <a:solidFill>
                      <a:srgbClr val="0066b3"/>
                    </a:solidFill>
                    <a:round/>
                    <a:tailEnd len="med" type="triangle" w="med"/>
                  </a:ln>
                </p:spPr>
                <p:style>
                  <a:lnRef idx="0"/>
                  <a:fillRef idx="0"/>
                  <a:effectRef idx="0"/>
                  <a:fontRef idx="minor"/>
                </p:style>
              </p:sp>
              <p:sp>
                <p:nvSpPr>
                  <p:cNvPr id="953" name="Line 67"/>
                  <p:cNvSpPr/>
                  <p:nvPr/>
                </p:nvSpPr>
                <p:spPr>
                  <a:xfrm flipH="1" flipV="1">
                    <a:off x="2946600" y="2849040"/>
                    <a:ext cx="855360" cy="69120"/>
                  </a:xfrm>
                  <a:prstGeom prst="line">
                    <a:avLst/>
                  </a:prstGeom>
                  <a:ln w="29160">
                    <a:solidFill>
                      <a:srgbClr val="0066b3"/>
                    </a:solidFill>
                    <a:round/>
                    <a:tailEnd len="med" type="triangle" w="med"/>
                  </a:ln>
                </p:spPr>
                <p:style>
                  <a:lnRef idx="0"/>
                  <a:fillRef idx="0"/>
                  <a:effectRef idx="0"/>
                  <a:fontRef idx="minor"/>
                </p:style>
              </p:sp>
              <p:sp>
                <p:nvSpPr>
                  <p:cNvPr id="954" name="Line 68"/>
                  <p:cNvSpPr/>
                  <p:nvPr/>
                </p:nvSpPr>
                <p:spPr>
                  <a:xfrm flipH="1" flipV="1">
                    <a:off x="3022200" y="2577960"/>
                    <a:ext cx="825840" cy="273960"/>
                  </a:xfrm>
                  <a:prstGeom prst="line">
                    <a:avLst/>
                  </a:prstGeom>
                  <a:ln w="29160">
                    <a:solidFill>
                      <a:srgbClr val="0066b3"/>
                    </a:solidFill>
                    <a:round/>
                    <a:tailEnd len="med" type="triangle" w="med"/>
                  </a:ln>
                </p:spPr>
                <p:style>
                  <a:lnRef idx="0"/>
                  <a:fillRef idx="0"/>
                  <a:effectRef idx="0"/>
                  <a:fontRef idx="minor"/>
                </p:style>
              </p:sp>
            </p:grpSp>
          </p:grpSp>
          <p:grpSp>
            <p:nvGrpSpPr>
              <p:cNvPr id="955" name="Group 69"/>
              <p:cNvGrpSpPr/>
              <p:nvPr/>
            </p:nvGrpSpPr>
            <p:grpSpPr>
              <a:xfrm>
                <a:off x="3547080" y="915120"/>
                <a:ext cx="3599280" cy="3548160"/>
                <a:chOff x="3547080" y="915120"/>
                <a:chExt cx="3599280" cy="3548160"/>
              </a:xfrm>
            </p:grpSpPr>
            <p:pic>
              <p:nvPicPr>
                <p:cNvPr id="956" name="" descr=""/>
                <p:cNvPicPr/>
                <p:nvPr/>
              </p:nvPicPr>
              <p:blipFill>
                <a:blip r:embed="rId1"/>
                <a:stretch/>
              </p:blipFill>
              <p:spPr>
                <a:xfrm>
                  <a:off x="3547080" y="1940400"/>
                  <a:ext cx="2870640" cy="2522880"/>
                </a:xfrm>
                <a:prstGeom prst="rect">
                  <a:avLst/>
                </a:prstGeom>
                <a:ln>
                  <a:noFill/>
                </a:ln>
              </p:spPr>
            </p:pic>
            <p:grpSp>
              <p:nvGrpSpPr>
                <p:cNvPr id="957" name="Group 70"/>
                <p:cNvGrpSpPr/>
                <p:nvPr/>
              </p:nvGrpSpPr>
              <p:grpSpPr>
                <a:xfrm>
                  <a:off x="5459400" y="3226680"/>
                  <a:ext cx="1686960" cy="1140120"/>
                  <a:chOff x="5459400" y="3226680"/>
                  <a:chExt cx="1686960" cy="1140120"/>
                </a:xfrm>
              </p:grpSpPr>
              <p:sp>
                <p:nvSpPr>
                  <p:cNvPr id="958" name="Line 71"/>
                  <p:cNvSpPr/>
                  <p:nvPr/>
                </p:nvSpPr>
                <p:spPr>
                  <a:xfrm>
                    <a:off x="5603760" y="3314880"/>
                    <a:ext cx="1259280" cy="352800"/>
                  </a:xfrm>
                  <a:prstGeom prst="line">
                    <a:avLst/>
                  </a:prstGeom>
                  <a:ln w="38160">
                    <a:solidFill>
                      <a:srgbClr val="ce181e"/>
                    </a:solidFill>
                    <a:round/>
                    <a:tailEnd len="med" type="triangle" w="med"/>
                  </a:ln>
                </p:spPr>
                <p:style>
                  <a:lnRef idx="0"/>
                  <a:fillRef idx="0"/>
                  <a:effectRef idx="0"/>
                  <a:fontRef idx="minor"/>
                </p:style>
              </p:sp>
              <p:sp>
                <p:nvSpPr>
                  <p:cNvPr id="959" name="Line 72"/>
                  <p:cNvSpPr/>
                  <p:nvPr/>
                </p:nvSpPr>
                <p:spPr>
                  <a:xfrm>
                    <a:off x="5603760" y="3314880"/>
                    <a:ext cx="1436040" cy="182880"/>
                  </a:xfrm>
                  <a:prstGeom prst="line">
                    <a:avLst/>
                  </a:prstGeom>
                  <a:ln w="38160">
                    <a:solidFill>
                      <a:srgbClr val="ce181e"/>
                    </a:solidFill>
                    <a:round/>
                    <a:tailEnd len="med" type="triangle" w="med"/>
                  </a:ln>
                </p:spPr>
                <p:style>
                  <a:lnRef idx="0"/>
                  <a:fillRef idx="0"/>
                  <a:effectRef idx="0"/>
                  <a:fontRef idx="minor"/>
                </p:style>
              </p:sp>
              <p:sp>
                <p:nvSpPr>
                  <p:cNvPr id="960" name="Line 73"/>
                  <p:cNvSpPr/>
                  <p:nvPr/>
                </p:nvSpPr>
                <p:spPr>
                  <a:xfrm>
                    <a:off x="5603760" y="3314880"/>
                    <a:ext cx="1429560" cy="453600"/>
                  </a:xfrm>
                  <a:prstGeom prst="line">
                    <a:avLst/>
                  </a:prstGeom>
                  <a:ln w="38160">
                    <a:solidFill>
                      <a:srgbClr val="ce181e"/>
                    </a:solidFill>
                    <a:round/>
                    <a:tailEnd len="med" type="triangle" w="med"/>
                  </a:ln>
                </p:spPr>
                <p:style>
                  <a:lnRef idx="0"/>
                  <a:fillRef idx="0"/>
                  <a:effectRef idx="0"/>
                  <a:fontRef idx="minor"/>
                </p:style>
              </p:sp>
              <p:sp>
                <p:nvSpPr>
                  <p:cNvPr id="961" name="Line 74"/>
                  <p:cNvSpPr/>
                  <p:nvPr/>
                </p:nvSpPr>
                <p:spPr>
                  <a:xfrm>
                    <a:off x="5566320" y="3327480"/>
                    <a:ext cx="1322280" cy="642240"/>
                  </a:xfrm>
                  <a:prstGeom prst="line">
                    <a:avLst/>
                  </a:prstGeom>
                  <a:ln w="38160">
                    <a:solidFill>
                      <a:srgbClr val="ce181e"/>
                    </a:solidFill>
                    <a:round/>
                    <a:tailEnd len="med" type="triangle" w="med"/>
                  </a:ln>
                </p:spPr>
                <p:style>
                  <a:lnRef idx="0"/>
                  <a:fillRef idx="0"/>
                  <a:effectRef idx="0"/>
                  <a:fontRef idx="minor"/>
                </p:style>
              </p:sp>
              <p:sp>
                <p:nvSpPr>
                  <p:cNvPr id="962" name="Line 75"/>
                  <p:cNvSpPr/>
                  <p:nvPr/>
                </p:nvSpPr>
                <p:spPr>
                  <a:xfrm>
                    <a:off x="5547240" y="3277080"/>
                    <a:ext cx="1120680" cy="843840"/>
                  </a:xfrm>
                  <a:prstGeom prst="line">
                    <a:avLst/>
                  </a:prstGeom>
                  <a:ln w="38160">
                    <a:solidFill>
                      <a:srgbClr val="ce181e"/>
                    </a:solidFill>
                    <a:round/>
                    <a:tailEnd len="med" type="triangle" w="med"/>
                  </a:ln>
                </p:spPr>
                <p:style>
                  <a:lnRef idx="0"/>
                  <a:fillRef idx="0"/>
                  <a:effectRef idx="0"/>
                  <a:fontRef idx="minor"/>
                </p:style>
              </p:sp>
              <p:sp>
                <p:nvSpPr>
                  <p:cNvPr id="963" name="CustomShape 76"/>
                  <p:cNvSpPr/>
                  <p:nvPr/>
                </p:nvSpPr>
                <p:spPr>
                  <a:xfrm rot="1800000">
                    <a:off x="6598800" y="3341520"/>
                    <a:ext cx="315000" cy="1013760"/>
                  </a:xfrm>
                  <a:prstGeom prst="ellipse">
                    <a:avLst/>
                  </a:prstGeom>
                  <a:solidFill>
                    <a:srgbClr val="ce181e">
                      <a:alpha val="50000"/>
                    </a:srgbClr>
                  </a:solidFill>
                  <a:ln>
                    <a:solidFill>
                      <a:srgbClr val="808080"/>
                    </a:solidFill>
                  </a:ln>
                </p:spPr>
                <p:style>
                  <a:lnRef idx="0"/>
                  <a:fillRef idx="0"/>
                  <a:effectRef idx="0"/>
                  <a:fontRef idx="minor"/>
                </p:style>
              </p:sp>
              <p:cxnSp>
                <p:nvCxnSpPr>
                  <p:cNvPr id="964" name="Line 77"/>
                  <p:cNvCxnSpPr>
                    <a:stCxn id="963" idx="0"/>
                  </p:cNvCxnSpPr>
                  <p:nvPr/>
                </p:nvCxnSpPr>
                <p:spPr>
                  <a:xfrm flipH="1" flipV="1">
                    <a:off x="5459400" y="3226680"/>
                    <a:ext cx="1551600" cy="182880"/>
                  </a:xfrm>
                  <a:prstGeom prst="straightConnector1">
                    <a:avLst/>
                  </a:prstGeom>
                  <a:ln w="38160">
                    <a:solidFill>
                      <a:srgbClr val="ce181e"/>
                    </a:solidFill>
                    <a:round/>
                  </a:ln>
                </p:spPr>
              </p:cxnSp>
              <p:cxnSp>
                <p:nvCxnSpPr>
                  <p:cNvPr id="965" name="Line 78"/>
                  <p:cNvCxnSpPr>
                    <a:stCxn id="963" idx="4"/>
                    <a:endCxn id="964" idx="1"/>
                  </p:cNvCxnSpPr>
                  <p:nvPr/>
                </p:nvCxnSpPr>
                <p:spPr>
                  <a:xfrm flipH="1" flipV="1">
                    <a:off x="5459400" y="3226680"/>
                    <a:ext cx="1045440" cy="1061280"/>
                  </a:xfrm>
                  <a:prstGeom prst="straightConnector1">
                    <a:avLst/>
                  </a:prstGeom>
                  <a:ln w="38160">
                    <a:solidFill>
                      <a:srgbClr val="ce181e"/>
                    </a:solidFill>
                    <a:round/>
                  </a:ln>
                </p:spPr>
              </p:cxnSp>
            </p:grpSp>
            <p:grpSp>
              <p:nvGrpSpPr>
                <p:cNvPr id="966" name="Group 79"/>
                <p:cNvGrpSpPr/>
                <p:nvPr/>
              </p:nvGrpSpPr>
              <p:grpSpPr>
                <a:xfrm>
                  <a:off x="4322880" y="915120"/>
                  <a:ext cx="1046520" cy="1629720"/>
                  <a:chOff x="4322880" y="915120"/>
                  <a:chExt cx="1046520" cy="1629720"/>
                </a:xfrm>
              </p:grpSpPr>
              <p:sp>
                <p:nvSpPr>
                  <p:cNvPr id="967" name="Line 80"/>
                  <p:cNvSpPr/>
                  <p:nvPr/>
                </p:nvSpPr>
                <p:spPr>
                  <a:xfrm flipH="1" flipV="1">
                    <a:off x="4637520" y="1163520"/>
                    <a:ext cx="489960" cy="1212480"/>
                  </a:xfrm>
                  <a:prstGeom prst="line">
                    <a:avLst/>
                  </a:prstGeom>
                  <a:ln w="38160">
                    <a:solidFill>
                      <a:srgbClr val="ce181e"/>
                    </a:solidFill>
                    <a:round/>
                    <a:tailEnd len="med" type="triangle" w="med"/>
                  </a:ln>
                </p:spPr>
                <p:style>
                  <a:lnRef idx="0"/>
                  <a:fillRef idx="0"/>
                  <a:effectRef idx="0"/>
                  <a:fontRef idx="minor"/>
                </p:style>
              </p:sp>
              <p:sp>
                <p:nvSpPr>
                  <p:cNvPr id="968" name="Line 81"/>
                  <p:cNvSpPr/>
                  <p:nvPr/>
                </p:nvSpPr>
                <p:spPr>
                  <a:xfrm flipH="1" flipV="1">
                    <a:off x="4395240" y="1127880"/>
                    <a:ext cx="732240" cy="1248480"/>
                  </a:xfrm>
                  <a:prstGeom prst="line">
                    <a:avLst/>
                  </a:prstGeom>
                  <a:ln w="38160">
                    <a:solidFill>
                      <a:srgbClr val="ce181e"/>
                    </a:solidFill>
                    <a:round/>
                    <a:tailEnd len="med" type="triangle" w="med"/>
                  </a:ln>
                </p:spPr>
                <p:style>
                  <a:lnRef idx="0"/>
                  <a:fillRef idx="0"/>
                  <a:effectRef idx="0"/>
                  <a:fontRef idx="minor"/>
                </p:style>
              </p:sp>
              <p:sp>
                <p:nvSpPr>
                  <p:cNvPr id="969" name="Line 82"/>
                  <p:cNvSpPr/>
                  <p:nvPr/>
                </p:nvSpPr>
                <p:spPr>
                  <a:xfrm flipH="1" flipV="1">
                    <a:off x="4613040" y="967680"/>
                    <a:ext cx="514080" cy="1409040"/>
                  </a:xfrm>
                  <a:prstGeom prst="line">
                    <a:avLst/>
                  </a:prstGeom>
                  <a:ln w="38160">
                    <a:solidFill>
                      <a:srgbClr val="ce181e"/>
                    </a:solidFill>
                    <a:round/>
                    <a:tailEnd len="med" type="triangle" w="med"/>
                  </a:ln>
                </p:spPr>
                <p:style>
                  <a:lnRef idx="0"/>
                  <a:fillRef idx="0"/>
                  <a:effectRef idx="0"/>
                  <a:fontRef idx="minor"/>
                </p:style>
              </p:sp>
              <p:sp>
                <p:nvSpPr>
                  <p:cNvPr id="970" name="Line 83"/>
                  <p:cNvSpPr/>
                  <p:nvPr/>
                </p:nvSpPr>
                <p:spPr>
                  <a:xfrm flipH="1" flipV="1">
                    <a:off x="4861080" y="959040"/>
                    <a:ext cx="299160" cy="1439280"/>
                  </a:xfrm>
                  <a:prstGeom prst="line">
                    <a:avLst/>
                  </a:prstGeom>
                  <a:ln w="38160">
                    <a:solidFill>
                      <a:srgbClr val="ce181e"/>
                    </a:solidFill>
                    <a:round/>
                    <a:tailEnd len="med" type="triangle" w="med"/>
                  </a:ln>
                </p:spPr>
                <p:style>
                  <a:lnRef idx="0"/>
                  <a:fillRef idx="0"/>
                  <a:effectRef idx="0"/>
                  <a:fontRef idx="minor"/>
                </p:style>
              </p:sp>
              <p:sp>
                <p:nvSpPr>
                  <p:cNvPr id="971" name="Line 84"/>
                  <p:cNvSpPr/>
                  <p:nvPr/>
                </p:nvSpPr>
                <p:spPr>
                  <a:xfrm flipH="1" flipV="1">
                    <a:off x="5115600" y="1041480"/>
                    <a:ext cx="16560" cy="1402920"/>
                  </a:xfrm>
                  <a:prstGeom prst="line">
                    <a:avLst/>
                  </a:prstGeom>
                  <a:ln w="38160">
                    <a:solidFill>
                      <a:srgbClr val="ce181e"/>
                    </a:solidFill>
                    <a:round/>
                    <a:tailEnd len="med" type="triangle" w="med"/>
                  </a:ln>
                </p:spPr>
                <p:style>
                  <a:lnRef idx="0"/>
                  <a:fillRef idx="0"/>
                  <a:effectRef idx="0"/>
                  <a:fontRef idx="minor"/>
                </p:style>
              </p:sp>
              <p:sp>
                <p:nvSpPr>
                  <p:cNvPr id="972" name="CustomShape 85"/>
                  <p:cNvSpPr/>
                  <p:nvPr/>
                </p:nvSpPr>
                <p:spPr>
                  <a:xfrm rot="15741000">
                    <a:off x="4688640" y="630720"/>
                    <a:ext cx="314640" cy="1013760"/>
                  </a:xfrm>
                  <a:prstGeom prst="ellipse">
                    <a:avLst/>
                  </a:prstGeom>
                  <a:solidFill>
                    <a:srgbClr val="ce181e">
                      <a:alpha val="50000"/>
                    </a:srgbClr>
                  </a:solidFill>
                  <a:ln>
                    <a:solidFill>
                      <a:srgbClr val="808080"/>
                    </a:solidFill>
                  </a:ln>
                </p:spPr>
                <p:style>
                  <a:lnRef idx="0"/>
                  <a:fillRef idx="0"/>
                  <a:effectRef idx="0"/>
                  <a:fontRef idx="minor"/>
                </p:style>
              </p:sp>
              <p:cxnSp>
                <p:nvCxnSpPr>
                  <p:cNvPr id="973" name="Line 86"/>
                  <p:cNvCxnSpPr>
                    <a:stCxn id="972" idx="0"/>
                  </p:cNvCxnSpPr>
                  <p:nvPr/>
                </p:nvCxnSpPr>
                <p:spPr>
                  <a:xfrm>
                    <a:off x="4343760" y="1204560"/>
                    <a:ext cx="802800" cy="1340640"/>
                  </a:xfrm>
                  <a:prstGeom prst="straightConnector1">
                    <a:avLst/>
                  </a:prstGeom>
                  <a:ln w="38160">
                    <a:solidFill>
                      <a:srgbClr val="ce181e"/>
                    </a:solidFill>
                    <a:round/>
                  </a:ln>
                </p:spPr>
              </p:cxnSp>
              <p:cxnSp>
                <p:nvCxnSpPr>
                  <p:cNvPr id="974" name="Line 87"/>
                  <p:cNvCxnSpPr>
                    <a:stCxn id="972" idx="4"/>
                    <a:endCxn id="973" idx="2"/>
                  </p:cNvCxnSpPr>
                  <p:nvPr/>
                </p:nvCxnSpPr>
                <p:spPr>
                  <a:xfrm flipH="1">
                    <a:off x="5146200" y="1070640"/>
                    <a:ext cx="203040" cy="1474560"/>
                  </a:xfrm>
                  <a:prstGeom prst="straightConnector1">
                    <a:avLst/>
                  </a:prstGeom>
                  <a:ln w="38160">
                    <a:solidFill>
                      <a:srgbClr val="ce181e"/>
                    </a:solidFill>
                    <a:round/>
                  </a:ln>
                </p:spPr>
              </p:cxnSp>
            </p:grpSp>
          </p:grpSp>
        </p:grpSp>
        <p:pic>
          <p:nvPicPr>
            <p:cNvPr id="975" name="" descr=""/>
            <p:cNvPicPr/>
            <p:nvPr/>
          </p:nvPicPr>
          <p:blipFill>
            <a:blip r:embed="rId2"/>
            <a:stretch/>
          </p:blipFill>
          <p:spPr>
            <a:xfrm rot="19800000">
              <a:off x="4099320" y="2323800"/>
              <a:ext cx="1585080" cy="1621800"/>
            </a:xfrm>
            <a:prstGeom prst="rect">
              <a:avLst/>
            </a:prstGeom>
            <a:ln>
              <a:noFill/>
            </a:ln>
          </p:spPr>
        </p:pic>
      </p:gr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6" name="TextShape 1"/>
          <p:cNvSpPr txBox="1"/>
          <p:nvPr/>
        </p:nvSpPr>
        <p:spPr>
          <a:xfrm>
            <a:off x="731520" y="1280160"/>
            <a:ext cx="2834640" cy="627480"/>
          </a:xfrm>
          <a:prstGeom prst="rect">
            <a:avLst/>
          </a:prstGeom>
          <a:noFill/>
          <a:ln>
            <a:noFill/>
          </a:ln>
        </p:spPr>
        <p:txBody>
          <a:bodyPr lIns="90000" rIns="90000" tIns="45000" bIns="45000">
            <a:noAutofit/>
          </a:bodyPr>
          <a:p>
            <a:r>
              <a:rPr b="1" lang="en-US" sz="3500" spc="-1" strike="noStrike">
                <a:solidFill>
                  <a:srgbClr val="0066b3"/>
                </a:solidFill>
                <a:latin typeface="Arial"/>
              </a:rPr>
              <a:t>B</a:t>
            </a:r>
            <a:r>
              <a:rPr b="1" lang="en-US" sz="3500" spc="-1" strike="noStrike">
                <a:solidFill>
                  <a:srgbClr val="0066b3"/>
                </a:solidFill>
                <a:latin typeface="Arial"/>
              </a:rPr>
              <a:t>a</a:t>
            </a:r>
            <a:r>
              <a:rPr b="1" lang="en-US" sz="3500" spc="-1" strike="noStrike">
                <a:solidFill>
                  <a:srgbClr val="0066b3"/>
                </a:solidFill>
                <a:latin typeface="Arial"/>
              </a:rPr>
              <a:t>c</a:t>
            </a:r>
            <a:r>
              <a:rPr b="1" lang="en-US" sz="3500" spc="-1" strike="noStrike">
                <a:solidFill>
                  <a:srgbClr val="0066b3"/>
                </a:solidFill>
                <a:latin typeface="Arial"/>
              </a:rPr>
              <a:t>k</a:t>
            </a:r>
            <a:r>
              <a:rPr b="1" lang="en-US" sz="3500" spc="-1" strike="noStrike">
                <a:solidFill>
                  <a:srgbClr val="0066b3"/>
                </a:solidFill>
                <a:latin typeface="Arial"/>
              </a:rPr>
              <a:t>g</a:t>
            </a:r>
            <a:r>
              <a:rPr b="1" lang="en-US" sz="3500" spc="-1" strike="noStrike">
                <a:solidFill>
                  <a:srgbClr val="0066b3"/>
                </a:solidFill>
                <a:latin typeface="Arial"/>
              </a:rPr>
              <a:t>r</a:t>
            </a:r>
            <a:r>
              <a:rPr b="1" lang="en-US" sz="3500" spc="-1" strike="noStrike">
                <a:solidFill>
                  <a:srgbClr val="0066b3"/>
                </a:solidFill>
                <a:latin typeface="Arial"/>
              </a:rPr>
              <a:t>o</a:t>
            </a:r>
            <a:r>
              <a:rPr b="1" lang="en-US" sz="3500" spc="-1" strike="noStrike">
                <a:solidFill>
                  <a:srgbClr val="0066b3"/>
                </a:solidFill>
                <a:latin typeface="Arial"/>
              </a:rPr>
              <a:t>u</a:t>
            </a:r>
            <a:r>
              <a:rPr b="1" lang="en-US" sz="3500" spc="-1" strike="noStrike">
                <a:solidFill>
                  <a:srgbClr val="0066b3"/>
                </a:solidFill>
                <a:latin typeface="Arial"/>
              </a:rPr>
              <a:t>n</a:t>
            </a:r>
            <a:r>
              <a:rPr b="1" lang="en-US" sz="3500" spc="-1" strike="noStrike">
                <a:solidFill>
                  <a:srgbClr val="0066b3"/>
                </a:solidFill>
                <a:latin typeface="Arial"/>
              </a:rPr>
              <a:t>d</a:t>
            </a:r>
            <a:endParaRPr b="0" lang="en-US" sz="3500" spc="-1" strike="noStrike">
              <a:latin typeface="Arial"/>
            </a:endParaRPr>
          </a:p>
        </p:txBody>
      </p:sp>
      <p:sp>
        <p:nvSpPr>
          <p:cNvPr id="977" name="TextShape 2"/>
          <p:cNvSpPr txBox="1"/>
          <p:nvPr/>
        </p:nvSpPr>
        <p:spPr>
          <a:xfrm>
            <a:off x="7040880" y="3768120"/>
            <a:ext cx="2322360" cy="627120"/>
          </a:xfrm>
          <a:prstGeom prst="rect">
            <a:avLst/>
          </a:prstGeom>
          <a:noFill/>
          <a:ln>
            <a:noFill/>
          </a:ln>
        </p:spPr>
        <p:txBody>
          <a:bodyPr lIns="90000" rIns="90000" tIns="45000" bIns="45000">
            <a:noAutofit/>
          </a:bodyPr>
          <a:p>
            <a:r>
              <a:rPr b="1" lang="en-US" sz="3500" spc="-1" strike="noStrike">
                <a:solidFill>
                  <a:srgbClr val="ce181e"/>
                </a:solidFill>
                <a:latin typeface="Arial"/>
              </a:rPr>
              <a:t>S</a:t>
            </a:r>
            <a:r>
              <a:rPr b="1" lang="en-US" sz="3500" spc="-1" strike="noStrike">
                <a:solidFill>
                  <a:srgbClr val="ce181e"/>
                </a:solidFill>
                <a:latin typeface="Arial"/>
              </a:rPr>
              <a:t>i</a:t>
            </a:r>
            <a:r>
              <a:rPr b="1" lang="en-US" sz="3500" spc="-1" strike="noStrike">
                <a:solidFill>
                  <a:srgbClr val="ce181e"/>
                </a:solidFill>
                <a:latin typeface="Arial"/>
              </a:rPr>
              <a:t>g</a:t>
            </a:r>
            <a:r>
              <a:rPr b="1" lang="en-US" sz="3500" spc="-1" strike="noStrike">
                <a:solidFill>
                  <a:srgbClr val="ce181e"/>
                </a:solidFill>
                <a:latin typeface="Arial"/>
              </a:rPr>
              <a:t>n</a:t>
            </a:r>
            <a:r>
              <a:rPr b="1" lang="en-US" sz="3500" spc="-1" strike="noStrike">
                <a:solidFill>
                  <a:srgbClr val="ce181e"/>
                </a:solidFill>
                <a:latin typeface="Arial"/>
              </a:rPr>
              <a:t>a</a:t>
            </a:r>
            <a:r>
              <a:rPr b="1" lang="en-US" sz="3500" spc="-1" strike="noStrike">
                <a:solidFill>
                  <a:srgbClr val="ce181e"/>
                </a:solidFill>
                <a:latin typeface="Arial"/>
              </a:rPr>
              <a:t>l</a:t>
            </a:r>
            <a:endParaRPr b="0" lang="en-US" sz="3500" spc="-1" strike="noStrike">
              <a:latin typeface="Arial"/>
            </a:endParaRPr>
          </a:p>
        </p:txBody>
      </p:sp>
      <p:grpSp>
        <p:nvGrpSpPr>
          <p:cNvPr id="978" name="Group 3"/>
          <p:cNvGrpSpPr/>
          <p:nvPr/>
        </p:nvGrpSpPr>
        <p:grpSpPr>
          <a:xfrm>
            <a:off x="2883600" y="915120"/>
            <a:ext cx="4262760" cy="4300560"/>
            <a:chOff x="2883600" y="915120"/>
            <a:chExt cx="4262760" cy="4300560"/>
          </a:xfrm>
        </p:grpSpPr>
        <p:grpSp>
          <p:nvGrpSpPr>
            <p:cNvPr id="979" name="Group 4"/>
            <p:cNvGrpSpPr/>
            <p:nvPr/>
          </p:nvGrpSpPr>
          <p:grpSpPr>
            <a:xfrm>
              <a:off x="4892760" y="1341000"/>
              <a:ext cx="1904760" cy="3826800"/>
              <a:chOff x="4892760" y="1341000"/>
              <a:chExt cx="1904760" cy="3826800"/>
            </a:xfrm>
          </p:grpSpPr>
          <p:grpSp>
            <p:nvGrpSpPr>
              <p:cNvPr id="980" name="Group 5"/>
              <p:cNvGrpSpPr/>
              <p:nvPr/>
            </p:nvGrpSpPr>
            <p:grpSpPr>
              <a:xfrm>
                <a:off x="4892760" y="1341000"/>
                <a:ext cx="1616760" cy="1484640"/>
                <a:chOff x="4892760" y="1341000"/>
                <a:chExt cx="1616760" cy="1484640"/>
              </a:xfrm>
            </p:grpSpPr>
            <p:sp>
              <p:nvSpPr>
                <p:cNvPr id="981" name="Line 6"/>
                <p:cNvSpPr/>
                <p:nvPr/>
              </p:nvSpPr>
              <p:spPr>
                <a:xfrm flipV="1">
                  <a:off x="5576040" y="1928520"/>
                  <a:ext cx="488520" cy="530280"/>
                </a:xfrm>
                <a:prstGeom prst="line">
                  <a:avLst/>
                </a:prstGeom>
                <a:ln w="29160">
                  <a:solidFill>
                    <a:srgbClr val="0066b3"/>
                  </a:solidFill>
                  <a:round/>
                  <a:tailEnd len="med" type="triangle" w="med"/>
                </a:ln>
              </p:spPr>
              <p:style>
                <a:lnRef idx="0"/>
                <a:fillRef idx="0"/>
                <a:effectRef idx="0"/>
                <a:fontRef idx="minor"/>
              </p:style>
            </p:sp>
            <p:sp>
              <p:nvSpPr>
                <p:cNvPr id="982" name="Line 7"/>
                <p:cNvSpPr/>
                <p:nvPr/>
              </p:nvSpPr>
              <p:spPr>
                <a:xfrm flipV="1">
                  <a:off x="5643360" y="1964520"/>
                  <a:ext cx="544320" cy="572040"/>
                </a:xfrm>
                <a:prstGeom prst="line">
                  <a:avLst/>
                </a:prstGeom>
                <a:ln w="29160">
                  <a:solidFill>
                    <a:srgbClr val="0066b3"/>
                  </a:solidFill>
                  <a:round/>
                  <a:tailEnd len="med" type="triangle" w="med"/>
                </a:ln>
              </p:spPr>
              <p:style>
                <a:lnRef idx="0"/>
                <a:fillRef idx="0"/>
                <a:effectRef idx="0"/>
                <a:fontRef idx="minor"/>
              </p:style>
            </p:sp>
            <p:sp>
              <p:nvSpPr>
                <p:cNvPr id="983" name="Line 8"/>
                <p:cNvSpPr/>
                <p:nvPr/>
              </p:nvSpPr>
              <p:spPr>
                <a:xfrm flipV="1">
                  <a:off x="5715720" y="2097360"/>
                  <a:ext cx="612000" cy="559440"/>
                </a:xfrm>
                <a:prstGeom prst="line">
                  <a:avLst/>
                </a:prstGeom>
                <a:ln w="29160">
                  <a:solidFill>
                    <a:srgbClr val="0066b3"/>
                  </a:solidFill>
                  <a:round/>
                  <a:tailEnd len="med" type="triangle" w="med"/>
                </a:ln>
              </p:spPr>
              <p:style>
                <a:lnRef idx="0"/>
                <a:fillRef idx="0"/>
                <a:effectRef idx="0"/>
                <a:fontRef idx="minor"/>
              </p:style>
            </p:sp>
            <p:sp>
              <p:nvSpPr>
                <p:cNvPr id="984" name="Line 9"/>
                <p:cNvSpPr/>
                <p:nvPr/>
              </p:nvSpPr>
              <p:spPr>
                <a:xfrm flipV="1">
                  <a:off x="5812200" y="2210040"/>
                  <a:ext cx="627840" cy="519120"/>
                </a:xfrm>
                <a:prstGeom prst="line">
                  <a:avLst/>
                </a:prstGeom>
                <a:ln w="29160">
                  <a:solidFill>
                    <a:srgbClr val="0066b3"/>
                  </a:solidFill>
                  <a:round/>
                  <a:tailEnd len="med" type="triangle" w="med"/>
                </a:ln>
              </p:spPr>
              <p:style>
                <a:lnRef idx="0"/>
                <a:fillRef idx="0"/>
                <a:effectRef idx="0"/>
                <a:fontRef idx="minor"/>
              </p:style>
            </p:sp>
            <p:sp>
              <p:nvSpPr>
                <p:cNvPr id="985" name="Line 10"/>
                <p:cNvSpPr/>
                <p:nvPr/>
              </p:nvSpPr>
              <p:spPr>
                <a:xfrm flipV="1">
                  <a:off x="5884920" y="2366280"/>
                  <a:ext cx="624600" cy="459360"/>
                </a:xfrm>
                <a:prstGeom prst="line">
                  <a:avLst/>
                </a:prstGeom>
                <a:ln w="29160">
                  <a:solidFill>
                    <a:srgbClr val="0066b3"/>
                  </a:solidFill>
                  <a:round/>
                  <a:tailEnd len="med" type="triangle" w="med"/>
                </a:ln>
              </p:spPr>
              <p:style>
                <a:lnRef idx="0"/>
                <a:fillRef idx="0"/>
                <a:effectRef idx="0"/>
                <a:fontRef idx="minor"/>
              </p:style>
            </p:sp>
            <p:sp>
              <p:nvSpPr>
                <p:cNvPr id="986" name="Line 11"/>
                <p:cNvSpPr/>
                <p:nvPr/>
              </p:nvSpPr>
              <p:spPr>
                <a:xfrm flipV="1">
                  <a:off x="5450040" y="1809720"/>
                  <a:ext cx="501480" cy="582120"/>
                </a:xfrm>
                <a:prstGeom prst="line">
                  <a:avLst/>
                </a:prstGeom>
                <a:ln w="29160">
                  <a:solidFill>
                    <a:srgbClr val="0066b3"/>
                  </a:solidFill>
                  <a:round/>
                  <a:tailEnd len="med" type="triangle" w="med"/>
                </a:ln>
              </p:spPr>
              <p:style>
                <a:lnRef idx="0"/>
                <a:fillRef idx="0"/>
                <a:effectRef idx="0"/>
                <a:fontRef idx="minor"/>
              </p:style>
            </p:sp>
            <p:sp>
              <p:nvSpPr>
                <p:cNvPr id="987" name="Line 12"/>
                <p:cNvSpPr/>
                <p:nvPr/>
              </p:nvSpPr>
              <p:spPr>
                <a:xfrm flipV="1">
                  <a:off x="5329440" y="1641240"/>
                  <a:ext cx="378360" cy="654120"/>
                </a:xfrm>
                <a:prstGeom prst="line">
                  <a:avLst/>
                </a:prstGeom>
                <a:ln w="29160">
                  <a:solidFill>
                    <a:srgbClr val="0066b3"/>
                  </a:solidFill>
                  <a:round/>
                  <a:tailEnd len="med" type="triangle" w="med"/>
                </a:ln>
              </p:spPr>
              <p:style>
                <a:lnRef idx="0"/>
                <a:fillRef idx="0"/>
                <a:effectRef idx="0"/>
                <a:fontRef idx="minor"/>
              </p:style>
            </p:sp>
            <p:sp>
              <p:nvSpPr>
                <p:cNvPr id="988" name="Line 13"/>
                <p:cNvSpPr/>
                <p:nvPr/>
              </p:nvSpPr>
              <p:spPr>
                <a:xfrm flipV="1">
                  <a:off x="5160240" y="1459800"/>
                  <a:ext cx="284040" cy="787320"/>
                </a:xfrm>
                <a:prstGeom prst="line">
                  <a:avLst/>
                </a:prstGeom>
                <a:ln w="29160">
                  <a:solidFill>
                    <a:srgbClr val="0066b3"/>
                  </a:solidFill>
                  <a:round/>
                  <a:tailEnd len="med" type="triangle" w="med"/>
                </a:ln>
              </p:spPr>
              <p:style>
                <a:lnRef idx="0"/>
                <a:fillRef idx="0"/>
                <a:effectRef idx="0"/>
                <a:fontRef idx="minor"/>
              </p:style>
            </p:sp>
            <p:sp>
              <p:nvSpPr>
                <p:cNvPr id="989" name="Line 14"/>
                <p:cNvSpPr/>
                <p:nvPr/>
              </p:nvSpPr>
              <p:spPr>
                <a:xfrm flipV="1">
                  <a:off x="5063760" y="1347120"/>
                  <a:ext cx="92520" cy="803520"/>
                </a:xfrm>
                <a:prstGeom prst="line">
                  <a:avLst/>
                </a:prstGeom>
                <a:ln w="29160">
                  <a:solidFill>
                    <a:srgbClr val="0066b3"/>
                  </a:solidFill>
                  <a:round/>
                  <a:tailEnd len="med" type="triangle" w="med"/>
                </a:ln>
              </p:spPr>
              <p:style>
                <a:lnRef idx="0"/>
                <a:fillRef idx="0"/>
                <a:effectRef idx="0"/>
                <a:fontRef idx="minor"/>
              </p:style>
            </p:sp>
            <p:sp>
              <p:nvSpPr>
                <p:cNvPr id="990" name="Line 15"/>
                <p:cNvSpPr/>
                <p:nvPr/>
              </p:nvSpPr>
              <p:spPr>
                <a:xfrm flipH="1" flipV="1">
                  <a:off x="4892760" y="1341000"/>
                  <a:ext cx="10080" cy="815040"/>
                </a:xfrm>
                <a:prstGeom prst="line">
                  <a:avLst/>
                </a:prstGeom>
                <a:ln w="29160">
                  <a:solidFill>
                    <a:srgbClr val="0066b3"/>
                  </a:solidFill>
                  <a:round/>
                  <a:tailEnd len="med" type="triangle" w="med"/>
                </a:ln>
              </p:spPr>
              <p:style>
                <a:lnRef idx="0"/>
                <a:fillRef idx="0"/>
                <a:effectRef idx="0"/>
                <a:fontRef idx="minor"/>
              </p:style>
            </p:sp>
          </p:grpSp>
          <p:grpSp>
            <p:nvGrpSpPr>
              <p:cNvPr id="991" name="Group 16"/>
              <p:cNvGrpSpPr/>
              <p:nvPr/>
            </p:nvGrpSpPr>
            <p:grpSpPr>
              <a:xfrm>
                <a:off x="4961880" y="3689640"/>
                <a:ext cx="1445760" cy="1478160"/>
                <a:chOff x="4961880" y="3689640"/>
                <a:chExt cx="1445760" cy="1478160"/>
              </a:xfrm>
            </p:grpSpPr>
            <p:sp>
              <p:nvSpPr>
                <p:cNvPr id="992" name="Line 17"/>
                <p:cNvSpPr/>
                <p:nvPr/>
              </p:nvSpPr>
              <p:spPr>
                <a:xfrm>
                  <a:off x="5474160" y="4056120"/>
                  <a:ext cx="488520" cy="530280"/>
                </a:xfrm>
                <a:prstGeom prst="line">
                  <a:avLst/>
                </a:prstGeom>
                <a:ln w="29160">
                  <a:solidFill>
                    <a:srgbClr val="0066b3"/>
                  </a:solidFill>
                  <a:round/>
                  <a:tailEnd len="med" type="triangle" w="med"/>
                </a:ln>
              </p:spPr>
              <p:style>
                <a:lnRef idx="0"/>
                <a:fillRef idx="0"/>
                <a:effectRef idx="0"/>
                <a:fontRef idx="minor"/>
              </p:style>
            </p:sp>
            <p:sp>
              <p:nvSpPr>
                <p:cNvPr id="993" name="Line 18"/>
                <p:cNvSpPr/>
                <p:nvPr/>
              </p:nvSpPr>
              <p:spPr>
                <a:xfrm>
                  <a:off x="5541480" y="3978720"/>
                  <a:ext cx="544320" cy="572040"/>
                </a:xfrm>
                <a:prstGeom prst="line">
                  <a:avLst/>
                </a:prstGeom>
                <a:ln w="29160">
                  <a:solidFill>
                    <a:srgbClr val="0066b3"/>
                  </a:solidFill>
                  <a:round/>
                  <a:tailEnd len="med" type="triangle" w="med"/>
                </a:ln>
              </p:spPr>
              <p:style>
                <a:lnRef idx="0"/>
                <a:fillRef idx="0"/>
                <a:effectRef idx="0"/>
                <a:fontRef idx="minor"/>
              </p:style>
            </p:sp>
            <p:sp>
              <p:nvSpPr>
                <p:cNvPr id="994" name="Line 19"/>
                <p:cNvSpPr/>
                <p:nvPr/>
              </p:nvSpPr>
              <p:spPr>
                <a:xfrm>
                  <a:off x="5614200" y="3858120"/>
                  <a:ext cx="612000" cy="559440"/>
                </a:xfrm>
                <a:prstGeom prst="line">
                  <a:avLst/>
                </a:prstGeom>
                <a:ln w="29160">
                  <a:solidFill>
                    <a:srgbClr val="0066b3"/>
                  </a:solidFill>
                  <a:round/>
                  <a:tailEnd len="med" type="triangle" w="med"/>
                </a:ln>
              </p:spPr>
              <p:style>
                <a:lnRef idx="0"/>
                <a:fillRef idx="0"/>
                <a:effectRef idx="0"/>
                <a:fontRef idx="minor"/>
              </p:style>
            </p:sp>
            <p:sp>
              <p:nvSpPr>
                <p:cNvPr id="995" name="Line 20"/>
                <p:cNvSpPr/>
                <p:nvPr/>
              </p:nvSpPr>
              <p:spPr>
                <a:xfrm>
                  <a:off x="5710680" y="3785760"/>
                  <a:ext cx="627840" cy="519120"/>
                </a:xfrm>
                <a:prstGeom prst="line">
                  <a:avLst/>
                </a:prstGeom>
                <a:ln w="29160">
                  <a:solidFill>
                    <a:srgbClr val="0066b3"/>
                  </a:solidFill>
                  <a:round/>
                  <a:tailEnd len="med" type="triangle" w="med"/>
                </a:ln>
              </p:spPr>
              <p:style>
                <a:lnRef idx="0"/>
                <a:fillRef idx="0"/>
                <a:effectRef idx="0"/>
                <a:fontRef idx="minor"/>
              </p:style>
            </p:sp>
            <p:sp>
              <p:nvSpPr>
                <p:cNvPr id="996" name="Line 21"/>
                <p:cNvSpPr/>
                <p:nvPr/>
              </p:nvSpPr>
              <p:spPr>
                <a:xfrm>
                  <a:off x="5783040" y="3689640"/>
                  <a:ext cx="624600" cy="459360"/>
                </a:xfrm>
                <a:prstGeom prst="line">
                  <a:avLst/>
                </a:prstGeom>
                <a:ln w="29160">
                  <a:solidFill>
                    <a:srgbClr val="0066b3"/>
                  </a:solidFill>
                  <a:round/>
                  <a:tailEnd len="med" type="triangle" w="med"/>
                </a:ln>
              </p:spPr>
              <p:style>
                <a:lnRef idx="0"/>
                <a:fillRef idx="0"/>
                <a:effectRef idx="0"/>
                <a:fontRef idx="minor"/>
              </p:style>
            </p:sp>
            <p:sp>
              <p:nvSpPr>
                <p:cNvPr id="997" name="Line 22"/>
                <p:cNvSpPr/>
                <p:nvPr/>
              </p:nvSpPr>
              <p:spPr>
                <a:xfrm>
                  <a:off x="5348520" y="4123080"/>
                  <a:ext cx="501480" cy="582120"/>
                </a:xfrm>
                <a:prstGeom prst="line">
                  <a:avLst/>
                </a:prstGeom>
                <a:ln w="29160">
                  <a:solidFill>
                    <a:srgbClr val="0066b3"/>
                  </a:solidFill>
                  <a:round/>
                  <a:tailEnd len="med" type="triangle" w="med"/>
                </a:ln>
              </p:spPr>
              <p:style>
                <a:lnRef idx="0"/>
                <a:fillRef idx="0"/>
                <a:effectRef idx="0"/>
                <a:fontRef idx="minor"/>
              </p:style>
            </p:sp>
            <p:sp>
              <p:nvSpPr>
                <p:cNvPr id="998" name="Line 23"/>
                <p:cNvSpPr/>
                <p:nvPr/>
              </p:nvSpPr>
              <p:spPr>
                <a:xfrm>
                  <a:off x="5227560" y="4219560"/>
                  <a:ext cx="378360" cy="654120"/>
                </a:xfrm>
                <a:prstGeom prst="line">
                  <a:avLst/>
                </a:prstGeom>
                <a:ln w="29160">
                  <a:solidFill>
                    <a:srgbClr val="0066b3"/>
                  </a:solidFill>
                  <a:round/>
                  <a:tailEnd len="med" type="triangle" w="med"/>
                </a:ln>
              </p:spPr>
              <p:style>
                <a:lnRef idx="0"/>
                <a:fillRef idx="0"/>
                <a:effectRef idx="0"/>
                <a:fontRef idx="minor"/>
              </p:style>
            </p:sp>
            <p:sp>
              <p:nvSpPr>
                <p:cNvPr id="999" name="Line 24"/>
                <p:cNvSpPr/>
                <p:nvPr/>
              </p:nvSpPr>
              <p:spPr>
                <a:xfrm>
                  <a:off x="5058720" y="4267800"/>
                  <a:ext cx="284040" cy="787320"/>
                </a:xfrm>
                <a:prstGeom prst="line">
                  <a:avLst/>
                </a:prstGeom>
                <a:ln w="29160">
                  <a:solidFill>
                    <a:srgbClr val="0066b3"/>
                  </a:solidFill>
                  <a:round/>
                  <a:tailEnd len="med" type="triangle" w="med"/>
                </a:ln>
              </p:spPr>
              <p:style>
                <a:lnRef idx="0"/>
                <a:fillRef idx="0"/>
                <a:effectRef idx="0"/>
                <a:fontRef idx="minor"/>
              </p:style>
            </p:sp>
            <p:sp>
              <p:nvSpPr>
                <p:cNvPr id="1000" name="Line 25"/>
                <p:cNvSpPr/>
                <p:nvPr/>
              </p:nvSpPr>
              <p:spPr>
                <a:xfrm>
                  <a:off x="4961880" y="4364280"/>
                  <a:ext cx="92520" cy="803520"/>
                </a:xfrm>
                <a:prstGeom prst="line">
                  <a:avLst/>
                </a:prstGeom>
                <a:ln w="29160">
                  <a:solidFill>
                    <a:srgbClr val="0066b3"/>
                  </a:solidFill>
                  <a:round/>
                  <a:tailEnd len="med" type="triangle" w="med"/>
                </a:ln>
              </p:spPr>
              <p:style>
                <a:lnRef idx="0"/>
                <a:fillRef idx="0"/>
                <a:effectRef idx="0"/>
                <a:fontRef idx="minor"/>
              </p:style>
            </p:sp>
          </p:grpSp>
          <p:grpSp>
            <p:nvGrpSpPr>
              <p:cNvPr id="1001" name="Group 26"/>
              <p:cNvGrpSpPr/>
              <p:nvPr/>
            </p:nvGrpSpPr>
            <p:grpSpPr>
              <a:xfrm>
                <a:off x="5888160" y="2597400"/>
                <a:ext cx="909360" cy="1535400"/>
                <a:chOff x="5888160" y="2597400"/>
                <a:chExt cx="909360" cy="1535400"/>
              </a:xfrm>
            </p:grpSpPr>
            <p:sp>
              <p:nvSpPr>
                <p:cNvPr id="1002" name="Line 27"/>
                <p:cNvSpPr/>
                <p:nvPr/>
              </p:nvSpPr>
              <p:spPr>
                <a:xfrm>
                  <a:off x="5926680" y="3241440"/>
                  <a:ext cx="870840" cy="100080"/>
                </a:xfrm>
                <a:prstGeom prst="line">
                  <a:avLst/>
                </a:prstGeom>
                <a:ln w="29160">
                  <a:solidFill>
                    <a:srgbClr val="0066b3"/>
                  </a:solidFill>
                  <a:round/>
                  <a:tailEnd len="med" type="triangle" w="med"/>
                </a:ln>
              </p:spPr>
              <p:style>
                <a:lnRef idx="0"/>
                <a:fillRef idx="0"/>
                <a:effectRef idx="0"/>
                <a:fontRef idx="minor"/>
              </p:style>
            </p:sp>
            <p:sp>
              <p:nvSpPr>
                <p:cNvPr id="1003" name="Line 28"/>
                <p:cNvSpPr/>
                <p:nvPr/>
              </p:nvSpPr>
              <p:spPr>
                <a:xfrm>
                  <a:off x="5995800" y="3347640"/>
                  <a:ext cx="776880" cy="156240"/>
                </a:xfrm>
                <a:prstGeom prst="line">
                  <a:avLst/>
                </a:prstGeom>
                <a:ln w="29160">
                  <a:solidFill>
                    <a:srgbClr val="0066b3"/>
                  </a:solidFill>
                  <a:round/>
                  <a:tailEnd len="med" type="triangle" w="med"/>
                </a:ln>
              </p:spPr>
              <p:style>
                <a:lnRef idx="0"/>
                <a:fillRef idx="0"/>
                <a:effectRef idx="0"/>
                <a:fontRef idx="minor"/>
              </p:style>
            </p:sp>
            <p:sp>
              <p:nvSpPr>
                <p:cNvPr id="1004" name="Line 29"/>
                <p:cNvSpPr/>
                <p:nvPr/>
              </p:nvSpPr>
              <p:spPr>
                <a:xfrm>
                  <a:off x="6005160" y="3439440"/>
                  <a:ext cx="773280" cy="370440"/>
                </a:xfrm>
                <a:prstGeom prst="line">
                  <a:avLst/>
                </a:prstGeom>
                <a:ln w="29160">
                  <a:solidFill>
                    <a:srgbClr val="0066b3"/>
                  </a:solidFill>
                  <a:round/>
                  <a:tailEnd len="med" type="triangle" w="med"/>
                </a:ln>
              </p:spPr>
              <p:style>
                <a:lnRef idx="0"/>
                <a:fillRef idx="0"/>
                <a:effectRef idx="0"/>
                <a:fontRef idx="minor"/>
              </p:style>
            </p:sp>
            <p:sp>
              <p:nvSpPr>
                <p:cNvPr id="1005" name="Line 30"/>
                <p:cNvSpPr/>
                <p:nvPr/>
              </p:nvSpPr>
              <p:spPr>
                <a:xfrm>
                  <a:off x="6002280" y="3524400"/>
                  <a:ext cx="688680" cy="498240"/>
                </a:xfrm>
                <a:prstGeom prst="line">
                  <a:avLst/>
                </a:prstGeom>
                <a:ln w="29160">
                  <a:solidFill>
                    <a:srgbClr val="0066b3"/>
                  </a:solidFill>
                  <a:round/>
                  <a:tailEnd len="med" type="triangle" w="med"/>
                </a:ln>
              </p:spPr>
              <p:style>
                <a:lnRef idx="0"/>
                <a:fillRef idx="0"/>
                <a:effectRef idx="0"/>
                <a:fontRef idx="minor"/>
              </p:style>
            </p:sp>
            <p:sp>
              <p:nvSpPr>
                <p:cNvPr id="1006" name="Line 31"/>
                <p:cNvSpPr/>
                <p:nvPr/>
              </p:nvSpPr>
              <p:spPr>
                <a:xfrm>
                  <a:off x="5970240" y="3614760"/>
                  <a:ext cx="576360" cy="518040"/>
                </a:xfrm>
                <a:prstGeom prst="line">
                  <a:avLst/>
                </a:prstGeom>
                <a:ln w="29160">
                  <a:solidFill>
                    <a:srgbClr val="0066b3"/>
                  </a:solidFill>
                  <a:round/>
                  <a:tailEnd len="med" type="triangle" w="med"/>
                </a:ln>
              </p:spPr>
              <p:style>
                <a:lnRef idx="0"/>
                <a:fillRef idx="0"/>
                <a:effectRef idx="0"/>
                <a:fontRef idx="minor"/>
              </p:style>
            </p:sp>
            <p:sp>
              <p:nvSpPr>
                <p:cNvPr id="1007" name="Line 32"/>
                <p:cNvSpPr/>
                <p:nvPr/>
              </p:nvSpPr>
              <p:spPr>
                <a:xfrm>
                  <a:off x="5901840" y="3147480"/>
                  <a:ext cx="883080" cy="18720"/>
                </a:xfrm>
                <a:prstGeom prst="line">
                  <a:avLst/>
                </a:prstGeom>
                <a:ln w="29160">
                  <a:solidFill>
                    <a:srgbClr val="0066b3"/>
                  </a:solidFill>
                  <a:round/>
                  <a:tailEnd len="med" type="triangle" w="med"/>
                </a:ln>
              </p:spPr>
              <p:style>
                <a:lnRef idx="0"/>
                <a:fillRef idx="0"/>
                <a:effectRef idx="0"/>
                <a:fontRef idx="minor"/>
              </p:style>
            </p:sp>
            <p:sp>
              <p:nvSpPr>
                <p:cNvPr id="1008" name="Line 33"/>
                <p:cNvSpPr/>
                <p:nvPr/>
              </p:nvSpPr>
              <p:spPr>
                <a:xfrm flipV="1">
                  <a:off x="5944320" y="3028680"/>
                  <a:ext cx="796680" cy="9000"/>
                </a:xfrm>
                <a:prstGeom prst="line">
                  <a:avLst/>
                </a:prstGeom>
                <a:ln w="29160">
                  <a:solidFill>
                    <a:srgbClr val="0066b3"/>
                  </a:solidFill>
                  <a:round/>
                  <a:tailEnd len="med" type="triangle" w="med"/>
                </a:ln>
              </p:spPr>
              <p:style>
                <a:lnRef idx="0"/>
                <a:fillRef idx="0"/>
                <a:effectRef idx="0"/>
                <a:fontRef idx="minor"/>
              </p:style>
            </p:sp>
            <p:sp>
              <p:nvSpPr>
                <p:cNvPr id="1009" name="Line 34"/>
                <p:cNvSpPr/>
                <p:nvPr/>
              </p:nvSpPr>
              <p:spPr>
                <a:xfrm flipV="1">
                  <a:off x="5933880" y="2866320"/>
                  <a:ext cx="851040" cy="68760"/>
                </a:xfrm>
                <a:prstGeom prst="line">
                  <a:avLst/>
                </a:prstGeom>
                <a:ln w="29160">
                  <a:solidFill>
                    <a:srgbClr val="0066b3"/>
                  </a:solidFill>
                  <a:round/>
                  <a:tailEnd len="med" type="triangle" w="med"/>
                </a:ln>
              </p:spPr>
              <p:style>
                <a:lnRef idx="0"/>
                <a:fillRef idx="0"/>
                <a:effectRef idx="0"/>
                <a:fontRef idx="minor"/>
              </p:style>
            </p:sp>
            <p:sp>
              <p:nvSpPr>
                <p:cNvPr id="1010" name="Line 35"/>
                <p:cNvSpPr/>
                <p:nvPr/>
              </p:nvSpPr>
              <p:spPr>
                <a:xfrm flipV="1">
                  <a:off x="5888160" y="2597400"/>
                  <a:ext cx="821520" cy="271800"/>
                </a:xfrm>
                <a:prstGeom prst="line">
                  <a:avLst/>
                </a:prstGeom>
                <a:ln w="29160">
                  <a:solidFill>
                    <a:srgbClr val="0066b3"/>
                  </a:solidFill>
                  <a:round/>
                  <a:tailEnd len="med" type="triangle" w="med"/>
                </a:ln>
              </p:spPr>
              <p:style>
                <a:lnRef idx="0"/>
                <a:fillRef idx="0"/>
                <a:effectRef idx="0"/>
                <a:fontRef idx="minor"/>
              </p:style>
            </p:sp>
          </p:grpSp>
        </p:grpSp>
        <p:grpSp>
          <p:nvGrpSpPr>
            <p:cNvPr id="1011" name="Group 36"/>
            <p:cNvGrpSpPr/>
            <p:nvPr/>
          </p:nvGrpSpPr>
          <p:grpSpPr>
            <a:xfrm>
              <a:off x="2934000" y="915120"/>
              <a:ext cx="4212360" cy="4252320"/>
              <a:chOff x="2934000" y="915120"/>
              <a:chExt cx="4212360" cy="4252320"/>
            </a:xfrm>
          </p:grpSpPr>
          <p:grpSp>
            <p:nvGrpSpPr>
              <p:cNvPr id="1012" name="Group 37"/>
              <p:cNvGrpSpPr/>
              <p:nvPr/>
            </p:nvGrpSpPr>
            <p:grpSpPr>
              <a:xfrm>
                <a:off x="2934000" y="1318680"/>
                <a:ext cx="1845000" cy="3848760"/>
                <a:chOff x="2934000" y="1318680"/>
                <a:chExt cx="1845000" cy="3848760"/>
              </a:xfrm>
            </p:grpSpPr>
            <p:grpSp>
              <p:nvGrpSpPr>
                <p:cNvPr id="1013" name="Group 38"/>
                <p:cNvGrpSpPr/>
                <p:nvPr/>
              </p:nvGrpSpPr>
              <p:grpSpPr>
                <a:xfrm>
                  <a:off x="3223440" y="1318680"/>
                  <a:ext cx="1453320" cy="1488960"/>
                  <a:chOff x="3223440" y="1318680"/>
                  <a:chExt cx="1453320" cy="1488960"/>
                </a:xfrm>
              </p:grpSpPr>
              <p:sp>
                <p:nvSpPr>
                  <p:cNvPr id="1014" name="Line 39"/>
                  <p:cNvSpPr/>
                  <p:nvPr/>
                </p:nvSpPr>
                <p:spPr>
                  <a:xfrm flipH="1" flipV="1">
                    <a:off x="3670560" y="1904400"/>
                    <a:ext cx="491040" cy="534240"/>
                  </a:xfrm>
                  <a:prstGeom prst="line">
                    <a:avLst/>
                  </a:prstGeom>
                  <a:ln w="29160">
                    <a:solidFill>
                      <a:srgbClr val="0066b3"/>
                    </a:solidFill>
                    <a:round/>
                    <a:tailEnd len="med" type="triangle" w="med"/>
                  </a:ln>
                </p:spPr>
                <p:style>
                  <a:lnRef idx="0"/>
                  <a:fillRef idx="0"/>
                  <a:effectRef idx="0"/>
                  <a:fontRef idx="minor"/>
                </p:style>
              </p:sp>
              <p:sp>
                <p:nvSpPr>
                  <p:cNvPr id="1015" name="Line 40"/>
                  <p:cNvSpPr/>
                  <p:nvPr/>
                </p:nvSpPr>
                <p:spPr>
                  <a:xfrm flipH="1" flipV="1">
                    <a:off x="3547080" y="1940400"/>
                    <a:ext cx="547200" cy="576360"/>
                  </a:xfrm>
                  <a:prstGeom prst="line">
                    <a:avLst/>
                  </a:prstGeom>
                  <a:ln w="29160">
                    <a:solidFill>
                      <a:srgbClr val="0066b3"/>
                    </a:solidFill>
                    <a:round/>
                    <a:tailEnd len="med" type="triangle" w="med"/>
                  </a:ln>
                </p:spPr>
                <p:style>
                  <a:lnRef idx="0"/>
                  <a:fillRef idx="0"/>
                  <a:effectRef idx="0"/>
                  <a:fontRef idx="minor"/>
                </p:style>
              </p:sp>
              <p:sp>
                <p:nvSpPr>
                  <p:cNvPr id="1016" name="Line 41"/>
                  <p:cNvSpPr/>
                  <p:nvPr/>
                </p:nvSpPr>
                <p:spPr>
                  <a:xfrm flipH="1" flipV="1">
                    <a:off x="3405960" y="2074320"/>
                    <a:ext cx="615240" cy="563760"/>
                  </a:xfrm>
                  <a:prstGeom prst="line">
                    <a:avLst/>
                  </a:prstGeom>
                  <a:ln w="29160">
                    <a:solidFill>
                      <a:srgbClr val="0066b3"/>
                    </a:solidFill>
                    <a:round/>
                    <a:tailEnd len="med" type="triangle" w="med"/>
                  </a:ln>
                </p:spPr>
                <p:style>
                  <a:lnRef idx="0"/>
                  <a:fillRef idx="0"/>
                  <a:effectRef idx="0"/>
                  <a:fontRef idx="minor"/>
                </p:style>
              </p:sp>
              <p:sp>
                <p:nvSpPr>
                  <p:cNvPr id="1017" name="Line 42"/>
                  <p:cNvSpPr/>
                  <p:nvPr/>
                </p:nvSpPr>
                <p:spPr>
                  <a:xfrm flipH="1" flipV="1">
                    <a:off x="3292920" y="2187720"/>
                    <a:ext cx="631080" cy="523080"/>
                  </a:xfrm>
                  <a:prstGeom prst="line">
                    <a:avLst/>
                  </a:prstGeom>
                  <a:ln w="29160">
                    <a:solidFill>
                      <a:srgbClr val="0066b3"/>
                    </a:solidFill>
                    <a:round/>
                    <a:tailEnd len="med" type="triangle" w="med"/>
                  </a:ln>
                </p:spPr>
                <p:style>
                  <a:lnRef idx="0"/>
                  <a:fillRef idx="0"/>
                  <a:effectRef idx="0"/>
                  <a:fontRef idx="minor"/>
                </p:style>
              </p:sp>
              <p:sp>
                <p:nvSpPr>
                  <p:cNvPr id="1018" name="Line 43"/>
                  <p:cNvSpPr/>
                  <p:nvPr/>
                </p:nvSpPr>
                <p:spPr>
                  <a:xfrm flipH="1" flipV="1">
                    <a:off x="3223440" y="2345040"/>
                    <a:ext cx="627840" cy="462600"/>
                  </a:xfrm>
                  <a:prstGeom prst="line">
                    <a:avLst/>
                  </a:prstGeom>
                  <a:ln w="29160">
                    <a:solidFill>
                      <a:srgbClr val="0066b3"/>
                    </a:solidFill>
                    <a:round/>
                    <a:tailEnd len="med" type="triangle" w="med"/>
                  </a:ln>
                </p:spPr>
                <p:style>
                  <a:lnRef idx="0"/>
                  <a:fillRef idx="0"/>
                  <a:effectRef idx="0"/>
                  <a:fontRef idx="minor"/>
                </p:style>
              </p:sp>
              <p:sp>
                <p:nvSpPr>
                  <p:cNvPr id="1019" name="Line 44"/>
                  <p:cNvSpPr/>
                  <p:nvPr/>
                </p:nvSpPr>
                <p:spPr>
                  <a:xfrm flipH="1" flipV="1">
                    <a:off x="3783960" y="1784520"/>
                    <a:ext cx="504360" cy="586440"/>
                  </a:xfrm>
                  <a:prstGeom prst="line">
                    <a:avLst/>
                  </a:prstGeom>
                  <a:ln w="29160">
                    <a:solidFill>
                      <a:srgbClr val="0066b3"/>
                    </a:solidFill>
                    <a:round/>
                    <a:tailEnd len="med" type="triangle" w="med"/>
                  </a:ln>
                </p:spPr>
                <p:style>
                  <a:lnRef idx="0"/>
                  <a:fillRef idx="0"/>
                  <a:effectRef idx="0"/>
                  <a:fontRef idx="minor"/>
                </p:style>
              </p:sp>
              <p:sp>
                <p:nvSpPr>
                  <p:cNvPr id="1020" name="Line 45"/>
                  <p:cNvSpPr/>
                  <p:nvPr/>
                </p:nvSpPr>
                <p:spPr>
                  <a:xfrm flipH="1" flipV="1">
                    <a:off x="4029480" y="1614600"/>
                    <a:ext cx="380160" cy="659160"/>
                  </a:xfrm>
                  <a:prstGeom prst="line">
                    <a:avLst/>
                  </a:prstGeom>
                  <a:ln w="29160">
                    <a:solidFill>
                      <a:srgbClr val="0066b3"/>
                    </a:solidFill>
                    <a:round/>
                    <a:tailEnd len="med" type="triangle" w="med"/>
                  </a:ln>
                </p:spPr>
                <p:style>
                  <a:lnRef idx="0"/>
                  <a:fillRef idx="0"/>
                  <a:effectRef idx="0"/>
                  <a:fontRef idx="minor"/>
                </p:style>
              </p:sp>
              <p:sp>
                <p:nvSpPr>
                  <p:cNvPr id="1021" name="Line 46"/>
                  <p:cNvSpPr/>
                  <p:nvPr/>
                </p:nvSpPr>
                <p:spPr>
                  <a:xfrm flipH="1" flipV="1">
                    <a:off x="4294080" y="1432080"/>
                    <a:ext cx="285480" cy="793440"/>
                  </a:xfrm>
                  <a:prstGeom prst="line">
                    <a:avLst/>
                  </a:prstGeom>
                  <a:ln w="29160">
                    <a:solidFill>
                      <a:srgbClr val="0066b3"/>
                    </a:solidFill>
                    <a:round/>
                    <a:tailEnd len="med" type="triangle" w="med"/>
                  </a:ln>
                </p:spPr>
                <p:style>
                  <a:lnRef idx="0"/>
                  <a:fillRef idx="0"/>
                  <a:effectRef idx="0"/>
                  <a:fontRef idx="minor"/>
                </p:style>
              </p:sp>
              <p:sp>
                <p:nvSpPr>
                  <p:cNvPr id="1022" name="Line 47"/>
                  <p:cNvSpPr/>
                  <p:nvPr/>
                </p:nvSpPr>
                <p:spPr>
                  <a:xfrm flipH="1" flipV="1">
                    <a:off x="4583880" y="1318680"/>
                    <a:ext cx="92880" cy="809640"/>
                  </a:xfrm>
                  <a:prstGeom prst="line">
                    <a:avLst/>
                  </a:prstGeom>
                  <a:ln w="29160">
                    <a:solidFill>
                      <a:srgbClr val="0066b3"/>
                    </a:solidFill>
                    <a:round/>
                    <a:tailEnd len="med" type="triangle" w="med"/>
                  </a:ln>
                </p:spPr>
                <p:style>
                  <a:lnRef idx="0"/>
                  <a:fillRef idx="0"/>
                  <a:effectRef idx="0"/>
                  <a:fontRef idx="minor"/>
                </p:style>
              </p:sp>
            </p:grpSp>
            <p:grpSp>
              <p:nvGrpSpPr>
                <p:cNvPr id="1023" name="Group 48"/>
                <p:cNvGrpSpPr/>
                <p:nvPr/>
              </p:nvGrpSpPr>
              <p:grpSpPr>
                <a:xfrm>
                  <a:off x="3325680" y="3678120"/>
                  <a:ext cx="1453320" cy="1489320"/>
                  <a:chOff x="3325680" y="3678120"/>
                  <a:chExt cx="1453320" cy="1489320"/>
                </a:xfrm>
              </p:grpSpPr>
              <p:sp>
                <p:nvSpPr>
                  <p:cNvPr id="1024" name="Line 49"/>
                  <p:cNvSpPr/>
                  <p:nvPr/>
                </p:nvSpPr>
                <p:spPr>
                  <a:xfrm flipH="1">
                    <a:off x="3772800" y="4047480"/>
                    <a:ext cx="491040" cy="534240"/>
                  </a:xfrm>
                  <a:prstGeom prst="line">
                    <a:avLst/>
                  </a:prstGeom>
                  <a:ln w="29160">
                    <a:solidFill>
                      <a:srgbClr val="0066b3"/>
                    </a:solidFill>
                    <a:round/>
                    <a:tailEnd len="med" type="triangle" w="med"/>
                  </a:ln>
                </p:spPr>
                <p:style>
                  <a:lnRef idx="0"/>
                  <a:fillRef idx="0"/>
                  <a:effectRef idx="0"/>
                  <a:fontRef idx="minor"/>
                </p:style>
              </p:sp>
              <p:sp>
                <p:nvSpPr>
                  <p:cNvPr id="1025" name="Line 50"/>
                  <p:cNvSpPr/>
                  <p:nvPr/>
                </p:nvSpPr>
                <p:spPr>
                  <a:xfrm flipH="1">
                    <a:off x="3648960" y="3969360"/>
                    <a:ext cx="547200" cy="576360"/>
                  </a:xfrm>
                  <a:prstGeom prst="line">
                    <a:avLst/>
                  </a:prstGeom>
                  <a:ln w="29160">
                    <a:solidFill>
                      <a:srgbClr val="0066b3"/>
                    </a:solidFill>
                    <a:round/>
                    <a:tailEnd len="med" type="triangle" w="med"/>
                  </a:ln>
                </p:spPr>
                <p:style>
                  <a:lnRef idx="0"/>
                  <a:fillRef idx="0"/>
                  <a:effectRef idx="0"/>
                  <a:fontRef idx="minor"/>
                </p:style>
              </p:sp>
              <p:sp>
                <p:nvSpPr>
                  <p:cNvPr id="1026" name="Line 51"/>
                  <p:cNvSpPr/>
                  <p:nvPr/>
                </p:nvSpPr>
                <p:spPr>
                  <a:xfrm flipH="1">
                    <a:off x="3508200" y="3848040"/>
                    <a:ext cx="615240" cy="563760"/>
                  </a:xfrm>
                  <a:prstGeom prst="line">
                    <a:avLst/>
                  </a:prstGeom>
                  <a:ln w="29160">
                    <a:solidFill>
                      <a:srgbClr val="0066b3"/>
                    </a:solidFill>
                    <a:round/>
                    <a:tailEnd len="med" type="triangle" w="med"/>
                  </a:ln>
                </p:spPr>
                <p:style>
                  <a:lnRef idx="0"/>
                  <a:fillRef idx="0"/>
                  <a:effectRef idx="0"/>
                  <a:fontRef idx="minor"/>
                </p:style>
              </p:sp>
              <p:sp>
                <p:nvSpPr>
                  <p:cNvPr id="1027" name="Line 52"/>
                  <p:cNvSpPr/>
                  <p:nvPr/>
                </p:nvSpPr>
                <p:spPr>
                  <a:xfrm flipH="1">
                    <a:off x="3395160" y="3775320"/>
                    <a:ext cx="631080" cy="523080"/>
                  </a:xfrm>
                  <a:prstGeom prst="line">
                    <a:avLst/>
                  </a:prstGeom>
                  <a:ln w="29160">
                    <a:solidFill>
                      <a:srgbClr val="0066b3"/>
                    </a:solidFill>
                    <a:round/>
                    <a:tailEnd len="med" type="triangle" w="med"/>
                  </a:ln>
                </p:spPr>
                <p:style>
                  <a:lnRef idx="0"/>
                  <a:fillRef idx="0"/>
                  <a:effectRef idx="0"/>
                  <a:fontRef idx="minor"/>
                </p:style>
              </p:sp>
              <p:sp>
                <p:nvSpPr>
                  <p:cNvPr id="1028" name="Line 53"/>
                  <p:cNvSpPr/>
                  <p:nvPr/>
                </p:nvSpPr>
                <p:spPr>
                  <a:xfrm flipH="1">
                    <a:off x="3325680" y="3678120"/>
                    <a:ext cx="627840" cy="462600"/>
                  </a:xfrm>
                  <a:prstGeom prst="line">
                    <a:avLst/>
                  </a:prstGeom>
                  <a:ln w="29160">
                    <a:solidFill>
                      <a:srgbClr val="0066b3"/>
                    </a:solidFill>
                    <a:round/>
                    <a:tailEnd len="med" type="triangle" w="med"/>
                  </a:ln>
                </p:spPr>
                <p:style>
                  <a:lnRef idx="0"/>
                  <a:fillRef idx="0"/>
                  <a:effectRef idx="0"/>
                  <a:fontRef idx="minor"/>
                </p:style>
              </p:sp>
              <p:sp>
                <p:nvSpPr>
                  <p:cNvPr id="1029" name="Line 54"/>
                  <p:cNvSpPr/>
                  <p:nvPr/>
                </p:nvSpPr>
                <p:spPr>
                  <a:xfrm flipH="1">
                    <a:off x="3886200" y="4115160"/>
                    <a:ext cx="504360" cy="586440"/>
                  </a:xfrm>
                  <a:prstGeom prst="line">
                    <a:avLst/>
                  </a:prstGeom>
                  <a:ln w="29160">
                    <a:solidFill>
                      <a:srgbClr val="0066b3"/>
                    </a:solidFill>
                    <a:round/>
                    <a:tailEnd len="med" type="triangle" w="med"/>
                  </a:ln>
                </p:spPr>
                <p:style>
                  <a:lnRef idx="0"/>
                  <a:fillRef idx="0"/>
                  <a:effectRef idx="0"/>
                  <a:fontRef idx="minor"/>
                </p:style>
              </p:sp>
              <p:sp>
                <p:nvSpPr>
                  <p:cNvPr id="1030" name="Line 55"/>
                  <p:cNvSpPr/>
                  <p:nvPr/>
                </p:nvSpPr>
                <p:spPr>
                  <a:xfrm flipH="1">
                    <a:off x="4131720" y="4212360"/>
                    <a:ext cx="380160" cy="659160"/>
                  </a:xfrm>
                  <a:prstGeom prst="line">
                    <a:avLst/>
                  </a:prstGeom>
                  <a:ln w="29160">
                    <a:solidFill>
                      <a:srgbClr val="0066b3"/>
                    </a:solidFill>
                    <a:round/>
                    <a:tailEnd len="med" type="triangle" w="med"/>
                  </a:ln>
                </p:spPr>
                <p:style>
                  <a:lnRef idx="0"/>
                  <a:fillRef idx="0"/>
                  <a:effectRef idx="0"/>
                  <a:fontRef idx="minor"/>
                </p:style>
              </p:sp>
              <p:sp>
                <p:nvSpPr>
                  <p:cNvPr id="1031" name="Line 56"/>
                  <p:cNvSpPr/>
                  <p:nvPr/>
                </p:nvSpPr>
                <p:spPr>
                  <a:xfrm flipH="1">
                    <a:off x="4396320" y="4260960"/>
                    <a:ext cx="285480" cy="793440"/>
                  </a:xfrm>
                  <a:prstGeom prst="line">
                    <a:avLst/>
                  </a:prstGeom>
                  <a:ln w="29160">
                    <a:solidFill>
                      <a:srgbClr val="0066b3"/>
                    </a:solidFill>
                    <a:round/>
                    <a:tailEnd len="med" type="triangle" w="med"/>
                  </a:ln>
                </p:spPr>
                <p:style>
                  <a:lnRef idx="0"/>
                  <a:fillRef idx="0"/>
                  <a:effectRef idx="0"/>
                  <a:fontRef idx="minor"/>
                </p:style>
              </p:sp>
              <p:sp>
                <p:nvSpPr>
                  <p:cNvPr id="1032" name="Line 57"/>
                  <p:cNvSpPr/>
                  <p:nvPr/>
                </p:nvSpPr>
                <p:spPr>
                  <a:xfrm flipH="1">
                    <a:off x="4686120" y="4357800"/>
                    <a:ext cx="92880" cy="809640"/>
                  </a:xfrm>
                  <a:prstGeom prst="line">
                    <a:avLst/>
                  </a:prstGeom>
                  <a:ln w="29160">
                    <a:solidFill>
                      <a:srgbClr val="0066b3"/>
                    </a:solidFill>
                    <a:round/>
                    <a:tailEnd len="med" type="triangle" w="med"/>
                  </a:ln>
                </p:spPr>
                <p:style>
                  <a:lnRef idx="0"/>
                  <a:fillRef idx="0"/>
                  <a:effectRef idx="0"/>
                  <a:fontRef idx="minor"/>
                </p:style>
              </p:sp>
            </p:grpSp>
            <p:grpSp>
              <p:nvGrpSpPr>
                <p:cNvPr id="1033" name="Group 58"/>
                <p:cNvGrpSpPr/>
                <p:nvPr/>
              </p:nvGrpSpPr>
              <p:grpSpPr>
                <a:xfrm>
                  <a:off x="2934000" y="2577960"/>
                  <a:ext cx="914040" cy="1546920"/>
                  <a:chOff x="2934000" y="2577960"/>
                  <a:chExt cx="914040" cy="1546920"/>
                </a:xfrm>
              </p:grpSpPr>
              <p:sp>
                <p:nvSpPr>
                  <p:cNvPr id="1034" name="Line 59"/>
                  <p:cNvSpPr/>
                  <p:nvPr/>
                </p:nvSpPr>
                <p:spPr>
                  <a:xfrm flipH="1">
                    <a:off x="2934000" y="3226680"/>
                    <a:ext cx="875520" cy="100800"/>
                  </a:xfrm>
                  <a:prstGeom prst="line">
                    <a:avLst/>
                  </a:prstGeom>
                  <a:ln w="29160">
                    <a:solidFill>
                      <a:srgbClr val="0066b3"/>
                    </a:solidFill>
                    <a:round/>
                    <a:tailEnd len="med" type="triangle" w="med"/>
                  </a:ln>
                </p:spPr>
                <p:style>
                  <a:lnRef idx="0"/>
                  <a:fillRef idx="0"/>
                  <a:effectRef idx="0"/>
                  <a:fontRef idx="minor"/>
                </p:style>
              </p:sp>
              <p:sp>
                <p:nvSpPr>
                  <p:cNvPr id="1035" name="Line 60"/>
                  <p:cNvSpPr/>
                  <p:nvPr/>
                </p:nvSpPr>
                <p:spPr>
                  <a:xfrm flipH="1">
                    <a:off x="2959200" y="3333600"/>
                    <a:ext cx="780840" cy="157680"/>
                  </a:xfrm>
                  <a:prstGeom prst="line">
                    <a:avLst/>
                  </a:prstGeom>
                  <a:ln w="29160">
                    <a:solidFill>
                      <a:srgbClr val="0066b3"/>
                    </a:solidFill>
                    <a:round/>
                    <a:tailEnd len="med" type="triangle" w="med"/>
                  </a:ln>
                </p:spPr>
                <p:style>
                  <a:lnRef idx="0"/>
                  <a:fillRef idx="0"/>
                  <a:effectRef idx="0"/>
                  <a:fontRef idx="minor"/>
                </p:style>
              </p:sp>
              <p:sp>
                <p:nvSpPr>
                  <p:cNvPr id="1036" name="Line 61"/>
                  <p:cNvSpPr/>
                  <p:nvPr/>
                </p:nvSpPr>
                <p:spPr>
                  <a:xfrm flipH="1">
                    <a:off x="2952720" y="3426480"/>
                    <a:ext cx="777240" cy="373320"/>
                  </a:xfrm>
                  <a:prstGeom prst="line">
                    <a:avLst/>
                  </a:prstGeom>
                  <a:ln w="29160">
                    <a:solidFill>
                      <a:srgbClr val="0066b3"/>
                    </a:solidFill>
                    <a:round/>
                    <a:tailEnd len="med" type="triangle" w="med"/>
                  </a:ln>
                </p:spPr>
                <p:style>
                  <a:lnRef idx="0"/>
                  <a:fillRef idx="0"/>
                  <a:effectRef idx="0"/>
                  <a:fontRef idx="minor"/>
                </p:style>
              </p:sp>
              <p:sp>
                <p:nvSpPr>
                  <p:cNvPr id="1037" name="Line 62"/>
                  <p:cNvSpPr/>
                  <p:nvPr/>
                </p:nvSpPr>
                <p:spPr>
                  <a:xfrm flipH="1">
                    <a:off x="3040920" y="3511800"/>
                    <a:ext cx="692280" cy="502200"/>
                  </a:xfrm>
                  <a:prstGeom prst="line">
                    <a:avLst/>
                  </a:prstGeom>
                  <a:ln w="29160">
                    <a:solidFill>
                      <a:srgbClr val="0066b3"/>
                    </a:solidFill>
                    <a:round/>
                    <a:tailEnd len="med" type="triangle" w="med"/>
                  </a:ln>
                </p:spPr>
                <p:style>
                  <a:lnRef idx="0"/>
                  <a:fillRef idx="0"/>
                  <a:effectRef idx="0"/>
                  <a:fontRef idx="minor"/>
                </p:style>
              </p:sp>
              <p:sp>
                <p:nvSpPr>
                  <p:cNvPr id="1038" name="Line 63"/>
                  <p:cNvSpPr/>
                  <p:nvPr/>
                </p:nvSpPr>
                <p:spPr>
                  <a:xfrm flipH="1">
                    <a:off x="3186000" y="3602880"/>
                    <a:ext cx="579600" cy="522000"/>
                  </a:xfrm>
                  <a:prstGeom prst="line">
                    <a:avLst/>
                  </a:prstGeom>
                  <a:ln w="29160">
                    <a:solidFill>
                      <a:srgbClr val="0066b3"/>
                    </a:solidFill>
                    <a:round/>
                    <a:tailEnd len="med" type="triangle" w="med"/>
                  </a:ln>
                </p:spPr>
                <p:style>
                  <a:lnRef idx="0"/>
                  <a:fillRef idx="0"/>
                  <a:effectRef idx="0"/>
                  <a:fontRef idx="minor"/>
                </p:style>
              </p:sp>
              <p:sp>
                <p:nvSpPr>
                  <p:cNvPr id="1039" name="Line 64"/>
                  <p:cNvSpPr/>
                  <p:nvPr/>
                </p:nvSpPr>
                <p:spPr>
                  <a:xfrm flipH="1">
                    <a:off x="2946600" y="3132360"/>
                    <a:ext cx="887760" cy="19080"/>
                  </a:xfrm>
                  <a:prstGeom prst="line">
                    <a:avLst/>
                  </a:prstGeom>
                  <a:ln w="29160">
                    <a:solidFill>
                      <a:srgbClr val="0066b3"/>
                    </a:solidFill>
                    <a:round/>
                    <a:tailEnd len="med" type="triangle" w="med"/>
                  </a:ln>
                </p:spPr>
                <p:style>
                  <a:lnRef idx="0"/>
                  <a:fillRef idx="0"/>
                  <a:effectRef idx="0"/>
                  <a:fontRef idx="minor"/>
                </p:style>
              </p:sp>
              <p:sp>
                <p:nvSpPr>
                  <p:cNvPr id="1040" name="Line 65"/>
                  <p:cNvSpPr/>
                  <p:nvPr/>
                </p:nvSpPr>
                <p:spPr>
                  <a:xfrm flipH="1" flipV="1">
                    <a:off x="2990520" y="3012480"/>
                    <a:ext cx="801000" cy="9000"/>
                  </a:xfrm>
                  <a:prstGeom prst="line">
                    <a:avLst/>
                  </a:prstGeom>
                  <a:ln w="29160">
                    <a:solidFill>
                      <a:srgbClr val="0066b3"/>
                    </a:solidFill>
                    <a:round/>
                    <a:tailEnd len="med" type="triangle" w="med"/>
                  </a:ln>
                </p:spPr>
                <p:style>
                  <a:lnRef idx="0"/>
                  <a:fillRef idx="0"/>
                  <a:effectRef idx="0"/>
                  <a:fontRef idx="minor"/>
                </p:style>
              </p:sp>
              <p:sp>
                <p:nvSpPr>
                  <p:cNvPr id="1041" name="Line 66"/>
                  <p:cNvSpPr/>
                  <p:nvPr/>
                </p:nvSpPr>
                <p:spPr>
                  <a:xfrm flipH="1" flipV="1">
                    <a:off x="2946600" y="2849040"/>
                    <a:ext cx="855360" cy="69120"/>
                  </a:xfrm>
                  <a:prstGeom prst="line">
                    <a:avLst/>
                  </a:prstGeom>
                  <a:ln w="29160">
                    <a:solidFill>
                      <a:srgbClr val="0066b3"/>
                    </a:solidFill>
                    <a:round/>
                    <a:tailEnd len="med" type="triangle" w="med"/>
                  </a:ln>
                </p:spPr>
                <p:style>
                  <a:lnRef idx="0"/>
                  <a:fillRef idx="0"/>
                  <a:effectRef idx="0"/>
                  <a:fontRef idx="minor"/>
                </p:style>
              </p:sp>
              <p:sp>
                <p:nvSpPr>
                  <p:cNvPr id="1042" name="Line 67"/>
                  <p:cNvSpPr/>
                  <p:nvPr/>
                </p:nvSpPr>
                <p:spPr>
                  <a:xfrm flipH="1" flipV="1">
                    <a:off x="3022200" y="2577960"/>
                    <a:ext cx="825840" cy="273960"/>
                  </a:xfrm>
                  <a:prstGeom prst="line">
                    <a:avLst/>
                  </a:prstGeom>
                  <a:ln w="29160">
                    <a:solidFill>
                      <a:srgbClr val="0066b3"/>
                    </a:solidFill>
                    <a:round/>
                    <a:tailEnd len="med" type="triangle" w="med"/>
                  </a:ln>
                </p:spPr>
                <p:style>
                  <a:lnRef idx="0"/>
                  <a:fillRef idx="0"/>
                  <a:effectRef idx="0"/>
                  <a:fontRef idx="minor"/>
                </p:style>
              </p:sp>
            </p:grpSp>
          </p:grpSp>
          <p:grpSp>
            <p:nvGrpSpPr>
              <p:cNvPr id="1043" name="Group 68"/>
              <p:cNvGrpSpPr/>
              <p:nvPr/>
            </p:nvGrpSpPr>
            <p:grpSpPr>
              <a:xfrm>
                <a:off x="3547080" y="915120"/>
                <a:ext cx="3599280" cy="3548160"/>
                <a:chOff x="3547080" y="915120"/>
                <a:chExt cx="3599280" cy="3548160"/>
              </a:xfrm>
            </p:grpSpPr>
            <p:pic>
              <p:nvPicPr>
                <p:cNvPr id="1044" name="" descr=""/>
                <p:cNvPicPr/>
                <p:nvPr/>
              </p:nvPicPr>
              <p:blipFill>
                <a:blip r:embed="rId1"/>
                <a:stretch/>
              </p:blipFill>
              <p:spPr>
                <a:xfrm>
                  <a:off x="3547080" y="1940400"/>
                  <a:ext cx="2870640" cy="2522880"/>
                </a:xfrm>
                <a:prstGeom prst="rect">
                  <a:avLst/>
                </a:prstGeom>
                <a:ln>
                  <a:noFill/>
                </a:ln>
              </p:spPr>
            </p:pic>
            <p:grpSp>
              <p:nvGrpSpPr>
                <p:cNvPr id="1045" name="Group 69"/>
                <p:cNvGrpSpPr/>
                <p:nvPr/>
              </p:nvGrpSpPr>
              <p:grpSpPr>
                <a:xfrm>
                  <a:off x="5459400" y="3226680"/>
                  <a:ext cx="1686960" cy="1140120"/>
                  <a:chOff x="5459400" y="3226680"/>
                  <a:chExt cx="1686960" cy="1140120"/>
                </a:xfrm>
              </p:grpSpPr>
              <p:sp>
                <p:nvSpPr>
                  <p:cNvPr id="1046" name="Line 70"/>
                  <p:cNvSpPr/>
                  <p:nvPr/>
                </p:nvSpPr>
                <p:spPr>
                  <a:xfrm>
                    <a:off x="5603760" y="3314880"/>
                    <a:ext cx="1259280" cy="352800"/>
                  </a:xfrm>
                  <a:prstGeom prst="line">
                    <a:avLst/>
                  </a:prstGeom>
                  <a:ln w="38160">
                    <a:solidFill>
                      <a:srgbClr val="ce181e"/>
                    </a:solidFill>
                    <a:round/>
                    <a:tailEnd len="med" type="triangle" w="med"/>
                  </a:ln>
                </p:spPr>
                <p:style>
                  <a:lnRef idx="0"/>
                  <a:fillRef idx="0"/>
                  <a:effectRef idx="0"/>
                  <a:fontRef idx="minor"/>
                </p:style>
              </p:sp>
              <p:sp>
                <p:nvSpPr>
                  <p:cNvPr id="1047" name="Line 71"/>
                  <p:cNvSpPr/>
                  <p:nvPr/>
                </p:nvSpPr>
                <p:spPr>
                  <a:xfrm>
                    <a:off x="5603760" y="3314880"/>
                    <a:ext cx="1436040" cy="182880"/>
                  </a:xfrm>
                  <a:prstGeom prst="line">
                    <a:avLst/>
                  </a:prstGeom>
                  <a:ln w="38160">
                    <a:solidFill>
                      <a:srgbClr val="ce181e"/>
                    </a:solidFill>
                    <a:round/>
                    <a:tailEnd len="med" type="triangle" w="med"/>
                  </a:ln>
                </p:spPr>
                <p:style>
                  <a:lnRef idx="0"/>
                  <a:fillRef idx="0"/>
                  <a:effectRef idx="0"/>
                  <a:fontRef idx="minor"/>
                </p:style>
              </p:sp>
              <p:sp>
                <p:nvSpPr>
                  <p:cNvPr id="1048" name="Line 72"/>
                  <p:cNvSpPr/>
                  <p:nvPr/>
                </p:nvSpPr>
                <p:spPr>
                  <a:xfrm>
                    <a:off x="5603760" y="3314880"/>
                    <a:ext cx="1429560" cy="453600"/>
                  </a:xfrm>
                  <a:prstGeom prst="line">
                    <a:avLst/>
                  </a:prstGeom>
                  <a:ln w="38160">
                    <a:solidFill>
                      <a:srgbClr val="ce181e"/>
                    </a:solidFill>
                    <a:round/>
                    <a:tailEnd len="med" type="triangle" w="med"/>
                  </a:ln>
                </p:spPr>
                <p:style>
                  <a:lnRef idx="0"/>
                  <a:fillRef idx="0"/>
                  <a:effectRef idx="0"/>
                  <a:fontRef idx="minor"/>
                </p:style>
              </p:sp>
              <p:sp>
                <p:nvSpPr>
                  <p:cNvPr id="1049" name="Line 73"/>
                  <p:cNvSpPr/>
                  <p:nvPr/>
                </p:nvSpPr>
                <p:spPr>
                  <a:xfrm>
                    <a:off x="5566320" y="3327480"/>
                    <a:ext cx="1322280" cy="642240"/>
                  </a:xfrm>
                  <a:prstGeom prst="line">
                    <a:avLst/>
                  </a:prstGeom>
                  <a:ln w="38160">
                    <a:solidFill>
                      <a:srgbClr val="ce181e"/>
                    </a:solidFill>
                    <a:round/>
                    <a:tailEnd len="med" type="triangle" w="med"/>
                  </a:ln>
                </p:spPr>
                <p:style>
                  <a:lnRef idx="0"/>
                  <a:fillRef idx="0"/>
                  <a:effectRef idx="0"/>
                  <a:fontRef idx="minor"/>
                </p:style>
              </p:sp>
              <p:sp>
                <p:nvSpPr>
                  <p:cNvPr id="1050" name="Line 74"/>
                  <p:cNvSpPr/>
                  <p:nvPr/>
                </p:nvSpPr>
                <p:spPr>
                  <a:xfrm>
                    <a:off x="5547240" y="3277080"/>
                    <a:ext cx="1120680" cy="843840"/>
                  </a:xfrm>
                  <a:prstGeom prst="line">
                    <a:avLst/>
                  </a:prstGeom>
                  <a:ln w="38160">
                    <a:solidFill>
                      <a:srgbClr val="ce181e"/>
                    </a:solidFill>
                    <a:round/>
                    <a:tailEnd len="med" type="triangle" w="med"/>
                  </a:ln>
                </p:spPr>
                <p:style>
                  <a:lnRef idx="0"/>
                  <a:fillRef idx="0"/>
                  <a:effectRef idx="0"/>
                  <a:fontRef idx="minor"/>
                </p:style>
              </p:sp>
              <p:sp>
                <p:nvSpPr>
                  <p:cNvPr id="1051" name="CustomShape 75"/>
                  <p:cNvSpPr/>
                  <p:nvPr/>
                </p:nvSpPr>
                <p:spPr>
                  <a:xfrm rot="1800000">
                    <a:off x="6598800" y="3341520"/>
                    <a:ext cx="315000" cy="1013760"/>
                  </a:xfrm>
                  <a:prstGeom prst="ellipse">
                    <a:avLst/>
                  </a:prstGeom>
                  <a:solidFill>
                    <a:srgbClr val="ce181e">
                      <a:alpha val="50000"/>
                    </a:srgbClr>
                  </a:solidFill>
                  <a:ln>
                    <a:solidFill>
                      <a:srgbClr val="808080"/>
                    </a:solidFill>
                  </a:ln>
                </p:spPr>
                <p:style>
                  <a:lnRef idx="0"/>
                  <a:fillRef idx="0"/>
                  <a:effectRef idx="0"/>
                  <a:fontRef idx="minor"/>
                </p:style>
              </p:sp>
              <p:cxnSp>
                <p:nvCxnSpPr>
                  <p:cNvPr id="1052" name="Line 76"/>
                  <p:cNvCxnSpPr>
                    <a:stCxn id="1051" idx="0"/>
                  </p:cNvCxnSpPr>
                  <p:nvPr/>
                </p:nvCxnSpPr>
                <p:spPr>
                  <a:xfrm flipH="1" flipV="1">
                    <a:off x="5459400" y="3226680"/>
                    <a:ext cx="1551600" cy="182880"/>
                  </a:xfrm>
                  <a:prstGeom prst="straightConnector1">
                    <a:avLst/>
                  </a:prstGeom>
                  <a:ln w="38160">
                    <a:solidFill>
                      <a:srgbClr val="ce181e"/>
                    </a:solidFill>
                    <a:round/>
                  </a:ln>
                </p:spPr>
              </p:cxnSp>
              <p:cxnSp>
                <p:nvCxnSpPr>
                  <p:cNvPr id="1053" name="Line 77"/>
                  <p:cNvCxnSpPr>
                    <a:stCxn id="1051" idx="4"/>
                    <a:endCxn id="1052" idx="1"/>
                  </p:cNvCxnSpPr>
                  <p:nvPr/>
                </p:nvCxnSpPr>
                <p:spPr>
                  <a:xfrm flipH="1" flipV="1">
                    <a:off x="5459400" y="3226680"/>
                    <a:ext cx="1045440" cy="1061280"/>
                  </a:xfrm>
                  <a:prstGeom prst="straightConnector1">
                    <a:avLst/>
                  </a:prstGeom>
                  <a:ln w="38160">
                    <a:solidFill>
                      <a:srgbClr val="ce181e"/>
                    </a:solidFill>
                    <a:round/>
                  </a:ln>
                </p:spPr>
              </p:cxnSp>
            </p:grpSp>
            <p:grpSp>
              <p:nvGrpSpPr>
                <p:cNvPr id="1054" name="Group 78"/>
                <p:cNvGrpSpPr/>
                <p:nvPr/>
              </p:nvGrpSpPr>
              <p:grpSpPr>
                <a:xfrm>
                  <a:off x="4322880" y="915120"/>
                  <a:ext cx="1046520" cy="1629720"/>
                  <a:chOff x="4322880" y="915120"/>
                  <a:chExt cx="1046520" cy="1629720"/>
                </a:xfrm>
              </p:grpSpPr>
              <p:sp>
                <p:nvSpPr>
                  <p:cNvPr id="1055" name="Line 79"/>
                  <p:cNvSpPr/>
                  <p:nvPr/>
                </p:nvSpPr>
                <p:spPr>
                  <a:xfrm flipH="1" flipV="1">
                    <a:off x="4637520" y="1163520"/>
                    <a:ext cx="489960" cy="1212480"/>
                  </a:xfrm>
                  <a:prstGeom prst="line">
                    <a:avLst/>
                  </a:prstGeom>
                  <a:ln w="38160">
                    <a:solidFill>
                      <a:srgbClr val="ce181e"/>
                    </a:solidFill>
                    <a:round/>
                    <a:tailEnd len="med" type="triangle" w="med"/>
                  </a:ln>
                </p:spPr>
                <p:style>
                  <a:lnRef idx="0"/>
                  <a:fillRef idx="0"/>
                  <a:effectRef idx="0"/>
                  <a:fontRef idx="minor"/>
                </p:style>
              </p:sp>
              <p:sp>
                <p:nvSpPr>
                  <p:cNvPr id="1056" name="Line 80"/>
                  <p:cNvSpPr/>
                  <p:nvPr/>
                </p:nvSpPr>
                <p:spPr>
                  <a:xfrm flipH="1" flipV="1">
                    <a:off x="4395240" y="1127880"/>
                    <a:ext cx="732240" cy="1248480"/>
                  </a:xfrm>
                  <a:prstGeom prst="line">
                    <a:avLst/>
                  </a:prstGeom>
                  <a:ln w="38160">
                    <a:solidFill>
                      <a:srgbClr val="ce181e"/>
                    </a:solidFill>
                    <a:round/>
                    <a:tailEnd len="med" type="triangle" w="med"/>
                  </a:ln>
                </p:spPr>
                <p:style>
                  <a:lnRef idx="0"/>
                  <a:fillRef idx="0"/>
                  <a:effectRef idx="0"/>
                  <a:fontRef idx="minor"/>
                </p:style>
              </p:sp>
              <p:sp>
                <p:nvSpPr>
                  <p:cNvPr id="1057" name="Line 81"/>
                  <p:cNvSpPr/>
                  <p:nvPr/>
                </p:nvSpPr>
                <p:spPr>
                  <a:xfrm flipH="1" flipV="1">
                    <a:off x="4613040" y="967680"/>
                    <a:ext cx="514080" cy="1409040"/>
                  </a:xfrm>
                  <a:prstGeom prst="line">
                    <a:avLst/>
                  </a:prstGeom>
                  <a:ln w="38160">
                    <a:solidFill>
                      <a:srgbClr val="ce181e"/>
                    </a:solidFill>
                    <a:round/>
                    <a:tailEnd len="med" type="triangle" w="med"/>
                  </a:ln>
                </p:spPr>
                <p:style>
                  <a:lnRef idx="0"/>
                  <a:fillRef idx="0"/>
                  <a:effectRef idx="0"/>
                  <a:fontRef idx="minor"/>
                </p:style>
              </p:sp>
              <p:sp>
                <p:nvSpPr>
                  <p:cNvPr id="1058" name="Line 82"/>
                  <p:cNvSpPr/>
                  <p:nvPr/>
                </p:nvSpPr>
                <p:spPr>
                  <a:xfrm flipH="1" flipV="1">
                    <a:off x="4861080" y="959040"/>
                    <a:ext cx="299160" cy="1439280"/>
                  </a:xfrm>
                  <a:prstGeom prst="line">
                    <a:avLst/>
                  </a:prstGeom>
                  <a:ln w="38160">
                    <a:solidFill>
                      <a:srgbClr val="ce181e"/>
                    </a:solidFill>
                    <a:round/>
                    <a:tailEnd len="med" type="triangle" w="med"/>
                  </a:ln>
                </p:spPr>
                <p:style>
                  <a:lnRef idx="0"/>
                  <a:fillRef idx="0"/>
                  <a:effectRef idx="0"/>
                  <a:fontRef idx="minor"/>
                </p:style>
              </p:sp>
              <p:sp>
                <p:nvSpPr>
                  <p:cNvPr id="1059" name="Line 83"/>
                  <p:cNvSpPr/>
                  <p:nvPr/>
                </p:nvSpPr>
                <p:spPr>
                  <a:xfrm flipH="1" flipV="1">
                    <a:off x="5115600" y="1041480"/>
                    <a:ext cx="16560" cy="1402920"/>
                  </a:xfrm>
                  <a:prstGeom prst="line">
                    <a:avLst/>
                  </a:prstGeom>
                  <a:ln w="38160">
                    <a:solidFill>
                      <a:srgbClr val="ce181e"/>
                    </a:solidFill>
                    <a:round/>
                    <a:tailEnd len="med" type="triangle" w="med"/>
                  </a:ln>
                </p:spPr>
                <p:style>
                  <a:lnRef idx="0"/>
                  <a:fillRef idx="0"/>
                  <a:effectRef idx="0"/>
                  <a:fontRef idx="minor"/>
                </p:style>
              </p:sp>
              <p:sp>
                <p:nvSpPr>
                  <p:cNvPr id="1060" name="CustomShape 84"/>
                  <p:cNvSpPr/>
                  <p:nvPr/>
                </p:nvSpPr>
                <p:spPr>
                  <a:xfrm rot="15741000">
                    <a:off x="4688640" y="630720"/>
                    <a:ext cx="314640" cy="1013760"/>
                  </a:xfrm>
                  <a:prstGeom prst="ellipse">
                    <a:avLst/>
                  </a:prstGeom>
                  <a:solidFill>
                    <a:srgbClr val="ce181e">
                      <a:alpha val="50000"/>
                    </a:srgbClr>
                  </a:solidFill>
                  <a:ln>
                    <a:solidFill>
                      <a:srgbClr val="808080"/>
                    </a:solidFill>
                  </a:ln>
                </p:spPr>
                <p:style>
                  <a:lnRef idx="0"/>
                  <a:fillRef idx="0"/>
                  <a:effectRef idx="0"/>
                  <a:fontRef idx="minor"/>
                </p:style>
              </p:sp>
              <p:cxnSp>
                <p:nvCxnSpPr>
                  <p:cNvPr id="1061" name="Line 85"/>
                  <p:cNvCxnSpPr>
                    <a:stCxn id="1060" idx="0"/>
                  </p:cNvCxnSpPr>
                  <p:nvPr/>
                </p:nvCxnSpPr>
                <p:spPr>
                  <a:xfrm>
                    <a:off x="4343760" y="1204560"/>
                    <a:ext cx="802800" cy="1340640"/>
                  </a:xfrm>
                  <a:prstGeom prst="straightConnector1">
                    <a:avLst/>
                  </a:prstGeom>
                  <a:ln w="38160">
                    <a:solidFill>
                      <a:srgbClr val="ce181e"/>
                    </a:solidFill>
                    <a:round/>
                  </a:ln>
                </p:spPr>
              </p:cxnSp>
              <p:cxnSp>
                <p:nvCxnSpPr>
                  <p:cNvPr id="1062" name="Line 86"/>
                  <p:cNvCxnSpPr>
                    <a:stCxn id="1060" idx="4"/>
                    <a:endCxn id="1061" idx="2"/>
                  </p:cNvCxnSpPr>
                  <p:nvPr/>
                </p:nvCxnSpPr>
                <p:spPr>
                  <a:xfrm flipH="1">
                    <a:off x="5146200" y="1070640"/>
                    <a:ext cx="203040" cy="1474560"/>
                  </a:xfrm>
                  <a:prstGeom prst="straightConnector1">
                    <a:avLst/>
                  </a:prstGeom>
                  <a:ln w="38160">
                    <a:solidFill>
                      <a:srgbClr val="ce181e"/>
                    </a:solidFill>
                    <a:round/>
                  </a:ln>
                </p:spPr>
              </p:cxnSp>
            </p:grpSp>
          </p:grpSp>
        </p:grpSp>
        <p:pic>
          <p:nvPicPr>
            <p:cNvPr id="1063" name="" descr=""/>
            <p:cNvPicPr/>
            <p:nvPr/>
          </p:nvPicPr>
          <p:blipFill>
            <a:blip r:embed="rId2"/>
            <a:stretch/>
          </p:blipFill>
          <p:spPr>
            <a:xfrm rot="19800000">
              <a:off x="4099320" y="2323800"/>
              <a:ext cx="1585080" cy="1621800"/>
            </a:xfrm>
            <a:prstGeom prst="rect">
              <a:avLst/>
            </a:prstGeom>
            <a:ln>
              <a:noFill/>
            </a:ln>
          </p:spPr>
        </p:pic>
        <p:sp>
          <p:nvSpPr>
            <p:cNvPr id="1064" name="CustomShape 87"/>
            <p:cNvSpPr/>
            <p:nvPr/>
          </p:nvSpPr>
          <p:spPr>
            <a:xfrm rot="8880000">
              <a:off x="3170160" y="3432960"/>
              <a:ext cx="314640" cy="1013760"/>
            </a:xfrm>
            <a:prstGeom prst="ellipse">
              <a:avLst/>
            </a:prstGeom>
            <a:solidFill>
              <a:srgbClr val="0066b3">
                <a:alpha val="50000"/>
              </a:srgbClr>
            </a:solidFill>
            <a:ln>
              <a:solidFill>
                <a:srgbClr val="808080"/>
              </a:solidFill>
            </a:ln>
          </p:spPr>
          <p:style>
            <a:lnRef idx="0"/>
            <a:fillRef idx="0"/>
            <a:effectRef idx="0"/>
            <a:fontRef idx="minor"/>
          </p:style>
        </p:sp>
        <p:cxnSp>
          <p:nvCxnSpPr>
            <p:cNvPr id="1065" name="Line 88"/>
            <p:cNvCxnSpPr>
              <a:stCxn id="1064" idx="4"/>
              <a:endCxn id="1063" idx="1"/>
            </p:cNvCxnSpPr>
            <p:nvPr/>
          </p:nvCxnSpPr>
          <p:spPr>
            <a:xfrm>
              <a:off x="3059640" y="3509640"/>
              <a:ext cx="1146240" cy="21600"/>
            </a:xfrm>
            <a:prstGeom prst="straightConnector1">
              <a:avLst/>
            </a:prstGeom>
            <a:ln w="29160">
              <a:solidFill>
                <a:srgbClr val="0066b3"/>
              </a:solidFill>
              <a:round/>
            </a:ln>
          </p:spPr>
        </p:cxnSp>
        <p:cxnSp>
          <p:nvCxnSpPr>
            <p:cNvPr id="1066" name="Line 89"/>
            <p:cNvCxnSpPr>
              <a:stCxn id="1063" idx="1"/>
              <a:endCxn id="1064" idx="0"/>
            </p:cNvCxnSpPr>
            <p:nvPr/>
          </p:nvCxnSpPr>
          <p:spPr>
            <a:xfrm flipH="1">
              <a:off x="3596040" y="3530880"/>
              <a:ext cx="609840" cy="839520"/>
            </a:xfrm>
            <a:prstGeom prst="straightConnector1">
              <a:avLst/>
            </a:prstGeom>
            <a:ln w="29160">
              <a:solidFill>
                <a:srgbClr val="0066b3"/>
              </a:solidFill>
              <a:round/>
            </a:ln>
          </p:spPr>
        </p:cxnSp>
        <p:sp>
          <p:nvSpPr>
            <p:cNvPr id="1067" name="CustomShape 90"/>
            <p:cNvSpPr/>
            <p:nvPr/>
          </p:nvSpPr>
          <p:spPr>
            <a:xfrm rot="10800000">
              <a:off x="2883600" y="2459520"/>
              <a:ext cx="314640" cy="1013760"/>
            </a:xfrm>
            <a:prstGeom prst="ellipse">
              <a:avLst/>
            </a:prstGeom>
            <a:solidFill>
              <a:srgbClr val="0066b3">
                <a:alpha val="50000"/>
              </a:srgbClr>
            </a:solidFill>
            <a:ln>
              <a:solidFill>
                <a:srgbClr val="808080"/>
              </a:solidFill>
            </a:ln>
          </p:spPr>
          <p:style>
            <a:lnRef idx="0"/>
            <a:fillRef idx="0"/>
            <a:effectRef idx="0"/>
            <a:fontRef idx="minor"/>
          </p:style>
        </p:sp>
        <p:sp>
          <p:nvSpPr>
            <p:cNvPr id="1068" name="CustomShape 91"/>
            <p:cNvSpPr/>
            <p:nvPr/>
          </p:nvSpPr>
          <p:spPr>
            <a:xfrm rot="13560000">
              <a:off x="3277800" y="1597320"/>
              <a:ext cx="314640" cy="1013760"/>
            </a:xfrm>
            <a:prstGeom prst="ellipse">
              <a:avLst/>
            </a:prstGeom>
            <a:solidFill>
              <a:srgbClr val="0066b3">
                <a:alpha val="50000"/>
              </a:srgbClr>
            </a:solidFill>
            <a:ln>
              <a:solidFill>
                <a:srgbClr val="808080"/>
              </a:solidFill>
            </a:ln>
          </p:spPr>
          <p:style>
            <a:lnRef idx="0"/>
            <a:fillRef idx="0"/>
            <a:effectRef idx="0"/>
            <a:fontRef idx="minor"/>
          </p:style>
        </p:sp>
        <p:sp>
          <p:nvSpPr>
            <p:cNvPr id="1069" name="CustomShape 92"/>
            <p:cNvSpPr/>
            <p:nvPr/>
          </p:nvSpPr>
          <p:spPr>
            <a:xfrm rot="14760000">
              <a:off x="3986280" y="1334880"/>
              <a:ext cx="181440" cy="580680"/>
            </a:xfrm>
            <a:prstGeom prst="ellipse">
              <a:avLst/>
            </a:prstGeom>
            <a:solidFill>
              <a:srgbClr val="0066b3">
                <a:alpha val="50000"/>
              </a:srgbClr>
            </a:solidFill>
            <a:ln>
              <a:solidFill>
                <a:srgbClr val="808080"/>
              </a:solidFill>
            </a:ln>
          </p:spPr>
          <p:style>
            <a:lnRef idx="0"/>
            <a:fillRef idx="0"/>
            <a:effectRef idx="0"/>
            <a:fontRef idx="minor"/>
          </p:style>
        </p:sp>
        <p:sp>
          <p:nvSpPr>
            <p:cNvPr id="1070" name="CustomShape 93"/>
            <p:cNvSpPr/>
            <p:nvPr/>
          </p:nvSpPr>
          <p:spPr>
            <a:xfrm rot="7620000">
              <a:off x="3820320" y="4219920"/>
              <a:ext cx="314640" cy="1013760"/>
            </a:xfrm>
            <a:prstGeom prst="ellipse">
              <a:avLst/>
            </a:prstGeom>
            <a:solidFill>
              <a:srgbClr val="0066b3">
                <a:alpha val="50000"/>
              </a:srgbClr>
            </a:solidFill>
            <a:ln>
              <a:solidFill>
                <a:srgbClr val="808080"/>
              </a:solidFill>
            </a:ln>
          </p:spPr>
          <p:style>
            <a:lnRef idx="0"/>
            <a:fillRef idx="0"/>
            <a:effectRef idx="0"/>
            <a:fontRef idx="minor"/>
          </p:style>
        </p:sp>
        <p:sp>
          <p:nvSpPr>
            <p:cNvPr id="1071" name="CustomShape 94"/>
            <p:cNvSpPr/>
            <p:nvPr/>
          </p:nvSpPr>
          <p:spPr>
            <a:xfrm rot="5400000">
              <a:off x="4750920" y="4551480"/>
              <a:ext cx="314640" cy="1013760"/>
            </a:xfrm>
            <a:prstGeom prst="ellipse">
              <a:avLst/>
            </a:prstGeom>
            <a:solidFill>
              <a:srgbClr val="0066b3">
                <a:alpha val="50000"/>
              </a:srgbClr>
            </a:solidFill>
            <a:ln>
              <a:solidFill>
                <a:srgbClr val="808080"/>
              </a:solidFill>
            </a:ln>
          </p:spPr>
          <p:style>
            <a:lnRef idx="0"/>
            <a:fillRef idx="0"/>
            <a:effectRef idx="0"/>
            <a:fontRef idx="minor"/>
          </p:style>
        </p:sp>
        <p:sp>
          <p:nvSpPr>
            <p:cNvPr id="1072" name="CustomShape 95"/>
            <p:cNvSpPr/>
            <p:nvPr/>
          </p:nvSpPr>
          <p:spPr>
            <a:xfrm rot="3060000">
              <a:off x="5573880" y="4414320"/>
              <a:ext cx="314640" cy="810360"/>
            </a:xfrm>
            <a:prstGeom prst="ellipse">
              <a:avLst/>
            </a:prstGeom>
            <a:solidFill>
              <a:srgbClr val="0066b3">
                <a:alpha val="50000"/>
              </a:srgbClr>
            </a:solidFill>
            <a:ln>
              <a:solidFill>
                <a:srgbClr val="808080"/>
              </a:solidFill>
            </a:ln>
          </p:spPr>
          <p:style>
            <a:lnRef idx="0"/>
            <a:fillRef idx="0"/>
            <a:effectRef idx="0"/>
            <a:fontRef idx="minor"/>
          </p:style>
        </p:sp>
        <p:sp>
          <p:nvSpPr>
            <p:cNvPr id="1073" name="CustomShape 96"/>
            <p:cNvSpPr/>
            <p:nvPr/>
          </p:nvSpPr>
          <p:spPr>
            <a:xfrm rot="2229000">
              <a:off x="6089760" y="4190400"/>
              <a:ext cx="314640" cy="533520"/>
            </a:xfrm>
            <a:prstGeom prst="ellipse">
              <a:avLst/>
            </a:prstGeom>
            <a:solidFill>
              <a:srgbClr val="0066b3">
                <a:alpha val="50000"/>
              </a:srgbClr>
            </a:solidFill>
            <a:ln>
              <a:solidFill>
                <a:srgbClr val="808080"/>
              </a:solidFill>
            </a:ln>
          </p:spPr>
          <p:style>
            <a:lnRef idx="0"/>
            <a:fillRef idx="0"/>
            <a:effectRef idx="0"/>
            <a:fontRef idx="minor"/>
          </p:style>
        </p:sp>
        <p:sp>
          <p:nvSpPr>
            <p:cNvPr id="1074" name="CustomShape 97"/>
            <p:cNvSpPr/>
            <p:nvPr/>
          </p:nvSpPr>
          <p:spPr>
            <a:xfrm rot="20700000">
              <a:off x="6718680" y="2545560"/>
              <a:ext cx="314640" cy="810360"/>
            </a:xfrm>
            <a:prstGeom prst="ellipse">
              <a:avLst/>
            </a:prstGeom>
            <a:solidFill>
              <a:srgbClr val="0066b3">
                <a:alpha val="50000"/>
              </a:srgbClr>
            </a:solidFill>
            <a:ln>
              <a:solidFill>
                <a:srgbClr val="808080"/>
              </a:solidFill>
            </a:ln>
          </p:spPr>
          <p:style>
            <a:lnRef idx="0"/>
            <a:fillRef idx="0"/>
            <a:effectRef idx="0"/>
            <a:fontRef idx="minor"/>
          </p:style>
        </p:sp>
        <p:sp>
          <p:nvSpPr>
            <p:cNvPr id="1075" name="CustomShape 98"/>
            <p:cNvSpPr/>
            <p:nvPr/>
          </p:nvSpPr>
          <p:spPr>
            <a:xfrm rot="18624600">
              <a:off x="5567040" y="1177200"/>
              <a:ext cx="314640" cy="810360"/>
            </a:xfrm>
            <a:prstGeom prst="ellipse">
              <a:avLst/>
            </a:prstGeom>
            <a:solidFill>
              <a:srgbClr val="0066b3">
                <a:alpha val="50000"/>
              </a:srgbClr>
            </a:solidFill>
            <a:ln>
              <a:solidFill>
                <a:srgbClr val="808080"/>
              </a:solidFill>
            </a:ln>
          </p:spPr>
          <p:style>
            <a:lnRef idx="0"/>
            <a:fillRef idx="0"/>
            <a:effectRef idx="0"/>
            <a:fontRef idx="minor"/>
          </p:style>
        </p:sp>
        <p:sp>
          <p:nvSpPr>
            <p:cNvPr id="1076" name="CustomShape 99"/>
            <p:cNvSpPr/>
            <p:nvPr/>
          </p:nvSpPr>
          <p:spPr>
            <a:xfrm rot="19614600">
              <a:off x="6233040" y="1689480"/>
              <a:ext cx="314640" cy="948600"/>
            </a:xfrm>
            <a:prstGeom prst="ellipse">
              <a:avLst/>
            </a:prstGeom>
            <a:solidFill>
              <a:srgbClr val="0066b3">
                <a:alpha val="50000"/>
              </a:srgbClr>
            </a:solidFill>
            <a:ln>
              <a:solidFill>
                <a:srgbClr val="808080"/>
              </a:solidFill>
            </a:ln>
          </p:spPr>
          <p:style>
            <a:lnRef idx="0"/>
            <a:fillRef idx="0"/>
            <a:effectRef idx="0"/>
            <a:fontRef idx="minor"/>
          </p:style>
        </p:sp>
      </p:grpSp>
      <p:sp>
        <p:nvSpPr>
          <p:cNvPr id="1077" name="TextShape 100"/>
          <p:cNvSpPr txBox="1"/>
          <p:nvPr/>
        </p:nvSpPr>
        <p:spPr>
          <a:xfrm>
            <a:off x="-257760" y="3728520"/>
            <a:ext cx="3571920" cy="1083960"/>
          </a:xfrm>
          <a:prstGeom prst="rect">
            <a:avLst/>
          </a:prstGeom>
          <a:noFill/>
          <a:ln>
            <a:noFill/>
          </a:ln>
        </p:spPr>
        <p:txBody>
          <a:bodyPr lIns="90000" rIns="90000" tIns="45000" bIns="45000">
            <a:noAutofit/>
          </a:bodyPr>
          <a:p>
            <a:pPr algn="ctr"/>
            <a:r>
              <a:rPr b="1" i="1" lang="en-US" sz="2500" spc="-1" strike="noStrike">
                <a:solidFill>
                  <a:srgbClr val="0066b3"/>
                </a:solidFill>
                <a:latin typeface="Arial"/>
              </a:rPr>
              <a:t>C</a:t>
            </a:r>
            <a:r>
              <a:rPr b="1" i="1" lang="en-US" sz="2500" spc="-1" strike="noStrike">
                <a:solidFill>
                  <a:srgbClr val="0066b3"/>
                </a:solidFill>
                <a:latin typeface="Arial"/>
              </a:rPr>
              <a:t>o</a:t>
            </a:r>
            <a:r>
              <a:rPr b="1" i="1" lang="en-US" sz="2500" spc="-1" strike="noStrike">
                <a:solidFill>
                  <a:srgbClr val="0066b3"/>
                </a:solidFill>
                <a:latin typeface="Arial"/>
              </a:rPr>
              <a:t>m</a:t>
            </a:r>
            <a:r>
              <a:rPr b="1" i="1" lang="en-US" sz="2500" spc="-1" strike="noStrike">
                <a:solidFill>
                  <a:srgbClr val="0066b3"/>
                </a:solidFill>
                <a:latin typeface="Arial"/>
              </a:rPr>
              <a:t>b</a:t>
            </a:r>
            <a:r>
              <a:rPr b="1" i="1" lang="en-US" sz="2500" spc="-1" strike="noStrike">
                <a:solidFill>
                  <a:srgbClr val="0066b3"/>
                </a:solidFill>
                <a:latin typeface="Arial"/>
              </a:rPr>
              <a:t>i</a:t>
            </a:r>
            <a:r>
              <a:rPr b="1" i="1" lang="en-US" sz="2500" spc="-1" strike="noStrike">
                <a:solidFill>
                  <a:srgbClr val="0066b3"/>
                </a:solidFill>
                <a:latin typeface="Arial"/>
              </a:rPr>
              <a:t>n</a:t>
            </a:r>
            <a:r>
              <a:rPr b="1" i="1" lang="en-US" sz="2500" spc="-1" strike="noStrike">
                <a:solidFill>
                  <a:srgbClr val="0066b3"/>
                </a:solidFill>
                <a:latin typeface="Arial"/>
              </a:rPr>
              <a:t>a</a:t>
            </a:r>
            <a:r>
              <a:rPr b="1" i="1" lang="en-US" sz="2500" spc="-1" strike="noStrike">
                <a:solidFill>
                  <a:srgbClr val="0066b3"/>
                </a:solidFill>
                <a:latin typeface="Arial"/>
              </a:rPr>
              <a:t>t</a:t>
            </a:r>
            <a:r>
              <a:rPr b="1" i="1" lang="en-US" sz="2500" spc="-1" strike="noStrike">
                <a:solidFill>
                  <a:srgbClr val="0066b3"/>
                </a:solidFill>
                <a:latin typeface="Arial"/>
              </a:rPr>
              <a:t>o</a:t>
            </a:r>
            <a:r>
              <a:rPr b="1" i="1" lang="en-US" sz="2500" spc="-1" strike="noStrike">
                <a:solidFill>
                  <a:srgbClr val="0066b3"/>
                </a:solidFill>
                <a:latin typeface="Arial"/>
              </a:rPr>
              <a:t>r</a:t>
            </a:r>
            <a:r>
              <a:rPr b="1" i="1" lang="en-US" sz="2500" spc="-1" strike="noStrike">
                <a:solidFill>
                  <a:srgbClr val="0066b3"/>
                </a:solidFill>
                <a:latin typeface="Arial"/>
              </a:rPr>
              <a:t>i</a:t>
            </a:r>
            <a:r>
              <a:rPr b="1" i="1" lang="en-US" sz="2500" spc="-1" strike="noStrike">
                <a:solidFill>
                  <a:srgbClr val="0066b3"/>
                </a:solidFill>
                <a:latin typeface="Arial"/>
              </a:rPr>
              <a:t>a</a:t>
            </a:r>
            <a:r>
              <a:rPr b="1" i="1" lang="en-US" sz="2500" spc="-1" strike="noStrike">
                <a:solidFill>
                  <a:srgbClr val="0066b3"/>
                </a:solidFill>
                <a:latin typeface="Arial"/>
              </a:rPr>
              <a:t>l</a:t>
            </a:r>
            <a:r>
              <a:rPr b="1" i="1" lang="en-US" sz="2500" spc="-1" strike="noStrike">
                <a:solidFill>
                  <a:srgbClr val="0066b3"/>
                </a:solidFill>
                <a:latin typeface="Arial"/>
              </a:rPr>
              <a:t> </a:t>
            </a:r>
            <a:r>
              <a:rPr b="1" i="1" lang="en-US" sz="2500" spc="-1" strike="noStrike">
                <a:solidFill>
                  <a:srgbClr val="0066b3"/>
                </a:solidFill>
                <a:latin typeface="Arial"/>
              </a:rPr>
              <a:t>j</a:t>
            </a:r>
            <a:r>
              <a:rPr b="1" i="1" lang="en-US" sz="2500" spc="-1" strike="noStrike">
                <a:solidFill>
                  <a:srgbClr val="0066b3"/>
                </a:solidFill>
                <a:latin typeface="Arial"/>
              </a:rPr>
              <a:t>e</a:t>
            </a:r>
            <a:r>
              <a:rPr b="1" i="1" lang="en-US" sz="2500" spc="-1" strike="noStrike">
                <a:solidFill>
                  <a:srgbClr val="0066b3"/>
                </a:solidFill>
                <a:latin typeface="Arial"/>
              </a:rPr>
              <a:t>t</a:t>
            </a:r>
            <a:r>
              <a:rPr b="1" i="1" lang="en-US" sz="2500" spc="-1" strike="noStrike">
                <a:solidFill>
                  <a:srgbClr val="0066b3"/>
                </a:solidFill>
                <a:latin typeface="Arial"/>
              </a:rPr>
              <a:t>s</a:t>
            </a:r>
            <a:endParaRPr b="0" lang="en-US" sz="2500" spc="-1" strike="noStrike">
              <a:latin typeface="Arial"/>
            </a:endParaRPr>
          </a:p>
        </p:txBody>
      </p:sp>
      <p:sp>
        <p:nvSpPr>
          <p:cNvPr id="1078" name="TextShape 101"/>
          <p:cNvSpPr txBox="1"/>
          <p:nvPr/>
        </p:nvSpPr>
        <p:spPr>
          <a:xfrm>
            <a:off x="0" y="-51480"/>
            <a:ext cx="7955280" cy="1079640"/>
          </a:xfrm>
          <a:prstGeom prst="rect">
            <a:avLst/>
          </a:prstGeom>
          <a:noFill/>
          <a:ln>
            <a:noFill/>
          </a:ln>
        </p:spPr>
        <p:txBody>
          <a:bodyPr lIns="0" rIns="0" tIns="0" bIns="0" anchor="ctr">
            <a:noAutofit/>
          </a:bodyPr>
          <a:p>
            <a:pPr algn="ctr"/>
            <a:r>
              <a:rPr b="0" lang="en-US" sz="3800" spc="-1" strike="noStrike">
                <a:latin typeface="Arial"/>
              </a:rPr>
              <a:t>S</a:t>
            </a:r>
            <a:r>
              <a:rPr b="0" lang="en-US" sz="3800" spc="-1" strike="noStrike">
                <a:latin typeface="Arial"/>
              </a:rPr>
              <a:t>i</a:t>
            </a:r>
            <a:r>
              <a:rPr b="0" lang="en-US" sz="3800" spc="-1" strike="noStrike">
                <a:latin typeface="Arial"/>
              </a:rPr>
              <a:t>g</a:t>
            </a:r>
            <a:r>
              <a:rPr b="0" lang="en-US" sz="3800" spc="-1" strike="noStrike">
                <a:latin typeface="Arial"/>
              </a:rPr>
              <a:t>n</a:t>
            </a:r>
            <a:r>
              <a:rPr b="0" lang="en-US" sz="3800" spc="-1" strike="noStrike">
                <a:latin typeface="Arial"/>
              </a:rPr>
              <a:t>a</a:t>
            </a:r>
            <a:r>
              <a:rPr b="0" lang="en-US" sz="3800" spc="-1" strike="noStrike">
                <a:latin typeface="Arial"/>
              </a:rPr>
              <a:t>l</a:t>
            </a:r>
            <a:r>
              <a:rPr b="0" lang="en-US" sz="3800" spc="-1" strike="noStrike">
                <a:latin typeface="Arial"/>
              </a:rPr>
              <a:t> </a:t>
            </a:r>
            <a:r>
              <a:rPr b="0" lang="en-US" sz="3800" spc="-1" strike="noStrike">
                <a:latin typeface="Arial"/>
              </a:rPr>
              <a:t>v</a:t>
            </a:r>
            <a:r>
              <a:rPr b="0" lang="en-US" sz="3800" spc="-1" strike="noStrike">
                <a:latin typeface="Arial"/>
              </a:rPr>
              <a:t>s</a:t>
            </a:r>
            <a:r>
              <a:rPr b="0" lang="en-US" sz="3800" spc="-1" strike="noStrike">
                <a:latin typeface="Arial"/>
              </a:rPr>
              <a:t> </a:t>
            </a:r>
            <a:r>
              <a:rPr b="0" lang="en-US" sz="3800" spc="-1" strike="noStrike">
                <a:latin typeface="Arial"/>
              </a:rPr>
              <a:t>B</a:t>
            </a:r>
            <a:r>
              <a:rPr b="0" lang="en-US" sz="3800" spc="-1" strike="noStrike">
                <a:latin typeface="Arial"/>
              </a:rPr>
              <a:t>a</a:t>
            </a:r>
            <a:r>
              <a:rPr b="0" lang="en-US" sz="3800" spc="-1" strike="noStrike">
                <a:latin typeface="Arial"/>
              </a:rPr>
              <a:t>c</a:t>
            </a:r>
            <a:r>
              <a:rPr b="0" lang="en-US" sz="3800" spc="-1" strike="noStrike">
                <a:latin typeface="Arial"/>
              </a:rPr>
              <a:t>k</a:t>
            </a:r>
            <a:r>
              <a:rPr b="0" lang="en-US" sz="3800" spc="-1" strike="noStrike">
                <a:latin typeface="Arial"/>
              </a:rPr>
              <a:t>g</a:t>
            </a:r>
            <a:r>
              <a:rPr b="0" lang="en-US" sz="3800" spc="-1" strike="noStrike">
                <a:latin typeface="Arial"/>
              </a:rPr>
              <a:t>r</a:t>
            </a:r>
            <a:r>
              <a:rPr b="0" lang="en-US" sz="3800" spc="-1" strike="noStrike">
                <a:latin typeface="Arial"/>
              </a:rPr>
              <a:t>o</a:t>
            </a:r>
            <a:r>
              <a:rPr b="0" lang="en-US" sz="3800" spc="-1" strike="noStrike">
                <a:latin typeface="Arial"/>
              </a:rPr>
              <a:t>u</a:t>
            </a:r>
            <a:r>
              <a:rPr b="0" lang="en-US" sz="3800" spc="-1" strike="noStrike">
                <a:latin typeface="Arial"/>
              </a:rPr>
              <a:t>n</a:t>
            </a:r>
            <a:r>
              <a:rPr b="0" lang="en-US" sz="3800" spc="-1" strike="noStrike">
                <a:latin typeface="Arial"/>
              </a:rPr>
              <a:t>d</a:t>
            </a:r>
            <a:r>
              <a:rPr b="0" lang="en-US" sz="3800" spc="-1" strike="noStrike">
                <a:latin typeface="Arial"/>
              </a:rPr>
              <a:t>:</a:t>
            </a:r>
            <a:r>
              <a:rPr b="0" lang="en-US" sz="3800" spc="-1" strike="noStrike">
                <a:latin typeface="Arial"/>
              </a:rPr>
              <a:t> </a:t>
            </a:r>
            <a:br/>
            <a:r>
              <a:rPr b="0" lang="en-US" sz="2500" spc="-1" strike="noStrike">
                <a:latin typeface="Arial"/>
              </a:rPr>
              <a:t>T</a:t>
            </a:r>
            <a:r>
              <a:rPr b="0" lang="en-US" sz="2500" spc="-1" strike="noStrike">
                <a:latin typeface="Arial"/>
              </a:rPr>
              <a:t>h</a:t>
            </a:r>
            <a:r>
              <a:rPr b="0" lang="en-US" sz="2500" spc="-1" strike="noStrike">
                <a:latin typeface="Arial"/>
              </a:rPr>
              <a:t>e</a:t>
            </a:r>
            <a:r>
              <a:rPr b="0" lang="en-US" sz="2500" spc="-1" strike="noStrike">
                <a:latin typeface="Arial"/>
              </a:rPr>
              <a:t> </a:t>
            </a:r>
            <a:r>
              <a:rPr b="0" lang="en-US" sz="2500" spc="-1" strike="noStrike">
                <a:latin typeface="Arial"/>
              </a:rPr>
              <a:t>s</a:t>
            </a:r>
            <a:r>
              <a:rPr b="0" lang="en-US" sz="2500" spc="-1" strike="noStrike">
                <a:latin typeface="Arial"/>
              </a:rPr>
              <a:t>t</a:t>
            </a:r>
            <a:r>
              <a:rPr b="0" lang="en-US" sz="2500" spc="-1" strike="noStrike">
                <a:latin typeface="Arial"/>
              </a:rPr>
              <a:t>a</a:t>
            </a:r>
            <a:r>
              <a:rPr b="0" lang="en-US" sz="2500" spc="-1" strike="noStrike">
                <a:latin typeface="Arial"/>
              </a:rPr>
              <a:t>n</a:t>
            </a:r>
            <a:r>
              <a:rPr b="0" lang="en-US" sz="2500" spc="-1" strike="noStrike">
                <a:latin typeface="Arial"/>
              </a:rPr>
              <a:t>d</a:t>
            </a:r>
            <a:r>
              <a:rPr b="0" lang="en-US" sz="2500" spc="-1" strike="noStrike">
                <a:latin typeface="Arial"/>
              </a:rPr>
              <a:t>a</a:t>
            </a:r>
            <a:r>
              <a:rPr b="0" lang="en-US" sz="2500" spc="-1" strike="noStrike">
                <a:latin typeface="Arial"/>
              </a:rPr>
              <a:t>r</a:t>
            </a:r>
            <a:r>
              <a:rPr b="0" lang="en-US" sz="2500" spc="-1" strike="noStrike">
                <a:latin typeface="Arial"/>
              </a:rPr>
              <a:t>d</a:t>
            </a:r>
            <a:r>
              <a:rPr b="0" lang="en-US" sz="2500" spc="-1" strike="noStrike">
                <a:latin typeface="Arial"/>
              </a:rPr>
              <a:t> </a:t>
            </a:r>
            <a:r>
              <a:rPr b="0" lang="en-US" sz="2500" spc="-1" strike="noStrike">
                <a:latin typeface="Arial"/>
              </a:rPr>
              <a:t>p</a:t>
            </a:r>
            <a:r>
              <a:rPr b="0" lang="en-US" sz="2500" spc="-1" strike="noStrike">
                <a:latin typeface="Arial"/>
              </a:rPr>
              <a:t>a</a:t>
            </a:r>
            <a:r>
              <a:rPr b="0" lang="en-US" sz="2500" spc="-1" strike="noStrike">
                <a:latin typeface="Arial"/>
              </a:rPr>
              <a:t>r</a:t>
            </a:r>
            <a:r>
              <a:rPr b="0" lang="en-US" sz="2500" spc="-1" strike="noStrike">
                <a:latin typeface="Arial"/>
              </a:rPr>
              <a:t>a</a:t>
            </a:r>
            <a:r>
              <a:rPr b="0" lang="en-US" sz="2500" spc="-1" strike="noStrike">
                <a:latin typeface="Arial"/>
              </a:rPr>
              <a:t>d</a:t>
            </a:r>
            <a:r>
              <a:rPr b="0" lang="en-US" sz="2500" spc="-1" strike="noStrike">
                <a:latin typeface="Arial"/>
              </a:rPr>
              <a:t>i</a:t>
            </a:r>
            <a:r>
              <a:rPr b="0" lang="en-US" sz="2500" spc="-1" strike="noStrike">
                <a:latin typeface="Arial"/>
              </a:rPr>
              <a:t>g</a:t>
            </a:r>
            <a:r>
              <a:rPr b="0" lang="en-US" sz="2500" spc="-1" strike="noStrike">
                <a:latin typeface="Arial"/>
              </a:rPr>
              <a:t>m</a:t>
            </a:r>
            <a:endParaRPr b="0" lang="en-US" sz="2500" spc="-1" strike="noStrike">
              <a:latin typeface="Arial"/>
            </a:endParaRPr>
          </a:p>
        </p:txBody>
      </p:sp>
    </p:spTree>
  </p:cSld>
  <p:transition spd="slow">
    <p:dissolve/>
  </p:transition>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9" name="TextShape 1"/>
          <p:cNvSpPr txBox="1"/>
          <p:nvPr/>
        </p:nvSpPr>
        <p:spPr>
          <a:xfrm>
            <a:off x="731520" y="1280160"/>
            <a:ext cx="2834640" cy="627480"/>
          </a:xfrm>
          <a:prstGeom prst="rect">
            <a:avLst/>
          </a:prstGeom>
          <a:noFill/>
          <a:ln>
            <a:noFill/>
          </a:ln>
        </p:spPr>
        <p:txBody>
          <a:bodyPr lIns="90000" rIns="90000" tIns="45000" bIns="45000">
            <a:noAutofit/>
          </a:bodyPr>
          <a:p>
            <a:r>
              <a:rPr b="1" lang="en-US" sz="3500" spc="-1" strike="noStrike">
                <a:solidFill>
                  <a:srgbClr val="0066b3"/>
                </a:solidFill>
                <a:latin typeface="Arial"/>
              </a:rPr>
              <a:t>B</a:t>
            </a:r>
            <a:r>
              <a:rPr b="1" lang="en-US" sz="3500" spc="-1" strike="noStrike">
                <a:solidFill>
                  <a:srgbClr val="0066b3"/>
                </a:solidFill>
                <a:latin typeface="Arial"/>
              </a:rPr>
              <a:t>a</a:t>
            </a:r>
            <a:r>
              <a:rPr b="1" lang="en-US" sz="3500" spc="-1" strike="noStrike">
                <a:solidFill>
                  <a:srgbClr val="0066b3"/>
                </a:solidFill>
                <a:latin typeface="Arial"/>
              </a:rPr>
              <a:t>c</a:t>
            </a:r>
            <a:r>
              <a:rPr b="1" lang="en-US" sz="3500" spc="-1" strike="noStrike">
                <a:solidFill>
                  <a:srgbClr val="0066b3"/>
                </a:solidFill>
                <a:latin typeface="Arial"/>
              </a:rPr>
              <a:t>k</a:t>
            </a:r>
            <a:r>
              <a:rPr b="1" lang="en-US" sz="3500" spc="-1" strike="noStrike">
                <a:solidFill>
                  <a:srgbClr val="0066b3"/>
                </a:solidFill>
                <a:latin typeface="Arial"/>
              </a:rPr>
              <a:t>g</a:t>
            </a:r>
            <a:r>
              <a:rPr b="1" lang="en-US" sz="3500" spc="-1" strike="noStrike">
                <a:solidFill>
                  <a:srgbClr val="0066b3"/>
                </a:solidFill>
                <a:latin typeface="Arial"/>
              </a:rPr>
              <a:t>r</a:t>
            </a:r>
            <a:r>
              <a:rPr b="1" lang="en-US" sz="3500" spc="-1" strike="noStrike">
                <a:solidFill>
                  <a:srgbClr val="0066b3"/>
                </a:solidFill>
                <a:latin typeface="Arial"/>
              </a:rPr>
              <a:t>o</a:t>
            </a:r>
            <a:r>
              <a:rPr b="1" lang="en-US" sz="3500" spc="-1" strike="noStrike">
                <a:solidFill>
                  <a:srgbClr val="0066b3"/>
                </a:solidFill>
                <a:latin typeface="Arial"/>
              </a:rPr>
              <a:t>u</a:t>
            </a:r>
            <a:r>
              <a:rPr b="1" lang="en-US" sz="3500" spc="-1" strike="noStrike">
                <a:solidFill>
                  <a:srgbClr val="0066b3"/>
                </a:solidFill>
                <a:latin typeface="Arial"/>
              </a:rPr>
              <a:t>n</a:t>
            </a:r>
            <a:r>
              <a:rPr b="1" lang="en-US" sz="3500" spc="-1" strike="noStrike">
                <a:solidFill>
                  <a:srgbClr val="0066b3"/>
                </a:solidFill>
                <a:latin typeface="Arial"/>
              </a:rPr>
              <a:t>d</a:t>
            </a:r>
            <a:endParaRPr b="0" lang="en-US" sz="3500" spc="-1" strike="noStrike">
              <a:latin typeface="Arial"/>
            </a:endParaRPr>
          </a:p>
        </p:txBody>
      </p:sp>
      <p:sp>
        <p:nvSpPr>
          <p:cNvPr id="1080" name="TextShape 2"/>
          <p:cNvSpPr txBox="1"/>
          <p:nvPr/>
        </p:nvSpPr>
        <p:spPr>
          <a:xfrm>
            <a:off x="7040880" y="3768120"/>
            <a:ext cx="2322360" cy="627120"/>
          </a:xfrm>
          <a:prstGeom prst="rect">
            <a:avLst/>
          </a:prstGeom>
          <a:noFill/>
          <a:ln>
            <a:noFill/>
          </a:ln>
        </p:spPr>
        <p:txBody>
          <a:bodyPr lIns="90000" rIns="90000" tIns="45000" bIns="45000">
            <a:noAutofit/>
          </a:bodyPr>
          <a:p>
            <a:r>
              <a:rPr b="1" lang="en-US" sz="3500" spc="-1" strike="noStrike">
                <a:solidFill>
                  <a:srgbClr val="ce181e"/>
                </a:solidFill>
                <a:latin typeface="Arial"/>
              </a:rPr>
              <a:t>S</a:t>
            </a:r>
            <a:r>
              <a:rPr b="1" lang="en-US" sz="3500" spc="-1" strike="noStrike">
                <a:solidFill>
                  <a:srgbClr val="ce181e"/>
                </a:solidFill>
                <a:latin typeface="Arial"/>
              </a:rPr>
              <a:t>i</a:t>
            </a:r>
            <a:r>
              <a:rPr b="1" lang="en-US" sz="3500" spc="-1" strike="noStrike">
                <a:solidFill>
                  <a:srgbClr val="ce181e"/>
                </a:solidFill>
                <a:latin typeface="Arial"/>
              </a:rPr>
              <a:t>g</a:t>
            </a:r>
            <a:r>
              <a:rPr b="1" lang="en-US" sz="3500" spc="-1" strike="noStrike">
                <a:solidFill>
                  <a:srgbClr val="ce181e"/>
                </a:solidFill>
                <a:latin typeface="Arial"/>
              </a:rPr>
              <a:t>n</a:t>
            </a:r>
            <a:r>
              <a:rPr b="1" lang="en-US" sz="3500" spc="-1" strike="noStrike">
                <a:solidFill>
                  <a:srgbClr val="ce181e"/>
                </a:solidFill>
                <a:latin typeface="Arial"/>
              </a:rPr>
              <a:t>a</a:t>
            </a:r>
            <a:r>
              <a:rPr b="1" lang="en-US" sz="3500" spc="-1" strike="noStrike">
                <a:solidFill>
                  <a:srgbClr val="ce181e"/>
                </a:solidFill>
                <a:latin typeface="Arial"/>
              </a:rPr>
              <a:t>l</a:t>
            </a:r>
            <a:endParaRPr b="0" lang="en-US" sz="3500" spc="-1" strike="noStrike">
              <a:latin typeface="Arial"/>
            </a:endParaRPr>
          </a:p>
        </p:txBody>
      </p:sp>
      <p:grpSp>
        <p:nvGrpSpPr>
          <p:cNvPr id="1081" name="Group 3"/>
          <p:cNvGrpSpPr/>
          <p:nvPr/>
        </p:nvGrpSpPr>
        <p:grpSpPr>
          <a:xfrm>
            <a:off x="2883600" y="915120"/>
            <a:ext cx="4262760" cy="4300560"/>
            <a:chOff x="2883600" y="915120"/>
            <a:chExt cx="4262760" cy="4300560"/>
          </a:xfrm>
        </p:grpSpPr>
        <p:grpSp>
          <p:nvGrpSpPr>
            <p:cNvPr id="1082" name="Group 4"/>
            <p:cNvGrpSpPr/>
            <p:nvPr/>
          </p:nvGrpSpPr>
          <p:grpSpPr>
            <a:xfrm>
              <a:off x="4892760" y="1341000"/>
              <a:ext cx="1904760" cy="3826800"/>
              <a:chOff x="4892760" y="1341000"/>
              <a:chExt cx="1904760" cy="3826800"/>
            </a:xfrm>
          </p:grpSpPr>
          <p:grpSp>
            <p:nvGrpSpPr>
              <p:cNvPr id="1083" name="Group 5"/>
              <p:cNvGrpSpPr/>
              <p:nvPr/>
            </p:nvGrpSpPr>
            <p:grpSpPr>
              <a:xfrm>
                <a:off x="4892760" y="1341000"/>
                <a:ext cx="1616760" cy="1484640"/>
                <a:chOff x="4892760" y="1341000"/>
                <a:chExt cx="1616760" cy="1484640"/>
              </a:xfrm>
            </p:grpSpPr>
            <p:sp>
              <p:nvSpPr>
                <p:cNvPr id="1084" name="Line 6"/>
                <p:cNvSpPr/>
                <p:nvPr/>
              </p:nvSpPr>
              <p:spPr>
                <a:xfrm flipV="1">
                  <a:off x="5576040" y="1928520"/>
                  <a:ext cx="488520" cy="530280"/>
                </a:xfrm>
                <a:prstGeom prst="line">
                  <a:avLst/>
                </a:prstGeom>
                <a:ln w="29160">
                  <a:solidFill>
                    <a:srgbClr val="0066b3"/>
                  </a:solidFill>
                  <a:round/>
                  <a:tailEnd len="med" type="triangle" w="med"/>
                </a:ln>
              </p:spPr>
              <p:style>
                <a:lnRef idx="0"/>
                <a:fillRef idx="0"/>
                <a:effectRef idx="0"/>
                <a:fontRef idx="minor"/>
              </p:style>
            </p:sp>
            <p:sp>
              <p:nvSpPr>
                <p:cNvPr id="1085" name="Line 7"/>
                <p:cNvSpPr/>
                <p:nvPr/>
              </p:nvSpPr>
              <p:spPr>
                <a:xfrm flipV="1">
                  <a:off x="5643360" y="1964520"/>
                  <a:ext cx="544320" cy="572040"/>
                </a:xfrm>
                <a:prstGeom prst="line">
                  <a:avLst/>
                </a:prstGeom>
                <a:ln w="29160">
                  <a:solidFill>
                    <a:srgbClr val="0066b3"/>
                  </a:solidFill>
                  <a:round/>
                  <a:tailEnd len="med" type="triangle" w="med"/>
                </a:ln>
              </p:spPr>
              <p:style>
                <a:lnRef idx="0"/>
                <a:fillRef idx="0"/>
                <a:effectRef idx="0"/>
                <a:fontRef idx="minor"/>
              </p:style>
            </p:sp>
            <p:sp>
              <p:nvSpPr>
                <p:cNvPr id="1086" name="Line 8"/>
                <p:cNvSpPr/>
                <p:nvPr/>
              </p:nvSpPr>
              <p:spPr>
                <a:xfrm flipV="1">
                  <a:off x="5715720" y="2097360"/>
                  <a:ext cx="612000" cy="559440"/>
                </a:xfrm>
                <a:prstGeom prst="line">
                  <a:avLst/>
                </a:prstGeom>
                <a:ln w="29160">
                  <a:solidFill>
                    <a:srgbClr val="0066b3"/>
                  </a:solidFill>
                  <a:round/>
                  <a:tailEnd len="med" type="triangle" w="med"/>
                </a:ln>
              </p:spPr>
              <p:style>
                <a:lnRef idx="0"/>
                <a:fillRef idx="0"/>
                <a:effectRef idx="0"/>
                <a:fontRef idx="minor"/>
              </p:style>
            </p:sp>
            <p:sp>
              <p:nvSpPr>
                <p:cNvPr id="1087" name="Line 9"/>
                <p:cNvSpPr/>
                <p:nvPr/>
              </p:nvSpPr>
              <p:spPr>
                <a:xfrm flipV="1">
                  <a:off x="5812200" y="2210040"/>
                  <a:ext cx="627840" cy="519120"/>
                </a:xfrm>
                <a:prstGeom prst="line">
                  <a:avLst/>
                </a:prstGeom>
                <a:ln w="29160">
                  <a:solidFill>
                    <a:srgbClr val="0066b3"/>
                  </a:solidFill>
                  <a:round/>
                  <a:tailEnd len="med" type="triangle" w="med"/>
                </a:ln>
              </p:spPr>
              <p:style>
                <a:lnRef idx="0"/>
                <a:fillRef idx="0"/>
                <a:effectRef idx="0"/>
                <a:fontRef idx="minor"/>
              </p:style>
            </p:sp>
            <p:sp>
              <p:nvSpPr>
                <p:cNvPr id="1088" name="Line 10"/>
                <p:cNvSpPr/>
                <p:nvPr/>
              </p:nvSpPr>
              <p:spPr>
                <a:xfrm flipV="1">
                  <a:off x="5884920" y="2366280"/>
                  <a:ext cx="624600" cy="459360"/>
                </a:xfrm>
                <a:prstGeom prst="line">
                  <a:avLst/>
                </a:prstGeom>
                <a:ln w="29160">
                  <a:solidFill>
                    <a:srgbClr val="0066b3"/>
                  </a:solidFill>
                  <a:round/>
                  <a:tailEnd len="med" type="triangle" w="med"/>
                </a:ln>
              </p:spPr>
              <p:style>
                <a:lnRef idx="0"/>
                <a:fillRef idx="0"/>
                <a:effectRef idx="0"/>
                <a:fontRef idx="minor"/>
              </p:style>
            </p:sp>
            <p:sp>
              <p:nvSpPr>
                <p:cNvPr id="1089" name="Line 11"/>
                <p:cNvSpPr/>
                <p:nvPr/>
              </p:nvSpPr>
              <p:spPr>
                <a:xfrm flipV="1">
                  <a:off x="5450040" y="1809720"/>
                  <a:ext cx="501480" cy="582120"/>
                </a:xfrm>
                <a:prstGeom prst="line">
                  <a:avLst/>
                </a:prstGeom>
                <a:ln w="29160">
                  <a:solidFill>
                    <a:srgbClr val="0066b3"/>
                  </a:solidFill>
                  <a:round/>
                  <a:tailEnd len="med" type="triangle" w="med"/>
                </a:ln>
              </p:spPr>
              <p:style>
                <a:lnRef idx="0"/>
                <a:fillRef idx="0"/>
                <a:effectRef idx="0"/>
                <a:fontRef idx="minor"/>
              </p:style>
            </p:sp>
            <p:sp>
              <p:nvSpPr>
                <p:cNvPr id="1090" name="Line 12"/>
                <p:cNvSpPr/>
                <p:nvPr/>
              </p:nvSpPr>
              <p:spPr>
                <a:xfrm flipV="1">
                  <a:off x="5329440" y="1641240"/>
                  <a:ext cx="378360" cy="654120"/>
                </a:xfrm>
                <a:prstGeom prst="line">
                  <a:avLst/>
                </a:prstGeom>
                <a:ln w="29160">
                  <a:solidFill>
                    <a:srgbClr val="0066b3"/>
                  </a:solidFill>
                  <a:round/>
                  <a:tailEnd len="med" type="triangle" w="med"/>
                </a:ln>
              </p:spPr>
              <p:style>
                <a:lnRef idx="0"/>
                <a:fillRef idx="0"/>
                <a:effectRef idx="0"/>
                <a:fontRef idx="minor"/>
              </p:style>
            </p:sp>
            <p:sp>
              <p:nvSpPr>
                <p:cNvPr id="1091" name="Line 13"/>
                <p:cNvSpPr/>
                <p:nvPr/>
              </p:nvSpPr>
              <p:spPr>
                <a:xfrm flipV="1">
                  <a:off x="5160240" y="1459800"/>
                  <a:ext cx="284040" cy="787320"/>
                </a:xfrm>
                <a:prstGeom prst="line">
                  <a:avLst/>
                </a:prstGeom>
                <a:ln w="29160">
                  <a:solidFill>
                    <a:srgbClr val="0066b3"/>
                  </a:solidFill>
                  <a:round/>
                  <a:tailEnd len="med" type="triangle" w="med"/>
                </a:ln>
              </p:spPr>
              <p:style>
                <a:lnRef idx="0"/>
                <a:fillRef idx="0"/>
                <a:effectRef idx="0"/>
                <a:fontRef idx="minor"/>
              </p:style>
            </p:sp>
            <p:sp>
              <p:nvSpPr>
                <p:cNvPr id="1092" name="Line 14"/>
                <p:cNvSpPr/>
                <p:nvPr/>
              </p:nvSpPr>
              <p:spPr>
                <a:xfrm flipV="1">
                  <a:off x="5063760" y="1347120"/>
                  <a:ext cx="92520" cy="803520"/>
                </a:xfrm>
                <a:prstGeom prst="line">
                  <a:avLst/>
                </a:prstGeom>
                <a:ln w="29160">
                  <a:solidFill>
                    <a:srgbClr val="0066b3"/>
                  </a:solidFill>
                  <a:round/>
                  <a:tailEnd len="med" type="triangle" w="med"/>
                </a:ln>
              </p:spPr>
              <p:style>
                <a:lnRef idx="0"/>
                <a:fillRef idx="0"/>
                <a:effectRef idx="0"/>
                <a:fontRef idx="minor"/>
              </p:style>
            </p:sp>
            <p:sp>
              <p:nvSpPr>
                <p:cNvPr id="1093" name="Line 15"/>
                <p:cNvSpPr/>
                <p:nvPr/>
              </p:nvSpPr>
              <p:spPr>
                <a:xfrm flipH="1" flipV="1">
                  <a:off x="4892760" y="1341000"/>
                  <a:ext cx="10080" cy="815040"/>
                </a:xfrm>
                <a:prstGeom prst="line">
                  <a:avLst/>
                </a:prstGeom>
                <a:ln w="29160">
                  <a:solidFill>
                    <a:srgbClr val="0066b3"/>
                  </a:solidFill>
                  <a:round/>
                  <a:tailEnd len="med" type="triangle" w="med"/>
                </a:ln>
              </p:spPr>
              <p:style>
                <a:lnRef idx="0"/>
                <a:fillRef idx="0"/>
                <a:effectRef idx="0"/>
                <a:fontRef idx="minor"/>
              </p:style>
            </p:sp>
          </p:grpSp>
          <p:grpSp>
            <p:nvGrpSpPr>
              <p:cNvPr id="1094" name="Group 16"/>
              <p:cNvGrpSpPr/>
              <p:nvPr/>
            </p:nvGrpSpPr>
            <p:grpSpPr>
              <a:xfrm>
                <a:off x="4961880" y="3689640"/>
                <a:ext cx="1445760" cy="1478160"/>
                <a:chOff x="4961880" y="3689640"/>
                <a:chExt cx="1445760" cy="1478160"/>
              </a:xfrm>
            </p:grpSpPr>
            <p:sp>
              <p:nvSpPr>
                <p:cNvPr id="1095" name="Line 17"/>
                <p:cNvSpPr/>
                <p:nvPr/>
              </p:nvSpPr>
              <p:spPr>
                <a:xfrm>
                  <a:off x="5474160" y="4056120"/>
                  <a:ext cx="488520" cy="530280"/>
                </a:xfrm>
                <a:prstGeom prst="line">
                  <a:avLst/>
                </a:prstGeom>
                <a:ln w="29160">
                  <a:solidFill>
                    <a:srgbClr val="0066b3"/>
                  </a:solidFill>
                  <a:round/>
                  <a:tailEnd len="med" type="triangle" w="med"/>
                </a:ln>
              </p:spPr>
              <p:style>
                <a:lnRef idx="0"/>
                <a:fillRef idx="0"/>
                <a:effectRef idx="0"/>
                <a:fontRef idx="minor"/>
              </p:style>
            </p:sp>
            <p:sp>
              <p:nvSpPr>
                <p:cNvPr id="1096" name="Line 18"/>
                <p:cNvSpPr/>
                <p:nvPr/>
              </p:nvSpPr>
              <p:spPr>
                <a:xfrm>
                  <a:off x="5541480" y="3978720"/>
                  <a:ext cx="544320" cy="572040"/>
                </a:xfrm>
                <a:prstGeom prst="line">
                  <a:avLst/>
                </a:prstGeom>
                <a:ln w="29160">
                  <a:solidFill>
                    <a:srgbClr val="0066b3"/>
                  </a:solidFill>
                  <a:round/>
                  <a:tailEnd len="med" type="triangle" w="med"/>
                </a:ln>
              </p:spPr>
              <p:style>
                <a:lnRef idx="0"/>
                <a:fillRef idx="0"/>
                <a:effectRef idx="0"/>
                <a:fontRef idx="minor"/>
              </p:style>
            </p:sp>
            <p:sp>
              <p:nvSpPr>
                <p:cNvPr id="1097" name="Line 19"/>
                <p:cNvSpPr/>
                <p:nvPr/>
              </p:nvSpPr>
              <p:spPr>
                <a:xfrm>
                  <a:off x="5614200" y="3858120"/>
                  <a:ext cx="612000" cy="559440"/>
                </a:xfrm>
                <a:prstGeom prst="line">
                  <a:avLst/>
                </a:prstGeom>
                <a:ln w="29160">
                  <a:solidFill>
                    <a:srgbClr val="0066b3"/>
                  </a:solidFill>
                  <a:round/>
                  <a:tailEnd len="med" type="triangle" w="med"/>
                </a:ln>
              </p:spPr>
              <p:style>
                <a:lnRef idx="0"/>
                <a:fillRef idx="0"/>
                <a:effectRef idx="0"/>
                <a:fontRef idx="minor"/>
              </p:style>
            </p:sp>
            <p:sp>
              <p:nvSpPr>
                <p:cNvPr id="1098" name="Line 20"/>
                <p:cNvSpPr/>
                <p:nvPr/>
              </p:nvSpPr>
              <p:spPr>
                <a:xfrm>
                  <a:off x="5710680" y="3785760"/>
                  <a:ext cx="627840" cy="519120"/>
                </a:xfrm>
                <a:prstGeom prst="line">
                  <a:avLst/>
                </a:prstGeom>
                <a:ln w="29160">
                  <a:solidFill>
                    <a:srgbClr val="0066b3"/>
                  </a:solidFill>
                  <a:round/>
                  <a:tailEnd len="med" type="triangle" w="med"/>
                </a:ln>
              </p:spPr>
              <p:style>
                <a:lnRef idx="0"/>
                <a:fillRef idx="0"/>
                <a:effectRef idx="0"/>
                <a:fontRef idx="minor"/>
              </p:style>
            </p:sp>
            <p:sp>
              <p:nvSpPr>
                <p:cNvPr id="1099" name="Line 21"/>
                <p:cNvSpPr/>
                <p:nvPr/>
              </p:nvSpPr>
              <p:spPr>
                <a:xfrm>
                  <a:off x="5783040" y="3689640"/>
                  <a:ext cx="624600" cy="459360"/>
                </a:xfrm>
                <a:prstGeom prst="line">
                  <a:avLst/>
                </a:prstGeom>
                <a:ln w="29160">
                  <a:solidFill>
                    <a:srgbClr val="0066b3"/>
                  </a:solidFill>
                  <a:round/>
                  <a:tailEnd len="med" type="triangle" w="med"/>
                </a:ln>
              </p:spPr>
              <p:style>
                <a:lnRef idx="0"/>
                <a:fillRef idx="0"/>
                <a:effectRef idx="0"/>
                <a:fontRef idx="minor"/>
              </p:style>
            </p:sp>
            <p:sp>
              <p:nvSpPr>
                <p:cNvPr id="1100" name="Line 22"/>
                <p:cNvSpPr/>
                <p:nvPr/>
              </p:nvSpPr>
              <p:spPr>
                <a:xfrm>
                  <a:off x="5348520" y="4123080"/>
                  <a:ext cx="501480" cy="582120"/>
                </a:xfrm>
                <a:prstGeom prst="line">
                  <a:avLst/>
                </a:prstGeom>
                <a:ln w="29160">
                  <a:solidFill>
                    <a:srgbClr val="0066b3"/>
                  </a:solidFill>
                  <a:round/>
                  <a:tailEnd len="med" type="triangle" w="med"/>
                </a:ln>
              </p:spPr>
              <p:style>
                <a:lnRef idx="0"/>
                <a:fillRef idx="0"/>
                <a:effectRef idx="0"/>
                <a:fontRef idx="minor"/>
              </p:style>
            </p:sp>
            <p:sp>
              <p:nvSpPr>
                <p:cNvPr id="1101" name="Line 23"/>
                <p:cNvSpPr/>
                <p:nvPr/>
              </p:nvSpPr>
              <p:spPr>
                <a:xfrm>
                  <a:off x="5227560" y="4219560"/>
                  <a:ext cx="378360" cy="654120"/>
                </a:xfrm>
                <a:prstGeom prst="line">
                  <a:avLst/>
                </a:prstGeom>
                <a:ln w="29160">
                  <a:solidFill>
                    <a:srgbClr val="0066b3"/>
                  </a:solidFill>
                  <a:round/>
                  <a:tailEnd len="med" type="triangle" w="med"/>
                </a:ln>
              </p:spPr>
              <p:style>
                <a:lnRef idx="0"/>
                <a:fillRef idx="0"/>
                <a:effectRef idx="0"/>
                <a:fontRef idx="minor"/>
              </p:style>
            </p:sp>
            <p:sp>
              <p:nvSpPr>
                <p:cNvPr id="1102" name="Line 24"/>
                <p:cNvSpPr/>
                <p:nvPr/>
              </p:nvSpPr>
              <p:spPr>
                <a:xfrm>
                  <a:off x="5058720" y="4267800"/>
                  <a:ext cx="284040" cy="787320"/>
                </a:xfrm>
                <a:prstGeom prst="line">
                  <a:avLst/>
                </a:prstGeom>
                <a:ln w="29160">
                  <a:solidFill>
                    <a:srgbClr val="0066b3"/>
                  </a:solidFill>
                  <a:round/>
                  <a:tailEnd len="med" type="triangle" w="med"/>
                </a:ln>
              </p:spPr>
              <p:style>
                <a:lnRef idx="0"/>
                <a:fillRef idx="0"/>
                <a:effectRef idx="0"/>
                <a:fontRef idx="minor"/>
              </p:style>
            </p:sp>
            <p:sp>
              <p:nvSpPr>
                <p:cNvPr id="1103" name="Line 25"/>
                <p:cNvSpPr/>
                <p:nvPr/>
              </p:nvSpPr>
              <p:spPr>
                <a:xfrm>
                  <a:off x="4961880" y="4364280"/>
                  <a:ext cx="92520" cy="803520"/>
                </a:xfrm>
                <a:prstGeom prst="line">
                  <a:avLst/>
                </a:prstGeom>
                <a:ln w="29160">
                  <a:solidFill>
                    <a:srgbClr val="0066b3"/>
                  </a:solidFill>
                  <a:round/>
                  <a:tailEnd len="med" type="triangle" w="med"/>
                </a:ln>
              </p:spPr>
              <p:style>
                <a:lnRef idx="0"/>
                <a:fillRef idx="0"/>
                <a:effectRef idx="0"/>
                <a:fontRef idx="minor"/>
              </p:style>
            </p:sp>
          </p:grpSp>
          <p:grpSp>
            <p:nvGrpSpPr>
              <p:cNvPr id="1104" name="Group 26"/>
              <p:cNvGrpSpPr/>
              <p:nvPr/>
            </p:nvGrpSpPr>
            <p:grpSpPr>
              <a:xfrm>
                <a:off x="5888160" y="2597400"/>
                <a:ext cx="909360" cy="1535400"/>
                <a:chOff x="5888160" y="2597400"/>
                <a:chExt cx="909360" cy="1535400"/>
              </a:xfrm>
            </p:grpSpPr>
            <p:sp>
              <p:nvSpPr>
                <p:cNvPr id="1105" name="Line 27"/>
                <p:cNvSpPr/>
                <p:nvPr/>
              </p:nvSpPr>
              <p:spPr>
                <a:xfrm>
                  <a:off x="5926680" y="3241440"/>
                  <a:ext cx="870840" cy="100080"/>
                </a:xfrm>
                <a:prstGeom prst="line">
                  <a:avLst/>
                </a:prstGeom>
                <a:ln w="29160">
                  <a:solidFill>
                    <a:srgbClr val="0066b3"/>
                  </a:solidFill>
                  <a:round/>
                  <a:tailEnd len="med" type="triangle" w="med"/>
                </a:ln>
              </p:spPr>
              <p:style>
                <a:lnRef idx="0"/>
                <a:fillRef idx="0"/>
                <a:effectRef idx="0"/>
                <a:fontRef idx="minor"/>
              </p:style>
            </p:sp>
            <p:sp>
              <p:nvSpPr>
                <p:cNvPr id="1106" name="Line 28"/>
                <p:cNvSpPr/>
                <p:nvPr/>
              </p:nvSpPr>
              <p:spPr>
                <a:xfrm>
                  <a:off x="5995800" y="3347640"/>
                  <a:ext cx="776880" cy="156240"/>
                </a:xfrm>
                <a:prstGeom prst="line">
                  <a:avLst/>
                </a:prstGeom>
                <a:ln w="29160">
                  <a:solidFill>
                    <a:srgbClr val="0066b3"/>
                  </a:solidFill>
                  <a:round/>
                  <a:tailEnd len="med" type="triangle" w="med"/>
                </a:ln>
              </p:spPr>
              <p:style>
                <a:lnRef idx="0"/>
                <a:fillRef idx="0"/>
                <a:effectRef idx="0"/>
                <a:fontRef idx="minor"/>
              </p:style>
            </p:sp>
            <p:sp>
              <p:nvSpPr>
                <p:cNvPr id="1107" name="Line 29"/>
                <p:cNvSpPr/>
                <p:nvPr/>
              </p:nvSpPr>
              <p:spPr>
                <a:xfrm>
                  <a:off x="6005160" y="3439440"/>
                  <a:ext cx="773280" cy="370440"/>
                </a:xfrm>
                <a:prstGeom prst="line">
                  <a:avLst/>
                </a:prstGeom>
                <a:ln w="29160">
                  <a:solidFill>
                    <a:srgbClr val="0066b3"/>
                  </a:solidFill>
                  <a:round/>
                  <a:tailEnd len="med" type="triangle" w="med"/>
                </a:ln>
              </p:spPr>
              <p:style>
                <a:lnRef idx="0"/>
                <a:fillRef idx="0"/>
                <a:effectRef idx="0"/>
                <a:fontRef idx="minor"/>
              </p:style>
            </p:sp>
            <p:sp>
              <p:nvSpPr>
                <p:cNvPr id="1108" name="Line 30"/>
                <p:cNvSpPr/>
                <p:nvPr/>
              </p:nvSpPr>
              <p:spPr>
                <a:xfrm>
                  <a:off x="6002280" y="3524400"/>
                  <a:ext cx="688680" cy="498240"/>
                </a:xfrm>
                <a:prstGeom prst="line">
                  <a:avLst/>
                </a:prstGeom>
                <a:ln w="29160">
                  <a:solidFill>
                    <a:srgbClr val="0066b3"/>
                  </a:solidFill>
                  <a:round/>
                  <a:tailEnd len="med" type="triangle" w="med"/>
                </a:ln>
              </p:spPr>
              <p:style>
                <a:lnRef idx="0"/>
                <a:fillRef idx="0"/>
                <a:effectRef idx="0"/>
                <a:fontRef idx="minor"/>
              </p:style>
            </p:sp>
            <p:sp>
              <p:nvSpPr>
                <p:cNvPr id="1109" name="Line 31"/>
                <p:cNvSpPr/>
                <p:nvPr/>
              </p:nvSpPr>
              <p:spPr>
                <a:xfrm>
                  <a:off x="5970240" y="3614760"/>
                  <a:ext cx="576360" cy="518040"/>
                </a:xfrm>
                <a:prstGeom prst="line">
                  <a:avLst/>
                </a:prstGeom>
                <a:ln w="29160">
                  <a:solidFill>
                    <a:srgbClr val="0066b3"/>
                  </a:solidFill>
                  <a:round/>
                  <a:tailEnd len="med" type="triangle" w="med"/>
                </a:ln>
              </p:spPr>
              <p:style>
                <a:lnRef idx="0"/>
                <a:fillRef idx="0"/>
                <a:effectRef idx="0"/>
                <a:fontRef idx="minor"/>
              </p:style>
            </p:sp>
            <p:sp>
              <p:nvSpPr>
                <p:cNvPr id="1110" name="Line 32"/>
                <p:cNvSpPr/>
                <p:nvPr/>
              </p:nvSpPr>
              <p:spPr>
                <a:xfrm>
                  <a:off x="5901840" y="3147480"/>
                  <a:ext cx="883080" cy="18720"/>
                </a:xfrm>
                <a:prstGeom prst="line">
                  <a:avLst/>
                </a:prstGeom>
                <a:ln w="29160">
                  <a:solidFill>
                    <a:srgbClr val="0066b3"/>
                  </a:solidFill>
                  <a:round/>
                  <a:tailEnd len="med" type="triangle" w="med"/>
                </a:ln>
              </p:spPr>
              <p:style>
                <a:lnRef idx="0"/>
                <a:fillRef idx="0"/>
                <a:effectRef idx="0"/>
                <a:fontRef idx="minor"/>
              </p:style>
            </p:sp>
            <p:sp>
              <p:nvSpPr>
                <p:cNvPr id="1111" name="Line 33"/>
                <p:cNvSpPr/>
                <p:nvPr/>
              </p:nvSpPr>
              <p:spPr>
                <a:xfrm flipV="1">
                  <a:off x="5944320" y="3028680"/>
                  <a:ext cx="796680" cy="9000"/>
                </a:xfrm>
                <a:prstGeom prst="line">
                  <a:avLst/>
                </a:prstGeom>
                <a:ln w="29160">
                  <a:solidFill>
                    <a:srgbClr val="0066b3"/>
                  </a:solidFill>
                  <a:round/>
                  <a:tailEnd len="med" type="triangle" w="med"/>
                </a:ln>
              </p:spPr>
              <p:style>
                <a:lnRef idx="0"/>
                <a:fillRef idx="0"/>
                <a:effectRef idx="0"/>
                <a:fontRef idx="minor"/>
              </p:style>
            </p:sp>
            <p:sp>
              <p:nvSpPr>
                <p:cNvPr id="1112" name="Line 34"/>
                <p:cNvSpPr/>
                <p:nvPr/>
              </p:nvSpPr>
              <p:spPr>
                <a:xfrm flipV="1">
                  <a:off x="5933880" y="2866320"/>
                  <a:ext cx="851040" cy="68760"/>
                </a:xfrm>
                <a:prstGeom prst="line">
                  <a:avLst/>
                </a:prstGeom>
                <a:ln w="29160">
                  <a:solidFill>
                    <a:srgbClr val="0066b3"/>
                  </a:solidFill>
                  <a:round/>
                  <a:tailEnd len="med" type="triangle" w="med"/>
                </a:ln>
              </p:spPr>
              <p:style>
                <a:lnRef idx="0"/>
                <a:fillRef idx="0"/>
                <a:effectRef idx="0"/>
                <a:fontRef idx="minor"/>
              </p:style>
            </p:sp>
            <p:sp>
              <p:nvSpPr>
                <p:cNvPr id="1113" name="Line 35"/>
                <p:cNvSpPr/>
                <p:nvPr/>
              </p:nvSpPr>
              <p:spPr>
                <a:xfrm flipV="1">
                  <a:off x="5888160" y="2597400"/>
                  <a:ext cx="821520" cy="271800"/>
                </a:xfrm>
                <a:prstGeom prst="line">
                  <a:avLst/>
                </a:prstGeom>
                <a:ln w="29160">
                  <a:solidFill>
                    <a:srgbClr val="0066b3"/>
                  </a:solidFill>
                  <a:round/>
                  <a:tailEnd len="med" type="triangle" w="med"/>
                </a:ln>
              </p:spPr>
              <p:style>
                <a:lnRef idx="0"/>
                <a:fillRef idx="0"/>
                <a:effectRef idx="0"/>
                <a:fontRef idx="minor"/>
              </p:style>
            </p:sp>
          </p:grpSp>
        </p:grpSp>
        <p:grpSp>
          <p:nvGrpSpPr>
            <p:cNvPr id="1114" name="Group 36"/>
            <p:cNvGrpSpPr/>
            <p:nvPr/>
          </p:nvGrpSpPr>
          <p:grpSpPr>
            <a:xfrm>
              <a:off x="2934000" y="915120"/>
              <a:ext cx="4212360" cy="4252320"/>
              <a:chOff x="2934000" y="915120"/>
              <a:chExt cx="4212360" cy="4252320"/>
            </a:xfrm>
          </p:grpSpPr>
          <p:grpSp>
            <p:nvGrpSpPr>
              <p:cNvPr id="1115" name="Group 37"/>
              <p:cNvGrpSpPr/>
              <p:nvPr/>
            </p:nvGrpSpPr>
            <p:grpSpPr>
              <a:xfrm>
                <a:off x="2934000" y="1318680"/>
                <a:ext cx="1845000" cy="3848760"/>
                <a:chOff x="2934000" y="1318680"/>
                <a:chExt cx="1845000" cy="3848760"/>
              </a:xfrm>
            </p:grpSpPr>
            <p:grpSp>
              <p:nvGrpSpPr>
                <p:cNvPr id="1116" name="Group 38"/>
                <p:cNvGrpSpPr/>
                <p:nvPr/>
              </p:nvGrpSpPr>
              <p:grpSpPr>
                <a:xfrm>
                  <a:off x="3223440" y="1318680"/>
                  <a:ext cx="1453320" cy="1488960"/>
                  <a:chOff x="3223440" y="1318680"/>
                  <a:chExt cx="1453320" cy="1488960"/>
                </a:xfrm>
              </p:grpSpPr>
              <p:sp>
                <p:nvSpPr>
                  <p:cNvPr id="1117" name="Line 39"/>
                  <p:cNvSpPr/>
                  <p:nvPr/>
                </p:nvSpPr>
                <p:spPr>
                  <a:xfrm flipH="1" flipV="1">
                    <a:off x="3670560" y="1904400"/>
                    <a:ext cx="491040" cy="534240"/>
                  </a:xfrm>
                  <a:prstGeom prst="line">
                    <a:avLst/>
                  </a:prstGeom>
                  <a:ln w="29160">
                    <a:solidFill>
                      <a:srgbClr val="0066b3"/>
                    </a:solidFill>
                    <a:round/>
                    <a:tailEnd len="med" type="triangle" w="med"/>
                  </a:ln>
                </p:spPr>
                <p:style>
                  <a:lnRef idx="0"/>
                  <a:fillRef idx="0"/>
                  <a:effectRef idx="0"/>
                  <a:fontRef idx="minor"/>
                </p:style>
              </p:sp>
              <p:sp>
                <p:nvSpPr>
                  <p:cNvPr id="1118" name="Line 40"/>
                  <p:cNvSpPr/>
                  <p:nvPr/>
                </p:nvSpPr>
                <p:spPr>
                  <a:xfrm flipH="1" flipV="1">
                    <a:off x="3547080" y="1940400"/>
                    <a:ext cx="547200" cy="576360"/>
                  </a:xfrm>
                  <a:prstGeom prst="line">
                    <a:avLst/>
                  </a:prstGeom>
                  <a:ln w="29160">
                    <a:solidFill>
                      <a:srgbClr val="0066b3"/>
                    </a:solidFill>
                    <a:round/>
                    <a:tailEnd len="med" type="triangle" w="med"/>
                  </a:ln>
                </p:spPr>
                <p:style>
                  <a:lnRef idx="0"/>
                  <a:fillRef idx="0"/>
                  <a:effectRef idx="0"/>
                  <a:fontRef idx="minor"/>
                </p:style>
              </p:sp>
              <p:sp>
                <p:nvSpPr>
                  <p:cNvPr id="1119" name="Line 41"/>
                  <p:cNvSpPr/>
                  <p:nvPr/>
                </p:nvSpPr>
                <p:spPr>
                  <a:xfrm flipH="1" flipV="1">
                    <a:off x="3405960" y="2074320"/>
                    <a:ext cx="615240" cy="563760"/>
                  </a:xfrm>
                  <a:prstGeom prst="line">
                    <a:avLst/>
                  </a:prstGeom>
                  <a:ln w="29160">
                    <a:solidFill>
                      <a:srgbClr val="0066b3"/>
                    </a:solidFill>
                    <a:round/>
                    <a:tailEnd len="med" type="triangle" w="med"/>
                  </a:ln>
                </p:spPr>
                <p:style>
                  <a:lnRef idx="0"/>
                  <a:fillRef idx="0"/>
                  <a:effectRef idx="0"/>
                  <a:fontRef idx="minor"/>
                </p:style>
              </p:sp>
              <p:sp>
                <p:nvSpPr>
                  <p:cNvPr id="1120" name="Line 42"/>
                  <p:cNvSpPr/>
                  <p:nvPr/>
                </p:nvSpPr>
                <p:spPr>
                  <a:xfrm flipH="1" flipV="1">
                    <a:off x="3292920" y="2187720"/>
                    <a:ext cx="631080" cy="523080"/>
                  </a:xfrm>
                  <a:prstGeom prst="line">
                    <a:avLst/>
                  </a:prstGeom>
                  <a:ln w="29160">
                    <a:solidFill>
                      <a:srgbClr val="0066b3"/>
                    </a:solidFill>
                    <a:round/>
                    <a:tailEnd len="med" type="triangle" w="med"/>
                  </a:ln>
                </p:spPr>
                <p:style>
                  <a:lnRef idx="0"/>
                  <a:fillRef idx="0"/>
                  <a:effectRef idx="0"/>
                  <a:fontRef idx="minor"/>
                </p:style>
              </p:sp>
              <p:sp>
                <p:nvSpPr>
                  <p:cNvPr id="1121" name="Line 43"/>
                  <p:cNvSpPr/>
                  <p:nvPr/>
                </p:nvSpPr>
                <p:spPr>
                  <a:xfrm flipH="1" flipV="1">
                    <a:off x="3223440" y="2345040"/>
                    <a:ext cx="627840" cy="462600"/>
                  </a:xfrm>
                  <a:prstGeom prst="line">
                    <a:avLst/>
                  </a:prstGeom>
                  <a:ln w="29160">
                    <a:solidFill>
                      <a:srgbClr val="0066b3"/>
                    </a:solidFill>
                    <a:round/>
                    <a:tailEnd len="med" type="triangle" w="med"/>
                  </a:ln>
                </p:spPr>
                <p:style>
                  <a:lnRef idx="0"/>
                  <a:fillRef idx="0"/>
                  <a:effectRef idx="0"/>
                  <a:fontRef idx="minor"/>
                </p:style>
              </p:sp>
              <p:sp>
                <p:nvSpPr>
                  <p:cNvPr id="1122" name="Line 44"/>
                  <p:cNvSpPr/>
                  <p:nvPr/>
                </p:nvSpPr>
                <p:spPr>
                  <a:xfrm flipH="1" flipV="1">
                    <a:off x="3783960" y="1784520"/>
                    <a:ext cx="504360" cy="586440"/>
                  </a:xfrm>
                  <a:prstGeom prst="line">
                    <a:avLst/>
                  </a:prstGeom>
                  <a:ln w="29160">
                    <a:solidFill>
                      <a:srgbClr val="0066b3"/>
                    </a:solidFill>
                    <a:round/>
                    <a:tailEnd len="med" type="triangle" w="med"/>
                  </a:ln>
                </p:spPr>
                <p:style>
                  <a:lnRef idx="0"/>
                  <a:fillRef idx="0"/>
                  <a:effectRef idx="0"/>
                  <a:fontRef idx="minor"/>
                </p:style>
              </p:sp>
              <p:sp>
                <p:nvSpPr>
                  <p:cNvPr id="1123" name="Line 45"/>
                  <p:cNvSpPr/>
                  <p:nvPr/>
                </p:nvSpPr>
                <p:spPr>
                  <a:xfrm flipH="1" flipV="1">
                    <a:off x="4029480" y="1614600"/>
                    <a:ext cx="380160" cy="659160"/>
                  </a:xfrm>
                  <a:prstGeom prst="line">
                    <a:avLst/>
                  </a:prstGeom>
                  <a:ln w="29160">
                    <a:solidFill>
                      <a:srgbClr val="0066b3"/>
                    </a:solidFill>
                    <a:round/>
                    <a:tailEnd len="med" type="triangle" w="med"/>
                  </a:ln>
                </p:spPr>
                <p:style>
                  <a:lnRef idx="0"/>
                  <a:fillRef idx="0"/>
                  <a:effectRef idx="0"/>
                  <a:fontRef idx="minor"/>
                </p:style>
              </p:sp>
              <p:sp>
                <p:nvSpPr>
                  <p:cNvPr id="1124" name="Line 46"/>
                  <p:cNvSpPr/>
                  <p:nvPr/>
                </p:nvSpPr>
                <p:spPr>
                  <a:xfrm flipH="1" flipV="1">
                    <a:off x="4294080" y="1432080"/>
                    <a:ext cx="285480" cy="793440"/>
                  </a:xfrm>
                  <a:prstGeom prst="line">
                    <a:avLst/>
                  </a:prstGeom>
                  <a:ln w="29160">
                    <a:solidFill>
                      <a:srgbClr val="0066b3"/>
                    </a:solidFill>
                    <a:round/>
                    <a:tailEnd len="med" type="triangle" w="med"/>
                  </a:ln>
                </p:spPr>
                <p:style>
                  <a:lnRef idx="0"/>
                  <a:fillRef idx="0"/>
                  <a:effectRef idx="0"/>
                  <a:fontRef idx="minor"/>
                </p:style>
              </p:sp>
              <p:sp>
                <p:nvSpPr>
                  <p:cNvPr id="1125" name="Line 47"/>
                  <p:cNvSpPr/>
                  <p:nvPr/>
                </p:nvSpPr>
                <p:spPr>
                  <a:xfrm flipH="1" flipV="1">
                    <a:off x="4583880" y="1318680"/>
                    <a:ext cx="92880" cy="809640"/>
                  </a:xfrm>
                  <a:prstGeom prst="line">
                    <a:avLst/>
                  </a:prstGeom>
                  <a:ln w="29160">
                    <a:solidFill>
                      <a:srgbClr val="0066b3"/>
                    </a:solidFill>
                    <a:round/>
                    <a:tailEnd len="med" type="triangle" w="med"/>
                  </a:ln>
                </p:spPr>
                <p:style>
                  <a:lnRef idx="0"/>
                  <a:fillRef idx="0"/>
                  <a:effectRef idx="0"/>
                  <a:fontRef idx="minor"/>
                </p:style>
              </p:sp>
            </p:grpSp>
            <p:grpSp>
              <p:nvGrpSpPr>
                <p:cNvPr id="1126" name="Group 48"/>
                <p:cNvGrpSpPr/>
                <p:nvPr/>
              </p:nvGrpSpPr>
              <p:grpSpPr>
                <a:xfrm>
                  <a:off x="3325680" y="3678120"/>
                  <a:ext cx="1453320" cy="1489320"/>
                  <a:chOff x="3325680" y="3678120"/>
                  <a:chExt cx="1453320" cy="1489320"/>
                </a:xfrm>
              </p:grpSpPr>
              <p:sp>
                <p:nvSpPr>
                  <p:cNvPr id="1127" name="Line 49"/>
                  <p:cNvSpPr/>
                  <p:nvPr/>
                </p:nvSpPr>
                <p:spPr>
                  <a:xfrm flipH="1">
                    <a:off x="3772800" y="4047480"/>
                    <a:ext cx="491040" cy="534240"/>
                  </a:xfrm>
                  <a:prstGeom prst="line">
                    <a:avLst/>
                  </a:prstGeom>
                  <a:ln w="29160">
                    <a:solidFill>
                      <a:srgbClr val="0066b3"/>
                    </a:solidFill>
                    <a:round/>
                    <a:tailEnd len="med" type="triangle" w="med"/>
                  </a:ln>
                </p:spPr>
                <p:style>
                  <a:lnRef idx="0"/>
                  <a:fillRef idx="0"/>
                  <a:effectRef idx="0"/>
                  <a:fontRef idx="minor"/>
                </p:style>
              </p:sp>
              <p:sp>
                <p:nvSpPr>
                  <p:cNvPr id="1128" name="Line 50"/>
                  <p:cNvSpPr/>
                  <p:nvPr/>
                </p:nvSpPr>
                <p:spPr>
                  <a:xfrm flipH="1">
                    <a:off x="3648960" y="3969360"/>
                    <a:ext cx="547200" cy="576360"/>
                  </a:xfrm>
                  <a:prstGeom prst="line">
                    <a:avLst/>
                  </a:prstGeom>
                  <a:ln w="29160">
                    <a:solidFill>
                      <a:srgbClr val="0066b3"/>
                    </a:solidFill>
                    <a:round/>
                    <a:tailEnd len="med" type="triangle" w="med"/>
                  </a:ln>
                </p:spPr>
                <p:style>
                  <a:lnRef idx="0"/>
                  <a:fillRef idx="0"/>
                  <a:effectRef idx="0"/>
                  <a:fontRef idx="minor"/>
                </p:style>
              </p:sp>
              <p:sp>
                <p:nvSpPr>
                  <p:cNvPr id="1129" name="Line 51"/>
                  <p:cNvSpPr/>
                  <p:nvPr/>
                </p:nvSpPr>
                <p:spPr>
                  <a:xfrm flipH="1">
                    <a:off x="3508200" y="3848040"/>
                    <a:ext cx="615240" cy="563760"/>
                  </a:xfrm>
                  <a:prstGeom prst="line">
                    <a:avLst/>
                  </a:prstGeom>
                  <a:ln w="29160">
                    <a:solidFill>
                      <a:srgbClr val="0066b3"/>
                    </a:solidFill>
                    <a:round/>
                    <a:tailEnd len="med" type="triangle" w="med"/>
                  </a:ln>
                </p:spPr>
                <p:style>
                  <a:lnRef idx="0"/>
                  <a:fillRef idx="0"/>
                  <a:effectRef idx="0"/>
                  <a:fontRef idx="minor"/>
                </p:style>
              </p:sp>
              <p:sp>
                <p:nvSpPr>
                  <p:cNvPr id="1130" name="Line 52"/>
                  <p:cNvSpPr/>
                  <p:nvPr/>
                </p:nvSpPr>
                <p:spPr>
                  <a:xfrm flipH="1">
                    <a:off x="3395160" y="3775320"/>
                    <a:ext cx="631080" cy="523080"/>
                  </a:xfrm>
                  <a:prstGeom prst="line">
                    <a:avLst/>
                  </a:prstGeom>
                  <a:ln w="29160">
                    <a:solidFill>
                      <a:srgbClr val="0066b3"/>
                    </a:solidFill>
                    <a:round/>
                    <a:tailEnd len="med" type="triangle" w="med"/>
                  </a:ln>
                </p:spPr>
                <p:style>
                  <a:lnRef idx="0"/>
                  <a:fillRef idx="0"/>
                  <a:effectRef idx="0"/>
                  <a:fontRef idx="minor"/>
                </p:style>
              </p:sp>
              <p:sp>
                <p:nvSpPr>
                  <p:cNvPr id="1131" name="Line 53"/>
                  <p:cNvSpPr/>
                  <p:nvPr/>
                </p:nvSpPr>
                <p:spPr>
                  <a:xfrm flipH="1">
                    <a:off x="3325680" y="3678120"/>
                    <a:ext cx="627840" cy="462600"/>
                  </a:xfrm>
                  <a:prstGeom prst="line">
                    <a:avLst/>
                  </a:prstGeom>
                  <a:ln w="29160">
                    <a:solidFill>
                      <a:srgbClr val="0066b3"/>
                    </a:solidFill>
                    <a:round/>
                    <a:tailEnd len="med" type="triangle" w="med"/>
                  </a:ln>
                </p:spPr>
                <p:style>
                  <a:lnRef idx="0"/>
                  <a:fillRef idx="0"/>
                  <a:effectRef idx="0"/>
                  <a:fontRef idx="minor"/>
                </p:style>
              </p:sp>
              <p:sp>
                <p:nvSpPr>
                  <p:cNvPr id="1132" name="Line 54"/>
                  <p:cNvSpPr/>
                  <p:nvPr/>
                </p:nvSpPr>
                <p:spPr>
                  <a:xfrm flipH="1">
                    <a:off x="3886200" y="4115160"/>
                    <a:ext cx="504360" cy="586440"/>
                  </a:xfrm>
                  <a:prstGeom prst="line">
                    <a:avLst/>
                  </a:prstGeom>
                  <a:ln w="29160">
                    <a:solidFill>
                      <a:srgbClr val="0066b3"/>
                    </a:solidFill>
                    <a:round/>
                    <a:tailEnd len="med" type="triangle" w="med"/>
                  </a:ln>
                </p:spPr>
                <p:style>
                  <a:lnRef idx="0"/>
                  <a:fillRef idx="0"/>
                  <a:effectRef idx="0"/>
                  <a:fontRef idx="minor"/>
                </p:style>
              </p:sp>
              <p:sp>
                <p:nvSpPr>
                  <p:cNvPr id="1133" name="Line 55"/>
                  <p:cNvSpPr/>
                  <p:nvPr/>
                </p:nvSpPr>
                <p:spPr>
                  <a:xfrm flipH="1">
                    <a:off x="4131720" y="4212360"/>
                    <a:ext cx="380160" cy="659160"/>
                  </a:xfrm>
                  <a:prstGeom prst="line">
                    <a:avLst/>
                  </a:prstGeom>
                  <a:ln w="29160">
                    <a:solidFill>
                      <a:srgbClr val="0066b3"/>
                    </a:solidFill>
                    <a:round/>
                    <a:tailEnd len="med" type="triangle" w="med"/>
                  </a:ln>
                </p:spPr>
                <p:style>
                  <a:lnRef idx="0"/>
                  <a:fillRef idx="0"/>
                  <a:effectRef idx="0"/>
                  <a:fontRef idx="minor"/>
                </p:style>
              </p:sp>
              <p:sp>
                <p:nvSpPr>
                  <p:cNvPr id="1134" name="Line 56"/>
                  <p:cNvSpPr/>
                  <p:nvPr/>
                </p:nvSpPr>
                <p:spPr>
                  <a:xfrm flipH="1">
                    <a:off x="4396320" y="4260960"/>
                    <a:ext cx="285480" cy="793440"/>
                  </a:xfrm>
                  <a:prstGeom prst="line">
                    <a:avLst/>
                  </a:prstGeom>
                  <a:ln w="29160">
                    <a:solidFill>
                      <a:srgbClr val="0066b3"/>
                    </a:solidFill>
                    <a:round/>
                    <a:tailEnd len="med" type="triangle" w="med"/>
                  </a:ln>
                </p:spPr>
                <p:style>
                  <a:lnRef idx="0"/>
                  <a:fillRef idx="0"/>
                  <a:effectRef idx="0"/>
                  <a:fontRef idx="minor"/>
                </p:style>
              </p:sp>
              <p:sp>
                <p:nvSpPr>
                  <p:cNvPr id="1135" name="Line 57"/>
                  <p:cNvSpPr/>
                  <p:nvPr/>
                </p:nvSpPr>
                <p:spPr>
                  <a:xfrm flipH="1">
                    <a:off x="4686120" y="4357800"/>
                    <a:ext cx="92880" cy="809640"/>
                  </a:xfrm>
                  <a:prstGeom prst="line">
                    <a:avLst/>
                  </a:prstGeom>
                  <a:ln w="29160">
                    <a:solidFill>
                      <a:srgbClr val="0066b3"/>
                    </a:solidFill>
                    <a:round/>
                    <a:tailEnd len="med" type="triangle" w="med"/>
                  </a:ln>
                </p:spPr>
                <p:style>
                  <a:lnRef idx="0"/>
                  <a:fillRef idx="0"/>
                  <a:effectRef idx="0"/>
                  <a:fontRef idx="minor"/>
                </p:style>
              </p:sp>
            </p:grpSp>
            <p:grpSp>
              <p:nvGrpSpPr>
                <p:cNvPr id="1136" name="Group 58"/>
                <p:cNvGrpSpPr/>
                <p:nvPr/>
              </p:nvGrpSpPr>
              <p:grpSpPr>
                <a:xfrm>
                  <a:off x="2934000" y="2577960"/>
                  <a:ext cx="914040" cy="1546920"/>
                  <a:chOff x="2934000" y="2577960"/>
                  <a:chExt cx="914040" cy="1546920"/>
                </a:xfrm>
              </p:grpSpPr>
              <p:sp>
                <p:nvSpPr>
                  <p:cNvPr id="1137" name="Line 59"/>
                  <p:cNvSpPr/>
                  <p:nvPr/>
                </p:nvSpPr>
                <p:spPr>
                  <a:xfrm flipH="1">
                    <a:off x="2934000" y="3226680"/>
                    <a:ext cx="875520" cy="100800"/>
                  </a:xfrm>
                  <a:prstGeom prst="line">
                    <a:avLst/>
                  </a:prstGeom>
                  <a:ln w="29160">
                    <a:solidFill>
                      <a:srgbClr val="0066b3"/>
                    </a:solidFill>
                    <a:round/>
                    <a:tailEnd len="med" type="triangle" w="med"/>
                  </a:ln>
                </p:spPr>
                <p:style>
                  <a:lnRef idx="0"/>
                  <a:fillRef idx="0"/>
                  <a:effectRef idx="0"/>
                  <a:fontRef idx="minor"/>
                </p:style>
              </p:sp>
              <p:sp>
                <p:nvSpPr>
                  <p:cNvPr id="1138" name="Line 60"/>
                  <p:cNvSpPr/>
                  <p:nvPr/>
                </p:nvSpPr>
                <p:spPr>
                  <a:xfrm flipH="1">
                    <a:off x="2959200" y="3333600"/>
                    <a:ext cx="780840" cy="157680"/>
                  </a:xfrm>
                  <a:prstGeom prst="line">
                    <a:avLst/>
                  </a:prstGeom>
                  <a:ln w="29160">
                    <a:solidFill>
                      <a:srgbClr val="0066b3"/>
                    </a:solidFill>
                    <a:round/>
                    <a:tailEnd len="med" type="triangle" w="med"/>
                  </a:ln>
                </p:spPr>
                <p:style>
                  <a:lnRef idx="0"/>
                  <a:fillRef idx="0"/>
                  <a:effectRef idx="0"/>
                  <a:fontRef idx="minor"/>
                </p:style>
              </p:sp>
              <p:sp>
                <p:nvSpPr>
                  <p:cNvPr id="1139" name="Line 61"/>
                  <p:cNvSpPr/>
                  <p:nvPr/>
                </p:nvSpPr>
                <p:spPr>
                  <a:xfrm flipH="1">
                    <a:off x="2952720" y="3426480"/>
                    <a:ext cx="777240" cy="373320"/>
                  </a:xfrm>
                  <a:prstGeom prst="line">
                    <a:avLst/>
                  </a:prstGeom>
                  <a:ln w="29160">
                    <a:solidFill>
                      <a:srgbClr val="0066b3"/>
                    </a:solidFill>
                    <a:round/>
                    <a:tailEnd len="med" type="triangle" w="med"/>
                  </a:ln>
                </p:spPr>
                <p:style>
                  <a:lnRef idx="0"/>
                  <a:fillRef idx="0"/>
                  <a:effectRef idx="0"/>
                  <a:fontRef idx="minor"/>
                </p:style>
              </p:sp>
              <p:sp>
                <p:nvSpPr>
                  <p:cNvPr id="1140" name="Line 62"/>
                  <p:cNvSpPr/>
                  <p:nvPr/>
                </p:nvSpPr>
                <p:spPr>
                  <a:xfrm flipH="1">
                    <a:off x="3040920" y="3511800"/>
                    <a:ext cx="692280" cy="502200"/>
                  </a:xfrm>
                  <a:prstGeom prst="line">
                    <a:avLst/>
                  </a:prstGeom>
                  <a:ln w="29160">
                    <a:solidFill>
                      <a:srgbClr val="0066b3"/>
                    </a:solidFill>
                    <a:round/>
                    <a:tailEnd len="med" type="triangle" w="med"/>
                  </a:ln>
                </p:spPr>
                <p:style>
                  <a:lnRef idx="0"/>
                  <a:fillRef idx="0"/>
                  <a:effectRef idx="0"/>
                  <a:fontRef idx="minor"/>
                </p:style>
              </p:sp>
              <p:sp>
                <p:nvSpPr>
                  <p:cNvPr id="1141" name="Line 63"/>
                  <p:cNvSpPr/>
                  <p:nvPr/>
                </p:nvSpPr>
                <p:spPr>
                  <a:xfrm flipH="1">
                    <a:off x="3186000" y="3602880"/>
                    <a:ext cx="579600" cy="522000"/>
                  </a:xfrm>
                  <a:prstGeom prst="line">
                    <a:avLst/>
                  </a:prstGeom>
                  <a:ln w="29160">
                    <a:solidFill>
                      <a:srgbClr val="0066b3"/>
                    </a:solidFill>
                    <a:round/>
                    <a:tailEnd len="med" type="triangle" w="med"/>
                  </a:ln>
                </p:spPr>
                <p:style>
                  <a:lnRef idx="0"/>
                  <a:fillRef idx="0"/>
                  <a:effectRef idx="0"/>
                  <a:fontRef idx="minor"/>
                </p:style>
              </p:sp>
              <p:sp>
                <p:nvSpPr>
                  <p:cNvPr id="1142" name="Line 64"/>
                  <p:cNvSpPr/>
                  <p:nvPr/>
                </p:nvSpPr>
                <p:spPr>
                  <a:xfrm flipH="1">
                    <a:off x="2946600" y="3132360"/>
                    <a:ext cx="887760" cy="19080"/>
                  </a:xfrm>
                  <a:prstGeom prst="line">
                    <a:avLst/>
                  </a:prstGeom>
                  <a:ln w="29160">
                    <a:solidFill>
                      <a:srgbClr val="0066b3"/>
                    </a:solidFill>
                    <a:round/>
                    <a:tailEnd len="med" type="triangle" w="med"/>
                  </a:ln>
                </p:spPr>
                <p:style>
                  <a:lnRef idx="0"/>
                  <a:fillRef idx="0"/>
                  <a:effectRef idx="0"/>
                  <a:fontRef idx="minor"/>
                </p:style>
              </p:sp>
              <p:sp>
                <p:nvSpPr>
                  <p:cNvPr id="1143" name="Line 65"/>
                  <p:cNvSpPr/>
                  <p:nvPr/>
                </p:nvSpPr>
                <p:spPr>
                  <a:xfrm flipH="1" flipV="1">
                    <a:off x="2990520" y="3012480"/>
                    <a:ext cx="801000" cy="9000"/>
                  </a:xfrm>
                  <a:prstGeom prst="line">
                    <a:avLst/>
                  </a:prstGeom>
                  <a:ln w="29160">
                    <a:solidFill>
                      <a:srgbClr val="0066b3"/>
                    </a:solidFill>
                    <a:round/>
                    <a:tailEnd len="med" type="triangle" w="med"/>
                  </a:ln>
                </p:spPr>
                <p:style>
                  <a:lnRef idx="0"/>
                  <a:fillRef idx="0"/>
                  <a:effectRef idx="0"/>
                  <a:fontRef idx="minor"/>
                </p:style>
              </p:sp>
              <p:sp>
                <p:nvSpPr>
                  <p:cNvPr id="1144" name="Line 66"/>
                  <p:cNvSpPr/>
                  <p:nvPr/>
                </p:nvSpPr>
                <p:spPr>
                  <a:xfrm flipH="1" flipV="1">
                    <a:off x="2946600" y="2849040"/>
                    <a:ext cx="855360" cy="69120"/>
                  </a:xfrm>
                  <a:prstGeom prst="line">
                    <a:avLst/>
                  </a:prstGeom>
                  <a:ln w="29160">
                    <a:solidFill>
                      <a:srgbClr val="0066b3"/>
                    </a:solidFill>
                    <a:round/>
                    <a:tailEnd len="med" type="triangle" w="med"/>
                  </a:ln>
                </p:spPr>
                <p:style>
                  <a:lnRef idx="0"/>
                  <a:fillRef idx="0"/>
                  <a:effectRef idx="0"/>
                  <a:fontRef idx="minor"/>
                </p:style>
              </p:sp>
              <p:sp>
                <p:nvSpPr>
                  <p:cNvPr id="1145" name="Line 67"/>
                  <p:cNvSpPr/>
                  <p:nvPr/>
                </p:nvSpPr>
                <p:spPr>
                  <a:xfrm flipH="1" flipV="1">
                    <a:off x="3022200" y="2577960"/>
                    <a:ext cx="825840" cy="273960"/>
                  </a:xfrm>
                  <a:prstGeom prst="line">
                    <a:avLst/>
                  </a:prstGeom>
                  <a:ln w="29160">
                    <a:solidFill>
                      <a:srgbClr val="0066b3"/>
                    </a:solidFill>
                    <a:round/>
                    <a:tailEnd len="med" type="triangle" w="med"/>
                  </a:ln>
                </p:spPr>
                <p:style>
                  <a:lnRef idx="0"/>
                  <a:fillRef idx="0"/>
                  <a:effectRef idx="0"/>
                  <a:fontRef idx="minor"/>
                </p:style>
              </p:sp>
            </p:grpSp>
          </p:grpSp>
          <p:grpSp>
            <p:nvGrpSpPr>
              <p:cNvPr id="1146" name="Group 68"/>
              <p:cNvGrpSpPr/>
              <p:nvPr/>
            </p:nvGrpSpPr>
            <p:grpSpPr>
              <a:xfrm>
                <a:off x="3547080" y="915120"/>
                <a:ext cx="3599280" cy="3548160"/>
                <a:chOff x="3547080" y="915120"/>
                <a:chExt cx="3599280" cy="3548160"/>
              </a:xfrm>
            </p:grpSpPr>
            <p:pic>
              <p:nvPicPr>
                <p:cNvPr id="1147" name="" descr=""/>
                <p:cNvPicPr/>
                <p:nvPr/>
              </p:nvPicPr>
              <p:blipFill>
                <a:blip r:embed="rId1"/>
                <a:stretch/>
              </p:blipFill>
              <p:spPr>
                <a:xfrm>
                  <a:off x="3547080" y="1940400"/>
                  <a:ext cx="2870640" cy="2522880"/>
                </a:xfrm>
                <a:prstGeom prst="rect">
                  <a:avLst/>
                </a:prstGeom>
                <a:ln>
                  <a:noFill/>
                </a:ln>
              </p:spPr>
            </p:pic>
            <p:grpSp>
              <p:nvGrpSpPr>
                <p:cNvPr id="1148" name="Group 69"/>
                <p:cNvGrpSpPr/>
                <p:nvPr/>
              </p:nvGrpSpPr>
              <p:grpSpPr>
                <a:xfrm>
                  <a:off x="5459400" y="3226680"/>
                  <a:ext cx="1686960" cy="1140120"/>
                  <a:chOff x="5459400" y="3226680"/>
                  <a:chExt cx="1686960" cy="1140120"/>
                </a:xfrm>
              </p:grpSpPr>
              <p:sp>
                <p:nvSpPr>
                  <p:cNvPr id="1149" name="Line 70"/>
                  <p:cNvSpPr/>
                  <p:nvPr/>
                </p:nvSpPr>
                <p:spPr>
                  <a:xfrm>
                    <a:off x="5603760" y="3314880"/>
                    <a:ext cx="1259280" cy="352800"/>
                  </a:xfrm>
                  <a:prstGeom prst="line">
                    <a:avLst/>
                  </a:prstGeom>
                  <a:ln w="38160">
                    <a:solidFill>
                      <a:srgbClr val="ce181e"/>
                    </a:solidFill>
                    <a:round/>
                    <a:tailEnd len="med" type="triangle" w="med"/>
                  </a:ln>
                </p:spPr>
                <p:style>
                  <a:lnRef idx="0"/>
                  <a:fillRef idx="0"/>
                  <a:effectRef idx="0"/>
                  <a:fontRef idx="minor"/>
                </p:style>
              </p:sp>
              <p:sp>
                <p:nvSpPr>
                  <p:cNvPr id="1150" name="Line 71"/>
                  <p:cNvSpPr/>
                  <p:nvPr/>
                </p:nvSpPr>
                <p:spPr>
                  <a:xfrm>
                    <a:off x="5603760" y="3314880"/>
                    <a:ext cx="1436040" cy="182880"/>
                  </a:xfrm>
                  <a:prstGeom prst="line">
                    <a:avLst/>
                  </a:prstGeom>
                  <a:ln w="38160">
                    <a:solidFill>
                      <a:srgbClr val="ce181e"/>
                    </a:solidFill>
                    <a:round/>
                    <a:tailEnd len="med" type="triangle" w="med"/>
                  </a:ln>
                </p:spPr>
                <p:style>
                  <a:lnRef idx="0"/>
                  <a:fillRef idx="0"/>
                  <a:effectRef idx="0"/>
                  <a:fontRef idx="minor"/>
                </p:style>
              </p:sp>
              <p:sp>
                <p:nvSpPr>
                  <p:cNvPr id="1151" name="Line 72"/>
                  <p:cNvSpPr/>
                  <p:nvPr/>
                </p:nvSpPr>
                <p:spPr>
                  <a:xfrm>
                    <a:off x="5603760" y="3314880"/>
                    <a:ext cx="1429560" cy="453600"/>
                  </a:xfrm>
                  <a:prstGeom prst="line">
                    <a:avLst/>
                  </a:prstGeom>
                  <a:ln w="38160">
                    <a:solidFill>
                      <a:srgbClr val="ce181e"/>
                    </a:solidFill>
                    <a:round/>
                    <a:tailEnd len="med" type="triangle" w="med"/>
                  </a:ln>
                </p:spPr>
                <p:style>
                  <a:lnRef idx="0"/>
                  <a:fillRef idx="0"/>
                  <a:effectRef idx="0"/>
                  <a:fontRef idx="minor"/>
                </p:style>
              </p:sp>
              <p:sp>
                <p:nvSpPr>
                  <p:cNvPr id="1152" name="Line 73"/>
                  <p:cNvSpPr/>
                  <p:nvPr/>
                </p:nvSpPr>
                <p:spPr>
                  <a:xfrm>
                    <a:off x="5566320" y="3327480"/>
                    <a:ext cx="1322280" cy="642240"/>
                  </a:xfrm>
                  <a:prstGeom prst="line">
                    <a:avLst/>
                  </a:prstGeom>
                  <a:ln w="38160">
                    <a:solidFill>
                      <a:srgbClr val="ce181e"/>
                    </a:solidFill>
                    <a:round/>
                    <a:tailEnd len="med" type="triangle" w="med"/>
                  </a:ln>
                </p:spPr>
                <p:style>
                  <a:lnRef idx="0"/>
                  <a:fillRef idx="0"/>
                  <a:effectRef idx="0"/>
                  <a:fontRef idx="minor"/>
                </p:style>
              </p:sp>
              <p:sp>
                <p:nvSpPr>
                  <p:cNvPr id="1153" name="Line 74"/>
                  <p:cNvSpPr/>
                  <p:nvPr/>
                </p:nvSpPr>
                <p:spPr>
                  <a:xfrm>
                    <a:off x="5547240" y="3277080"/>
                    <a:ext cx="1120680" cy="843840"/>
                  </a:xfrm>
                  <a:prstGeom prst="line">
                    <a:avLst/>
                  </a:prstGeom>
                  <a:ln w="38160">
                    <a:solidFill>
                      <a:srgbClr val="ce181e"/>
                    </a:solidFill>
                    <a:round/>
                    <a:tailEnd len="med" type="triangle" w="med"/>
                  </a:ln>
                </p:spPr>
                <p:style>
                  <a:lnRef idx="0"/>
                  <a:fillRef idx="0"/>
                  <a:effectRef idx="0"/>
                  <a:fontRef idx="minor"/>
                </p:style>
              </p:sp>
              <p:sp>
                <p:nvSpPr>
                  <p:cNvPr id="1154" name="CustomShape 75"/>
                  <p:cNvSpPr/>
                  <p:nvPr/>
                </p:nvSpPr>
                <p:spPr>
                  <a:xfrm rot="1800000">
                    <a:off x="6598800" y="3341520"/>
                    <a:ext cx="315000" cy="1013760"/>
                  </a:xfrm>
                  <a:prstGeom prst="ellipse">
                    <a:avLst/>
                  </a:prstGeom>
                  <a:solidFill>
                    <a:srgbClr val="ce181e">
                      <a:alpha val="50000"/>
                    </a:srgbClr>
                  </a:solidFill>
                  <a:ln>
                    <a:solidFill>
                      <a:srgbClr val="808080"/>
                    </a:solidFill>
                  </a:ln>
                </p:spPr>
                <p:style>
                  <a:lnRef idx="0"/>
                  <a:fillRef idx="0"/>
                  <a:effectRef idx="0"/>
                  <a:fontRef idx="minor"/>
                </p:style>
              </p:sp>
              <p:cxnSp>
                <p:nvCxnSpPr>
                  <p:cNvPr id="1155" name="Line 76"/>
                  <p:cNvCxnSpPr>
                    <a:stCxn id="1154" idx="0"/>
                  </p:cNvCxnSpPr>
                  <p:nvPr/>
                </p:nvCxnSpPr>
                <p:spPr>
                  <a:xfrm flipH="1" flipV="1">
                    <a:off x="5459400" y="3226680"/>
                    <a:ext cx="1551600" cy="182880"/>
                  </a:xfrm>
                  <a:prstGeom prst="straightConnector1">
                    <a:avLst/>
                  </a:prstGeom>
                  <a:ln w="38160">
                    <a:solidFill>
                      <a:srgbClr val="ce181e"/>
                    </a:solidFill>
                    <a:round/>
                  </a:ln>
                </p:spPr>
              </p:cxnSp>
              <p:cxnSp>
                <p:nvCxnSpPr>
                  <p:cNvPr id="1156" name="Line 77"/>
                  <p:cNvCxnSpPr>
                    <a:stCxn id="1154" idx="4"/>
                    <a:endCxn id="1155" idx="1"/>
                  </p:cNvCxnSpPr>
                  <p:nvPr/>
                </p:nvCxnSpPr>
                <p:spPr>
                  <a:xfrm flipH="1" flipV="1">
                    <a:off x="5459400" y="3226680"/>
                    <a:ext cx="1045440" cy="1061280"/>
                  </a:xfrm>
                  <a:prstGeom prst="straightConnector1">
                    <a:avLst/>
                  </a:prstGeom>
                  <a:ln w="38160">
                    <a:solidFill>
                      <a:srgbClr val="ce181e"/>
                    </a:solidFill>
                    <a:round/>
                  </a:ln>
                </p:spPr>
              </p:cxnSp>
            </p:grpSp>
            <p:grpSp>
              <p:nvGrpSpPr>
                <p:cNvPr id="1157" name="Group 78"/>
                <p:cNvGrpSpPr/>
                <p:nvPr/>
              </p:nvGrpSpPr>
              <p:grpSpPr>
                <a:xfrm>
                  <a:off x="4322880" y="915120"/>
                  <a:ext cx="1046520" cy="1629720"/>
                  <a:chOff x="4322880" y="915120"/>
                  <a:chExt cx="1046520" cy="1629720"/>
                </a:xfrm>
              </p:grpSpPr>
              <p:sp>
                <p:nvSpPr>
                  <p:cNvPr id="1158" name="Line 79"/>
                  <p:cNvSpPr/>
                  <p:nvPr/>
                </p:nvSpPr>
                <p:spPr>
                  <a:xfrm flipH="1" flipV="1">
                    <a:off x="4637520" y="1163520"/>
                    <a:ext cx="489960" cy="1212480"/>
                  </a:xfrm>
                  <a:prstGeom prst="line">
                    <a:avLst/>
                  </a:prstGeom>
                  <a:ln w="38160">
                    <a:solidFill>
                      <a:srgbClr val="ce181e"/>
                    </a:solidFill>
                    <a:round/>
                    <a:tailEnd len="med" type="triangle" w="med"/>
                  </a:ln>
                </p:spPr>
                <p:style>
                  <a:lnRef idx="0"/>
                  <a:fillRef idx="0"/>
                  <a:effectRef idx="0"/>
                  <a:fontRef idx="minor"/>
                </p:style>
              </p:sp>
              <p:sp>
                <p:nvSpPr>
                  <p:cNvPr id="1159" name="Line 80"/>
                  <p:cNvSpPr/>
                  <p:nvPr/>
                </p:nvSpPr>
                <p:spPr>
                  <a:xfrm flipH="1" flipV="1">
                    <a:off x="4395240" y="1127880"/>
                    <a:ext cx="732240" cy="1248480"/>
                  </a:xfrm>
                  <a:prstGeom prst="line">
                    <a:avLst/>
                  </a:prstGeom>
                  <a:ln w="38160">
                    <a:solidFill>
                      <a:srgbClr val="ce181e"/>
                    </a:solidFill>
                    <a:round/>
                    <a:tailEnd len="med" type="triangle" w="med"/>
                  </a:ln>
                </p:spPr>
                <p:style>
                  <a:lnRef idx="0"/>
                  <a:fillRef idx="0"/>
                  <a:effectRef idx="0"/>
                  <a:fontRef idx="minor"/>
                </p:style>
              </p:sp>
              <p:sp>
                <p:nvSpPr>
                  <p:cNvPr id="1160" name="Line 81"/>
                  <p:cNvSpPr/>
                  <p:nvPr/>
                </p:nvSpPr>
                <p:spPr>
                  <a:xfrm flipH="1" flipV="1">
                    <a:off x="4613040" y="967680"/>
                    <a:ext cx="514080" cy="1409040"/>
                  </a:xfrm>
                  <a:prstGeom prst="line">
                    <a:avLst/>
                  </a:prstGeom>
                  <a:ln w="38160">
                    <a:solidFill>
                      <a:srgbClr val="ce181e"/>
                    </a:solidFill>
                    <a:round/>
                    <a:tailEnd len="med" type="triangle" w="med"/>
                  </a:ln>
                </p:spPr>
                <p:style>
                  <a:lnRef idx="0"/>
                  <a:fillRef idx="0"/>
                  <a:effectRef idx="0"/>
                  <a:fontRef idx="minor"/>
                </p:style>
              </p:sp>
              <p:sp>
                <p:nvSpPr>
                  <p:cNvPr id="1161" name="Line 82"/>
                  <p:cNvSpPr/>
                  <p:nvPr/>
                </p:nvSpPr>
                <p:spPr>
                  <a:xfrm flipH="1" flipV="1">
                    <a:off x="4861080" y="959040"/>
                    <a:ext cx="299160" cy="1439280"/>
                  </a:xfrm>
                  <a:prstGeom prst="line">
                    <a:avLst/>
                  </a:prstGeom>
                  <a:ln w="38160">
                    <a:solidFill>
                      <a:srgbClr val="ce181e"/>
                    </a:solidFill>
                    <a:round/>
                    <a:tailEnd len="med" type="triangle" w="med"/>
                  </a:ln>
                </p:spPr>
                <p:style>
                  <a:lnRef idx="0"/>
                  <a:fillRef idx="0"/>
                  <a:effectRef idx="0"/>
                  <a:fontRef idx="minor"/>
                </p:style>
              </p:sp>
              <p:sp>
                <p:nvSpPr>
                  <p:cNvPr id="1162" name="Line 83"/>
                  <p:cNvSpPr/>
                  <p:nvPr/>
                </p:nvSpPr>
                <p:spPr>
                  <a:xfrm flipH="1" flipV="1">
                    <a:off x="5115600" y="1041480"/>
                    <a:ext cx="16560" cy="1402920"/>
                  </a:xfrm>
                  <a:prstGeom prst="line">
                    <a:avLst/>
                  </a:prstGeom>
                  <a:ln w="38160">
                    <a:solidFill>
                      <a:srgbClr val="ce181e"/>
                    </a:solidFill>
                    <a:round/>
                    <a:tailEnd len="med" type="triangle" w="med"/>
                  </a:ln>
                </p:spPr>
                <p:style>
                  <a:lnRef idx="0"/>
                  <a:fillRef idx="0"/>
                  <a:effectRef idx="0"/>
                  <a:fontRef idx="minor"/>
                </p:style>
              </p:sp>
              <p:sp>
                <p:nvSpPr>
                  <p:cNvPr id="1163" name="CustomShape 84"/>
                  <p:cNvSpPr/>
                  <p:nvPr/>
                </p:nvSpPr>
                <p:spPr>
                  <a:xfrm rot="15741000">
                    <a:off x="4688640" y="630720"/>
                    <a:ext cx="314640" cy="1013760"/>
                  </a:xfrm>
                  <a:prstGeom prst="ellipse">
                    <a:avLst/>
                  </a:prstGeom>
                  <a:solidFill>
                    <a:srgbClr val="ce181e">
                      <a:alpha val="50000"/>
                    </a:srgbClr>
                  </a:solidFill>
                  <a:ln>
                    <a:solidFill>
                      <a:srgbClr val="808080"/>
                    </a:solidFill>
                  </a:ln>
                </p:spPr>
                <p:style>
                  <a:lnRef idx="0"/>
                  <a:fillRef idx="0"/>
                  <a:effectRef idx="0"/>
                  <a:fontRef idx="minor"/>
                </p:style>
              </p:sp>
              <p:cxnSp>
                <p:nvCxnSpPr>
                  <p:cNvPr id="1164" name="Line 85"/>
                  <p:cNvCxnSpPr>
                    <a:stCxn id="1163" idx="0"/>
                  </p:cNvCxnSpPr>
                  <p:nvPr/>
                </p:nvCxnSpPr>
                <p:spPr>
                  <a:xfrm>
                    <a:off x="4343760" y="1204560"/>
                    <a:ext cx="802800" cy="1340640"/>
                  </a:xfrm>
                  <a:prstGeom prst="straightConnector1">
                    <a:avLst/>
                  </a:prstGeom>
                  <a:ln w="38160">
                    <a:solidFill>
                      <a:srgbClr val="ce181e"/>
                    </a:solidFill>
                    <a:round/>
                  </a:ln>
                </p:spPr>
              </p:cxnSp>
              <p:cxnSp>
                <p:nvCxnSpPr>
                  <p:cNvPr id="1165" name="Line 86"/>
                  <p:cNvCxnSpPr>
                    <a:stCxn id="1163" idx="4"/>
                    <a:endCxn id="1164" idx="2"/>
                  </p:cNvCxnSpPr>
                  <p:nvPr/>
                </p:nvCxnSpPr>
                <p:spPr>
                  <a:xfrm flipH="1">
                    <a:off x="5146200" y="1070640"/>
                    <a:ext cx="203040" cy="1474560"/>
                  </a:xfrm>
                  <a:prstGeom prst="straightConnector1">
                    <a:avLst/>
                  </a:prstGeom>
                  <a:ln w="38160">
                    <a:solidFill>
                      <a:srgbClr val="ce181e"/>
                    </a:solidFill>
                    <a:round/>
                  </a:ln>
                </p:spPr>
              </p:cxnSp>
            </p:grpSp>
          </p:grpSp>
        </p:grpSp>
        <p:pic>
          <p:nvPicPr>
            <p:cNvPr id="1166" name="" descr=""/>
            <p:cNvPicPr/>
            <p:nvPr/>
          </p:nvPicPr>
          <p:blipFill>
            <a:blip r:embed="rId2"/>
            <a:stretch/>
          </p:blipFill>
          <p:spPr>
            <a:xfrm rot="19800000">
              <a:off x="4099320" y="2323800"/>
              <a:ext cx="1585080" cy="1621800"/>
            </a:xfrm>
            <a:prstGeom prst="rect">
              <a:avLst/>
            </a:prstGeom>
            <a:ln>
              <a:noFill/>
            </a:ln>
          </p:spPr>
        </p:pic>
        <p:sp>
          <p:nvSpPr>
            <p:cNvPr id="1167" name="CustomShape 87"/>
            <p:cNvSpPr/>
            <p:nvPr/>
          </p:nvSpPr>
          <p:spPr>
            <a:xfrm rot="8880000">
              <a:off x="3170160" y="3432960"/>
              <a:ext cx="314640" cy="1013760"/>
            </a:xfrm>
            <a:prstGeom prst="ellipse">
              <a:avLst/>
            </a:prstGeom>
            <a:solidFill>
              <a:srgbClr val="0066b3">
                <a:alpha val="50000"/>
              </a:srgbClr>
            </a:solidFill>
            <a:ln>
              <a:solidFill>
                <a:srgbClr val="808080"/>
              </a:solidFill>
            </a:ln>
          </p:spPr>
          <p:style>
            <a:lnRef idx="0"/>
            <a:fillRef idx="0"/>
            <a:effectRef idx="0"/>
            <a:fontRef idx="minor"/>
          </p:style>
        </p:sp>
        <p:cxnSp>
          <p:nvCxnSpPr>
            <p:cNvPr id="1168" name="Line 88"/>
            <p:cNvCxnSpPr>
              <a:stCxn id="1167" idx="4"/>
              <a:endCxn id="1166" idx="1"/>
            </p:cNvCxnSpPr>
            <p:nvPr/>
          </p:nvCxnSpPr>
          <p:spPr>
            <a:xfrm>
              <a:off x="3059640" y="3509640"/>
              <a:ext cx="1146240" cy="21600"/>
            </a:xfrm>
            <a:prstGeom prst="straightConnector1">
              <a:avLst/>
            </a:prstGeom>
            <a:ln w="29160">
              <a:solidFill>
                <a:srgbClr val="0066b3"/>
              </a:solidFill>
              <a:round/>
            </a:ln>
          </p:spPr>
        </p:cxnSp>
        <p:cxnSp>
          <p:nvCxnSpPr>
            <p:cNvPr id="1169" name="Line 89"/>
            <p:cNvCxnSpPr>
              <a:stCxn id="1166" idx="1"/>
              <a:endCxn id="1167" idx="0"/>
            </p:cNvCxnSpPr>
            <p:nvPr/>
          </p:nvCxnSpPr>
          <p:spPr>
            <a:xfrm flipH="1">
              <a:off x="3596040" y="3530880"/>
              <a:ext cx="609840" cy="839520"/>
            </a:xfrm>
            <a:prstGeom prst="straightConnector1">
              <a:avLst/>
            </a:prstGeom>
            <a:ln w="29160">
              <a:solidFill>
                <a:srgbClr val="0066b3"/>
              </a:solidFill>
              <a:round/>
            </a:ln>
          </p:spPr>
        </p:cxnSp>
        <p:sp>
          <p:nvSpPr>
            <p:cNvPr id="1170" name="CustomShape 90"/>
            <p:cNvSpPr/>
            <p:nvPr/>
          </p:nvSpPr>
          <p:spPr>
            <a:xfrm rot="10800000">
              <a:off x="2883600" y="2459520"/>
              <a:ext cx="314640" cy="1013760"/>
            </a:xfrm>
            <a:prstGeom prst="ellipse">
              <a:avLst/>
            </a:prstGeom>
            <a:solidFill>
              <a:srgbClr val="0066b3">
                <a:alpha val="50000"/>
              </a:srgbClr>
            </a:solidFill>
            <a:ln>
              <a:solidFill>
                <a:srgbClr val="808080"/>
              </a:solidFill>
            </a:ln>
          </p:spPr>
          <p:style>
            <a:lnRef idx="0"/>
            <a:fillRef idx="0"/>
            <a:effectRef idx="0"/>
            <a:fontRef idx="minor"/>
          </p:style>
        </p:sp>
        <p:sp>
          <p:nvSpPr>
            <p:cNvPr id="1171" name="CustomShape 91"/>
            <p:cNvSpPr/>
            <p:nvPr/>
          </p:nvSpPr>
          <p:spPr>
            <a:xfrm rot="13560000">
              <a:off x="3277800" y="1597320"/>
              <a:ext cx="314640" cy="1013760"/>
            </a:xfrm>
            <a:prstGeom prst="ellipse">
              <a:avLst/>
            </a:prstGeom>
            <a:solidFill>
              <a:srgbClr val="0066b3">
                <a:alpha val="50000"/>
              </a:srgbClr>
            </a:solidFill>
            <a:ln>
              <a:solidFill>
                <a:srgbClr val="808080"/>
              </a:solidFill>
            </a:ln>
          </p:spPr>
          <p:style>
            <a:lnRef idx="0"/>
            <a:fillRef idx="0"/>
            <a:effectRef idx="0"/>
            <a:fontRef idx="minor"/>
          </p:style>
        </p:sp>
        <p:sp>
          <p:nvSpPr>
            <p:cNvPr id="1172" name="CustomShape 92"/>
            <p:cNvSpPr/>
            <p:nvPr/>
          </p:nvSpPr>
          <p:spPr>
            <a:xfrm rot="14760000">
              <a:off x="3986280" y="1334880"/>
              <a:ext cx="181440" cy="580680"/>
            </a:xfrm>
            <a:prstGeom prst="ellipse">
              <a:avLst/>
            </a:prstGeom>
            <a:solidFill>
              <a:srgbClr val="0066b3">
                <a:alpha val="50000"/>
              </a:srgbClr>
            </a:solidFill>
            <a:ln>
              <a:solidFill>
                <a:srgbClr val="808080"/>
              </a:solidFill>
            </a:ln>
          </p:spPr>
          <p:style>
            <a:lnRef idx="0"/>
            <a:fillRef idx="0"/>
            <a:effectRef idx="0"/>
            <a:fontRef idx="minor"/>
          </p:style>
        </p:sp>
        <p:sp>
          <p:nvSpPr>
            <p:cNvPr id="1173" name="CustomShape 93"/>
            <p:cNvSpPr/>
            <p:nvPr/>
          </p:nvSpPr>
          <p:spPr>
            <a:xfrm rot="7620000">
              <a:off x="3820320" y="4219920"/>
              <a:ext cx="314640" cy="1013760"/>
            </a:xfrm>
            <a:prstGeom prst="ellipse">
              <a:avLst/>
            </a:prstGeom>
            <a:solidFill>
              <a:srgbClr val="0066b3">
                <a:alpha val="50000"/>
              </a:srgbClr>
            </a:solidFill>
            <a:ln>
              <a:solidFill>
                <a:srgbClr val="808080"/>
              </a:solidFill>
            </a:ln>
          </p:spPr>
          <p:style>
            <a:lnRef idx="0"/>
            <a:fillRef idx="0"/>
            <a:effectRef idx="0"/>
            <a:fontRef idx="minor"/>
          </p:style>
        </p:sp>
        <p:sp>
          <p:nvSpPr>
            <p:cNvPr id="1174" name="CustomShape 94"/>
            <p:cNvSpPr/>
            <p:nvPr/>
          </p:nvSpPr>
          <p:spPr>
            <a:xfrm rot="5400000">
              <a:off x="4750920" y="4551480"/>
              <a:ext cx="314640" cy="1013760"/>
            </a:xfrm>
            <a:prstGeom prst="ellipse">
              <a:avLst/>
            </a:prstGeom>
            <a:solidFill>
              <a:srgbClr val="0066b3">
                <a:alpha val="50000"/>
              </a:srgbClr>
            </a:solidFill>
            <a:ln>
              <a:solidFill>
                <a:srgbClr val="808080"/>
              </a:solidFill>
            </a:ln>
          </p:spPr>
          <p:style>
            <a:lnRef idx="0"/>
            <a:fillRef idx="0"/>
            <a:effectRef idx="0"/>
            <a:fontRef idx="minor"/>
          </p:style>
        </p:sp>
        <p:sp>
          <p:nvSpPr>
            <p:cNvPr id="1175" name="CustomShape 95"/>
            <p:cNvSpPr/>
            <p:nvPr/>
          </p:nvSpPr>
          <p:spPr>
            <a:xfrm rot="3060000">
              <a:off x="5573880" y="4414320"/>
              <a:ext cx="314640" cy="810360"/>
            </a:xfrm>
            <a:prstGeom prst="ellipse">
              <a:avLst/>
            </a:prstGeom>
            <a:solidFill>
              <a:srgbClr val="0066b3">
                <a:alpha val="50000"/>
              </a:srgbClr>
            </a:solidFill>
            <a:ln>
              <a:solidFill>
                <a:srgbClr val="808080"/>
              </a:solidFill>
            </a:ln>
          </p:spPr>
          <p:style>
            <a:lnRef idx="0"/>
            <a:fillRef idx="0"/>
            <a:effectRef idx="0"/>
            <a:fontRef idx="minor"/>
          </p:style>
        </p:sp>
        <p:sp>
          <p:nvSpPr>
            <p:cNvPr id="1176" name="CustomShape 96"/>
            <p:cNvSpPr/>
            <p:nvPr/>
          </p:nvSpPr>
          <p:spPr>
            <a:xfrm rot="2229000">
              <a:off x="6089760" y="4190400"/>
              <a:ext cx="314640" cy="533520"/>
            </a:xfrm>
            <a:prstGeom prst="ellipse">
              <a:avLst/>
            </a:prstGeom>
            <a:solidFill>
              <a:srgbClr val="0066b3">
                <a:alpha val="50000"/>
              </a:srgbClr>
            </a:solidFill>
            <a:ln>
              <a:solidFill>
                <a:srgbClr val="808080"/>
              </a:solidFill>
            </a:ln>
          </p:spPr>
          <p:style>
            <a:lnRef idx="0"/>
            <a:fillRef idx="0"/>
            <a:effectRef idx="0"/>
            <a:fontRef idx="minor"/>
          </p:style>
        </p:sp>
        <p:sp>
          <p:nvSpPr>
            <p:cNvPr id="1177" name="CustomShape 97"/>
            <p:cNvSpPr/>
            <p:nvPr/>
          </p:nvSpPr>
          <p:spPr>
            <a:xfrm rot="20700000">
              <a:off x="6718680" y="2545560"/>
              <a:ext cx="314640" cy="810360"/>
            </a:xfrm>
            <a:prstGeom prst="ellipse">
              <a:avLst/>
            </a:prstGeom>
            <a:solidFill>
              <a:srgbClr val="0066b3">
                <a:alpha val="50000"/>
              </a:srgbClr>
            </a:solidFill>
            <a:ln>
              <a:solidFill>
                <a:srgbClr val="808080"/>
              </a:solidFill>
            </a:ln>
          </p:spPr>
          <p:style>
            <a:lnRef idx="0"/>
            <a:fillRef idx="0"/>
            <a:effectRef idx="0"/>
            <a:fontRef idx="minor"/>
          </p:style>
        </p:sp>
        <p:sp>
          <p:nvSpPr>
            <p:cNvPr id="1178" name="CustomShape 98"/>
            <p:cNvSpPr/>
            <p:nvPr/>
          </p:nvSpPr>
          <p:spPr>
            <a:xfrm rot="18624600">
              <a:off x="5567040" y="1177200"/>
              <a:ext cx="314640" cy="810360"/>
            </a:xfrm>
            <a:prstGeom prst="ellipse">
              <a:avLst/>
            </a:prstGeom>
            <a:solidFill>
              <a:srgbClr val="0066b3">
                <a:alpha val="50000"/>
              </a:srgbClr>
            </a:solidFill>
            <a:ln>
              <a:solidFill>
                <a:srgbClr val="808080"/>
              </a:solidFill>
            </a:ln>
          </p:spPr>
          <p:style>
            <a:lnRef idx="0"/>
            <a:fillRef idx="0"/>
            <a:effectRef idx="0"/>
            <a:fontRef idx="minor"/>
          </p:style>
        </p:sp>
        <p:sp>
          <p:nvSpPr>
            <p:cNvPr id="1179" name="CustomShape 99"/>
            <p:cNvSpPr/>
            <p:nvPr/>
          </p:nvSpPr>
          <p:spPr>
            <a:xfrm rot="19614600">
              <a:off x="6233040" y="1689480"/>
              <a:ext cx="314640" cy="948600"/>
            </a:xfrm>
            <a:prstGeom prst="ellipse">
              <a:avLst/>
            </a:prstGeom>
            <a:solidFill>
              <a:srgbClr val="0066b3">
                <a:alpha val="50000"/>
              </a:srgbClr>
            </a:solidFill>
            <a:ln>
              <a:solidFill>
                <a:srgbClr val="808080"/>
              </a:solidFill>
            </a:ln>
          </p:spPr>
          <p:style>
            <a:lnRef idx="0"/>
            <a:fillRef idx="0"/>
            <a:effectRef idx="0"/>
            <a:fontRef idx="minor"/>
          </p:style>
        </p:sp>
      </p:grpSp>
      <p:sp>
        <p:nvSpPr>
          <p:cNvPr id="1180" name="TextShape 100"/>
          <p:cNvSpPr txBox="1"/>
          <p:nvPr/>
        </p:nvSpPr>
        <p:spPr>
          <a:xfrm>
            <a:off x="-257760" y="3728520"/>
            <a:ext cx="3571920" cy="443880"/>
          </a:xfrm>
          <a:prstGeom prst="rect">
            <a:avLst/>
          </a:prstGeom>
          <a:noFill/>
          <a:ln>
            <a:noFill/>
          </a:ln>
        </p:spPr>
        <p:txBody>
          <a:bodyPr lIns="90000" rIns="90000" tIns="45000" bIns="45000">
            <a:noAutofit/>
          </a:bodyPr>
          <a:p>
            <a:pPr algn="ctr"/>
            <a:r>
              <a:rPr b="1" i="1" lang="en-US" sz="2500" spc="-1" strike="noStrike">
                <a:solidFill>
                  <a:srgbClr val="0066b3"/>
                </a:solidFill>
                <a:latin typeface="Arial"/>
              </a:rPr>
              <a:t>Combinatorial jets</a:t>
            </a:r>
            <a:endParaRPr b="0" lang="en-US" sz="2500" spc="-1" strike="noStrike">
              <a:latin typeface="Arial"/>
            </a:endParaRPr>
          </a:p>
        </p:txBody>
      </p:sp>
      <p:sp>
        <p:nvSpPr>
          <p:cNvPr id="1181" name="TextShape 101"/>
          <p:cNvSpPr txBox="1"/>
          <p:nvPr/>
        </p:nvSpPr>
        <p:spPr>
          <a:xfrm>
            <a:off x="0" y="-51480"/>
            <a:ext cx="7955280" cy="1079640"/>
          </a:xfrm>
          <a:prstGeom prst="rect">
            <a:avLst/>
          </a:prstGeom>
          <a:noFill/>
          <a:ln>
            <a:noFill/>
          </a:ln>
        </p:spPr>
        <p:txBody>
          <a:bodyPr lIns="0" rIns="0" tIns="0" bIns="0" anchor="ctr">
            <a:noAutofit/>
          </a:bodyPr>
          <a:p>
            <a:pPr algn="ctr"/>
            <a:r>
              <a:rPr b="0" lang="en-US" sz="3800" spc="-1" strike="noStrike">
                <a:latin typeface="Arial"/>
              </a:rPr>
              <a:t>Signal vs Background: </a:t>
            </a:r>
            <a:br/>
            <a:r>
              <a:rPr b="0" lang="en-US" sz="2500" spc="-1" strike="noStrike">
                <a:latin typeface="Arial"/>
              </a:rPr>
              <a:t>The standard paradigm</a:t>
            </a:r>
            <a:endParaRPr b="0" lang="en-US" sz="2500" spc="-1" strike="noStrike">
              <a:latin typeface="Arial"/>
            </a:endParaRPr>
          </a:p>
        </p:txBody>
      </p:sp>
      <p:sp>
        <p:nvSpPr>
          <p:cNvPr id="1182" name="TextShape 102"/>
          <p:cNvSpPr txBox="1"/>
          <p:nvPr/>
        </p:nvSpPr>
        <p:spPr>
          <a:xfrm>
            <a:off x="-257760" y="4088880"/>
            <a:ext cx="3571920" cy="443880"/>
          </a:xfrm>
          <a:prstGeom prst="rect">
            <a:avLst/>
          </a:prstGeom>
          <a:noFill/>
          <a:ln>
            <a:noFill/>
          </a:ln>
        </p:spPr>
        <p:txBody>
          <a:bodyPr lIns="90000" rIns="90000" tIns="45000" bIns="45000">
            <a:noAutofit/>
          </a:bodyPr>
          <a:p>
            <a:pPr algn="ctr"/>
            <a:r>
              <a:rPr b="1" i="1" lang="en-US" sz="2500" spc="-1" strike="noStrike">
                <a:solidFill>
                  <a:srgbClr val="0066b3"/>
                </a:solidFill>
                <a:latin typeface="Arial"/>
              </a:rPr>
              <a:t>= “fake” jets</a:t>
            </a:r>
            <a:endParaRPr b="0" lang="en-US" sz="2500" spc="-1" strike="noStrike">
              <a:latin typeface="Arial"/>
            </a:endParaRPr>
          </a:p>
        </p:txBody>
      </p:sp>
    </p:spTree>
  </p:cSld>
  <p:transition spd="slow">
    <p:dissolve/>
  </p:transition>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3" name="TextShape 1"/>
          <p:cNvSpPr txBox="1"/>
          <p:nvPr/>
        </p:nvSpPr>
        <p:spPr>
          <a:xfrm>
            <a:off x="731520" y="1280160"/>
            <a:ext cx="2834640" cy="627480"/>
          </a:xfrm>
          <a:prstGeom prst="rect">
            <a:avLst/>
          </a:prstGeom>
          <a:noFill/>
          <a:ln>
            <a:noFill/>
          </a:ln>
        </p:spPr>
        <p:txBody>
          <a:bodyPr lIns="90000" rIns="90000" tIns="45000" bIns="45000">
            <a:noAutofit/>
          </a:bodyPr>
          <a:p>
            <a:r>
              <a:rPr b="1" lang="en-US" sz="3500" spc="-1" strike="noStrike">
                <a:solidFill>
                  <a:srgbClr val="0066b3"/>
                </a:solidFill>
                <a:latin typeface="Arial"/>
              </a:rPr>
              <a:t>Background</a:t>
            </a:r>
            <a:endParaRPr b="0" lang="en-US" sz="3500" spc="-1" strike="noStrike">
              <a:latin typeface="Arial"/>
            </a:endParaRPr>
          </a:p>
        </p:txBody>
      </p:sp>
      <p:sp>
        <p:nvSpPr>
          <p:cNvPr id="1184" name="TextShape 2"/>
          <p:cNvSpPr txBox="1"/>
          <p:nvPr/>
        </p:nvSpPr>
        <p:spPr>
          <a:xfrm>
            <a:off x="7040880" y="3768120"/>
            <a:ext cx="2322360" cy="627120"/>
          </a:xfrm>
          <a:prstGeom prst="rect">
            <a:avLst/>
          </a:prstGeom>
          <a:noFill/>
          <a:ln>
            <a:noFill/>
          </a:ln>
        </p:spPr>
        <p:txBody>
          <a:bodyPr lIns="90000" rIns="90000" tIns="45000" bIns="45000">
            <a:noAutofit/>
          </a:bodyPr>
          <a:p>
            <a:r>
              <a:rPr b="1" lang="en-US" sz="3500" spc="-1" strike="noStrike">
                <a:solidFill>
                  <a:srgbClr val="ce181e"/>
                </a:solidFill>
                <a:latin typeface="Arial"/>
              </a:rPr>
              <a:t>Signal</a:t>
            </a:r>
            <a:endParaRPr b="0" lang="en-US" sz="3500" spc="-1" strike="noStrike">
              <a:latin typeface="Arial"/>
            </a:endParaRPr>
          </a:p>
        </p:txBody>
      </p:sp>
      <p:grpSp>
        <p:nvGrpSpPr>
          <p:cNvPr id="1185" name="Group 3"/>
          <p:cNvGrpSpPr/>
          <p:nvPr/>
        </p:nvGrpSpPr>
        <p:grpSpPr>
          <a:xfrm>
            <a:off x="2883600" y="915120"/>
            <a:ext cx="4262760" cy="4300560"/>
            <a:chOff x="2883600" y="915120"/>
            <a:chExt cx="4262760" cy="4300560"/>
          </a:xfrm>
        </p:grpSpPr>
        <p:grpSp>
          <p:nvGrpSpPr>
            <p:cNvPr id="1186" name="Group 4"/>
            <p:cNvGrpSpPr/>
            <p:nvPr/>
          </p:nvGrpSpPr>
          <p:grpSpPr>
            <a:xfrm>
              <a:off x="4892760" y="1341000"/>
              <a:ext cx="1904760" cy="3826800"/>
              <a:chOff x="4892760" y="1341000"/>
              <a:chExt cx="1904760" cy="3826800"/>
            </a:xfrm>
          </p:grpSpPr>
          <p:grpSp>
            <p:nvGrpSpPr>
              <p:cNvPr id="1187" name="Group 5"/>
              <p:cNvGrpSpPr/>
              <p:nvPr/>
            </p:nvGrpSpPr>
            <p:grpSpPr>
              <a:xfrm>
                <a:off x="4892760" y="1341000"/>
                <a:ext cx="1616760" cy="1484640"/>
                <a:chOff x="4892760" y="1341000"/>
                <a:chExt cx="1616760" cy="1484640"/>
              </a:xfrm>
            </p:grpSpPr>
            <p:sp>
              <p:nvSpPr>
                <p:cNvPr id="1188" name="Line 6"/>
                <p:cNvSpPr/>
                <p:nvPr/>
              </p:nvSpPr>
              <p:spPr>
                <a:xfrm flipV="1">
                  <a:off x="5576040" y="1928520"/>
                  <a:ext cx="488520" cy="530280"/>
                </a:xfrm>
                <a:prstGeom prst="line">
                  <a:avLst/>
                </a:prstGeom>
                <a:ln w="29160">
                  <a:solidFill>
                    <a:srgbClr val="0066b3"/>
                  </a:solidFill>
                  <a:round/>
                  <a:tailEnd len="med" type="triangle" w="med"/>
                </a:ln>
              </p:spPr>
              <p:style>
                <a:lnRef idx="0"/>
                <a:fillRef idx="0"/>
                <a:effectRef idx="0"/>
                <a:fontRef idx="minor"/>
              </p:style>
            </p:sp>
            <p:sp>
              <p:nvSpPr>
                <p:cNvPr id="1189" name="Line 7"/>
                <p:cNvSpPr/>
                <p:nvPr/>
              </p:nvSpPr>
              <p:spPr>
                <a:xfrm flipV="1">
                  <a:off x="5643360" y="1964520"/>
                  <a:ext cx="544320" cy="572040"/>
                </a:xfrm>
                <a:prstGeom prst="line">
                  <a:avLst/>
                </a:prstGeom>
                <a:ln w="29160">
                  <a:solidFill>
                    <a:srgbClr val="0066b3"/>
                  </a:solidFill>
                  <a:round/>
                  <a:tailEnd len="med" type="triangle" w="med"/>
                </a:ln>
              </p:spPr>
              <p:style>
                <a:lnRef idx="0"/>
                <a:fillRef idx="0"/>
                <a:effectRef idx="0"/>
                <a:fontRef idx="minor"/>
              </p:style>
            </p:sp>
            <p:sp>
              <p:nvSpPr>
                <p:cNvPr id="1190" name="Line 8"/>
                <p:cNvSpPr/>
                <p:nvPr/>
              </p:nvSpPr>
              <p:spPr>
                <a:xfrm flipV="1">
                  <a:off x="5715720" y="2097360"/>
                  <a:ext cx="612000" cy="559440"/>
                </a:xfrm>
                <a:prstGeom prst="line">
                  <a:avLst/>
                </a:prstGeom>
                <a:ln w="29160">
                  <a:solidFill>
                    <a:srgbClr val="0066b3"/>
                  </a:solidFill>
                  <a:round/>
                  <a:tailEnd len="med" type="triangle" w="med"/>
                </a:ln>
              </p:spPr>
              <p:style>
                <a:lnRef idx="0"/>
                <a:fillRef idx="0"/>
                <a:effectRef idx="0"/>
                <a:fontRef idx="minor"/>
              </p:style>
            </p:sp>
            <p:sp>
              <p:nvSpPr>
                <p:cNvPr id="1191" name="Line 9"/>
                <p:cNvSpPr/>
                <p:nvPr/>
              </p:nvSpPr>
              <p:spPr>
                <a:xfrm flipV="1">
                  <a:off x="5812200" y="2210040"/>
                  <a:ext cx="627840" cy="519120"/>
                </a:xfrm>
                <a:prstGeom prst="line">
                  <a:avLst/>
                </a:prstGeom>
                <a:ln w="29160">
                  <a:solidFill>
                    <a:srgbClr val="0066b3"/>
                  </a:solidFill>
                  <a:round/>
                  <a:tailEnd len="med" type="triangle" w="med"/>
                </a:ln>
              </p:spPr>
              <p:style>
                <a:lnRef idx="0"/>
                <a:fillRef idx="0"/>
                <a:effectRef idx="0"/>
                <a:fontRef idx="minor"/>
              </p:style>
            </p:sp>
            <p:sp>
              <p:nvSpPr>
                <p:cNvPr id="1192" name="Line 10"/>
                <p:cNvSpPr/>
                <p:nvPr/>
              </p:nvSpPr>
              <p:spPr>
                <a:xfrm flipV="1">
                  <a:off x="5884920" y="2366280"/>
                  <a:ext cx="624600" cy="459360"/>
                </a:xfrm>
                <a:prstGeom prst="line">
                  <a:avLst/>
                </a:prstGeom>
                <a:ln w="29160">
                  <a:solidFill>
                    <a:srgbClr val="0066b3"/>
                  </a:solidFill>
                  <a:round/>
                  <a:tailEnd len="med" type="triangle" w="med"/>
                </a:ln>
              </p:spPr>
              <p:style>
                <a:lnRef idx="0"/>
                <a:fillRef idx="0"/>
                <a:effectRef idx="0"/>
                <a:fontRef idx="minor"/>
              </p:style>
            </p:sp>
            <p:sp>
              <p:nvSpPr>
                <p:cNvPr id="1193" name="Line 11"/>
                <p:cNvSpPr/>
                <p:nvPr/>
              </p:nvSpPr>
              <p:spPr>
                <a:xfrm flipV="1">
                  <a:off x="5450040" y="1809720"/>
                  <a:ext cx="501480" cy="582120"/>
                </a:xfrm>
                <a:prstGeom prst="line">
                  <a:avLst/>
                </a:prstGeom>
                <a:ln w="29160">
                  <a:solidFill>
                    <a:srgbClr val="0066b3"/>
                  </a:solidFill>
                  <a:round/>
                  <a:tailEnd len="med" type="triangle" w="med"/>
                </a:ln>
              </p:spPr>
              <p:style>
                <a:lnRef idx="0"/>
                <a:fillRef idx="0"/>
                <a:effectRef idx="0"/>
                <a:fontRef idx="minor"/>
              </p:style>
            </p:sp>
            <p:sp>
              <p:nvSpPr>
                <p:cNvPr id="1194" name="Line 12"/>
                <p:cNvSpPr/>
                <p:nvPr/>
              </p:nvSpPr>
              <p:spPr>
                <a:xfrm flipV="1">
                  <a:off x="5329440" y="1641240"/>
                  <a:ext cx="378360" cy="654120"/>
                </a:xfrm>
                <a:prstGeom prst="line">
                  <a:avLst/>
                </a:prstGeom>
                <a:ln w="29160">
                  <a:solidFill>
                    <a:srgbClr val="5c2d91"/>
                  </a:solidFill>
                  <a:round/>
                  <a:tailEnd len="med" type="triangle" w="med"/>
                </a:ln>
              </p:spPr>
              <p:style>
                <a:lnRef idx="0"/>
                <a:fillRef idx="0"/>
                <a:effectRef idx="0"/>
                <a:fontRef idx="minor"/>
              </p:style>
            </p:sp>
            <p:sp>
              <p:nvSpPr>
                <p:cNvPr id="1195" name="Line 13"/>
                <p:cNvSpPr/>
                <p:nvPr/>
              </p:nvSpPr>
              <p:spPr>
                <a:xfrm flipV="1">
                  <a:off x="5160240" y="1459800"/>
                  <a:ext cx="284040" cy="787320"/>
                </a:xfrm>
                <a:prstGeom prst="line">
                  <a:avLst/>
                </a:prstGeom>
                <a:ln w="29160">
                  <a:solidFill>
                    <a:srgbClr val="0066b3"/>
                  </a:solidFill>
                  <a:round/>
                  <a:tailEnd len="med" type="triangle" w="med"/>
                </a:ln>
              </p:spPr>
              <p:style>
                <a:lnRef idx="0"/>
                <a:fillRef idx="0"/>
                <a:effectRef idx="0"/>
                <a:fontRef idx="minor"/>
              </p:style>
            </p:sp>
            <p:sp>
              <p:nvSpPr>
                <p:cNvPr id="1196" name="Line 14"/>
                <p:cNvSpPr/>
                <p:nvPr/>
              </p:nvSpPr>
              <p:spPr>
                <a:xfrm flipV="1">
                  <a:off x="5063760" y="1347120"/>
                  <a:ext cx="92520" cy="803520"/>
                </a:xfrm>
                <a:prstGeom prst="line">
                  <a:avLst/>
                </a:prstGeom>
                <a:ln w="29160">
                  <a:solidFill>
                    <a:srgbClr val="0066b3"/>
                  </a:solidFill>
                  <a:round/>
                  <a:tailEnd len="med" type="triangle" w="med"/>
                </a:ln>
              </p:spPr>
              <p:style>
                <a:lnRef idx="0"/>
                <a:fillRef idx="0"/>
                <a:effectRef idx="0"/>
                <a:fontRef idx="minor"/>
              </p:style>
            </p:sp>
            <p:sp>
              <p:nvSpPr>
                <p:cNvPr id="1197" name="Line 15"/>
                <p:cNvSpPr/>
                <p:nvPr/>
              </p:nvSpPr>
              <p:spPr>
                <a:xfrm flipH="1" flipV="1">
                  <a:off x="4892760" y="1341000"/>
                  <a:ext cx="10080" cy="815040"/>
                </a:xfrm>
                <a:prstGeom prst="line">
                  <a:avLst/>
                </a:prstGeom>
                <a:ln w="29160">
                  <a:solidFill>
                    <a:srgbClr val="5c2d91"/>
                  </a:solidFill>
                  <a:round/>
                  <a:tailEnd len="med" type="triangle" w="med"/>
                </a:ln>
              </p:spPr>
              <p:style>
                <a:lnRef idx="0"/>
                <a:fillRef idx="0"/>
                <a:effectRef idx="0"/>
                <a:fontRef idx="minor"/>
              </p:style>
            </p:sp>
          </p:grpSp>
          <p:grpSp>
            <p:nvGrpSpPr>
              <p:cNvPr id="1198" name="Group 16"/>
              <p:cNvGrpSpPr/>
              <p:nvPr/>
            </p:nvGrpSpPr>
            <p:grpSpPr>
              <a:xfrm>
                <a:off x="4961880" y="3689640"/>
                <a:ext cx="1445760" cy="1478160"/>
                <a:chOff x="4961880" y="3689640"/>
                <a:chExt cx="1445760" cy="1478160"/>
              </a:xfrm>
            </p:grpSpPr>
            <p:sp>
              <p:nvSpPr>
                <p:cNvPr id="1199" name="Line 17"/>
                <p:cNvSpPr/>
                <p:nvPr/>
              </p:nvSpPr>
              <p:spPr>
                <a:xfrm>
                  <a:off x="5474160" y="4056120"/>
                  <a:ext cx="488520" cy="530280"/>
                </a:xfrm>
                <a:prstGeom prst="line">
                  <a:avLst/>
                </a:prstGeom>
                <a:ln w="29160">
                  <a:solidFill>
                    <a:srgbClr val="0066b3"/>
                  </a:solidFill>
                  <a:round/>
                  <a:tailEnd len="med" type="triangle" w="med"/>
                </a:ln>
              </p:spPr>
              <p:style>
                <a:lnRef idx="0"/>
                <a:fillRef idx="0"/>
                <a:effectRef idx="0"/>
                <a:fontRef idx="minor"/>
              </p:style>
            </p:sp>
            <p:sp>
              <p:nvSpPr>
                <p:cNvPr id="1200" name="Line 18"/>
                <p:cNvSpPr/>
                <p:nvPr/>
              </p:nvSpPr>
              <p:spPr>
                <a:xfrm>
                  <a:off x="5541480" y="3978720"/>
                  <a:ext cx="544320" cy="572040"/>
                </a:xfrm>
                <a:prstGeom prst="line">
                  <a:avLst/>
                </a:prstGeom>
                <a:ln w="29160">
                  <a:solidFill>
                    <a:srgbClr val="0066b3"/>
                  </a:solidFill>
                  <a:round/>
                  <a:tailEnd len="med" type="triangle" w="med"/>
                </a:ln>
              </p:spPr>
              <p:style>
                <a:lnRef idx="0"/>
                <a:fillRef idx="0"/>
                <a:effectRef idx="0"/>
                <a:fontRef idx="minor"/>
              </p:style>
            </p:sp>
            <p:sp>
              <p:nvSpPr>
                <p:cNvPr id="1201" name="Line 19"/>
                <p:cNvSpPr/>
                <p:nvPr/>
              </p:nvSpPr>
              <p:spPr>
                <a:xfrm>
                  <a:off x="5614200" y="3858120"/>
                  <a:ext cx="612000" cy="559440"/>
                </a:xfrm>
                <a:prstGeom prst="line">
                  <a:avLst/>
                </a:prstGeom>
                <a:ln w="29160">
                  <a:solidFill>
                    <a:srgbClr val="0066b3"/>
                  </a:solidFill>
                  <a:round/>
                  <a:tailEnd len="med" type="triangle" w="med"/>
                </a:ln>
              </p:spPr>
              <p:style>
                <a:lnRef idx="0"/>
                <a:fillRef idx="0"/>
                <a:effectRef idx="0"/>
                <a:fontRef idx="minor"/>
              </p:style>
            </p:sp>
            <p:sp>
              <p:nvSpPr>
                <p:cNvPr id="1202" name="Line 20"/>
                <p:cNvSpPr/>
                <p:nvPr/>
              </p:nvSpPr>
              <p:spPr>
                <a:xfrm>
                  <a:off x="5710680" y="3785760"/>
                  <a:ext cx="627840" cy="519120"/>
                </a:xfrm>
                <a:prstGeom prst="line">
                  <a:avLst/>
                </a:prstGeom>
                <a:ln w="29160">
                  <a:solidFill>
                    <a:srgbClr val="5c2d91"/>
                  </a:solidFill>
                  <a:round/>
                  <a:tailEnd len="med" type="triangle" w="med"/>
                </a:ln>
              </p:spPr>
              <p:style>
                <a:lnRef idx="0"/>
                <a:fillRef idx="0"/>
                <a:effectRef idx="0"/>
                <a:fontRef idx="minor"/>
              </p:style>
            </p:sp>
            <p:sp>
              <p:nvSpPr>
                <p:cNvPr id="1203" name="Line 21"/>
                <p:cNvSpPr/>
                <p:nvPr/>
              </p:nvSpPr>
              <p:spPr>
                <a:xfrm>
                  <a:off x="5783040" y="3689640"/>
                  <a:ext cx="624600" cy="459360"/>
                </a:xfrm>
                <a:prstGeom prst="line">
                  <a:avLst/>
                </a:prstGeom>
                <a:ln w="29160">
                  <a:solidFill>
                    <a:srgbClr val="0066b3"/>
                  </a:solidFill>
                  <a:round/>
                  <a:tailEnd len="med" type="triangle" w="med"/>
                </a:ln>
              </p:spPr>
              <p:style>
                <a:lnRef idx="0"/>
                <a:fillRef idx="0"/>
                <a:effectRef idx="0"/>
                <a:fontRef idx="minor"/>
              </p:style>
            </p:sp>
            <p:sp>
              <p:nvSpPr>
                <p:cNvPr id="1204" name="Line 22"/>
                <p:cNvSpPr/>
                <p:nvPr/>
              </p:nvSpPr>
              <p:spPr>
                <a:xfrm>
                  <a:off x="5348520" y="4123080"/>
                  <a:ext cx="501480" cy="582120"/>
                </a:xfrm>
                <a:prstGeom prst="line">
                  <a:avLst/>
                </a:prstGeom>
                <a:ln w="29160">
                  <a:solidFill>
                    <a:srgbClr val="0066b3"/>
                  </a:solidFill>
                  <a:round/>
                  <a:tailEnd len="med" type="triangle" w="med"/>
                </a:ln>
              </p:spPr>
              <p:style>
                <a:lnRef idx="0"/>
                <a:fillRef idx="0"/>
                <a:effectRef idx="0"/>
                <a:fontRef idx="minor"/>
              </p:style>
            </p:sp>
            <p:sp>
              <p:nvSpPr>
                <p:cNvPr id="1205" name="Line 23"/>
                <p:cNvSpPr/>
                <p:nvPr/>
              </p:nvSpPr>
              <p:spPr>
                <a:xfrm>
                  <a:off x="5227560" y="4219560"/>
                  <a:ext cx="378360" cy="654120"/>
                </a:xfrm>
                <a:prstGeom prst="line">
                  <a:avLst/>
                </a:prstGeom>
                <a:ln w="29160">
                  <a:solidFill>
                    <a:srgbClr val="0066b3"/>
                  </a:solidFill>
                  <a:round/>
                  <a:tailEnd len="med" type="triangle" w="med"/>
                </a:ln>
              </p:spPr>
              <p:style>
                <a:lnRef idx="0"/>
                <a:fillRef idx="0"/>
                <a:effectRef idx="0"/>
                <a:fontRef idx="minor"/>
              </p:style>
            </p:sp>
            <p:sp>
              <p:nvSpPr>
                <p:cNvPr id="1206" name="Line 24"/>
                <p:cNvSpPr/>
                <p:nvPr/>
              </p:nvSpPr>
              <p:spPr>
                <a:xfrm>
                  <a:off x="5058720" y="4267800"/>
                  <a:ext cx="284040" cy="787320"/>
                </a:xfrm>
                <a:prstGeom prst="line">
                  <a:avLst/>
                </a:prstGeom>
                <a:ln w="29160">
                  <a:solidFill>
                    <a:srgbClr val="0066b3"/>
                  </a:solidFill>
                  <a:round/>
                  <a:tailEnd len="med" type="triangle" w="med"/>
                </a:ln>
              </p:spPr>
              <p:style>
                <a:lnRef idx="0"/>
                <a:fillRef idx="0"/>
                <a:effectRef idx="0"/>
                <a:fontRef idx="minor"/>
              </p:style>
            </p:sp>
            <p:sp>
              <p:nvSpPr>
                <p:cNvPr id="1207" name="Line 25"/>
                <p:cNvSpPr/>
                <p:nvPr/>
              </p:nvSpPr>
              <p:spPr>
                <a:xfrm>
                  <a:off x="4961880" y="4364280"/>
                  <a:ext cx="92520" cy="803520"/>
                </a:xfrm>
                <a:prstGeom prst="line">
                  <a:avLst/>
                </a:prstGeom>
                <a:ln w="29160">
                  <a:solidFill>
                    <a:srgbClr val="0066b3"/>
                  </a:solidFill>
                  <a:round/>
                  <a:tailEnd len="med" type="triangle" w="med"/>
                </a:ln>
              </p:spPr>
              <p:style>
                <a:lnRef idx="0"/>
                <a:fillRef idx="0"/>
                <a:effectRef idx="0"/>
                <a:fontRef idx="minor"/>
              </p:style>
            </p:sp>
          </p:grpSp>
          <p:grpSp>
            <p:nvGrpSpPr>
              <p:cNvPr id="1208" name="Group 26"/>
              <p:cNvGrpSpPr/>
              <p:nvPr/>
            </p:nvGrpSpPr>
            <p:grpSpPr>
              <a:xfrm>
                <a:off x="5888160" y="2597400"/>
                <a:ext cx="909360" cy="1535400"/>
                <a:chOff x="5888160" y="2597400"/>
                <a:chExt cx="909360" cy="1535400"/>
              </a:xfrm>
            </p:grpSpPr>
            <p:sp>
              <p:nvSpPr>
                <p:cNvPr id="1209" name="Line 27"/>
                <p:cNvSpPr/>
                <p:nvPr/>
              </p:nvSpPr>
              <p:spPr>
                <a:xfrm>
                  <a:off x="5926680" y="3241440"/>
                  <a:ext cx="870840" cy="100080"/>
                </a:xfrm>
                <a:prstGeom prst="line">
                  <a:avLst/>
                </a:prstGeom>
                <a:ln w="29160">
                  <a:solidFill>
                    <a:srgbClr val="0066b3"/>
                  </a:solidFill>
                  <a:round/>
                  <a:tailEnd len="med" type="triangle" w="med"/>
                </a:ln>
              </p:spPr>
              <p:style>
                <a:lnRef idx="0"/>
                <a:fillRef idx="0"/>
                <a:effectRef idx="0"/>
                <a:fontRef idx="minor"/>
              </p:style>
            </p:sp>
            <p:sp>
              <p:nvSpPr>
                <p:cNvPr id="1210" name="Line 28"/>
                <p:cNvSpPr/>
                <p:nvPr/>
              </p:nvSpPr>
              <p:spPr>
                <a:xfrm>
                  <a:off x="5995800" y="3347640"/>
                  <a:ext cx="776880" cy="156240"/>
                </a:xfrm>
                <a:prstGeom prst="line">
                  <a:avLst/>
                </a:prstGeom>
                <a:ln w="29160">
                  <a:solidFill>
                    <a:srgbClr val="0066b3"/>
                  </a:solidFill>
                  <a:round/>
                  <a:tailEnd len="med" type="triangle" w="med"/>
                </a:ln>
              </p:spPr>
              <p:style>
                <a:lnRef idx="0"/>
                <a:fillRef idx="0"/>
                <a:effectRef idx="0"/>
                <a:fontRef idx="minor"/>
              </p:style>
            </p:sp>
            <p:sp>
              <p:nvSpPr>
                <p:cNvPr id="1211" name="Line 29"/>
                <p:cNvSpPr/>
                <p:nvPr/>
              </p:nvSpPr>
              <p:spPr>
                <a:xfrm>
                  <a:off x="6005160" y="3439440"/>
                  <a:ext cx="773280" cy="370440"/>
                </a:xfrm>
                <a:prstGeom prst="line">
                  <a:avLst/>
                </a:prstGeom>
                <a:ln w="29160">
                  <a:solidFill>
                    <a:srgbClr val="5c2d91"/>
                  </a:solidFill>
                  <a:round/>
                  <a:tailEnd len="med" type="triangle" w="med"/>
                </a:ln>
              </p:spPr>
              <p:style>
                <a:lnRef idx="0"/>
                <a:fillRef idx="0"/>
                <a:effectRef idx="0"/>
                <a:fontRef idx="minor"/>
              </p:style>
            </p:sp>
            <p:sp>
              <p:nvSpPr>
                <p:cNvPr id="1212" name="Line 30"/>
                <p:cNvSpPr/>
                <p:nvPr/>
              </p:nvSpPr>
              <p:spPr>
                <a:xfrm>
                  <a:off x="6002280" y="3524400"/>
                  <a:ext cx="688680" cy="498240"/>
                </a:xfrm>
                <a:prstGeom prst="line">
                  <a:avLst/>
                </a:prstGeom>
                <a:ln w="29160">
                  <a:solidFill>
                    <a:srgbClr val="0066b3"/>
                  </a:solidFill>
                  <a:round/>
                  <a:tailEnd len="med" type="triangle" w="med"/>
                </a:ln>
              </p:spPr>
              <p:style>
                <a:lnRef idx="0"/>
                <a:fillRef idx="0"/>
                <a:effectRef idx="0"/>
                <a:fontRef idx="minor"/>
              </p:style>
            </p:sp>
            <p:sp>
              <p:nvSpPr>
                <p:cNvPr id="1213" name="Line 31"/>
                <p:cNvSpPr/>
                <p:nvPr/>
              </p:nvSpPr>
              <p:spPr>
                <a:xfrm>
                  <a:off x="5970240" y="3614760"/>
                  <a:ext cx="576360" cy="518040"/>
                </a:xfrm>
                <a:prstGeom prst="line">
                  <a:avLst/>
                </a:prstGeom>
                <a:ln w="29160">
                  <a:solidFill>
                    <a:srgbClr val="5c2d91"/>
                  </a:solidFill>
                  <a:round/>
                  <a:tailEnd len="med" type="triangle" w="med"/>
                </a:ln>
              </p:spPr>
              <p:style>
                <a:lnRef idx="0"/>
                <a:fillRef idx="0"/>
                <a:effectRef idx="0"/>
                <a:fontRef idx="minor"/>
              </p:style>
            </p:sp>
            <p:sp>
              <p:nvSpPr>
                <p:cNvPr id="1214" name="Line 32"/>
                <p:cNvSpPr/>
                <p:nvPr/>
              </p:nvSpPr>
              <p:spPr>
                <a:xfrm>
                  <a:off x="5901840" y="3147480"/>
                  <a:ext cx="883080" cy="18720"/>
                </a:xfrm>
                <a:prstGeom prst="line">
                  <a:avLst/>
                </a:prstGeom>
                <a:ln w="29160">
                  <a:solidFill>
                    <a:srgbClr val="0066b3"/>
                  </a:solidFill>
                  <a:round/>
                  <a:tailEnd len="med" type="triangle" w="med"/>
                </a:ln>
              </p:spPr>
              <p:style>
                <a:lnRef idx="0"/>
                <a:fillRef idx="0"/>
                <a:effectRef idx="0"/>
                <a:fontRef idx="minor"/>
              </p:style>
            </p:sp>
            <p:sp>
              <p:nvSpPr>
                <p:cNvPr id="1215" name="Line 33"/>
                <p:cNvSpPr/>
                <p:nvPr/>
              </p:nvSpPr>
              <p:spPr>
                <a:xfrm flipV="1">
                  <a:off x="5944320" y="3028680"/>
                  <a:ext cx="796680" cy="9000"/>
                </a:xfrm>
                <a:prstGeom prst="line">
                  <a:avLst/>
                </a:prstGeom>
                <a:ln w="29160">
                  <a:solidFill>
                    <a:srgbClr val="5c2d91"/>
                  </a:solidFill>
                  <a:round/>
                  <a:tailEnd len="med" type="triangle" w="med"/>
                </a:ln>
              </p:spPr>
              <p:style>
                <a:lnRef idx="0"/>
                <a:fillRef idx="0"/>
                <a:effectRef idx="0"/>
                <a:fontRef idx="minor"/>
              </p:style>
            </p:sp>
            <p:sp>
              <p:nvSpPr>
                <p:cNvPr id="1216" name="Line 34"/>
                <p:cNvSpPr/>
                <p:nvPr/>
              </p:nvSpPr>
              <p:spPr>
                <a:xfrm flipV="1">
                  <a:off x="5933880" y="2866320"/>
                  <a:ext cx="851040" cy="68760"/>
                </a:xfrm>
                <a:prstGeom prst="line">
                  <a:avLst/>
                </a:prstGeom>
                <a:ln w="29160">
                  <a:solidFill>
                    <a:srgbClr val="0066b3"/>
                  </a:solidFill>
                  <a:round/>
                  <a:tailEnd len="med" type="triangle" w="med"/>
                </a:ln>
              </p:spPr>
              <p:style>
                <a:lnRef idx="0"/>
                <a:fillRef idx="0"/>
                <a:effectRef idx="0"/>
                <a:fontRef idx="minor"/>
              </p:style>
            </p:sp>
            <p:sp>
              <p:nvSpPr>
                <p:cNvPr id="1217" name="Line 35"/>
                <p:cNvSpPr/>
                <p:nvPr/>
              </p:nvSpPr>
              <p:spPr>
                <a:xfrm flipV="1">
                  <a:off x="5888160" y="2597400"/>
                  <a:ext cx="821520" cy="271800"/>
                </a:xfrm>
                <a:prstGeom prst="line">
                  <a:avLst/>
                </a:prstGeom>
                <a:ln w="29160">
                  <a:solidFill>
                    <a:srgbClr val="0066b3"/>
                  </a:solidFill>
                  <a:round/>
                  <a:tailEnd len="med" type="triangle" w="med"/>
                </a:ln>
              </p:spPr>
              <p:style>
                <a:lnRef idx="0"/>
                <a:fillRef idx="0"/>
                <a:effectRef idx="0"/>
                <a:fontRef idx="minor"/>
              </p:style>
            </p:sp>
          </p:grpSp>
        </p:grpSp>
        <p:grpSp>
          <p:nvGrpSpPr>
            <p:cNvPr id="1218" name="Group 36"/>
            <p:cNvGrpSpPr/>
            <p:nvPr/>
          </p:nvGrpSpPr>
          <p:grpSpPr>
            <a:xfrm>
              <a:off x="2934000" y="915120"/>
              <a:ext cx="4212360" cy="4252320"/>
              <a:chOff x="2934000" y="915120"/>
              <a:chExt cx="4212360" cy="4252320"/>
            </a:xfrm>
          </p:grpSpPr>
          <p:grpSp>
            <p:nvGrpSpPr>
              <p:cNvPr id="1219" name="Group 37"/>
              <p:cNvGrpSpPr/>
              <p:nvPr/>
            </p:nvGrpSpPr>
            <p:grpSpPr>
              <a:xfrm>
                <a:off x="2934000" y="1318680"/>
                <a:ext cx="1845000" cy="3848760"/>
                <a:chOff x="2934000" y="1318680"/>
                <a:chExt cx="1845000" cy="3848760"/>
              </a:xfrm>
            </p:grpSpPr>
            <p:grpSp>
              <p:nvGrpSpPr>
                <p:cNvPr id="1220" name="Group 38"/>
                <p:cNvGrpSpPr/>
                <p:nvPr/>
              </p:nvGrpSpPr>
              <p:grpSpPr>
                <a:xfrm>
                  <a:off x="3223440" y="1318680"/>
                  <a:ext cx="1453320" cy="1488960"/>
                  <a:chOff x="3223440" y="1318680"/>
                  <a:chExt cx="1453320" cy="1488960"/>
                </a:xfrm>
              </p:grpSpPr>
              <p:sp>
                <p:nvSpPr>
                  <p:cNvPr id="1221" name="Line 39"/>
                  <p:cNvSpPr/>
                  <p:nvPr/>
                </p:nvSpPr>
                <p:spPr>
                  <a:xfrm flipH="1" flipV="1">
                    <a:off x="3670560" y="1904400"/>
                    <a:ext cx="491040" cy="534240"/>
                  </a:xfrm>
                  <a:prstGeom prst="line">
                    <a:avLst/>
                  </a:prstGeom>
                  <a:ln w="29160">
                    <a:solidFill>
                      <a:srgbClr val="0066b3"/>
                    </a:solidFill>
                    <a:round/>
                    <a:tailEnd len="med" type="triangle" w="med"/>
                  </a:ln>
                </p:spPr>
                <p:style>
                  <a:lnRef idx="0"/>
                  <a:fillRef idx="0"/>
                  <a:effectRef idx="0"/>
                  <a:fontRef idx="minor"/>
                </p:style>
              </p:sp>
              <p:sp>
                <p:nvSpPr>
                  <p:cNvPr id="1222" name="Line 40"/>
                  <p:cNvSpPr/>
                  <p:nvPr/>
                </p:nvSpPr>
                <p:spPr>
                  <a:xfrm flipH="1" flipV="1">
                    <a:off x="3547080" y="1940400"/>
                    <a:ext cx="547200" cy="576360"/>
                  </a:xfrm>
                  <a:prstGeom prst="line">
                    <a:avLst/>
                  </a:prstGeom>
                  <a:ln w="29160">
                    <a:solidFill>
                      <a:srgbClr val="0066b3"/>
                    </a:solidFill>
                    <a:round/>
                    <a:tailEnd len="med" type="triangle" w="med"/>
                  </a:ln>
                </p:spPr>
                <p:style>
                  <a:lnRef idx="0"/>
                  <a:fillRef idx="0"/>
                  <a:effectRef idx="0"/>
                  <a:fontRef idx="minor"/>
                </p:style>
              </p:sp>
              <p:sp>
                <p:nvSpPr>
                  <p:cNvPr id="1223" name="Line 41"/>
                  <p:cNvSpPr/>
                  <p:nvPr/>
                </p:nvSpPr>
                <p:spPr>
                  <a:xfrm flipH="1" flipV="1">
                    <a:off x="3405960" y="2074320"/>
                    <a:ext cx="615240" cy="563760"/>
                  </a:xfrm>
                  <a:prstGeom prst="line">
                    <a:avLst/>
                  </a:prstGeom>
                  <a:ln w="29160">
                    <a:solidFill>
                      <a:srgbClr val="0066b3"/>
                    </a:solidFill>
                    <a:round/>
                    <a:tailEnd len="med" type="triangle" w="med"/>
                  </a:ln>
                </p:spPr>
                <p:style>
                  <a:lnRef idx="0"/>
                  <a:fillRef idx="0"/>
                  <a:effectRef idx="0"/>
                  <a:fontRef idx="minor"/>
                </p:style>
              </p:sp>
              <p:sp>
                <p:nvSpPr>
                  <p:cNvPr id="1224" name="Line 42"/>
                  <p:cNvSpPr/>
                  <p:nvPr/>
                </p:nvSpPr>
                <p:spPr>
                  <a:xfrm flipH="1" flipV="1">
                    <a:off x="3292920" y="2187720"/>
                    <a:ext cx="631080" cy="523080"/>
                  </a:xfrm>
                  <a:prstGeom prst="line">
                    <a:avLst/>
                  </a:prstGeom>
                  <a:ln w="29160">
                    <a:solidFill>
                      <a:srgbClr val="0066b3"/>
                    </a:solidFill>
                    <a:round/>
                    <a:tailEnd len="med" type="triangle" w="med"/>
                  </a:ln>
                </p:spPr>
                <p:style>
                  <a:lnRef idx="0"/>
                  <a:fillRef idx="0"/>
                  <a:effectRef idx="0"/>
                  <a:fontRef idx="minor"/>
                </p:style>
              </p:sp>
              <p:sp>
                <p:nvSpPr>
                  <p:cNvPr id="1225" name="Line 43"/>
                  <p:cNvSpPr/>
                  <p:nvPr/>
                </p:nvSpPr>
                <p:spPr>
                  <a:xfrm flipH="1" flipV="1">
                    <a:off x="3223440" y="2345040"/>
                    <a:ext cx="627840" cy="462600"/>
                  </a:xfrm>
                  <a:prstGeom prst="line">
                    <a:avLst/>
                  </a:prstGeom>
                  <a:ln w="29160">
                    <a:solidFill>
                      <a:srgbClr val="0066b3"/>
                    </a:solidFill>
                    <a:round/>
                    <a:tailEnd len="med" type="triangle" w="med"/>
                  </a:ln>
                </p:spPr>
                <p:style>
                  <a:lnRef idx="0"/>
                  <a:fillRef idx="0"/>
                  <a:effectRef idx="0"/>
                  <a:fontRef idx="minor"/>
                </p:style>
              </p:sp>
              <p:sp>
                <p:nvSpPr>
                  <p:cNvPr id="1226" name="Line 44"/>
                  <p:cNvSpPr/>
                  <p:nvPr/>
                </p:nvSpPr>
                <p:spPr>
                  <a:xfrm flipH="1" flipV="1">
                    <a:off x="3783960" y="1784520"/>
                    <a:ext cx="504360" cy="586440"/>
                  </a:xfrm>
                  <a:prstGeom prst="line">
                    <a:avLst/>
                  </a:prstGeom>
                  <a:ln w="29160">
                    <a:solidFill>
                      <a:srgbClr val="0066b3"/>
                    </a:solidFill>
                    <a:round/>
                    <a:tailEnd len="med" type="triangle" w="med"/>
                  </a:ln>
                </p:spPr>
                <p:style>
                  <a:lnRef idx="0"/>
                  <a:fillRef idx="0"/>
                  <a:effectRef idx="0"/>
                  <a:fontRef idx="minor"/>
                </p:style>
              </p:sp>
              <p:sp>
                <p:nvSpPr>
                  <p:cNvPr id="1227" name="Line 45"/>
                  <p:cNvSpPr/>
                  <p:nvPr/>
                </p:nvSpPr>
                <p:spPr>
                  <a:xfrm flipH="1" flipV="1">
                    <a:off x="4029480" y="1614600"/>
                    <a:ext cx="380160" cy="659160"/>
                  </a:xfrm>
                  <a:prstGeom prst="line">
                    <a:avLst/>
                  </a:prstGeom>
                  <a:ln w="29160">
                    <a:solidFill>
                      <a:srgbClr val="0066b3"/>
                    </a:solidFill>
                    <a:round/>
                    <a:tailEnd len="med" type="triangle" w="med"/>
                  </a:ln>
                </p:spPr>
                <p:style>
                  <a:lnRef idx="0"/>
                  <a:fillRef idx="0"/>
                  <a:effectRef idx="0"/>
                  <a:fontRef idx="minor"/>
                </p:style>
              </p:sp>
              <p:sp>
                <p:nvSpPr>
                  <p:cNvPr id="1228" name="Line 46"/>
                  <p:cNvSpPr/>
                  <p:nvPr/>
                </p:nvSpPr>
                <p:spPr>
                  <a:xfrm flipH="1" flipV="1">
                    <a:off x="4294080" y="1432080"/>
                    <a:ext cx="285480" cy="793440"/>
                  </a:xfrm>
                  <a:prstGeom prst="line">
                    <a:avLst/>
                  </a:prstGeom>
                  <a:ln w="29160">
                    <a:solidFill>
                      <a:srgbClr val="5c2d91"/>
                    </a:solidFill>
                    <a:round/>
                    <a:tailEnd len="med" type="triangle" w="med"/>
                  </a:ln>
                </p:spPr>
                <p:style>
                  <a:lnRef idx="0"/>
                  <a:fillRef idx="0"/>
                  <a:effectRef idx="0"/>
                  <a:fontRef idx="minor"/>
                </p:style>
              </p:sp>
              <p:sp>
                <p:nvSpPr>
                  <p:cNvPr id="1229" name="Line 47"/>
                  <p:cNvSpPr/>
                  <p:nvPr/>
                </p:nvSpPr>
                <p:spPr>
                  <a:xfrm flipH="1" flipV="1">
                    <a:off x="4583880" y="1318680"/>
                    <a:ext cx="92880" cy="809640"/>
                  </a:xfrm>
                  <a:prstGeom prst="line">
                    <a:avLst/>
                  </a:prstGeom>
                  <a:ln w="29160">
                    <a:solidFill>
                      <a:srgbClr val="0066b3"/>
                    </a:solidFill>
                    <a:round/>
                    <a:tailEnd len="med" type="triangle" w="med"/>
                  </a:ln>
                </p:spPr>
                <p:style>
                  <a:lnRef idx="0"/>
                  <a:fillRef idx="0"/>
                  <a:effectRef idx="0"/>
                  <a:fontRef idx="minor"/>
                </p:style>
              </p:sp>
            </p:grpSp>
            <p:grpSp>
              <p:nvGrpSpPr>
                <p:cNvPr id="1230" name="Group 48"/>
                <p:cNvGrpSpPr/>
                <p:nvPr/>
              </p:nvGrpSpPr>
              <p:grpSpPr>
                <a:xfrm>
                  <a:off x="3325680" y="3678120"/>
                  <a:ext cx="1453320" cy="1489320"/>
                  <a:chOff x="3325680" y="3678120"/>
                  <a:chExt cx="1453320" cy="1489320"/>
                </a:xfrm>
              </p:grpSpPr>
              <p:sp>
                <p:nvSpPr>
                  <p:cNvPr id="1231" name="Line 49"/>
                  <p:cNvSpPr/>
                  <p:nvPr/>
                </p:nvSpPr>
                <p:spPr>
                  <a:xfrm flipH="1">
                    <a:off x="3772800" y="4047480"/>
                    <a:ext cx="491040" cy="534240"/>
                  </a:xfrm>
                  <a:prstGeom prst="line">
                    <a:avLst/>
                  </a:prstGeom>
                  <a:ln w="29160">
                    <a:solidFill>
                      <a:srgbClr val="0066b3"/>
                    </a:solidFill>
                    <a:round/>
                    <a:tailEnd len="med" type="triangle" w="med"/>
                  </a:ln>
                </p:spPr>
                <p:style>
                  <a:lnRef idx="0"/>
                  <a:fillRef idx="0"/>
                  <a:effectRef idx="0"/>
                  <a:fontRef idx="minor"/>
                </p:style>
              </p:sp>
              <p:sp>
                <p:nvSpPr>
                  <p:cNvPr id="1232" name="Line 50"/>
                  <p:cNvSpPr/>
                  <p:nvPr/>
                </p:nvSpPr>
                <p:spPr>
                  <a:xfrm flipH="1">
                    <a:off x="3648960" y="3969360"/>
                    <a:ext cx="547200" cy="576360"/>
                  </a:xfrm>
                  <a:prstGeom prst="line">
                    <a:avLst/>
                  </a:prstGeom>
                  <a:ln w="29160">
                    <a:solidFill>
                      <a:srgbClr val="0066b3"/>
                    </a:solidFill>
                    <a:round/>
                    <a:tailEnd len="med" type="triangle" w="med"/>
                  </a:ln>
                </p:spPr>
                <p:style>
                  <a:lnRef idx="0"/>
                  <a:fillRef idx="0"/>
                  <a:effectRef idx="0"/>
                  <a:fontRef idx="minor"/>
                </p:style>
              </p:sp>
              <p:sp>
                <p:nvSpPr>
                  <p:cNvPr id="1233" name="Line 51"/>
                  <p:cNvSpPr/>
                  <p:nvPr/>
                </p:nvSpPr>
                <p:spPr>
                  <a:xfrm flipH="1">
                    <a:off x="3508200" y="3848040"/>
                    <a:ext cx="615240" cy="563760"/>
                  </a:xfrm>
                  <a:prstGeom prst="line">
                    <a:avLst/>
                  </a:prstGeom>
                  <a:ln w="29160">
                    <a:solidFill>
                      <a:srgbClr val="0066b3"/>
                    </a:solidFill>
                    <a:round/>
                    <a:tailEnd len="med" type="triangle" w="med"/>
                  </a:ln>
                </p:spPr>
                <p:style>
                  <a:lnRef idx="0"/>
                  <a:fillRef idx="0"/>
                  <a:effectRef idx="0"/>
                  <a:fontRef idx="minor"/>
                </p:style>
              </p:sp>
              <p:sp>
                <p:nvSpPr>
                  <p:cNvPr id="1234" name="Line 52"/>
                  <p:cNvSpPr/>
                  <p:nvPr/>
                </p:nvSpPr>
                <p:spPr>
                  <a:xfrm flipH="1">
                    <a:off x="3395160" y="3775320"/>
                    <a:ext cx="631080" cy="523080"/>
                  </a:xfrm>
                  <a:prstGeom prst="line">
                    <a:avLst/>
                  </a:prstGeom>
                  <a:ln w="29160">
                    <a:solidFill>
                      <a:srgbClr val="0066b3"/>
                    </a:solidFill>
                    <a:round/>
                    <a:tailEnd len="med" type="triangle" w="med"/>
                  </a:ln>
                </p:spPr>
                <p:style>
                  <a:lnRef idx="0"/>
                  <a:fillRef idx="0"/>
                  <a:effectRef idx="0"/>
                  <a:fontRef idx="minor"/>
                </p:style>
              </p:sp>
              <p:sp>
                <p:nvSpPr>
                  <p:cNvPr id="1235" name="Line 53"/>
                  <p:cNvSpPr/>
                  <p:nvPr/>
                </p:nvSpPr>
                <p:spPr>
                  <a:xfrm flipH="1">
                    <a:off x="3325680" y="3678120"/>
                    <a:ext cx="627840" cy="462600"/>
                  </a:xfrm>
                  <a:prstGeom prst="line">
                    <a:avLst/>
                  </a:prstGeom>
                  <a:ln w="29160">
                    <a:solidFill>
                      <a:srgbClr val="0066b3"/>
                    </a:solidFill>
                    <a:round/>
                    <a:tailEnd len="med" type="triangle" w="med"/>
                  </a:ln>
                </p:spPr>
                <p:style>
                  <a:lnRef idx="0"/>
                  <a:fillRef idx="0"/>
                  <a:effectRef idx="0"/>
                  <a:fontRef idx="minor"/>
                </p:style>
              </p:sp>
              <p:sp>
                <p:nvSpPr>
                  <p:cNvPr id="1236" name="Line 54"/>
                  <p:cNvSpPr/>
                  <p:nvPr/>
                </p:nvSpPr>
                <p:spPr>
                  <a:xfrm flipH="1">
                    <a:off x="3886200" y="4115160"/>
                    <a:ext cx="504360" cy="586440"/>
                  </a:xfrm>
                  <a:prstGeom prst="line">
                    <a:avLst/>
                  </a:prstGeom>
                  <a:ln w="29160">
                    <a:solidFill>
                      <a:srgbClr val="0066b3"/>
                    </a:solidFill>
                    <a:round/>
                    <a:tailEnd len="med" type="triangle" w="med"/>
                  </a:ln>
                </p:spPr>
                <p:style>
                  <a:lnRef idx="0"/>
                  <a:fillRef idx="0"/>
                  <a:effectRef idx="0"/>
                  <a:fontRef idx="minor"/>
                </p:style>
              </p:sp>
              <p:sp>
                <p:nvSpPr>
                  <p:cNvPr id="1237" name="Line 55"/>
                  <p:cNvSpPr/>
                  <p:nvPr/>
                </p:nvSpPr>
                <p:spPr>
                  <a:xfrm flipH="1">
                    <a:off x="4131720" y="4212360"/>
                    <a:ext cx="380160" cy="659160"/>
                  </a:xfrm>
                  <a:prstGeom prst="line">
                    <a:avLst/>
                  </a:prstGeom>
                  <a:ln w="29160">
                    <a:solidFill>
                      <a:srgbClr val="0066b3"/>
                    </a:solidFill>
                    <a:round/>
                    <a:tailEnd len="med" type="triangle" w="med"/>
                  </a:ln>
                </p:spPr>
                <p:style>
                  <a:lnRef idx="0"/>
                  <a:fillRef idx="0"/>
                  <a:effectRef idx="0"/>
                  <a:fontRef idx="minor"/>
                </p:style>
              </p:sp>
              <p:sp>
                <p:nvSpPr>
                  <p:cNvPr id="1238" name="Line 56"/>
                  <p:cNvSpPr/>
                  <p:nvPr/>
                </p:nvSpPr>
                <p:spPr>
                  <a:xfrm flipH="1">
                    <a:off x="4396320" y="4260960"/>
                    <a:ext cx="285480" cy="793440"/>
                  </a:xfrm>
                  <a:prstGeom prst="line">
                    <a:avLst/>
                  </a:prstGeom>
                  <a:ln w="29160">
                    <a:solidFill>
                      <a:srgbClr val="0066b3"/>
                    </a:solidFill>
                    <a:round/>
                    <a:tailEnd len="med" type="triangle" w="med"/>
                  </a:ln>
                </p:spPr>
                <p:style>
                  <a:lnRef idx="0"/>
                  <a:fillRef idx="0"/>
                  <a:effectRef idx="0"/>
                  <a:fontRef idx="minor"/>
                </p:style>
              </p:sp>
              <p:sp>
                <p:nvSpPr>
                  <p:cNvPr id="1239" name="Line 57"/>
                  <p:cNvSpPr/>
                  <p:nvPr/>
                </p:nvSpPr>
                <p:spPr>
                  <a:xfrm flipH="1">
                    <a:off x="4686120" y="4357800"/>
                    <a:ext cx="92880" cy="809640"/>
                  </a:xfrm>
                  <a:prstGeom prst="line">
                    <a:avLst/>
                  </a:prstGeom>
                  <a:ln w="29160">
                    <a:solidFill>
                      <a:srgbClr val="0066b3"/>
                    </a:solidFill>
                    <a:round/>
                    <a:tailEnd len="med" type="triangle" w="med"/>
                  </a:ln>
                </p:spPr>
                <p:style>
                  <a:lnRef idx="0"/>
                  <a:fillRef idx="0"/>
                  <a:effectRef idx="0"/>
                  <a:fontRef idx="minor"/>
                </p:style>
              </p:sp>
            </p:grpSp>
            <p:grpSp>
              <p:nvGrpSpPr>
                <p:cNvPr id="1240" name="Group 58"/>
                <p:cNvGrpSpPr/>
                <p:nvPr/>
              </p:nvGrpSpPr>
              <p:grpSpPr>
                <a:xfrm>
                  <a:off x="2934000" y="2577960"/>
                  <a:ext cx="914040" cy="1546920"/>
                  <a:chOff x="2934000" y="2577960"/>
                  <a:chExt cx="914040" cy="1546920"/>
                </a:xfrm>
              </p:grpSpPr>
              <p:sp>
                <p:nvSpPr>
                  <p:cNvPr id="1241" name="Line 59"/>
                  <p:cNvSpPr/>
                  <p:nvPr/>
                </p:nvSpPr>
                <p:spPr>
                  <a:xfrm flipH="1">
                    <a:off x="2934000" y="3226680"/>
                    <a:ext cx="875520" cy="100800"/>
                  </a:xfrm>
                  <a:prstGeom prst="line">
                    <a:avLst/>
                  </a:prstGeom>
                  <a:ln w="29160">
                    <a:solidFill>
                      <a:srgbClr val="0066b3"/>
                    </a:solidFill>
                    <a:round/>
                    <a:tailEnd len="med" type="triangle" w="med"/>
                  </a:ln>
                </p:spPr>
                <p:style>
                  <a:lnRef idx="0"/>
                  <a:fillRef idx="0"/>
                  <a:effectRef idx="0"/>
                  <a:fontRef idx="minor"/>
                </p:style>
              </p:sp>
              <p:sp>
                <p:nvSpPr>
                  <p:cNvPr id="1242" name="Line 60"/>
                  <p:cNvSpPr/>
                  <p:nvPr/>
                </p:nvSpPr>
                <p:spPr>
                  <a:xfrm flipH="1">
                    <a:off x="2959200" y="3333600"/>
                    <a:ext cx="780840" cy="157680"/>
                  </a:xfrm>
                  <a:prstGeom prst="line">
                    <a:avLst/>
                  </a:prstGeom>
                  <a:ln w="29160">
                    <a:solidFill>
                      <a:srgbClr val="0066b3"/>
                    </a:solidFill>
                    <a:round/>
                    <a:tailEnd len="med" type="triangle" w="med"/>
                  </a:ln>
                </p:spPr>
                <p:style>
                  <a:lnRef idx="0"/>
                  <a:fillRef idx="0"/>
                  <a:effectRef idx="0"/>
                  <a:fontRef idx="minor"/>
                </p:style>
              </p:sp>
              <p:sp>
                <p:nvSpPr>
                  <p:cNvPr id="1243" name="Line 61"/>
                  <p:cNvSpPr/>
                  <p:nvPr/>
                </p:nvSpPr>
                <p:spPr>
                  <a:xfrm flipH="1">
                    <a:off x="2952720" y="3426480"/>
                    <a:ext cx="777240" cy="373320"/>
                  </a:xfrm>
                  <a:prstGeom prst="line">
                    <a:avLst/>
                  </a:prstGeom>
                  <a:ln w="29160">
                    <a:solidFill>
                      <a:srgbClr val="0066b3"/>
                    </a:solidFill>
                    <a:round/>
                    <a:tailEnd len="med" type="triangle" w="med"/>
                  </a:ln>
                </p:spPr>
                <p:style>
                  <a:lnRef idx="0"/>
                  <a:fillRef idx="0"/>
                  <a:effectRef idx="0"/>
                  <a:fontRef idx="minor"/>
                </p:style>
              </p:sp>
              <p:sp>
                <p:nvSpPr>
                  <p:cNvPr id="1244" name="Line 62"/>
                  <p:cNvSpPr/>
                  <p:nvPr/>
                </p:nvSpPr>
                <p:spPr>
                  <a:xfrm flipH="1">
                    <a:off x="3040920" y="3511800"/>
                    <a:ext cx="692280" cy="502200"/>
                  </a:xfrm>
                  <a:prstGeom prst="line">
                    <a:avLst/>
                  </a:prstGeom>
                  <a:ln w="29160">
                    <a:solidFill>
                      <a:srgbClr val="0066b3"/>
                    </a:solidFill>
                    <a:round/>
                    <a:tailEnd len="med" type="triangle" w="med"/>
                  </a:ln>
                </p:spPr>
                <p:style>
                  <a:lnRef idx="0"/>
                  <a:fillRef idx="0"/>
                  <a:effectRef idx="0"/>
                  <a:fontRef idx="minor"/>
                </p:style>
              </p:sp>
              <p:sp>
                <p:nvSpPr>
                  <p:cNvPr id="1245" name="Line 63"/>
                  <p:cNvSpPr/>
                  <p:nvPr/>
                </p:nvSpPr>
                <p:spPr>
                  <a:xfrm flipH="1">
                    <a:off x="3186000" y="3602880"/>
                    <a:ext cx="579600" cy="522000"/>
                  </a:xfrm>
                  <a:prstGeom prst="line">
                    <a:avLst/>
                  </a:prstGeom>
                  <a:ln w="29160">
                    <a:solidFill>
                      <a:srgbClr val="0066b3"/>
                    </a:solidFill>
                    <a:round/>
                    <a:tailEnd len="med" type="triangle" w="med"/>
                  </a:ln>
                </p:spPr>
                <p:style>
                  <a:lnRef idx="0"/>
                  <a:fillRef idx="0"/>
                  <a:effectRef idx="0"/>
                  <a:fontRef idx="minor"/>
                </p:style>
              </p:sp>
              <p:sp>
                <p:nvSpPr>
                  <p:cNvPr id="1246" name="Line 64"/>
                  <p:cNvSpPr/>
                  <p:nvPr/>
                </p:nvSpPr>
                <p:spPr>
                  <a:xfrm flipH="1">
                    <a:off x="2946600" y="3132360"/>
                    <a:ext cx="887760" cy="19080"/>
                  </a:xfrm>
                  <a:prstGeom prst="line">
                    <a:avLst/>
                  </a:prstGeom>
                  <a:ln w="29160">
                    <a:solidFill>
                      <a:srgbClr val="0066b3"/>
                    </a:solidFill>
                    <a:round/>
                    <a:tailEnd len="med" type="triangle" w="med"/>
                  </a:ln>
                </p:spPr>
                <p:style>
                  <a:lnRef idx="0"/>
                  <a:fillRef idx="0"/>
                  <a:effectRef idx="0"/>
                  <a:fontRef idx="minor"/>
                </p:style>
              </p:sp>
              <p:sp>
                <p:nvSpPr>
                  <p:cNvPr id="1247" name="Line 65"/>
                  <p:cNvSpPr/>
                  <p:nvPr/>
                </p:nvSpPr>
                <p:spPr>
                  <a:xfrm flipH="1" flipV="1">
                    <a:off x="2990520" y="3012480"/>
                    <a:ext cx="801000" cy="9000"/>
                  </a:xfrm>
                  <a:prstGeom prst="line">
                    <a:avLst/>
                  </a:prstGeom>
                  <a:ln w="29160">
                    <a:solidFill>
                      <a:srgbClr val="0066b3"/>
                    </a:solidFill>
                    <a:round/>
                    <a:tailEnd len="med" type="triangle" w="med"/>
                  </a:ln>
                </p:spPr>
                <p:style>
                  <a:lnRef idx="0"/>
                  <a:fillRef idx="0"/>
                  <a:effectRef idx="0"/>
                  <a:fontRef idx="minor"/>
                </p:style>
              </p:sp>
              <p:sp>
                <p:nvSpPr>
                  <p:cNvPr id="1248" name="Line 66"/>
                  <p:cNvSpPr/>
                  <p:nvPr/>
                </p:nvSpPr>
                <p:spPr>
                  <a:xfrm flipH="1" flipV="1">
                    <a:off x="2946600" y="2849040"/>
                    <a:ext cx="855360" cy="69120"/>
                  </a:xfrm>
                  <a:prstGeom prst="line">
                    <a:avLst/>
                  </a:prstGeom>
                  <a:ln w="29160">
                    <a:solidFill>
                      <a:srgbClr val="0066b3"/>
                    </a:solidFill>
                    <a:round/>
                    <a:tailEnd len="med" type="triangle" w="med"/>
                  </a:ln>
                </p:spPr>
                <p:style>
                  <a:lnRef idx="0"/>
                  <a:fillRef idx="0"/>
                  <a:effectRef idx="0"/>
                  <a:fontRef idx="minor"/>
                </p:style>
              </p:sp>
              <p:sp>
                <p:nvSpPr>
                  <p:cNvPr id="1249" name="Line 67"/>
                  <p:cNvSpPr/>
                  <p:nvPr/>
                </p:nvSpPr>
                <p:spPr>
                  <a:xfrm flipH="1" flipV="1">
                    <a:off x="3022200" y="2577960"/>
                    <a:ext cx="825840" cy="273960"/>
                  </a:xfrm>
                  <a:prstGeom prst="line">
                    <a:avLst/>
                  </a:prstGeom>
                  <a:ln w="29160">
                    <a:solidFill>
                      <a:srgbClr val="0066b3"/>
                    </a:solidFill>
                    <a:round/>
                    <a:tailEnd len="med" type="triangle" w="med"/>
                  </a:ln>
                </p:spPr>
                <p:style>
                  <a:lnRef idx="0"/>
                  <a:fillRef idx="0"/>
                  <a:effectRef idx="0"/>
                  <a:fontRef idx="minor"/>
                </p:style>
              </p:sp>
            </p:grpSp>
          </p:grpSp>
          <p:grpSp>
            <p:nvGrpSpPr>
              <p:cNvPr id="1250" name="Group 68"/>
              <p:cNvGrpSpPr/>
              <p:nvPr/>
            </p:nvGrpSpPr>
            <p:grpSpPr>
              <a:xfrm>
                <a:off x="3547080" y="915120"/>
                <a:ext cx="3599280" cy="3548160"/>
                <a:chOff x="3547080" y="915120"/>
                <a:chExt cx="3599280" cy="3548160"/>
              </a:xfrm>
            </p:grpSpPr>
            <p:pic>
              <p:nvPicPr>
                <p:cNvPr id="1251" name="" descr=""/>
                <p:cNvPicPr/>
                <p:nvPr/>
              </p:nvPicPr>
              <p:blipFill>
                <a:blip r:embed="rId1"/>
                <a:stretch/>
              </p:blipFill>
              <p:spPr>
                <a:xfrm>
                  <a:off x="3547080" y="1940400"/>
                  <a:ext cx="2870640" cy="2522880"/>
                </a:xfrm>
                <a:prstGeom prst="rect">
                  <a:avLst/>
                </a:prstGeom>
                <a:ln>
                  <a:noFill/>
                </a:ln>
              </p:spPr>
            </p:pic>
            <p:grpSp>
              <p:nvGrpSpPr>
                <p:cNvPr id="1252" name="Group 69"/>
                <p:cNvGrpSpPr/>
                <p:nvPr/>
              </p:nvGrpSpPr>
              <p:grpSpPr>
                <a:xfrm>
                  <a:off x="5459400" y="3226680"/>
                  <a:ext cx="1686960" cy="1140120"/>
                  <a:chOff x="5459400" y="3226680"/>
                  <a:chExt cx="1686960" cy="1140120"/>
                </a:xfrm>
              </p:grpSpPr>
              <p:sp>
                <p:nvSpPr>
                  <p:cNvPr id="1253" name="Line 70"/>
                  <p:cNvSpPr/>
                  <p:nvPr/>
                </p:nvSpPr>
                <p:spPr>
                  <a:xfrm>
                    <a:off x="5603760" y="3314880"/>
                    <a:ext cx="1259280" cy="352800"/>
                  </a:xfrm>
                  <a:prstGeom prst="line">
                    <a:avLst/>
                  </a:prstGeom>
                  <a:ln w="38160">
                    <a:solidFill>
                      <a:srgbClr val="ce181e"/>
                    </a:solidFill>
                    <a:round/>
                    <a:tailEnd len="med" type="triangle" w="med"/>
                  </a:ln>
                </p:spPr>
                <p:style>
                  <a:lnRef idx="0"/>
                  <a:fillRef idx="0"/>
                  <a:effectRef idx="0"/>
                  <a:fontRef idx="minor"/>
                </p:style>
              </p:sp>
              <p:sp>
                <p:nvSpPr>
                  <p:cNvPr id="1254" name="Line 71"/>
                  <p:cNvSpPr/>
                  <p:nvPr/>
                </p:nvSpPr>
                <p:spPr>
                  <a:xfrm>
                    <a:off x="5603760" y="3314880"/>
                    <a:ext cx="1436040" cy="182880"/>
                  </a:xfrm>
                  <a:prstGeom prst="line">
                    <a:avLst/>
                  </a:prstGeom>
                  <a:ln w="38160">
                    <a:solidFill>
                      <a:srgbClr val="ce181e"/>
                    </a:solidFill>
                    <a:round/>
                    <a:tailEnd len="med" type="triangle" w="med"/>
                  </a:ln>
                </p:spPr>
                <p:style>
                  <a:lnRef idx="0"/>
                  <a:fillRef idx="0"/>
                  <a:effectRef idx="0"/>
                  <a:fontRef idx="minor"/>
                </p:style>
              </p:sp>
              <p:sp>
                <p:nvSpPr>
                  <p:cNvPr id="1255" name="Line 72"/>
                  <p:cNvSpPr/>
                  <p:nvPr/>
                </p:nvSpPr>
                <p:spPr>
                  <a:xfrm>
                    <a:off x="5603760" y="3314880"/>
                    <a:ext cx="1429560" cy="453600"/>
                  </a:xfrm>
                  <a:prstGeom prst="line">
                    <a:avLst/>
                  </a:prstGeom>
                  <a:ln w="38160">
                    <a:solidFill>
                      <a:srgbClr val="ce181e"/>
                    </a:solidFill>
                    <a:round/>
                    <a:tailEnd len="med" type="triangle" w="med"/>
                  </a:ln>
                </p:spPr>
                <p:style>
                  <a:lnRef idx="0"/>
                  <a:fillRef idx="0"/>
                  <a:effectRef idx="0"/>
                  <a:fontRef idx="minor"/>
                </p:style>
              </p:sp>
              <p:sp>
                <p:nvSpPr>
                  <p:cNvPr id="1256" name="Line 73"/>
                  <p:cNvSpPr/>
                  <p:nvPr/>
                </p:nvSpPr>
                <p:spPr>
                  <a:xfrm>
                    <a:off x="5566320" y="3327480"/>
                    <a:ext cx="1322280" cy="642240"/>
                  </a:xfrm>
                  <a:prstGeom prst="line">
                    <a:avLst/>
                  </a:prstGeom>
                  <a:ln w="38160">
                    <a:solidFill>
                      <a:srgbClr val="ce181e"/>
                    </a:solidFill>
                    <a:round/>
                    <a:tailEnd len="med" type="triangle" w="med"/>
                  </a:ln>
                </p:spPr>
                <p:style>
                  <a:lnRef idx="0"/>
                  <a:fillRef idx="0"/>
                  <a:effectRef idx="0"/>
                  <a:fontRef idx="minor"/>
                </p:style>
              </p:sp>
              <p:sp>
                <p:nvSpPr>
                  <p:cNvPr id="1257" name="Line 74"/>
                  <p:cNvSpPr/>
                  <p:nvPr/>
                </p:nvSpPr>
                <p:spPr>
                  <a:xfrm>
                    <a:off x="5547240" y="3277080"/>
                    <a:ext cx="1120680" cy="843840"/>
                  </a:xfrm>
                  <a:prstGeom prst="line">
                    <a:avLst/>
                  </a:prstGeom>
                  <a:ln w="38160">
                    <a:solidFill>
                      <a:srgbClr val="ce181e"/>
                    </a:solidFill>
                    <a:round/>
                    <a:tailEnd len="med" type="triangle" w="med"/>
                  </a:ln>
                </p:spPr>
                <p:style>
                  <a:lnRef idx="0"/>
                  <a:fillRef idx="0"/>
                  <a:effectRef idx="0"/>
                  <a:fontRef idx="minor"/>
                </p:style>
              </p:sp>
              <p:sp>
                <p:nvSpPr>
                  <p:cNvPr id="1258" name="CustomShape 75"/>
                  <p:cNvSpPr/>
                  <p:nvPr/>
                </p:nvSpPr>
                <p:spPr>
                  <a:xfrm rot="1800000">
                    <a:off x="6598800" y="3341520"/>
                    <a:ext cx="315000" cy="1013760"/>
                  </a:xfrm>
                  <a:prstGeom prst="ellipse">
                    <a:avLst/>
                  </a:prstGeom>
                  <a:solidFill>
                    <a:srgbClr val="ce181e">
                      <a:alpha val="50000"/>
                    </a:srgbClr>
                  </a:solidFill>
                  <a:ln>
                    <a:solidFill>
                      <a:srgbClr val="808080"/>
                    </a:solidFill>
                  </a:ln>
                </p:spPr>
                <p:style>
                  <a:lnRef idx="0"/>
                  <a:fillRef idx="0"/>
                  <a:effectRef idx="0"/>
                  <a:fontRef idx="minor"/>
                </p:style>
              </p:sp>
              <p:cxnSp>
                <p:nvCxnSpPr>
                  <p:cNvPr id="1259" name="Line 76"/>
                  <p:cNvCxnSpPr>
                    <a:stCxn id="1258" idx="0"/>
                  </p:cNvCxnSpPr>
                  <p:nvPr/>
                </p:nvCxnSpPr>
                <p:spPr>
                  <a:xfrm flipH="1" flipV="1">
                    <a:off x="5459400" y="3226680"/>
                    <a:ext cx="1551600" cy="182880"/>
                  </a:xfrm>
                  <a:prstGeom prst="straightConnector1">
                    <a:avLst/>
                  </a:prstGeom>
                  <a:ln w="38160">
                    <a:solidFill>
                      <a:srgbClr val="ce181e"/>
                    </a:solidFill>
                    <a:round/>
                  </a:ln>
                </p:spPr>
              </p:cxnSp>
              <p:cxnSp>
                <p:nvCxnSpPr>
                  <p:cNvPr id="1260" name="Line 77"/>
                  <p:cNvCxnSpPr>
                    <a:stCxn id="1258" idx="4"/>
                    <a:endCxn id="1259" idx="1"/>
                  </p:cNvCxnSpPr>
                  <p:nvPr/>
                </p:nvCxnSpPr>
                <p:spPr>
                  <a:xfrm flipH="1" flipV="1">
                    <a:off x="5459400" y="3226680"/>
                    <a:ext cx="1045440" cy="1061280"/>
                  </a:xfrm>
                  <a:prstGeom prst="straightConnector1">
                    <a:avLst/>
                  </a:prstGeom>
                  <a:ln w="38160">
                    <a:solidFill>
                      <a:srgbClr val="ce181e"/>
                    </a:solidFill>
                    <a:round/>
                  </a:ln>
                </p:spPr>
              </p:cxnSp>
            </p:grpSp>
            <p:grpSp>
              <p:nvGrpSpPr>
                <p:cNvPr id="1261" name="Group 78"/>
                <p:cNvGrpSpPr/>
                <p:nvPr/>
              </p:nvGrpSpPr>
              <p:grpSpPr>
                <a:xfrm>
                  <a:off x="4322880" y="915120"/>
                  <a:ext cx="1046520" cy="1629720"/>
                  <a:chOff x="4322880" y="915120"/>
                  <a:chExt cx="1046520" cy="1629720"/>
                </a:xfrm>
              </p:grpSpPr>
              <p:sp>
                <p:nvSpPr>
                  <p:cNvPr id="1262" name="Line 79"/>
                  <p:cNvSpPr/>
                  <p:nvPr/>
                </p:nvSpPr>
                <p:spPr>
                  <a:xfrm flipH="1" flipV="1">
                    <a:off x="4637520" y="1163520"/>
                    <a:ext cx="489960" cy="1212480"/>
                  </a:xfrm>
                  <a:prstGeom prst="line">
                    <a:avLst/>
                  </a:prstGeom>
                  <a:ln w="38160">
                    <a:solidFill>
                      <a:srgbClr val="ce181e"/>
                    </a:solidFill>
                    <a:round/>
                    <a:tailEnd len="med" type="triangle" w="med"/>
                  </a:ln>
                </p:spPr>
                <p:style>
                  <a:lnRef idx="0"/>
                  <a:fillRef idx="0"/>
                  <a:effectRef idx="0"/>
                  <a:fontRef idx="minor"/>
                </p:style>
              </p:sp>
              <p:sp>
                <p:nvSpPr>
                  <p:cNvPr id="1263" name="Line 80"/>
                  <p:cNvSpPr/>
                  <p:nvPr/>
                </p:nvSpPr>
                <p:spPr>
                  <a:xfrm flipH="1" flipV="1">
                    <a:off x="4395240" y="1127880"/>
                    <a:ext cx="732240" cy="1248480"/>
                  </a:xfrm>
                  <a:prstGeom prst="line">
                    <a:avLst/>
                  </a:prstGeom>
                  <a:ln w="38160">
                    <a:solidFill>
                      <a:srgbClr val="ce181e"/>
                    </a:solidFill>
                    <a:round/>
                    <a:tailEnd len="med" type="triangle" w="med"/>
                  </a:ln>
                </p:spPr>
                <p:style>
                  <a:lnRef idx="0"/>
                  <a:fillRef idx="0"/>
                  <a:effectRef idx="0"/>
                  <a:fontRef idx="minor"/>
                </p:style>
              </p:sp>
              <p:sp>
                <p:nvSpPr>
                  <p:cNvPr id="1264" name="Line 81"/>
                  <p:cNvSpPr/>
                  <p:nvPr/>
                </p:nvSpPr>
                <p:spPr>
                  <a:xfrm flipH="1" flipV="1">
                    <a:off x="4613040" y="967680"/>
                    <a:ext cx="514080" cy="1409040"/>
                  </a:xfrm>
                  <a:prstGeom prst="line">
                    <a:avLst/>
                  </a:prstGeom>
                  <a:ln w="38160">
                    <a:solidFill>
                      <a:srgbClr val="ce181e"/>
                    </a:solidFill>
                    <a:round/>
                    <a:tailEnd len="med" type="triangle" w="med"/>
                  </a:ln>
                </p:spPr>
                <p:style>
                  <a:lnRef idx="0"/>
                  <a:fillRef idx="0"/>
                  <a:effectRef idx="0"/>
                  <a:fontRef idx="minor"/>
                </p:style>
              </p:sp>
              <p:sp>
                <p:nvSpPr>
                  <p:cNvPr id="1265" name="Line 82"/>
                  <p:cNvSpPr/>
                  <p:nvPr/>
                </p:nvSpPr>
                <p:spPr>
                  <a:xfrm flipH="1" flipV="1">
                    <a:off x="4861080" y="959040"/>
                    <a:ext cx="299160" cy="1439280"/>
                  </a:xfrm>
                  <a:prstGeom prst="line">
                    <a:avLst/>
                  </a:prstGeom>
                  <a:ln w="38160">
                    <a:solidFill>
                      <a:srgbClr val="ce181e"/>
                    </a:solidFill>
                    <a:round/>
                    <a:tailEnd len="med" type="triangle" w="med"/>
                  </a:ln>
                </p:spPr>
                <p:style>
                  <a:lnRef idx="0"/>
                  <a:fillRef idx="0"/>
                  <a:effectRef idx="0"/>
                  <a:fontRef idx="minor"/>
                </p:style>
              </p:sp>
              <p:sp>
                <p:nvSpPr>
                  <p:cNvPr id="1266" name="Line 83"/>
                  <p:cNvSpPr/>
                  <p:nvPr/>
                </p:nvSpPr>
                <p:spPr>
                  <a:xfrm flipH="1" flipV="1">
                    <a:off x="5115600" y="1041480"/>
                    <a:ext cx="16560" cy="1402920"/>
                  </a:xfrm>
                  <a:prstGeom prst="line">
                    <a:avLst/>
                  </a:prstGeom>
                  <a:ln w="38160">
                    <a:solidFill>
                      <a:srgbClr val="ce181e"/>
                    </a:solidFill>
                    <a:round/>
                    <a:tailEnd len="med" type="triangle" w="med"/>
                  </a:ln>
                </p:spPr>
                <p:style>
                  <a:lnRef idx="0"/>
                  <a:fillRef idx="0"/>
                  <a:effectRef idx="0"/>
                  <a:fontRef idx="minor"/>
                </p:style>
              </p:sp>
              <p:sp>
                <p:nvSpPr>
                  <p:cNvPr id="1267" name="CustomShape 84"/>
                  <p:cNvSpPr/>
                  <p:nvPr/>
                </p:nvSpPr>
                <p:spPr>
                  <a:xfrm rot="15741000">
                    <a:off x="4688640" y="630720"/>
                    <a:ext cx="314640" cy="1013760"/>
                  </a:xfrm>
                  <a:prstGeom prst="ellipse">
                    <a:avLst/>
                  </a:prstGeom>
                  <a:solidFill>
                    <a:srgbClr val="ce181e">
                      <a:alpha val="50000"/>
                    </a:srgbClr>
                  </a:solidFill>
                  <a:ln>
                    <a:solidFill>
                      <a:srgbClr val="808080"/>
                    </a:solidFill>
                  </a:ln>
                </p:spPr>
                <p:style>
                  <a:lnRef idx="0"/>
                  <a:fillRef idx="0"/>
                  <a:effectRef idx="0"/>
                  <a:fontRef idx="minor"/>
                </p:style>
              </p:sp>
              <p:cxnSp>
                <p:nvCxnSpPr>
                  <p:cNvPr id="1268" name="Line 85"/>
                  <p:cNvCxnSpPr>
                    <a:stCxn id="1267" idx="0"/>
                  </p:cNvCxnSpPr>
                  <p:nvPr/>
                </p:nvCxnSpPr>
                <p:spPr>
                  <a:xfrm>
                    <a:off x="4343760" y="1204560"/>
                    <a:ext cx="802800" cy="1340640"/>
                  </a:xfrm>
                  <a:prstGeom prst="straightConnector1">
                    <a:avLst/>
                  </a:prstGeom>
                  <a:ln w="38160">
                    <a:solidFill>
                      <a:srgbClr val="ce181e"/>
                    </a:solidFill>
                    <a:round/>
                  </a:ln>
                </p:spPr>
              </p:cxnSp>
              <p:cxnSp>
                <p:nvCxnSpPr>
                  <p:cNvPr id="1269" name="Line 86"/>
                  <p:cNvCxnSpPr>
                    <a:stCxn id="1267" idx="4"/>
                    <a:endCxn id="1268" idx="2"/>
                  </p:cNvCxnSpPr>
                  <p:nvPr/>
                </p:nvCxnSpPr>
                <p:spPr>
                  <a:xfrm flipH="1">
                    <a:off x="5146200" y="1070640"/>
                    <a:ext cx="203040" cy="1474560"/>
                  </a:xfrm>
                  <a:prstGeom prst="straightConnector1">
                    <a:avLst/>
                  </a:prstGeom>
                  <a:ln w="38160">
                    <a:solidFill>
                      <a:srgbClr val="ce181e"/>
                    </a:solidFill>
                    <a:round/>
                  </a:ln>
                </p:spPr>
              </p:cxnSp>
            </p:grpSp>
          </p:grpSp>
        </p:grpSp>
        <p:pic>
          <p:nvPicPr>
            <p:cNvPr id="1270" name="" descr=""/>
            <p:cNvPicPr/>
            <p:nvPr/>
          </p:nvPicPr>
          <p:blipFill>
            <a:blip r:embed="rId2"/>
            <a:stretch/>
          </p:blipFill>
          <p:spPr>
            <a:xfrm rot="19800000">
              <a:off x="4099320" y="2323800"/>
              <a:ext cx="1585080" cy="1621800"/>
            </a:xfrm>
            <a:prstGeom prst="rect">
              <a:avLst/>
            </a:prstGeom>
            <a:ln>
              <a:noFill/>
            </a:ln>
          </p:spPr>
        </p:pic>
        <p:sp>
          <p:nvSpPr>
            <p:cNvPr id="1271" name="CustomShape 87"/>
            <p:cNvSpPr/>
            <p:nvPr/>
          </p:nvSpPr>
          <p:spPr>
            <a:xfrm rot="8880000">
              <a:off x="3170160" y="3432960"/>
              <a:ext cx="314640" cy="1013760"/>
            </a:xfrm>
            <a:prstGeom prst="ellipse">
              <a:avLst/>
            </a:prstGeom>
            <a:solidFill>
              <a:srgbClr val="0066b3">
                <a:alpha val="50000"/>
              </a:srgbClr>
            </a:solidFill>
            <a:ln>
              <a:solidFill>
                <a:srgbClr val="808080"/>
              </a:solidFill>
            </a:ln>
          </p:spPr>
          <p:style>
            <a:lnRef idx="0"/>
            <a:fillRef idx="0"/>
            <a:effectRef idx="0"/>
            <a:fontRef idx="minor"/>
          </p:style>
        </p:sp>
        <p:cxnSp>
          <p:nvCxnSpPr>
            <p:cNvPr id="1272" name="Line 88"/>
            <p:cNvCxnSpPr>
              <a:stCxn id="1271" idx="4"/>
              <a:endCxn id="1270" idx="1"/>
            </p:cNvCxnSpPr>
            <p:nvPr/>
          </p:nvCxnSpPr>
          <p:spPr>
            <a:xfrm>
              <a:off x="3059640" y="3509640"/>
              <a:ext cx="1146240" cy="21600"/>
            </a:xfrm>
            <a:prstGeom prst="straightConnector1">
              <a:avLst/>
            </a:prstGeom>
            <a:ln w="29160">
              <a:solidFill>
                <a:srgbClr val="0066b3"/>
              </a:solidFill>
              <a:round/>
            </a:ln>
          </p:spPr>
        </p:cxnSp>
        <p:cxnSp>
          <p:nvCxnSpPr>
            <p:cNvPr id="1273" name="Line 89"/>
            <p:cNvCxnSpPr>
              <a:stCxn id="1270" idx="1"/>
              <a:endCxn id="1271" idx="0"/>
            </p:cNvCxnSpPr>
            <p:nvPr/>
          </p:nvCxnSpPr>
          <p:spPr>
            <a:xfrm flipH="1">
              <a:off x="3596040" y="3530880"/>
              <a:ext cx="609840" cy="839520"/>
            </a:xfrm>
            <a:prstGeom prst="straightConnector1">
              <a:avLst/>
            </a:prstGeom>
            <a:ln w="29160">
              <a:solidFill>
                <a:srgbClr val="0066b3"/>
              </a:solidFill>
              <a:round/>
            </a:ln>
          </p:spPr>
        </p:cxnSp>
        <p:sp>
          <p:nvSpPr>
            <p:cNvPr id="1274" name="CustomShape 90"/>
            <p:cNvSpPr/>
            <p:nvPr/>
          </p:nvSpPr>
          <p:spPr>
            <a:xfrm rot="10800000">
              <a:off x="2883600" y="2459520"/>
              <a:ext cx="314640" cy="1013760"/>
            </a:xfrm>
            <a:prstGeom prst="ellipse">
              <a:avLst/>
            </a:prstGeom>
            <a:solidFill>
              <a:srgbClr val="0066b3">
                <a:alpha val="50000"/>
              </a:srgbClr>
            </a:solidFill>
            <a:ln>
              <a:solidFill>
                <a:srgbClr val="808080"/>
              </a:solidFill>
            </a:ln>
          </p:spPr>
          <p:style>
            <a:lnRef idx="0"/>
            <a:fillRef idx="0"/>
            <a:effectRef idx="0"/>
            <a:fontRef idx="minor"/>
          </p:style>
        </p:sp>
        <p:sp>
          <p:nvSpPr>
            <p:cNvPr id="1275" name="CustomShape 91"/>
            <p:cNvSpPr/>
            <p:nvPr/>
          </p:nvSpPr>
          <p:spPr>
            <a:xfrm rot="13560000">
              <a:off x="3277800" y="1597320"/>
              <a:ext cx="314640" cy="1013760"/>
            </a:xfrm>
            <a:prstGeom prst="ellipse">
              <a:avLst/>
            </a:prstGeom>
            <a:solidFill>
              <a:srgbClr val="0066b3">
                <a:alpha val="50000"/>
              </a:srgbClr>
            </a:solidFill>
            <a:ln>
              <a:solidFill>
                <a:srgbClr val="808080"/>
              </a:solidFill>
            </a:ln>
          </p:spPr>
          <p:style>
            <a:lnRef idx="0"/>
            <a:fillRef idx="0"/>
            <a:effectRef idx="0"/>
            <a:fontRef idx="minor"/>
          </p:style>
        </p:sp>
        <p:sp>
          <p:nvSpPr>
            <p:cNvPr id="1276" name="CustomShape 92"/>
            <p:cNvSpPr/>
            <p:nvPr/>
          </p:nvSpPr>
          <p:spPr>
            <a:xfrm rot="14760000">
              <a:off x="3986280" y="1334880"/>
              <a:ext cx="181440" cy="580680"/>
            </a:xfrm>
            <a:prstGeom prst="ellipse">
              <a:avLst/>
            </a:prstGeom>
            <a:solidFill>
              <a:srgbClr val="5c2d91">
                <a:alpha val="50000"/>
              </a:srgbClr>
            </a:solidFill>
            <a:ln>
              <a:solidFill>
                <a:srgbClr val="808080"/>
              </a:solidFill>
            </a:ln>
          </p:spPr>
          <p:style>
            <a:lnRef idx="0"/>
            <a:fillRef idx="0"/>
            <a:effectRef idx="0"/>
            <a:fontRef idx="minor"/>
          </p:style>
        </p:sp>
        <p:sp>
          <p:nvSpPr>
            <p:cNvPr id="1277" name="CustomShape 93"/>
            <p:cNvSpPr/>
            <p:nvPr/>
          </p:nvSpPr>
          <p:spPr>
            <a:xfrm rot="7620000">
              <a:off x="3820320" y="4219920"/>
              <a:ext cx="314640" cy="1013760"/>
            </a:xfrm>
            <a:prstGeom prst="ellipse">
              <a:avLst/>
            </a:prstGeom>
            <a:solidFill>
              <a:srgbClr val="0066b3">
                <a:alpha val="50000"/>
              </a:srgbClr>
            </a:solidFill>
            <a:ln>
              <a:solidFill>
                <a:srgbClr val="808080"/>
              </a:solidFill>
            </a:ln>
          </p:spPr>
          <p:style>
            <a:lnRef idx="0"/>
            <a:fillRef idx="0"/>
            <a:effectRef idx="0"/>
            <a:fontRef idx="minor"/>
          </p:style>
        </p:sp>
        <p:sp>
          <p:nvSpPr>
            <p:cNvPr id="1278" name="CustomShape 94"/>
            <p:cNvSpPr/>
            <p:nvPr/>
          </p:nvSpPr>
          <p:spPr>
            <a:xfrm rot="5400000">
              <a:off x="4750920" y="4551480"/>
              <a:ext cx="314640" cy="1013760"/>
            </a:xfrm>
            <a:prstGeom prst="ellipse">
              <a:avLst/>
            </a:prstGeom>
            <a:solidFill>
              <a:srgbClr val="0066b3">
                <a:alpha val="50000"/>
              </a:srgbClr>
            </a:solidFill>
            <a:ln>
              <a:solidFill>
                <a:srgbClr val="808080"/>
              </a:solidFill>
            </a:ln>
          </p:spPr>
          <p:style>
            <a:lnRef idx="0"/>
            <a:fillRef idx="0"/>
            <a:effectRef idx="0"/>
            <a:fontRef idx="minor"/>
          </p:style>
        </p:sp>
        <p:sp>
          <p:nvSpPr>
            <p:cNvPr id="1279" name="CustomShape 95"/>
            <p:cNvSpPr/>
            <p:nvPr/>
          </p:nvSpPr>
          <p:spPr>
            <a:xfrm rot="3060000">
              <a:off x="5573880" y="4414320"/>
              <a:ext cx="314640" cy="810360"/>
            </a:xfrm>
            <a:prstGeom prst="ellipse">
              <a:avLst/>
            </a:prstGeom>
            <a:solidFill>
              <a:srgbClr val="0066b3">
                <a:alpha val="50000"/>
              </a:srgbClr>
            </a:solidFill>
            <a:ln>
              <a:solidFill>
                <a:srgbClr val="808080"/>
              </a:solidFill>
            </a:ln>
          </p:spPr>
          <p:style>
            <a:lnRef idx="0"/>
            <a:fillRef idx="0"/>
            <a:effectRef idx="0"/>
            <a:fontRef idx="minor"/>
          </p:style>
        </p:sp>
        <p:sp>
          <p:nvSpPr>
            <p:cNvPr id="1280" name="CustomShape 96"/>
            <p:cNvSpPr/>
            <p:nvPr/>
          </p:nvSpPr>
          <p:spPr>
            <a:xfrm rot="2229000">
              <a:off x="6089760" y="4190400"/>
              <a:ext cx="314640" cy="533520"/>
            </a:xfrm>
            <a:prstGeom prst="ellipse">
              <a:avLst/>
            </a:prstGeom>
            <a:solidFill>
              <a:srgbClr val="5c2d91">
                <a:alpha val="50000"/>
              </a:srgbClr>
            </a:solidFill>
            <a:ln>
              <a:solidFill>
                <a:srgbClr val="808080"/>
              </a:solidFill>
            </a:ln>
          </p:spPr>
          <p:style>
            <a:lnRef idx="0"/>
            <a:fillRef idx="0"/>
            <a:effectRef idx="0"/>
            <a:fontRef idx="minor"/>
          </p:style>
        </p:sp>
        <p:sp>
          <p:nvSpPr>
            <p:cNvPr id="1281" name="CustomShape 97"/>
            <p:cNvSpPr/>
            <p:nvPr/>
          </p:nvSpPr>
          <p:spPr>
            <a:xfrm rot="20700000">
              <a:off x="6718680" y="2545560"/>
              <a:ext cx="314640" cy="810360"/>
            </a:xfrm>
            <a:prstGeom prst="ellipse">
              <a:avLst/>
            </a:prstGeom>
            <a:solidFill>
              <a:srgbClr val="5c2d91">
                <a:alpha val="50000"/>
              </a:srgbClr>
            </a:solidFill>
            <a:ln>
              <a:solidFill>
                <a:srgbClr val="808080"/>
              </a:solidFill>
            </a:ln>
          </p:spPr>
          <p:style>
            <a:lnRef idx="0"/>
            <a:fillRef idx="0"/>
            <a:effectRef idx="0"/>
            <a:fontRef idx="minor"/>
          </p:style>
        </p:sp>
        <p:sp>
          <p:nvSpPr>
            <p:cNvPr id="1282" name="CustomShape 98"/>
            <p:cNvSpPr/>
            <p:nvPr/>
          </p:nvSpPr>
          <p:spPr>
            <a:xfrm rot="18624600">
              <a:off x="5567040" y="1177200"/>
              <a:ext cx="314640" cy="810360"/>
            </a:xfrm>
            <a:prstGeom prst="ellipse">
              <a:avLst/>
            </a:prstGeom>
            <a:solidFill>
              <a:srgbClr val="5c2d91">
                <a:alpha val="50000"/>
              </a:srgbClr>
            </a:solidFill>
            <a:ln>
              <a:solidFill>
                <a:srgbClr val="808080"/>
              </a:solidFill>
            </a:ln>
          </p:spPr>
          <p:style>
            <a:lnRef idx="0"/>
            <a:fillRef idx="0"/>
            <a:effectRef idx="0"/>
            <a:fontRef idx="minor"/>
          </p:style>
        </p:sp>
        <p:sp>
          <p:nvSpPr>
            <p:cNvPr id="1283" name="CustomShape 99"/>
            <p:cNvSpPr/>
            <p:nvPr/>
          </p:nvSpPr>
          <p:spPr>
            <a:xfrm rot="19614600">
              <a:off x="6233040" y="1689480"/>
              <a:ext cx="314640" cy="948600"/>
            </a:xfrm>
            <a:prstGeom prst="ellipse">
              <a:avLst/>
            </a:prstGeom>
            <a:solidFill>
              <a:srgbClr val="0066b3">
                <a:alpha val="50000"/>
              </a:srgbClr>
            </a:solidFill>
            <a:ln>
              <a:solidFill>
                <a:srgbClr val="808080"/>
              </a:solidFill>
            </a:ln>
          </p:spPr>
          <p:style>
            <a:lnRef idx="0"/>
            <a:fillRef idx="0"/>
            <a:effectRef idx="0"/>
            <a:fontRef idx="minor"/>
          </p:style>
        </p:sp>
      </p:grpSp>
      <p:sp>
        <p:nvSpPr>
          <p:cNvPr id="1284" name="TextShape 100"/>
          <p:cNvSpPr txBox="1"/>
          <p:nvPr/>
        </p:nvSpPr>
        <p:spPr>
          <a:xfrm>
            <a:off x="-257760" y="3728520"/>
            <a:ext cx="3571920" cy="1083960"/>
          </a:xfrm>
          <a:prstGeom prst="rect">
            <a:avLst/>
          </a:prstGeom>
          <a:noFill/>
          <a:ln>
            <a:noFill/>
          </a:ln>
        </p:spPr>
        <p:txBody>
          <a:bodyPr lIns="90000" rIns="90000" tIns="45000" bIns="45000">
            <a:noAutofit/>
          </a:bodyPr>
          <a:p>
            <a:pPr algn="ctr"/>
            <a:r>
              <a:rPr b="1" i="1" lang="en-US" sz="2500" spc="-1" strike="noStrike">
                <a:solidFill>
                  <a:srgbClr val="0066b3"/>
                </a:solidFill>
                <a:latin typeface="Arial"/>
              </a:rPr>
              <a:t>C</a:t>
            </a:r>
            <a:r>
              <a:rPr b="1" i="1" lang="en-US" sz="2500" spc="-1" strike="noStrike">
                <a:solidFill>
                  <a:srgbClr val="0066b3"/>
                </a:solidFill>
                <a:latin typeface="Arial"/>
              </a:rPr>
              <a:t>o</a:t>
            </a:r>
            <a:r>
              <a:rPr b="1" i="1" lang="en-US" sz="2500" spc="-1" strike="noStrike">
                <a:solidFill>
                  <a:srgbClr val="0066b3"/>
                </a:solidFill>
                <a:latin typeface="Arial"/>
              </a:rPr>
              <a:t>m</a:t>
            </a:r>
            <a:r>
              <a:rPr b="1" i="1" lang="en-US" sz="2500" spc="-1" strike="noStrike">
                <a:solidFill>
                  <a:srgbClr val="0066b3"/>
                </a:solidFill>
                <a:latin typeface="Arial"/>
              </a:rPr>
              <a:t>b</a:t>
            </a:r>
            <a:r>
              <a:rPr b="1" i="1" lang="en-US" sz="2500" spc="-1" strike="noStrike">
                <a:solidFill>
                  <a:srgbClr val="0066b3"/>
                </a:solidFill>
                <a:latin typeface="Arial"/>
              </a:rPr>
              <a:t>i</a:t>
            </a:r>
            <a:r>
              <a:rPr b="1" i="1" lang="en-US" sz="2500" spc="-1" strike="noStrike">
                <a:solidFill>
                  <a:srgbClr val="0066b3"/>
                </a:solidFill>
                <a:latin typeface="Arial"/>
              </a:rPr>
              <a:t>n</a:t>
            </a:r>
            <a:r>
              <a:rPr b="1" i="1" lang="en-US" sz="2500" spc="-1" strike="noStrike">
                <a:solidFill>
                  <a:srgbClr val="0066b3"/>
                </a:solidFill>
                <a:latin typeface="Arial"/>
              </a:rPr>
              <a:t>a</a:t>
            </a:r>
            <a:r>
              <a:rPr b="1" i="1" lang="en-US" sz="2500" spc="-1" strike="noStrike">
                <a:solidFill>
                  <a:srgbClr val="0066b3"/>
                </a:solidFill>
                <a:latin typeface="Arial"/>
              </a:rPr>
              <a:t>t</a:t>
            </a:r>
            <a:r>
              <a:rPr b="1" i="1" lang="en-US" sz="2500" spc="-1" strike="noStrike">
                <a:solidFill>
                  <a:srgbClr val="0066b3"/>
                </a:solidFill>
                <a:latin typeface="Arial"/>
              </a:rPr>
              <a:t>o</a:t>
            </a:r>
            <a:r>
              <a:rPr b="1" i="1" lang="en-US" sz="2500" spc="-1" strike="noStrike">
                <a:solidFill>
                  <a:srgbClr val="0066b3"/>
                </a:solidFill>
                <a:latin typeface="Arial"/>
              </a:rPr>
              <a:t>r</a:t>
            </a:r>
            <a:r>
              <a:rPr b="1" i="1" lang="en-US" sz="2500" spc="-1" strike="noStrike">
                <a:solidFill>
                  <a:srgbClr val="0066b3"/>
                </a:solidFill>
                <a:latin typeface="Arial"/>
              </a:rPr>
              <a:t>i</a:t>
            </a:r>
            <a:r>
              <a:rPr b="1" i="1" lang="en-US" sz="2500" spc="-1" strike="noStrike">
                <a:solidFill>
                  <a:srgbClr val="0066b3"/>
                </a:solidFill>
                <a:latin typeface="Arial"/>
              </a:rPr>
              <a:t>a</a:t>
            </a:r>
            <a:r>
              <a:rPr b="1" i="1" lang="en-US" sz="2500" spc="-1" strike="noStrike">
                <a:solidFill>
                  <a:srgbClr val="0066b3"/>
                </a:solidFill>
                <a:latin typeface="Arial"/>
              </a:rPr>
              <a:t>l</a:t>
            </a:r>
            <a:r>
              <a:rPr b="1" i="1" lang="en-US" sz="2500" spc="-1" strike="noStrike">
                <a:solidFill>
                  <a:srgbClr val="0066b3"/>
                </a:solidFill>
                <a:latin typeface="Arial"/>
              </a:rPr>
              <a:t> </a:t>
            </a:r>
            <a:r>
              <a:rPr b="1" i="1" lang="en-US" sz="2500" spc="-1" strike="noStrike">
                <a:solidFill>
                  <a:srgbClr val="0066b3"/>
                </a:solidFill>
                <a:latin typeface="Arial"/>
              </a:rPr>
              <a:t>j</a:t>
            </a:r>
            <a:r>
              <a:rPr b="1" i="1" lang="en-US" sz="2500" spc="-1" strike="noStrike">
                <a:solidFill>
                  <a:srgbClr val="0066b3"/>
                </a:solidFill>
                <a:latin typeface="Arial"/>
              </a:rPr>
              <a:t>e</a:t>
            </a:r>
            <a:r>
              <a:rPr b="1" i="1" lang="en-US" sz="2500" spc="-1" strike="noStrike">
                <a:solidFill>
                  <a:srgbClr val="0066b3"/>
                </a:solidFill>
                <a:latin typeface="Arial"/>
              </a:rPr>
              <a:t>t</a:t>
            </a:r>
            <a:r>
              <a:rPr b="1" i="1" lang="en-US" sz="2500" spc="-1" strike="noStrike">
                <a:solidFill>
                  <a:srgbClr val="0066b3"/>
                </a:solidFill>
                <a:latin typeface="Arial"/>
              </a:rPr>
              <a:t>s</a:t>
            </a:r>
            <a:endParaRPr b="0" lang="en-US" sz="2500" spc="-1" strike="noStrike">
              <a:latin typeface="Arial"/>
            </a:endParaRPr>
          </a:p>
        </p:txBody>
      </p:sp>
      <p:sp>
        <p:nvSpPr>
          <p:cNvPr id="1285" name="TextShape 101"/>
          <p:cNvSpPr txBox="1"/>
          <p:nvPr/>
        </p:nvSpPr>
        <p:spPr>
          <a:xfrm>
            <a:off x="7132320" y="4918320"/>
            <a:ext cx="2947680" cy="443880"/>
          </a:xfrm>
          <a:prstGeom prst="rect">
            <a:avLst/>
          </a:prstGeom>
          <a:noFill/>
          <a:ln>
            <a:noFill/>
          </a:ln>
        </p:spPr>
        <p:txBody>
          <a:bodyPr lIns="90000" rIns="90000" tIns="45000" bIns="45000">
            <a:noAutofit/>
          </a:bodyPr>
          <a:p>
            <a:r>
              <a:rPr b="1" lang="en-US" sz="2500" spc="-1" strike="noStrike">
                <a:solidFill>
                  <a:srgbClr val="5c2d91"/>
                </a:solidFill>
                <a:latin typeface="Arial"/>
              </a:rPr>
              <a:t>*Some gray areas</a:t>
            </a:r>
            <a:endParaRPr b="0" lang="en-US" sz="2500" spc="-1" strike="noStrike">
              <a:latin typeface="Arial"/>
            </a:endParaRPr>
          </a:p>
        </p:txBody>
      </p:sp>
      <p:sp>
        <p:nvSpPr>
          <p:cNvPr id="1286" name="TextShape 102"/>
          <p:cNvSpPr txBox="1"/>
          <p:nvPr/>
        </p:nvSpPr>
        <p:spPr>
          <a:xfrm>
            <a:off x="0" y="-51480"/>
            <a:ext cx="7955280" cy="1079640"/>
          </a:xfrm>
          <a:prstGeom prst="rect">
            <a:avLst/>
          </a:prstGeom>
          <a:noFill/>
          <a:ln>
            <a:noFill/>
          </a:ln>
        </p:spPr>
        <p:txBody>
          <a:bodyPr lIns="0" rIns="0" tIns="0" bIns="0" anchor="ctr">
            <a:noAutofit/>
          </a:bodyPr>
          <a:p>
            <a:pPr algn="ctr"/>
            <a:r>
              <a:rPr b="0" lang="en-US" sz="3800" spc="-1" strike="noStrike">
                <a:latin typeface="Arial"/>
              </a:rPr>
              <a:t>S</a:t>
            </a:r>
            <a:r>
              <a:rPr b="0" lang="en-US" sz="3800" spc="-1" strike="noStrike">
                <a:latin typeface="Arial"/>
              </a:rPr>
              <a:t>i</a:t>
            </a:r>
            <a:r>
              <a:rPr b="0" lang="en-US" sz="3800" spc="-1" strike="noStrike">
                <a:latin typeface="Arial"/>
              </a:rPr>
              <a:t>g</a:t>
            </a:r>
            <a:r>
              <a:rPr b="0" lang="en-US" sz="3800" spc="-1" strike="noStrike">
                <a:latin typeface="Arial"/>
              </a:rPr>
              <a:t>n</a:t>
            </a:r>
            <a:r>
              <a:rPr b="0" lang="en-US" sz="3800" spc="-1" strike="noStrike">
                <a:latin typeface="Arial"/>
              </a:rPr>
              <a:t>a</a:t>
            </a:r>
            <a:r>
              <a:rPr b="0" lang="en-US" sz="3800" spc="-1" strike="noStrike">
                <a:latin typeface="Arial"/>
              </a:rPr>
              <a:t>l</a:t>
            </a:r>
            <a:r>
              <a:rPr b="0" lang="en-US" sz="3800" spc="-1" strike="noStrike">
                <a:latin typeface="Arial"/>
              </a:rPr>
              <a:t> </a:t>
            </a:r>
            <a:r>
              <a:rPr b="0" lang="en-US" sz="3800" spc="-1" strike="noStrike">
                <a:latin typeface="Arial"/>
              </a:rPr>
              <a:t>v</a:t>
            </a:r>
            <a:r>
              <a:rPr b="0" lang="en-US" sz="3800" spc="-1" strike="noStrike">
                <a:latin typeface="Arial"/>
              </a:rPr>
              <a:t>s</a:t>
            </a:r>
            <a:r>
              <a:rPr b="0" lang="en-US" sz="3800" spc="-1" strike="noStrike">
                <a:latin typeface="Arial"/>
              </a:rPr>
              <a:t> </a:t>
            </a:r>
            <a:r>
              <a:rPr b="0" lang="en-US" sz="3800" spc="-1" strike="noStrike">
                <a:latin typeface="Arial"/>
              </a:rPr>
              <a:t>B</a:t>
            </a:r>
            <a:r>
              <a:rPr b="0" lang="en-US" sz="3800" spc="-1" strike="noStrike">
                <a:latin typeface="Arial"/>
              </a:rPr>
              <a:t>a</a:t>
            </a:r>
            <a:r>
              <a:rPr b="0" lang="en-US" sz="3800" spc="-1" strike="noStrike">
                <a:latin typeface="Arial"/>
              </a:rPr>
              <a:t>c</a:t>
            </a:r>
            <a:r>
              <a:rPr b="0" lang="en-US" sz="3800" spc="-1" strike="noStrike">
                <a:latin typeface="Arial"/>
              </a:rPr>
              <a:t>k</a:t>
            </a:r>
            <a:r>
              <a:rPr b="0" lang="en-US" sz="3800" spc="-1" strike="noStrike">
                <a:latin typeface="Arial"/>
              </a:rPr>
              <a:t>g</a:t>
            </a:r>
            <a:r>
              <a:rPr b="0" lang="en-US" sz="3800" spc="-1" strike="noStrike">
                <a:latin typeface="Arial"/>
              </a:rPr>
              <a:t>r</a:t>
            </a:r>
            <a:r>
              <a:rPr b="0" lang="en-US" sz="3800" spc="-1" strike="noStrike">
                <a:latin typeface="Arial"/>
              </a:rPr>
              <a:t>o</a:t>
            </a:r>
            <a:r>
              <a:rPr b="0" lang="en-US" sz="3800" spc="-1" strike="noStrike">
                <a:latin typeface="Arial"/>
              </a:rPr>
              <a:t>u</a:t>
            </a:r>
            <a:r>
              <a:rPr b="0" lang="en-US" sz="3800" spc="-1" strike="noStrike">
                <a:latin typeface="Arial"/>
              </a:rPr>
              <a:t>n</a:t>
            </a:r>
            <a:r>
              <a:rPr b="0" lang="en-US" sz="3800" spc="-1" strike="noStrike">
                <a:latin typeface="Arial"/>
              </a:rPr>
              <a:t>d</a:t>
            </a:r>
            <a:r>
              <a:rPr b="0" lang="en-US" sz="3800" spc="-1" strike="noStrike">
                <a:latin typeface="Arial"/>
              </a:rPr>
              <a:t>:</a:t>
            </a:r>
            <a:r>
              <a:rPr b="0" lang="en-US" sz="3800" spc="-1" strike="noStrike">
                <a:latin typeface="Arial"/>
              </a:rPr>
              <a:t> </a:t>
            </a:r>
            <a:br/>
            <a:r>
              <a:rPr b="0" lang="en-US" sz="2500" spc="-1" strike="noStrike">
                <a:latin typeface="Arial"/>
              </a:rPr>
              <a:t>T</a:t>
            </a:r>
            <a:r>
              <a:rPr b="0" lang="en-US" sz="2500" spc="-1" strike="noStrike">
                <a:latin typeface="Arial"/>
              </a:rPr>
              <a:t>h</a:t>
            </a:r>
            <a:r>
              <a:rPr b="0" lang="en-US" sz="2500" spc="-1" strike="noStrike">
                <a:latin typeface="Arial"/>
              </a:rPr>
              <a:t>e</a:t>
            </a:r>
            <a:r>
              <a:rPr b="0" lang="en-US" sz="2500" spc="-1" strike="noStrike">
                <a:latin typeface="Arial"/>
              </a:rPr>
              <a:t> </a:t>
            </a:r>
            <a:r>
              <a:rPr b="0" lang="en-US" sz="2500" spc="-1" strike="noStrike">
                <a:latin typeface="Arial"/>
              </a:rPr>
              <a:t>s</a:t>
            </a:r>
            <a:r>
              <a:rPr b="0" lang="en-US" sz="2500" spc="-1" strike="noStrike">
                <a:latin typeface="Arial"/>
              </a:rPr>
              <a:t>t</a:t>
            </a:r>
            <a:r>
              <a:rPr b="0" lang="en-US" sz="2500" spc="-1" strike="noStrike">
                <a:latin typeface="Arial"/>
              </a:rPr>
              <a:t>a</a:t>
            </a:r>
            <a:r>
              <a:rPr b="0" lang="en-US" sz="2500" spc="-1" strike="noStrike">
                <a:latin typeface="Arial"/>
              </a:rPr>
              <a:t>n</a:t>
            </a:r>
            <a:r>
              <a:rPr b="0" lang="en-US" sz="2500" spc="-1" strike="noStrike">
                <a:latin typeface="Arial"/>
              </a:rPr>
              <a:t>d</a:t>
            </a:r>
            <a:r>
              <a:rPr b="0" lang="en-US" sz="2500" spc="-1" strike="noStrike">
                <a:latin typeface="Arial"/>
              </a:rPr>
              <a:t>a</a:t>
            </a:r>
            <a:r>
              <a:rPr b="0" lang="en-US" sz="2500" spc="-1" strike="noStrike">
                <a:latin typeface="Arial"/>
              </a:rPr>
              <a:t>r</a:t>
            </a:r>
            <a:r>
              <a:rPr b="0" lang="en-US" sz="2500" spc="-1" strike="noStrike">
                <a:latin typeface="Arial"/>
              </a:rPr>
              <a:t>d</a:t>
            </a:r>
            <a:r>
              <a:rPr b="0" lang="en-US" sz="2500" spc="-1" strike="noStrike">
                <a:latin typeface="Arial"/>
              </a:rPr>
              <a:t> </a:t>
            </a:r>
            <a:r>
              <a:rPr b="0" lang="en-US" sz="2500" spc="-1" strike="noStrike">
                <a:latin typeface="Arial"/>
              </a:rPr>
              <a:t>p</a:t>
            </a:r>
            <a:r>
              <a:rPr b="0" lang="en-US" sz="2500" spc="-1" strike="noStrike">
                <a:latin typeface="Arial"/>
              </a:rPr>
              <a:t>a</a:t>
            </a:r>
            <a:r>
              <a:rPr b="0" lang="en-US" sz="2500" spc="-1" strike="noStrike">
                <a:latin typeface="Arial"/>
              </a:rPr>
              <a:t>r</a:t>
            </a:r>
            <a:r>
              <a:rPr b="0" lang="en-US" sz="2500" spc="-1" strike="noStrike">
                <a:latin typeface="Arial"/>
              </a:rPr>
              <a:t>a</a:t>
            </a:r>
            <a:r>
              <a:rPr b="0" lang="en-US" sz="2500" spc="-1" strike="noStrike">
                <a:latin typeface="Arial"/>
              </a:rPr>
              <a:t>d</a:t>
            </a:r>
            <a:r>
              <a:rPr b="0" lang="en-US" sz="2500" spc="-1" strike="noStrike">
                <a:latin typeface="Arial"/>
              </a:rPr>
              <a:t>i</a:t>
            </a:r>
            <a:r>
              <a:rPr b="0" lang="en-US" sz="2500" spc="-1" strike="noStrike">
                <a:latin typeface="Arial"/>
              </a:rPr>
              <a:t>g</a:t>
            </a:r>
            <a:r>
              <a:rPr b="0" lang="en-US" sz="2500" spc="-1" strike="noStrike">
                <a:latin typeface="Arial"/>
              </a:rPr>
              <a:t>m</a:t>
            </a:r>
            <a:endParaRPr b="0" lang="en-US" sz="2500" spc="-1" strike="noStrike">
              <a:latin typeface="Arial"/>
            </a:endParaRPr>
          </a:p>
        </p:txBody>
      </p:sp>
    </p:spTree>
  </p:cSld>
  <mc:AlternateContent>
    <mc:Choice Requires="p14">
      <p:transition spd="slow" p14:dur="2000"/>
    </mc:Choice>
    <mc:Fallback>
      <p:transition spd="slow"/>
    </mc:Fallback>
  </mc:AlternateContent>
  <p:timing>
    <p:tnLst>
      <p:par>
        <p:cTn id="43" dur="indefinite" restart="never" nodeType="tmRoot">
          <p:childTnLst>
            <p:seq>
              <p:cTn id="44" dur="indefinite" nodeType="mainSeq">
                <p:childTnLst>
                  <p:par>
                    <p:cTn id="45" fill="hold">
                      <p:stCondLst>
                        <p:cond delay="indefinite"/>
                      </p:stCondLst>
                      <p:childTnLst>
                        <p:par>
                          <p:cTn id="46" fill="hold">
                            <p:stCondLst>
                              <p:cond delay="0"/>
                            </p:stCondLst>
                            <p:childTnLst>
                              <p:par>
                                <p:cTn id="47" nodeType="clickEffect" fill="hold" presetClass="entr" presetID="1">
                                  <p:stCondLst>
                                    <p:cond delay="0"/>
                                  </p:stCondLst>
                                  <p:childTnLst>
                                    <p:set>
                                      <p:cBhvr>
                                        <p:cTn id="48" dur="1" fill="hold">
                                          <p:stCondLst>
                                            <p:cond delay="0"/>
                                          </p:stCondLst>
                                        </p:cTn>
                                        <p:tgtEl>
                                          <p:spTgt spid="1285">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3" name="TextShape 1"/>
          <p:cNvSpPr txBox="1"/>
          <p:nvPr/>
        </p:nvSpPr>
        <p:spPr>
          <a:xfrm>
            <a:off x="503640" y="225720"/>
            <a:ext cx="9070560" cy="946440"/>
          </a:xfrm>
          <a:prstGeom prst="rect">
            <a:avLst/>
          </a:prstGeom>
          <a:noFill/>
          <a:ln>
            <a:noFill/>
          </a:ln>
        </p:spPr>
        <p:txBody>
          <a:bodyPr lIns="0" rIns="0" tIns="0" bIns="0" anchor="ctr">
            <a:noAutofit/>
          </a:bodyPr>
          <a:p>
            <a:pPr algn="ctr"/>
            <a:r>
              <a:rPr b="0" lang="en-US" sz="3300" spc="-1" strike="noStrike">
                <a:latin typeface="Arial"/>
              </a:rPr>
              <a:t>Questions an experimentalist should ask</a:t>
            </a:r>
            <a:endParaRPr b="0" lang="en-US" sz="3300" spc="-1" strike="noStrike">
              <a:latin typeface="Arial"/>
            </a:endParaRPr>
          </a:p>
        </p:txBody>
      </p:sp>
      <p:sp>
        <p:nvSpPr>
          <p:cNvPr id="534" name="TextShape 2"/>
          <p:cNvSpPr txBox="1"/>
          <p:nvPr/>
        </p:nvSpPr>
        <p:spPr>
          <a:xfrm>
            <a:off x="503640" y="1326240"/>
            <a:ext cx="9071280" cy="3288240"/>
          </a:xfrm>
          <a:prstGeom prst="rect">
            <a:avLst/>
          </a:prstGeom>
          <a:noFill/>
          <a:ln>
            <a:noFill/>
          </a:ln>
        </p:spPr>
        <p:txBody>
          <a:bodyPr lIns="0" rIns="0" tIns="0" bIns="0">
            <a:normAutofit/>
          </a:bodyPr>
          <a:p>
            <a:pPr marL="432000" indent="-324000">
              <a:spcBef>
                <a:spcPts val="1057"/>
              </a:spcBef>
              <a:buClr>
                <a:srgbClr val="000000"/>
              </a:buClr>
              <a:buSzPct val="45000"/>
              <a:buFont typeface="Wingdings" charset="2"/>
              <a:buChar char=""/>
            </a:pPr>
            <a:r>
              <a:rPr b="0" lang="en-US" sz="2400" spc="-1" strike="noStrike">
                <a:latin typeface="Arial"/>
              </a:rPr>
              <a:t>What do I want to learn?</a:t>
            </a:r>
            <a:endParaRPr b="0" lang="en-US" sz="2400" spc="-1" strike="noStrike">
              <a:latin typeface="Arial"/>
            </a:endParaRPr>
          </a:p>
          <a:p>
            <a:pPr marL="432000" indent="-324000">
              <a:spcBef>
                <a:spcPts val="1057"/>
              </a:spcBef>
              <a:buClr>
                <a:srgbClr val="000000"/>
              </a:buClr>
              <a:buSzPct val="45000"/>
              <a:buFont typeface="Wingdings" charset="2"/>
              <a:buChar char=""/>
            </a:pPr>
            <a:r>
              <a:rPr b="0" lang="en-US" sz="2400" spc="-1" strike="noStrike">
                <a:latin typeface="Arial"/>
              </a:rPr>
              <a:t>What am I measuring?</a:t>
            </a:r>
            <a:endParaRPr b="0" lang="en-US" sz="2400" spc="-1" strike="noStrike">
              <a:latin typeface="Arial"/>
            </a:endParaRPr>
          </a:p>
          <a:p>
            <a:pPr marL="432000" indent="-324000">
              <a:spcBef>
                <a:spcPts val="1057"/>
              </a:spcBef>
              <a:buClr>
                <a:srgbClr val="000000"/>
              </a:buClr>
              <a:buSzPct val="45000"/>
              <a:buFont typeface="Wingdings" charset="2"/>
              <a:buChar char=""/>
            </a:pPr>
            <a:r>
              <a:rPr b="0" lang="en-US" sz="2400" spc="-1" strike="noStrike">
                <a:latin typeface="Arial"/>
              </a:rPr>
              <a:t>What assumptions am I making?</a:t>
            </a:r>
            <a:endParaRPr b="0" lang="en-US" sz="2400" spc="-1" strike="noStrike">
              <a:latin typeface="Arial"/>
            </a:endParaRPr>
          </a:p>
          <a:p>
            <a:pPr marL="432000" indent="-324000">
              <a:spcBef>
                <a:spcPts val="1057"/>
              </a:spcBef>
              <a:buClr>
                <a:srgbClr val="000000"/>
              </a:buClr>
              <a:buSzPct val="45000"/>
              <a:buFont typeface="Wingdings" charset="2"/>
              <a:buChar char=""/>
            </a:pPr>
            <a:r>
              <a:rPr b="0" lang="en-US" sz="2400" spc="-1" strike="noStrike">
                <a:latin typeface="Arial"/>
              </a:rPr>
              <a:t>What are the dominant uncertainties?</a:t>
            </a:r>
            <a:endParaRPr b="0" lang="en-US" sz="2400" spc="-1" strike="noStrike">
              <a:latin typeface="Arial"/>
            </a:endParaRPr>
          </a:p>
          <a:p>
            <a:pPr marL="432000" indent="-324000">
              <a:spcBef>
                <a:spcPts val="1057"/>
              </a:spcBef>
              <a:buClr>
                <a:srgbClr val="000000"/>
              </a:buClr>
              <a:buSzPct val="45000"/>
              <a:buFont typeface="Wingdings" charset="2"/>
              <a:buChar char=""/>
            </a:pPr>
            <a:r>
              <a:rPr b="0" lang="en-US" sz="2400" spc="-1" strike="noStrike">
                <a:latin typeface="Arial"/>
              </a:rPr>
              <a:t>How do I compare to models?</a:t>
            </a:r>
            <a:endParaRPr b="0" lang="en-US" sz="2400" spc="-1" strike="noStrike">
              <a:latin typeface="Arial"/>
            </a:endParaRPr>
          </a:p>
        </p:txBody>
      </p:sp>
      <p:sp>
        <p:nvSpPr>
          <p:cNvPr id="535" name="TextShape 3"/>
          <p:cNvSpPr txBox="1"/>
          <p:nvPr/>
        </p:nvSpPr>
        <p:spPr>
          <a:xfrm>
            <a:off x="968040" y="3872160"/>
            <a:ext cx="7835760" cy="515520"/>
          </a:xfrm>
          <a:prstGeom prst="rect">
            <a:avLst/>
          </a:prstGeom>
          <a:noFill/>
          <a:ln>
            <a:noFill/>
          </a:ln>
        </p:spPr>
        <p:txBody>
          <a:bodyPr lIns="90000" rIns="90000" tIns="45000" bIns="45000">
            <a:noAutofit/>
          </a:bodyPr>
          <a:p>
            <a:r>
              <a:rPr b="1" lang="en-US" sz="3000" spc="-1" strike="noStrike">
                <a:solidFill>
                  <a:srgbClr val="ff0000"/>
                </a:solidFill>
                <a:latin typeface="Arial"/>
              </a:rPr>
              <a:t>The answers for jets are highly non-trivial!</a:t>
            </a:r>
            <a:endParaRPr b="0" lang="en-US" sz="30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535">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87" name="" descr=""/>
          <p:cNvPicPr/>
          <p:nvPr/>
        </p:nvPicPr>
        <p:blipFill>
          <a:blip r:embed="rId1"/>
          <a:stretch/>
        </p:blipFill>
        <p:spPr>
          <a:xfrm>
            <a:off x="182880" y="930960"/>
            <a:ext cx="5954400" cy="3656520"/>
          </a:xfrm>
          <a:prstGeom prst="rect">
            <a:avLst/>
          </a:prstGeom>
          <a:ln>
            <a:noFill/>
          </a:ln>
        </p:spPr>
      </p:pic>
      <p:sp>
        <p:nvSpPr>
          <p:cNvPr id="1288" name="TextShape 1"/>
          <p:cNvSpPr txBox="1"/>
          <p:nvPr/>
        </p:nvSpPr>
        <p:spPr>
          <a:xfrm>
            <a:off x="1429560" y="49320"/>
            <a:ext cx="4544280" cy="978120"/>
          </a:xfrm>
          <a:prstGeom prst="rect">
            <a:avLst/>
          </a:prstGeom>
          <a:noFill/>
          <a:ln>
            <a:noFill/>
          </a:ln>
        </p:spPr>
        <p:txBody>
          <a:bodyPr lIns="0" rIns="0" tIns="0" bIns="0" anchor="ctr">
            <a:noAutofit/>
          </a:bodyPr>
          <a:p>
            <a:pPr algn="ctr"/>
            <a:r>
              <a:rPr b="0" lang="en-US" sz="3300" spc="-1" strike="noStrike">
                <a:latin typeface="Arial"/>
              </a:rPr>
              <a:t>J</a:t>
            </a:r>
            <a:r>
              <a:rPr b="0" lang="en-US" sz="3300" spc="-1" strike="noStrike">
                <a:latin typeface="Arial"/>
              </a:rPr>
              <a:t>e</a:t>
            </a:r>
            <a:r>
              <a:rPr b="0" lang="en-US" sz="3300" spc="-1" strike="noStrike">
                <a:latin typeface="Arial"/>
              </a:rPr>
              <a:t>t</a:t>
            </a:r>
            <a:r>
              <a:rPr b="0" lang="en-US" sz="3300" spc="-1" strike="noStrike">
                <a:latin typeface="Arial"/>
              </a:rPr>
              <a:t> </a:t>
            </a:r>
            <a:r>
              <a:rPr b="0" lang="en-US" sz="3300" spc="-1" strike="noStrike">
                <a:latin typeface="Arial"/>
              </a:rPr>
              <a:t>f</a:t>
            </a:r>
            <a:r>
              <a:rPr b="0" lang="en-US" sz="3300" spc="-1" strike="noStrike">
                <a:latin typeface="Arial"/>
              </a:rPr>
              <a:t>i</a:t>
            </a:r>
            <a:r>
              <a:rPr b="0" lang="en-US" sz="3300" spc="-1" strike="noStrike">
                <a:latin typeface="Arial"/>
              </a:rPr>
              <a:t>n</a:t>
            </a:r>
            <a:r>
              <a:rPr b="0" lang="en-US" sz="3300" spc="-1" strike="noStrike">
                <a:latin typeface="Arial"/>
              </a:rPr>
              <a:t>d</a:t>
            </a:r>
            <a:r>
              <a:rPr b="0" lang="en-US" sz="3300" spc="-1" strike="noStrike">
                <a:latin typeface="Arial"/>
              </a:rPr>
              <a:t>i</a:t>
            </a:r>
            <a:r>
              <a:rPr b="0" lang="en-US" sz="3300" spc="-1" strike="noStrike">
                <a:latin typeface="Arial"/>
              </a:rPr>
              <a:t>n</a:t>
            </a:r>
            <a:r>
              <a:rPr b="0" lang="en-US" sz="3300" spc="-1" strike="noStrike">
                <a:latin typeface="Arial"/>
              </a:rPr>
              <a:t>g</a:t>
            </a:r>
            <a:endParaRPr b="0" lang="en-US" sz="3300" spc="-1" strike="noStrike">
              <a:latin typeface="Arial"/>
            </a:endParaRPr>
          </a:p>
        </p:txBody>
      </p:sp>
      <p:sp>
        <p:nvSpPr>
          <p:cNvPr id="1289" name="TextShape 2"/>
          <p:cNvSpPr txBox="1"/>
          <p:nvPr/>
        </p:nvSpPr>
        <p:spPr>
          <a:xfrm>
            <a:off x="4573440" y="925200"/>
            <a:ext cx="5305320" cy="5338080"/>
          </a:xfrm>
          <a:prstGeom prst="rect">
            <a:avLst/>
          </a:prstGeom>
          <a:noFill/>
          <a:ln>
            <a:noFill/>
          </a:ln>
        </p:spPr>
        <p:txBody>
          <a:bodyPr lIns="0" rIns="0" tIns="0" bIns="0">
            <a:normAutofit/>
          </a:bodyPr>
          <a:p>
            <a:pPr marL="432000" indent="-324000">
              <a:spcAft>
                <a:spcPts val="1057"/>
              </a:spcAft>
              <a:buClr>
                <a:srgbClr val="000000"/>
              </a:buClr>
              <a:buSzPct val="45000"/>
              <a:buFont typeface="Wingdings" charset="2"/>
              <a:buChar char=""/>
            </a:pPr>
            <a:r>
              <a:rPr b="0" lang="en-US" sz="2400" spc="-1" strike="noStrike">
                <a:latin typeface="Times New Roman"/>
              </a:rPr>
              <a:t>Jet finder: groups final state particles into jet candidates</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Times New Roman"/>
              </a:rPr>
              <a:t>Anti-k</a:t>
            </a:r>
            <a:r>
              <a:rPr b="0" lang="en-US" sz="2100" spc="-1" strike="noStrike" baseline="-14000000">
                <a:latin typeface="Times New Roman"/>
              </a:rPr>
              <a:t>T</a:t>
            </a:r>
            <a:r>
              <a:rPr b="0" lang="en-US" sz="2100" spc="-1" strike="noStrike">
                <a:latin typeface="Times New Roman"/>
              </a:rPr>
              <a:t> algorithm</a:t>
            </a:r>
            <a:br/>
            <a:r>
              <a:rPr b="0" lang="en-US" sz="2000" spc="-1" strike="noStrike">
                <a:latin typeface="Times New Roman"/>
                <a:hlinkClick r:id="rId2"/>
              </a:rPr>
              <a:t>JHEP 0804 (2008) 063 [arXiv:0802.1189]</a:t>
            </a:r>
            <a:endParaRPr b="0" lang="en-US" sz="2000" spc="-1" strike="noStrike">
              <a:latin typeface="Arial"/>
            </a:endParaRPr>
          </a:p>
          <a:p>
            <a:pPr marL="432000" indent="-324000">
              <a:spcAft>
                <a:spcPts val="1057"/>
              </a:spcAft>
              <a:buClr>
                <a:srgbClr val="000000"/>
              </a:buClr>
              <a:buSzPct val="45000"/>
              <a:buFont typeface="Wingdings" charset="2"/>
              <a:buChar char=""/>
            </a:pPr>
            <a:r>
              <a:rPr b="0" lang="en-US" sz="2400" spc="-1" strike="noStrike">
                <a:solidFill>
                  <a:srgbClr val="ff0000"/>
                </a:solidFill>
                <a:latin typeface="Times New Roman"/>
              </a:rPr>
              <a:t>Combinatorial jet candidates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solidFill>
                  <a:srgbClr val="ff0000"/>
                </a:solidFill>
                <a:latin typeface="Times New Roman"/>
              </a:rPr>
              <a:t>Energy smearing from background</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solidFill>
                  <a:srgbClr val="ff0000"/>
                </a:solidFill>
                <a:latin typeface="Times New Roman"/>
              </a:rPr>
              <a:t>Sensitive to methods to suppress combinatorial jets and correct energy</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solidFill>
                  <a:srgbClr val="ff0000"/>
                </a:solidFill>
                <a:latin typeface="Times New Roman"/>
              </a:rPr>
              <a:t>Focus on narrow/high energy jets</a:t>
            </a:r>
            <a:endParaRPr b="0" lang="en-US" sz="2400" spc="-1" strike="noStrike">
              <a:latin typeface="Arial"/>
            </a:endParaRPr>
          </a:p>
        </p:txBody>
      </p:sp>
      <p:sp>
        <p:nvSpPr>
          <p:cNvPr id="1290" name="TextShape 3"/>
          <p:cNvSpPr txBox="1"/>
          <p:nvPr/>
        </p:nvSpPr>
        <p:spPr>
          <a:xfrm>
            <a:off x="4699440" y="-87120"/>
            <a:ext cx="4299120" cy="1252800"/>
          </a:xfrm>
          <a:prstGeom prst="rect">
            <a:avLst/>
          </a:prstGeom>
          <a:noFill/>
          <a:ln>
            <a:noFill/>
          </a:ln>
        </p:spPr>
        <p:txBody>
          <a:bodyPr lIns="0" rIns="0" tIns="0" bIns="0" anchor="ctr">
            <a:noAutofit/>
          </a:bodyPr>
          <a:p>
            <a:pPr algn="ctr"/>
            <a:r>
              <a:rPr b="0" lang="en-US" sz="3300" spc="-1" strike="noStrike">
                <a:solidFill>
                  <a:srgbClr val="ff0000"/>
                </a:solidFill>
                <a:latin typeface="Times New Roman"/>
              </a:rPr>
              <a:t>i</a:t>
            </a:r>
            <a:r>
              <a:rPr b="0" lang="en-US" sz="3300" spc="-1" strike="noStrike">
                <a:solidFill>
                  <a:srgbClr val="ff0000"/>
                </a:solidFill>
                <a:latin typeface="Times New Roman"/>
              </a:rPr>
              <a:t>n</a:t>
            </a:r>
            <a:r>
              <a:rPr b="0" lang="en-US" sz="3300" spc="-1" strike="noStrike">
                <a:solidFill>
                  <a:srgbClr val="ff0000"/>
                </a:solidFill>
                <a:latin typeface="Times New Roman"/>
              </a:rPr>
              <a:t> </a:t>
            </a:r>
            <a:r>
              <a:rPr b="0" lang="en-US" sz="3300" spc="-1" strike="noStrike">
                <a:solidFill>
                  <a:srgbClr val="ff0000"/>
                </a:solidFill>
                <a:latin typeface="Times New Roman"/>
              </a:rPr>
              <a:t>A</a:t>
            </a:r>
            <a:r>
              <a:rPr b="0" lang="en-US" sz="3300" spc="-1" strike="noStrike">
                <a:solidFill>
                  <a:srgbClr val="ff0000"/>
                </a:solidFill>
                <a:latin typeface="Times New Roman"/>
              </a:rPr>
              <a:t>A</a:t>
            </a:r>
            <a:r>
              <a:rPr b="0" lang="en-US" sz="3300" spc="-1" strike="noStrike">
                <a:solidFill>
                  <a:srgbClr val="ff0000"/>
                </a:solidFill>
                <a:latin typeface="Times New Roman"/>
              </a:rPr>
              <a:t> </a:t>
            </a:r>
            <a:r>
              <a:rPr b="0" lang="en-US" sz="3300" spc="-1" strike="noStrike">
                <a:solidFill>
                  <a:srgbClr val="ff0000"/>
                </a:solidFill>
                <a:latin typeface="Times New Roman"/>
              </a:rPr>
              <a:t>c</a:t>
            </a:r>
            <a:r>
              <a:rPr b="0" lang="en-US" sz="3300" spc="-1" strike="noStrike">
                <a:solidFill>
                  <a:srgbClr val="ff0000"/>
                </a:solidFill>
                <a:latin typeface="Times New Roman"/>
              </a:rPr>
              <a:t>o</a:t>
            </a:r>
            <a:r>
              <a:rPr b="0" lang="en-US" sz="3300" spc="-1" strike="noStrike">
                <a:solidFill>
                  <a:srgbClr val="ff0000"/>
                </a:solidFill>
                <a:latin typeface="Times New Roman"/>
              </a:rPr>
              <a:t>l</a:t>
            </a:r>
            <a:r>
              <a:rPr b="0" lang="en-US" sz="3300" spc="-1" strike="noStrike">
                <a:solidFill>
                  <a:srgbClr val="ff0000"/>
                </a:solidFill>
                <a:latin typeface="Times New Roman"/>
              </a:rPr>
              <a:t>l</a:t>
            </a:r>
            <a:r>
              <a:rPr b="0" lang="en-US" sz="3300" spc="-1" strike="noStrike">
                <a:solidFill>
                  <a:srgbClr val="ff0000"/>
                </a:solidFill>
                <a:latin typeface="Times New Roman"/>
              </a:rPr>
              <a:t>i</a:t>
            </a:r>
            <a:r>
              <a:rPr b="0" lang="en-US" sz="3300" spc="-1" strike="noStrike">
                <a:solidFill>
                  <a:srgbClr val="ff0000"/>
                </a:solidFill>
                <a:latin typeface="Times New Roman"/>
              </a:rPr>
              <a:t>s</a:t>
            </a:r>
            <a:r>
              <a:rPr b="0" lang="en-US" sz="3300" spc="-1" strike="noStrike">
                <a:solidFill>
                  <a:srgbClr val="ff0000"/>
                </a:solidFill>
                <a:latin typeface="Times New Roman"/>
              </a:rPr>
              <a:t>i</a:t>
            </a:r>
            <a:r>
              <a:rPr b="0" lang="en-US" sz="3300" spc="-1" strike="noStrike">
                <a:solidFill>
                  <a:srgbClr val="ff0000"/>
                </a:solidFill>
                <a:latin typeface="Times New Roman"/>
              </a:rPr>
              <a:t>o</a:t>
            </a:r>
            <a:r>
              <a:rPr b="0" lang="en-US" sz="3300" spc="-1" strike="noStrike">
                <a:solidFill>
                  <a:srgbClr val="ff0000"/>
                </a:solidFill>
                <a:latin typeface="Times New Roman"/>
              </a:rPr>
              <a:t>n</a:t>
            </a:r>
            <a:r>
              <a:rPr b="0" lang="en-US" sz="3300" spc="-1" strike="noStrike">
                <a:solidFill>
                  <a:srgbClr val="ff0000"/>
                </a:solidFill>
                <a:latin typeface="Times New Roman"/>
              </a:rPr>
              <a:t>s</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1" name="TextShape 1"/>
          <p:cNvSpPr txBox="1"/>
          <p:nvPr/>
        </p:nvSpPr>
        <p:spPr>
          <a:xfrm>
            <a:off x="0" y="123120"/>
            <a:ext cx="8321040" cy="567360"/>
          </a:xfrm>
          <a:prstGeom prst="rect">
            <a:avLst/>
          </a:prstGeom>
          <a:noFill/>
          <a:ln>
            <a:noFill/>
          </a:ln>
        </p:spPr>
        <p:txBody>
          <a:bodyPr lIns="0" rIns="0" tIns="0" bIns="0" anchor="ctr">
            <a:noAutofit/>
          </a:bodyPr>
          <a:p>
            <a:pPr algn="ctr"/>
            <a:r>
              <a:rPr b="1" i="1" lang="en-US" sz="4000" spc="-1" strike="noStrike">
                <a:solidFill>
                  <a:srgbClr val="ff8200"/>
                </a:solidFill>
                <a:latin typeface="Arial"/>
              </a:rPr>
              <a:t>T</a:t>
            </a:r>
            <a:r>
              <a:rPr b="1" i="1" lang="en-US" sz="4000" spc="-1" strike="noStrike">
                <a:solidFill>
                  <a:srgbClr val="ff8200"/>
                </a:solidFill>
                <a:latin typeface="Arial"/>
              </a:rPr>
              <a:t>e</a:t>
            </a:r>
            <a:r>
              <a:rPr b="1" i="1" lang="en-US" sz="4000" spc="-1" strike="noStrike">
                <a:solidFill>
                  <a:srgbClr val="ff8200"/>
                </a:solidFill>
                <a:latin typeface="Arial"/>
              </a:rPr>
              <a:t>n</a:t>
            </a:r>
            <a:r>
              <a:rPr b="1" i="1" lang="en-US" sz="4000" spc="-1" strike="noStrike">
                <a:solidFill>
                  <a:srgbClr val="ff8200"/>
                </a:solidFill>
                <a:latin typeface="Arial"/>
              </a:rPr>
              <a:t>n</a:t>
            </a:r>
            <a:r>
              <a:rPr b="1" i="1" lang="en-US" sz="4000" spc="-1" strike="noStrike">
                <a:solidFill>
                  <a:srgbClr val="ff8200"/>
                </a:solidFill>
                <a:latin typeface="Arial"/>
              </a:rPr>
              <a:t>G</a:t>
            </a:r>
            <a:r>
              <a:rPr b="1" i="1" lang="en-US" sz="4000" spc="-1" strike="noStrike">
                <a:solidFill>
                  <a:srgbClr val="ff8200"/>
                </a:solidFill>
                <a:latin typeface="Arial"/>
              </a:rPr>
              <a:t>e</a:t>
            </a:r>
            <a:r>
              <a:rPr b="1" i="1" lang="en-US" sz="4000" spc="-1" strike="noStrike">
                <a:solidFill>
                  <a:srgbClr val="ff8200"/>
                </a:solidFill>
                <a:latin typeface="Arial"/>
              </a:rPr>
              <a:t>n</a:t>
            </a:r>
            <a:r>
              <a:rPr b="1" i="1" lang="en-US" sz="4000" spc="-1" strike="noStrike">
                <a:solidFill>
                  <a:srgbClr val="000000"/>
                </a:solidFill>
                <a:latin typeface="Arial"/>
              </a:rPr>
              <a:t> </a:t>
            </a:r>
            <a:r>
              <a:rPr b="0" lang="en-US" sz="4000" spc="-1" strike="noStrike">
                <a:latin typeface="Arial"/>
              </a:rPr>
              <a:t>b</a:t>
            </a:r>
            <a:r>
              <a:rPr b="0" lang="en-US" sz="4000" spc="-1" strike="noStrike">
                <a:latin typeface="Arial"/>
              </a:rPr>
              <a:t>a</a:t>
            </a:r>
            <a:r>
              <a:rPr b="0" lang="en-US" sz="4000" spc="-1" strike="noStrike">
                <a:latin typeface="Arial"/>
              </a:rPr>
              <a:t>c</a:t>
            </a:r>
            <a:r>
              <a:rPr b="0" lang="en-US" sz="4000" spc="-1" strike="noStrike">
                <a:latin typeface="Arial"/>
              </a:rPr>
              <a:t>k</a:t>
            </a:r>
            <a:r>
              <a:rPr b="0" lang="en-US" sz="4000" spc="-1" strike="noStrike">
                <a:latin typeface="Arial"/>
              </a:rPr>
              <a:t>g</a:t>
            </a:r>
            <a:r>
              <a:rPr b="0" lang="en-US" sz="4000" spc="-1" strike="noStrike">
                <a:latin typeface="Arial"/>
              </a:rPr>
              <a:t>r</a:t>
            </a:r>
            <a:r>
              <a:rPr b="0" lang="en-US" sz="4000" spc="-1" strike="noStrike">
                <a:latin typeface="Arial"/>
              </a:rPr>
              <a:t>o</a:t>
            </a:r>
            <a:r>
              <a:rPr b="0" lang="en-US" sz="4000" spc="-1" strike="noStrike">
                <a:latin typeface="Arial"/>
              </a:rPr>
              <a:t>u</a:t>
            </a:r>
            <a:r>
              <a:rPr b="0" lang="en-US" sz="4000" spc="-1" strike="noStrike">
                <a:latin typeface="Arial"/>
              </a:rPr>
              <a:t>n</a:t>
            </a:r>
            <a:r>
              <a:rPr b="0" lang="en-US" sz="4000" spc="-1" strike="noStrike">
                <a:latin typeface="Arial"/>
              </a:rPr>
              <a:t>d</a:t>
            </a:r>
            <a:r>
              <a:rPr b="0" lang="en-US" sz="4000" spc="-1" strike="noStrike">
                <a:latin typeface="Arial"/>
              </a:rPr>
              <a:t> </a:t>
            </a:r>
            <a:r>
              <a:rPr b="0" lang="en-US" sz="4000" spc="-1" strike="noStrike">
                <a:latin typeface="Arial"/>
              </a:rPr>
              <a:t>g</a:t>
            </a:r>
            <a:r>
              <a:rPr b="0" lang="en-US" sz="4000" spc="-1" strike="noStrike">
                <a:latin typeface="Arial"/>
              </a:rPr>
              <a:t>e</a:t>
            </a:r>
            <a:r>
              <a:rPr b="0" lang="en-US" sz="4000" spc="-1" strike="noStrike">
                <a:latin typeface="Arial"/>
              </a:rPr>
              <a:t>n</a:t>
            </a:r>
            <a:r>
              <a:rPr b="0" lang="en-US" sz="4000" spc="-1" strike="noStrike">
                <a:latin typeface="Arial"/>
              </a:rPr>
              <a:t>e</a:t>
            </a:r>
            <a:r>
              <a:rPr b="0" lang="en-US" sz="4000" spc="-1" strike="noStrike">
                <a:latin typeface="Arial"/>
              </a:rPr>
              <a:t>r</a:t>
            </a:r>
            <a:r>
              <a:rPr b="0" lang="en-US" sz="4000" spc="-1" strike="noStrike">
                <a:latin typeface="Arial"/>
              </a:rPr>
              <a:t>a</a:t>
            </a:r>
            <a:r>
              <a:rPr b="0" lang="en-US" sz="4000" spc="-1" strike="noStrike">
                <a:latin typeface="Arial"/>
              </a:rPr>
              <a:t>t</a:t>
            </a:r>
            <a:r>
              <a:rPr b="0" lang="en-US" sz="4000" spc="-1" strike="noStrike">
                <a:latin typeface="Arial"/>
              </a:rPr>
              <a:t>o</a:t>
            </a:r>
            <a:r>
              <a:rPr b="0" lang="en-US" sz="4000" spc="-1" strike="noStrike">
                <a:latin typeface="Arial"/>
              </a:rPr>
              <a:t>r</a:t>
            </a:r>
            <a:endParaRPr b="0" lang="en-US" sz="4000" spc="-1" strike="noStrike">
              <a:latin typeface="Arial"/>
            </a:endParaRPr>
          </a:p>
        </p:txBody>
      </p:sp>
      <p:grpSp>
        <p:nvGrpSpPr>
          <p:cNvPr id="1292" name="Group 2"/>
          <p:cNvGrpSpPr/>
          <p:nvPr/>
        </p:nvGrpSpPr>
        <p:grpSpPr>
          <a:xfrm>
            <a:off x="601200" y="789840"/>
            <a:ext cx="3017520" cy="3657600"/>
            <a:chOff x="601200" y="789840"/>
            <a:chExt cx="3017520" cy="3657600"/>
          </a:xfrm>
        </p:grpSpPr>
        <p:sp>
          <p:nvSpPr>
            <p:cNvPr id="1293" name="CustomShape 3"/>
            <p:cNvSpPr/>
            <p:nvPr/>
          </p:nvSpPr>
          <p:spPr>
            <a:xfrm>
              <a:off x="601200" y="789840"/>
              <a:ext cx="3017520" cy="3657600"/>
            </a:xfrm>
            <a:custGeom>
              <a:avLst/>
              <a:gdLst/>
              <a:ahLst/>
              <a:rect l="0" t="0" r="r" b="b"/>
              <a:pathLst>
                <a:path w="8384" h="10162">
                  <a:moveTo>
                    <a:pt x="1397" y="0"/>
                  </a:moveTo>
                  <a:lnTo>
                    <a:pt x="1397" y="0"/>
                  </a:lnTo>
                  <a:cubicBezTo>
                    <a:pt x="1152" y="0"/>
                    <a:pt x="911" y="65"/>
                    <a:pt x="699" y="187"/>
                  </a:cubicBezTo>
                  <a:cubicBezTo>
                    <a:pt x="486" y="310"/>
                    <a:pt x="310" y="486"/>
                    <a:pt x="187" y="699"/>
                  </a:cubicBezTo>
                  <a:cubicBezTo>
                    <a:pt x="65" y="911"/>
                    <a:pt x="0" y="1152"/>
                    <a:pt x="0" y="1397"/>
                  </a:cubicBezTo>
                  <a:lnTo>
                    <a:pt x="0" y="8763"/>
                  </a:lnTo>
                  <a:lnTo>
                    <a:pt x="0" y="8764"/>
                  </a:lnTo>
                  <a:cubicBezTo>
                    <a:pt x="0" y="9009"/>
                    <a:pt x="65" y="9250"/>
                    <a:pt x="187" y="9462"/>
                  </a:cubicBezTo>
                  <a:cubicBezTo>
                    <a:pt x="310" y="9675"/>
                    <a:pt x="486" y="9851"/>
                    <a:pt x="699" y="9974"/>
                  </a:cubicBezTo>
                  <a:cubicBezTo>
                    <a:pt x="911" y="10096"/>
                    <a:pt x="1152" y="10161"/>
                    <a:pt x="1397" y="10161"/>
                  </a:cubicBezTo>
                  <a:lnTo>
                    <a:pt x="6985" y="10160"/>
                  </a:lnTo>
                  <a:lnTo>
                    <a:pt x="6986" y="10161"/>
                  </a:lnTo>
                  <a:cubicBezTo>
                    <a:pt x="7231" y="10161"/>
                    <a:pt x="7472" y="10096"/>
                    <a:pt x="7684" y="9974"/>
                  </a:cubicBezTo>
                  <a:cubicBezTo>
                    <a:pt x="7897" y="9851"/>
                    <a:pt x="8073" y="9675"/>
                    <a:pt x="8196" y="9462"/>
                  </a:cubicBezTo>
                  <a:cubicBezTo>
                    <a:pt x="8318" y="9250"/>
                    <a:pt x="8383" y="9009"/>
                    <a:pt x="8383" y="8764"/>
                  </a:cubicBezTo>
                  <a:lnTo>
                    <a:pt x="8383" y="1397"/>
                  </a:lnTo>
                  <a:lnTo>
                    <a:pt x="8383" y="1397"/>
                  </a:lnTo>
                  <a:lnTo>
                    <a:pt x="8383" y="1397"/>
                  </a:lnTo>
                  <a:cubicBezTo>
                    <a:pt x="8383" y="1152"/>
                    <a:pt x="8318" y="911"/>
                    <a:pt x="8196" y="699"/>
                  </a:cubicBezTo>
                  <a:cubicBezTo>
                    <a:pt x="8073" y="486"/>
                    <a:pt x="7897" y="310"/>
                    <a:pt x="7684" y="187"/>
                  </a:cubicBezTo>
                  <a:cubicBezTo>
                    <a:pt x="7472" y="65"/>
                    <a:pt x="7231" y="0"/>
                    <a:pt x="6986" y="0"/>
                  </a:cubicBezTo>
                  <a:lnTo>
                    <a:pt x="1397" y="0"/>
                  </a:lnTo>
                </a:path>
              </a:pathLst>
            </a:custGeom>
            <a:solidFill>
              <a:srgbClr val="58595b">
                <a:alpha val="50000"/>
              </a:srgbClr>
            </a:solidFill>
            <a:ln>
              <a:solidFill>
                <a:srgbClr val="58595b"/>
              </a:solidFill>
            </a:ln>
          </p:spPr>
          <p:style>
            <a:lnRef idx="0"/>
            <a:fillRef idx="0"/>
            <a:effectRef idx="0"/>
            <a:fontRef idx="minor"/>
          </p:style>
        </p:sp>
        <p:grpSp>
          <p:nvGrpSpPr>
            <p:cNvPr id="1294" name="Group 4"/>
            <p:cNvGrpSpPr/>
            <p:nvPr/>
          </p:nvGrpSpPr>
          <p:grpSpPr>
            <a:xfrm>
              <a:off x="908640" y="1159200"/>
              <a:ext cx="2651760" cy="2141280"/>
              <a:chOff x="908640" y="1159200"/>
              <a:chExt cx="2651760" cy="2141280"/>
            </a:xfrm>
          </p:grpSpPr>
          <p:pic>
            <p:nvPicPr>
              <p:cNvPr id="1295" name="" descr=""/>
              <p:cNvPicPr/>
              <p:nvPr/>
            </p:nvPicPr>
            <p:blipFill>
              <a:blip r:embed="rId1"/>
              <a:stretch/>
            </p:blipFill>
            <p:spPr>
              <a:xfrm rot="5317200">
                <a:off x="813600" y="1443600"/>
                <a:ext cx="1954440" cy="1717560"/>
              </a:xfrm>
              <a:prstGeom prst="rect">
                <a:avLst/>
              </a:prstGeom>
              <a:ln>
                <a:noFill/>
              </a:ln>
            </p:spPr>
          </p:pic>
          <p:sp>
            <p:nvSpPr>
              <p:cNvPr id="1296" name="Line 5"/>
              <p:cNvSpPr/>
              <p:nvPr/>
            </p:nvSpPr>
            <p:spPr>
              <a:xfrm>
                <a:off x="1731600" y="2203200"/>
                <a:ext cx="1097280" cy="0"/>
              </a:xfrm>
              <a:prstGeom prst="line">
                <a:avLst/>
              </a:prstGeom>
              <a:ln w="38160">
                <a:solidFill>
                  <a:srgbClr val="ed1c24"/>
                </a:solidFill>
                <a:round/>
                <a:tailEnd len="med" type="triangle" w="med"/>
              </a:ln>
            </p:spPr>
            <p:style>
              <a:lnRef idx="0"/>
              <a:fillRef idx="0"/>
              <a:effectRef idx="0"/>
              <a:fontRef idx="minor"/>
            </p:style>
          </p:sp>
          <p:sp>
            <p:nvSpPr>
              <p:cNvPr id="1297" name="TextShape 6"/>
              <p:cNvSpPr txBox="1"/>
              <p:nvPr/>
            </p:nvSpPr>
            <p:spPr>
              <a:xfrm>
                <a:off x="2371680" y="2167200"/>
                <a:ext cx="1188720" cy="401040"/>
              </a:xfrm>
              <a:prstGeom prst="rect">
                <a:avLst/>
              </a:prstGeom>
              <a:noFill/>
              <a:ln>
                <a:noFill/>
              </a:ln>
            </p:spPr>
            <p:txBody>
              <a:bodyPr lIns="90000" rIns="90000" tIns="45000" bIns="45000">
                <a:noAutofit/>
              </a:bodyPr>
              <a:p>
                <a:r>
                  <a:rPr b="1" lang="en-US" sz="1800" spc="-1" strike="noStrike">
                    <a:solidFill>
                      <a:srgbClr val="ce181e"/>
                    </a:solidFill>
                    <a:latin typeface="Arial"/>
                    <a:ea typeface="Arial"/>
                  </a:rPr>
                  <a:t>ε</a:t>
                </a:r>
                <a:r>
                  <a:rPr b="1" lang="en-US" sz="1800" spc="-1" strike="noStrike" baseline="-33000">
                    <a:solidFill>
                      <a:srgbClr val="ce181e"/>
                    </a:solidFill>
                    <a:latin typeface="Arial"/>
                    <a:ea typeface="Arial"/>
                  </a:rPr>
                  <a:t>2</a:t>
                </a:r>
                <a:r>
                  <a:rPr b="1" lang="en-US" sz="1800" spc="-1" strike="noStrike">
                    <a:solidFill>
                      <a:srgbClr val="ce181e"/>
                    </a:solidFill>
                    <a:latin typeface="Arial"/>
                    <a:ea typeface="Arial"/>
                  </a:rPr>
                  <a:t>,</a:t>
                </a:r>
                <a:r>
                  <a:rPr b="1" lang="en-US" sz="1800" spc="-1" strike="noStrike">
                    <a:solidFill>
                      <a:srgbClr val="ce181e"/>
                    </a:solidFill>
                    <a:latin typeface="Arial"/>
                    <a:ea typeface="Arial"/>
                  </a:rPr>
                  <a:t> </a:t>
                </a:r>
                <a:r>
                  <a:rPr b="1" lang="en-US" sz="1800" spc="-1" strike="noStrike">
                    <a:solidFill>
                      <a:srgbClr val="ce181e"/>
                    </a:solidFill>
                    <a:latin typeface="Arial"/>
                    <a:ea typeface="Arial"/>
                  </a:rPr>
                  <a:t>ε</a:t>
                </a:r>
                <a:r>
                  <a:rPr b="1" lang="en-US" sz="1800" spc="-1" strike="noStrike" baseline="-33000">
                    <a:solidFill>
                      <a:srgbClr val="ce181e"/>
                    </a:solidFill>
                    <a:latin typeface="Arial"/>
                    <a:ea typeface="Arial"/>
                  </a:rPr>
                  <a:t>4</a:t>
                </a:r>
                <a:r>
                  <a:rPr b="1" lang="en-US" sz="1800" spc="-1" strike="noStrike">
                    <a:solidFill>
                      <a:srgbClr val="ce181e"/>
                    </a:solidFill>
                    <a:latin typeface="Arial"/>
                    <a:ea typeface="Arial"/>
                  </a:rPr>
                  <a:t>,</a:t>
                </a:r>
                <a:r>
                  <a:rPr b="1" lang="en-US" sz="1800" spc="-1" strike="noStrike">
                    <a:solidFill>
                      <a:srgbClr val="ce181e"/>
                    </a:solidFill>
                    <a:latin typeface="Arial"/>
                    <a:ea typeface="Arial"/>
                  </a:rPr>
                  <a:t> </a:t>
                </a:r>
                <a:r>
                  <a:rPr b="1" lang="en-US" sz="1800" spc="-1" strike="noStrike">
                    <a:solidFill>
                      <a:srgbClr val="ce181e"/>
                    </a:solidFill>
                    <a:latin typeface="Arial"/>
                    <a:ea typeface="Arial"/>
                  </a:rPr>
                  <a:t>ε</a:t>
                </a:r>
                <a:r>
                  <a:rPr b="1" lang="en-US" sz="1800" spc="-1" strike="noStrike" baseline="-33000">
                    <a:solidFill>
                      <a:srgbClr val="ce181e"/>
                    </a:solidFill>
                    <a:latin typeface="Arial"/>
                    <a:ea typeface="Arial"/>
                  </a:rPr>
                  <a:t>6</a:t>
                </a:r>
                <a:endParaRPr b="0" lang="en-US" sz="1800" spc="-1" strike="noStrike">
                  <a:latin typeface="Arial"/>
                </a:endParaRPr>
              </a:p>
            </p:txBody>
          </p:sp>
          <p:sp>
            <p:nvSpPr>
              <p:cNvPr id="1298" name="Line 7"/>
              <p:cNvSpPr/>
              <p:nvPr/>
            </p:nvSpPr>
            <p:spPr>
              <a:xfrm flipH="1" flipV="1">
                <a:off x="1091520" y="1380240"/>
                <a:ext cx="630720" cy="822960"/>
              </a:xfrm>
              <a:prstGeom prst="line">
                <a:avLst/>
              </a:prstGeom>
              <a:ln w="38160">
                <a:solidFill>
                  <a:srgbClr val="ed1c24"/>
                </a:solidFill>
                <a:round/>
                <a:tailEnd len="med" type="triangle" w="med"/>
              </a:ln>
            </p:spPr>
            <p:style>
              <a:lnRef idx="0"/>
              <a:fillRef idx="0"/>
              <a:effectRef idx="0"/>
              <a:fontRef idx="minor"/>
            </p:style>
          </p:sp>
          <p:sp>
            <p:nvSpPr>
              <p:cNvPr id="1299" name="TextShape 8"/>
              <p:cNvSpPr txBox="1"/>
              <p:nvPr/>
            </p:nvSpPr>
            <p:spPr>
              <a:xfrm>
                <a:off x="1219680" y="1159200"/>
                <a:ext cx="430560" cy="401040"/>
              </a:xfrm>
              <a:prstGeom prst="rect">
                <a:avLst/>
              </a:prstGeom>
              <a:noFill/>
              <a:ln>
                <a:noFill/>
              </a:ln>
            </p:spPr>
            <p:txBody>
              <a:bodyPr lIns="90000" rIns="90000" tIns="45000" bIns="45000">
                <a:noAutofit/>
              </a:bodyPr>
              <a:p>
                <a:r>
                  <a:rPr b="1" lang="en-US" sz="1800" spc="-1" strike="noStrike">
                    <a:solidFill>
                      <a:srgbClr val="ce181e"/>
                    </a:solidFill>
                    <a:latin typeface="Arial"/>
                    <a:ea typeface="Arial"/>
                  </a:rPr>
                  <a:t>ε</a:t>
                </a:r>
                <a:r>
                  <a:rPr b="1" lang="en-US" sz="1800" spc="-1" strike="noStrike" baseline="-33000">
                    <a:solidFill>
                      <a:srgbClr val="ce181e"/>
                    </a:solidFill>
                    <a:latin typeface="Arial"/>
                    <a:ea typeface="Arial"/>
                  </a:rPr>
                  <a:t>1</a:t>
                </a:r>
                <a:endParaRPr b="0" lang="en-US" sz="1800" spc="-1" strike="noStrike">
                  <a:latin typeface="Arial"/>
                </a:endParaRPr>
              </a:p>
            </p:txBody>
          </p:sp>
          <p:sp>
            <p:nvSpPr>
              <p:cNvPr id="1300" name="Line 9"/>
              <p:cNvSpPr/>
              <p:nvPr/>
            </p:nvSpPr>
            <p:spPr>
              <a:xfrm flipV="1">
                <a:off x="1731960" y="1380240"/>
                <a:ext cx="639720" cy="832680"/>
              </a:xfrm>
              <a:prstGeom prst="line">
                <a:avLst/>
              </a:prstGeom>
              <a:ln w="38160">
                <a:solidFill>
                  <a:srgbClr val="ed1c24"/>
                </a:solidFill>
                <a:round/>
                <a:tailEnd len="med" type="triangle" w="med"/>
              </a:ln>
            </p:spPr>
            <p:style>
              <a:lnRef idx="0"/>
              <a:fillRef idx="0"/>
              <a:effectRef idx="0"/>
              <a:fontRef idx="minor"/>
            </p:style>
          </p:sp>
          <p:sp>
            <p:nvSpPr>
              <p:cNvPr id="1301" name="TextShape 10"/>
              <p:cNvSpPr txBox="1"/>
              <p:nvPr/>
            </p:nvSpPr>
            <p:spPr>
              <a:xfrm>
                <a:off x="2299680" y="1195200"/>
                <a:ext cx="430560" cy="401040"/>
              </a:xfrm>
              <a:prstGeom prst="rect">
                <a:avLst/>
              </a:prstGeom>
              <a:noFill/>
              <a:ln>
                <a:noFill/>
              </a:ln>
            </p:spPr>
            <p:txBody>
              <a:bodyPr lIns="90000" rIns="90000" tIns="45000" bIns="45000">
                <a:noAutofit/>
              </a:bodyPr>
              <a:p>
                <a:r>
                  <a:rPr b="1" lang="en-US" sz="1800" spc="-1" strike="noStrike">
                    <a:solidFill>
                      <a:srgbClr val="ce181e"/>
                    </a:solidFill>
                    <a:latin typeface="Arial"/>
                    <a:ea typeface="Arial"/>
                  </a:rPr>
                  <a:t>ε</a:t>
                </a:r>
                <a:r>
                  <a:rPr b="1" lang="en-US" sz="1800" spc="-1" strike="noStrike" baseline="-33000">
                    <a:solidFill>
                      <a:srgbClr val="ce181e"/>
                    </a:solidFill>
                    <a:latin typeface="Arial"/>
                    <a:ea typeface="Arial"/>
                  </a:rPr>
                  <a:t>3</a:t>
                </a:r>
                <a:endParaRPr b="0" lang="en-US" sz="1800" spc="-1" strike="noStrike">
                  <a:latin typeface="Arial"/>
                </a:endParaRPr>
              </a:p>
            </p:txBody>
          </p:sp>
          <p:sp>
            <p:nvSpPr>
              <p:cNvPr id="1302" name="Line 11"/>
              <p:cNvSpPr/>
              <p:nvPr/>
            </p:nvSpPr>
            <p:spPr>
              <a:xfrm flipH="1">
                <a:off x="1365840" y="2222640"/>
                <a:ext cx="356760" cy="986400"/>
              </a:xfrm>
              <a:prstGeom prst="line">
                <a:avLst/>
              </a:prstGeom>
              <a:ln w="38160">
                <a:solidFill>
                  <a:srgbClr val="ed1c24"/>
                </a:solidFill>
                <a:round/>
                <a:tailEnd len="med" type="triangle" w="med"/>
              </a:ln>
            </p:spPr>
            <p:style>
              <a:lnRef idx="0"/>
              <a:fillRef idx="0"/>
              <a:effectRef idx="0"/>
              <a:fontRef idx="minor"/>
            </p:style>
          </p:sp>
          <p:sp>
            <p:nvSpPr>
              <p:cNvPr id="1303" name="TextShape 12"/>
              <p:cNvSpPr txBox="1"/>
              <p:nvPr/>
            </p:nvSpPr>
            <p:spPr>
              <a:xfrm>
                <a:off x="1075680" y="2671200"/>
                <a:ext cx="430560" cy="401040"/>
              </a:xfrm>
              <a:prstGeom prst="rect">
                <a:avLst/>
              </a:prstGeom>
              <a:noFill/>
              <a:ln>
                <a:noFill/>
              </a:ln>
            </p:spPr>
            <p:txBody>
              <a:bodyPr lIns="90000" rIns="90000" tIns="45000" bIns="45000">
                <a:noAutofit/>
              </a:bodyPr>
              <a:p>
                <a:r>
                  <a:rPr b="1" lang="en-US" sz="1800" spc="-1" strike="noStrike">
                    <a:solidFill>
                      <a:srgbClr val="ce181e"/>
                    </a:solidFill>
                    <a:latin typeface="Arial"/>
                    <a:ea typeface="Arial"/>
                  </a:rPr>
                  <a:t>ε</a:t>
                </a:r>
                <a:r>
                  <a:rPr b="1" lang="en-US" sz="1800" spc="-1" strike="noStrike" baseline="-33000">
                    <a:solidFill>
                      <a:srgbClr val="ce181e"/>
                    </a:solidFill>
                    <a:latin typeface="Arial"/>
                    <a:ea typeface="Arial"/>
                  </a:rPr>
                  <a:t>5</a:t>
                </a:r>
                <a:endParaRPr b="0" lang="en-US" sz="1800" spc="-1" strike="noStrike">
                  <a:latin typeface="Arial"/>
                </a:endParaRPr>
              </a:p>
            </p:txBody>
          </p:sp>
        </p:grpSp>
        <p:sp>
          <p:nvSpPr>
            <p:cNvPr id="1304" name="TextShape 13"/>
            <p:cNvSpPr txBox="1"/>
            <p:nvPr/>
          </p:nvSpPr>
          <p:spPr>
            <a:xfrm>
              <a:off x="820080" y="845280"/>
              <a:ext cx="2377440" cy="346320"/>
            </a:xfrm>
            <a:prstGeom prst="rect">
              <a:avLst/>
            </a:prstGeom>
            <a:noFill/>
            <a:ln>
              <a:noFill/>
            </a:ln>
          </p:spPr>
          <p:txBody>
            <a:bodyPr lIns="90000" rIns="90000" tIns="45000" bIns="45000">
              <a:noAutofit/>
            </a:bodyPr>
            <a:p>
              <a:pPr algn="ctr"/>
              <a:r>
                <a:rPr b="1" lang="en-US" sz="1800" spc="-1" strike="noStrike">
                  <a:solidFill>
                    <a:srgbClr val="58595b"/>
                  </a:solidFill>
                  <a:latin typeface="Arial"/>
                </a:rPr>
                <a:t>E</a:t>
              </a:r>
              <a:r>
                <a:rPr b="1" lang="en-US" sz="1800" spc="-1" strike="noStrike">
                  <a:solidFill>
                    <a:srgbClr val="58595b"/>
                  </a:solidFill>
                  <a:latin typeface="Arial"/>
                </a:rPr>
                <a:t>v</a:t>
              </a:r>
              <a:r>
                <a:rPr b="1" lang="en-US" sz="1800" spc="-1" strike="noStrike">
                  <a:solidFill>
                    <a:srgbClr val="58595b"/>
                  </a:solidFill>
                  <a:latin typeface="Arial"/>
                </a:rPr>
                <a:t>e</a:t>
              </a:r>
              <a:r>
                <a:rPr b="1" lang="en-US" sz="1800" spc="-1" strike="noStrike">
                  <a:solidFill>
                    <a:srgbClr val="58595b"/>
                  </a:solidFill>
                  <a:latin typeface="Arial"/>
                </a:rPr>
                <a:t>n</a:t>
              </a:r>
              <a:r>
                <a:rPr b="1" lang="en-US" sz="1800" spc="-1" strike="noStrike">
                  <a:solidFill>
                    <a:srgbClr val="58595b"/>
                  </a:solidFill>
                  <a:latin typeface="Arial"/>
                </a:rPr>
                <a:t>t</a:t>
              </a:r>
              <a:r>
                <a:rPr b="1" lang="en-US" sz="1800" spc="-1" strike="noStrike">
                  <a:solidFill>
                    <a:srgbClr val="58595b"/>
                  </a:solidFill>
                  <a:latin typeface="Arial"/>
                </a:rPr>
                <a:t> </a:t>
              </a:r>
              <a:r>
                <a:rPr b="1" lang="en-US" sz="1800" spc="-1" strike="noStrike">
                  <a:solidFill>
                    <a:srgbClr val="58595b"/>
                  </a:solidFill>
                  <a:latin typeface="Arial"/>
                </a:rPr>
                <a:t>p</a:t>
              </a:r>
              <a:r>
                <a:rPr b="1" lang="en-US" sz="1800" spc="-1" strike="noStrike">
                  <a:solidFill>
                    <a:srgbClr val="58595b"/>
                  </a:solidFill>
                  <a:latin typeface="Arial"/>
                </a:rPr>
                <a:t>r</a:t>
              </a:r>
              <a:r>
                <a:rPr b="1" lang="en-US" sz="1800" spc="-1" strike="noStrike">
                  <a:solidFill>
                    <a:srgbClr val="58595b"/>
                  </a:solidFill>
                  <a:latin typeface="Arial"/>
                </a:rPr>
                <a:t>o</a:t>
              </a:r>
              <a:r>
                <a:rPr b="1" lang="en-US" sz="1800" spc="-1" strike="noStrike">
                  <a:solidFill>
                    <a:srgbClr val="58595b"/>
                  </a:solidFill>
                  <a:latin typeface="Arial"/>
                </a:rPr>
                <a:t>p</a:t>
              </a:r>
              <a:r>
                <a:rPr b="1" lang="en-US" sz="1800" spc="-1" strike="noStrike">
                  <a:solidFill>
                    <a:srgbClr val="58595b"/>
                  </a:solidFill>
                  <a:latin typeface="Arial"/>
                </a:rPr>
                <a:t>e</a:t>
              </a:r>
              <a:r>
                <a:rPr b="1" lang="en-US" sz="1800" spc="-1" strike="noStrike">
                  <a:solidFill>
                    <a:srgbClr val="58595b"/>
                  </a:solidFill>
                  <a:latin typeface="Arial"/>
                </a:rPr>
                <a:t>r</a:t>
              </a:r>
              <a:r>
                <a:rPr b="1" lang="en-US" sz="1800" spc="-1" strike="noStrike">
                  <a:solidFill>
                    <a:srgbClr val="58595b"/>
                  </a:solidFill>
                  <a:latin typeface="Arial"/>
                </a:rPr>
                <a:t>t</a:t>
              </a:r>
              <a:r>
                <a:rPr b="1" lang="en-US" sz="1800" spc="-1" strike="noStrike">
                  <a:solidFill>
                    <a:srgbClr val="58595b"/>
                  </a:solidFill>
                  <a:latin typeface="Arial"/>
                </a:rPr>
                <a:t>i</a:t>
              </a:r>
              <a:r>
                <a:rPr b="1" lang="en-US" sz="1800" spc="-1" strike="noStrike">
                  <a:solidFill>
                    <a:srgbClr val="58595b"/>
                  </a:solidFill>
                  <a:latin typeface="Arial"/>
                </a:rPr>
                <a:t>e</a:t>
              </a:r>
              <a:r>
                <a:rPr b="1" lang="en-US" sz="1800" spc="-1" strike="noStrike">
                  <a:solidFill>
                    <a:srgbClr val="58595b"/>
                  </a:solidFill>
                  <a:latin typeface="Arial"/>
                </a:rPr>
                <a:t>s</a:t>
              </a:r>
              <a:endParaRPr b="0" lang="en-US" sz="1800" spc="-1" strike="noStrike">
                <a:latin typeface="Arial"/>
              </a:endParaRPr>
            </a:p>
          </p:txBody>
        </p:sp>
        <p:sp>
          <p:nvSpPr>
            <p:cNvPr id="1305" name="TextShape 14"/>
            <p:cNvSpPr txBox="1"/>
            <p:nvPr/>
          </p:nvSpPr>
          <p:spPr>
            <a:xfrm>
              <a:off x="784080" y="3149280"/>
              <a:ext cx="2651760" cy="1218960"/>
            </a:xfrm>
            <a:prstGeom prst="rect">
              <a:avLst/>
            </a:prstGeom>
            <a:noFill/>
            <a:ln>
              <a:noFill/>
            </a:ln>
          </p:spPr>
          <p:txBody>
            <a:bodyPr lIns="90000" rIns="90000" tIns="45000" bIns="45000">
              <a:noAutofit/>
            </a:bodyPr>
            <a:p>
              <a:pPr marL="219600" indent="-219600">
                <a:buSzPct val="100000"/>
                <a:buBlip>
                  <a:blip r:embed="rId2"/>
                </a:buBlip>
              </a:pPr>
              <a:r>
                <a:rPr b="0" lang="en-US" sz="1600" spc="-1" strike="noStrike">
                  <a:solidFill>
                    <a:srgbClr val="58595b"/>
                  </a:solidFill>
                  <a:latin typeface="Arial"/>
                </a:rPr>
                <a:t>E</a:t>
              </a:r>
              <a:r>
                <a:rPr b="0" lang="en-US" sz="1600" spc="-1" strike="noStrike">
                  <a:solidFill>
                    <a:srgbClr val="58595b"/>
                  </a:solidFill>
                  <a:latin typeface="Arial"/>
                </a:rPr>
                <a:t>v</a:t>
              </a:r>
              <a:r>
                <a:rPr b="0" lang="en-US" sz="1600" spc="-1" strike="noStrike">
                  <a:solidFill>
                    <a:srgbClr val="58595b"/>
                  </a:solidFill>
                  <a:latin typeface="Arial"/>
                </a:rPr>
                <a:t>e</a:t>
              </a:r>
              <a:r>
                <a:rPr b="0" lang="en-US" sz="1600" spc="-1" strike="noStrike">
                  <a:solidFill>
                    <a:srgbClr val="58595b"/>
                  </a:solidFill>
                  <a:latin typeface="Arial"/>
                </a:rPr>
                <a:t>n</a:t>
              </a:r>
              <a:r>
                <a:rPr b="0" lang="en-US" sz="1600" spc="-1" strike="noStrike">
                  <a:solidFill>
                    <a:srgbClr val="58595b"/>
                  </a:solidFill>
                  <a:latin typeface="Arial"/>
                </a:rPr>
                <a:t> </a:t>
              </a:r>
              <a:r>
                <a:rPr b="0" lang="en-US" sz="1600" spc="-1" strike="noStrike">
                  <a:solidFill>
                    <a:srgbClr val="58595b"/>
                  </a:solidFill>
                  <a:latin typeface="Arial"/>
                </a:rPr>
                <a:t>e</a:t>
              </a:r>
              <a:r>
                <a:rPr b="0" lang="en-US" sz="1600" spc="-1" strike="noStrike">
                  <a:solidFill>
                    <a:srgbClr val="58595b"/>
                  </a:solidFill>
                  <a:latin typeface="Arial"/>
                </a:rPr>
                <a:t>v</a:t>
              </a:r>
              <a:r>
                <a:rPr b="0" lang="en-US" sz="1600" spc="-1" strike="noStrike">
                  <a:solidFill>
                    <a:srgbClr val="58595b"/>
                  </a:solidFill>
                  <a:latin typeface="Arial"/>
                </a:rPr>
                <a:t>e</a:t>
              </a:r>
              <a:r>
                <a:rPr b="0" lang="en-US" sz="1600" spc="-1" strike="noStrike">
                  <a:solidFill>
                    <a:srgbClr val="58595b"/>
                  </a:solidFill>
                  <a:latin typeface="Arial"/>
                </a:rPr>
                <a:t>n</a:t>
              </a:r>
              <a:r>
                <a:rPr b="0" lang="en-US" sz="1600" spc="-1" strike="noStrike">
                  <a:solidFill>
                    <a:srgbClr val="58595b"/>
                  </a:solidFill>
                  <a:latin typeface="Arial"/>
                </a:rPr>
                <a:t>t</a:t>
              </a:r>
              <a:r>
                <a:rPr b="0" lang="en-US" sz="1600" spc="-1" strike="noStrike">
                  <a:solidFill>
                    <a:srgbClr val="58595b"/>
                  </a:solidFill>
                  <a:latin typeface="Arial"/>
                </a:rPr>
                <a:t> </a:t>
              </a:r>
              <a:r>
                <a:rPr b="0" lang="en-US" sz="1600" spc="-1" strike="noStrike">
                  <a:solidFill>
                    <a:srgbClr val="58595b"/>
                  </a:solidFill>
                  <a:latin typeface="Arial"/>
                </a:rPr>
                <a:t>p</a:t>
              </a:r>
              <a:r>
                <a:rPr b="0" lang="en-US" sz="1600" spc="-1" strike="noStrike">
                  <a:solidFill>
                    <a:srgbClr val="58595b"/>
                  </a:solidFill>
                  <a:latin typeface="Arial"/>
                </a:rPr>
                <a:t>l</a:t>
              </a:r>
              <a:r>
                <a:rPr b="0" lang="en-US" sz="1600" spc="-1" strike="noStrike">
                  <a:solidFill>
                    <a:srgbClr val="58595b"/>
                  </a:solidFill>
                  <a:latin typeface="Arial"/>
                </a:rPr>
                <a:t>a</a:t>
              </a:r>
              <a:r>
                <a:rPr b="0" lang="en-US" sz="1600" spc="-1" strike="noStrike">
                  <a:solidFill>
                    <a:srgbClr val="58595b"/>
                  </a:solidFill>
                  <a:latin typeface="Arial"/>
                </a:rPr>
                <a:t>n</a:t>
              </a:r>
              <a:r>
                <a:rPr b="0" lang="en-US" sz="1600" spc="-1" strike="noStrike">
                  <a:solidFill>
                    <a:srgbClr val="58595b"/>
                  </a:solidFill>
                  <a:latin typeface="Arial"/>
                </a:rPr>
                <a:t>e</a:t>
              </a:r>
              <a:r>
                <a:rPr b="0" lang="en-US" sz="1600" spc="-1" strike="noStrike">
                  <a:solidFill>
                    <a:srgbClr val="58595b"/>
                  </a:solidFill>
                  <a:latin typeface="Arial"/>
                </a:rPr>
                <a:t>s</a:t>
              </a:r>
              <a:r>
                <a:rPr b="0" lang="en-US" sz="1600" spc="-1" strike="noStrike">
                  <a:solidFill>
                    <a:srgbClr val="58595b"/>
                  </a:solidFill>
                  <a:latin typeface="Arial"/>
                </a:rPr>
                <a:t> </a:t>
              </a:r>
              <a:r>
                <a:rPr b="0" lang="en-US" sz="1600" spc="-1" strike="noStrike">
                  <a:solidFill>
                    <a:srgbClr val="58595b"/>
                  </a:solidFill>
                  <a:latin typeface="Arial"/>
                </a:rPr>
                <a:t>f</a:t>
              </a:r>
              <a:r>
                <a:rPr b="0" lang="en-US" sz="1600" spc="-1" strike="noStrike">
                  <a:solidFill>
                    <a:srgbClr val="58595b"/>
                  </a:solidFill>
                  <a:latin typeface="Arial"/>
                </a:rPr>
                <a:t>i</a:t>
              </a:r>
              <a:r>
                <a:rPr b="0" lang="en-US" sz="1600" spc="-1" strike="noStrike">
                  <a:solidFill>
                    <a:srgbClr val="58595b"/>
                  </a:solidFill>
                  <a:latin typeface="Arial"/>
                </a:rPr>
                <a:t>x</a:t>
              </a:r>
              <a:r>
                <a:rPr b="0" lang="en-US" sz="1600" spc="-1" strike="noStrike">
                  <a:solidFill>
                    <a:srgbClr val="58595b"/>
                  </a:solidFill>
                  <a:latin typeface="Arial"/>
                </a:rPr>
                <a:t>e</a:t>
              </a:r>
              <a:r>
                <a:rPr b="0" lang="en-US" sz="1600" spc="-1" strike="noStrike">
                  <a:solidFill>
                    <a:srgbClr val="58595b"/>
                  </a:solidFill>
                  <a:latin typeface="Arial"/>
                </a:rPr>
                <a:t>d</a:t>
              </a:r>
              <a:r>
                <a:rPr b="0" lang="en-US" sz="1600" spc="-1" strike="noStrike">
                  <a:solidFill>
                    <a:srgbClr val="58595b"/>
                  </a:solidFill>
                  <a:latin typeface="Arial"/>
                </a:rPr>
                <a:t> </a:t>
              </a:r>
              <a:r>
                <a:rPr b="0" lang="en-US" sz="1600" spc="-1" strike="noStrike">
                  <a:solidFill>
                    <a:srgbClr val="58595b"/>
                  </a:solidFill>
                  <a:latin typeface="Arial"/>
                </a:rPr>
                <a:t>a</a:t>
              </a:r>
              <a:r>
                <a:rPr b="0" lang="en-US" sz="1600" spc="-1" strike="noStrike">
                  <a:solidFill>
                    <a:srgbClr val="58595b"/>
                  </a:solidFill>
                  <a:latin typeface="Arial"/>
                </a:rPr>
                <a:t>t</a:t>
              </a:r>
              <a:r>
                <a:rPr b="0" lang="en-US" sz="1600" spc="-1" strike="noStrike">
                  <a:solidFill>
                    <a:srgbClr val="58595b"/>
                  </a:solidFill>
                  <a:latin typeface="Arial"/>
                </a:rPr>
                <a:t> </a:t>
              </a:r>
              <a:r>
                <a:rPr b="0" lang="en-US" sz="1600" spc="-1" strike="noStrike">
                  <a:solidFill>
                    <a:srgbClr val="58595b"/>
                  </a:solidFill>
                  <a:latin typeface="Arial"/>
                  <a:ea typeface="Arial"/>
                </a:rPr>
                <a:t>Ψ</a:t>
              </a:r>
              <a:r>
                <a:rPr b="0" lang="en-US" sz="1600" spc="-1" strike="noStrike">
                  <a:solidFill>
                    <a:srgbClr val="58595b"/>
                  </a:solidFill>
                  <a:latin typeface="Arial"/>
                  <a:ea typeface="Arial"/>
                </a:rPr>
                <a:t>=</a:t>
              </a:r>
              <a:r>
                <a:rPr b="0" lang="en-US" sz="1600" spc="-1" strike="noStrike">
                  <a:solidFill>
                    <a:srgbClr val="58595b"/>
                  </a:solidFill>
                  <a:latin typeface="Arial"/>
                  <a:ea typeface="Arial"/>
                </a:rPr>
                <a:t>0</a:t>
              </a:r>
              <a:endParaRPr b="0" lang="en-US" sz="1600" spc="-1" strike="noStrike">
                <a:latin typeface="Arial"/>
              </a:endParaRPr>
            </a:p>
            <a:p>
              <a:pPr marL="219600" indent="-219600">
                <a:buSzPct val="100000"/>
                <a:buBlip>
                  <a:blip r:embed="rId3"/>
                </a:buBlip>
              </a:pPr>
              <a:r>
                <a:rPr b="0" lang="en-US" sz="1600" spc="-1" strike="noStrike">
                  <a:solidFill>
                    <a:srgbClr val="58595b"/>
                  </a:solidFill>
                  <a:latin typeface="Arial"/>
                  <a:ea typeface="Arial"/>
                </a:rPr>
                <a:t>O</a:t>
              </a:r>
              <a:r>
                <a:rPr b="0" lang="en-US" sz="1600" spc="-1" strike="noStrike">
                  <a:solidFill>
                    <a:srgbClr val="58595b"/>
                  </a:solidFill>
                  <a:latin typeface="Arial"/>
                  <a:ea typeface="Arial"/>
                </a:rPr>
                <a:t>d</a:t>
              </a:r>
              <a:r>
                <a:rPr b="0" lang="en-US" sz="1600" spc="-1" strike="noStrike">
                  <a:solidFill>
                    <a:srgbClr val="58595b"/>
                  </a:solidFill>
                  <a:latin typeface="Arial"/>
                  <a:ea typeface="Arial"/>
                </a:rPr>
                <a:t>d</a:t>
              </a:r>
              <a:r>
                <a:rPr b="0" lang="en-US" sz="1600" spc="-1" strike="noStrike">
                  <a:solidFill>
                    <a:srgbClr val="58595b"/>
                  </a:solidFill>
                  <a:latin typeface="Arial"/>
                  <a:ea typeface="Arial"/>
                </a:rPr>
                <a:t> </a:t>
              </a:r>
              <a:r>
                <a:rPr b="0" lang="en-US" sz="1600" spc="-1" strike="noStrike">
                  <a:solidFill>
                    <a:srgbClr val="58595b"/>
                  </a:solidFill>
                  <a:latin typeface="Arial"/>
                  <a:ea typeface="Arial"/>
                </a:rPr>
                <a:t>p</a:t>
              </a:r>
              <a:r>
                <a:rPr b="0" lang="en-US" sz="1600" spc="-1" strike="noStrike">
                  <a:solidFill>
                    <a:srgbClr val="58595b"/>
                  </a:solidFill>
                  <a:latin typeface="Arial"/>
                  <a:ea typeface="Arial"/>
                </a:rPr>
                <a:t>l</a:t>
              </a:r>
              <a:r>
                <a:rPr b="0" lang="en-US" sz="1600" spc="-1" strike="noStrike">
                  <a:solidFill>
                    <a:srgbClr val="58595b"/>
                  </a:solidFill>
                  <a:latin typeface="Arial"/>
                  <a:ea typeface="Arial"/>
                </a:rPr>
                <a:t>a</a:t>
              </a:r>
              <a:r>
                <a:rPr b="0" lang="en-US" sz="1600" spc="-1" strike="noStrike">
                  <a:solidFill>
                    <a:srgbClr val="58595b"/>
                  </a:solidFill>
                  <a:latin typeface="Arial"/>
                  <a:ea typeface="Arial"/>
                </a:rPr>
                <a:t>n</a:t>
              </a:r>
              <a:r>
                <a:rPr b="0" lang="en-US" sz="1600" spc="-1" strike="noStrike">
                  <a:solidFill>
                    <a:srgbClr val="58595b"/>
                  </a:solidFill>
                  <a:latin typeface="Arial"/>
                  <a:ea typeface="Arial"/>
                </a:rPr>
                <a:t>e</a:t>
              </a:r>
              <a:r>
                <a:rPr b="0" lang="en-US" sz="1600" spc="-1" strike="noStrike">
                  <a:solidFill>
                    <a:srgbClr val="58595b"/>
                  </a:solidFill>
                  <a:latin typeface="Arial"/>
                  <a:ea typeface="Arial"/>
                </a:rPr>
                <a:t>s</a:t>
              </a:r>
              <a:r>
                <a:rPr b="0" lang="en-US" sz="1600" spc="-1" strike="noStrike">
                  <a:solidFill>
                    <a:srgbClr val="58595b"/>
                  </a:solidFill>
                  <a:latin typeface="Arial"/>
                  <a:ea typeface="Arial"/>
                </a:rPr>
                <a:t> </a:t>
              </a:r>
              <a:r>
                <a:rPr b="0" lang="en-US" sz="1600" spc="-1" strike="noStrike">
                  <a:solidFill>
                    <a:srgbClr val="58595b"/>
                  </a:solidFill>
                  <a:latin typeface="Arial"/>
                  <a:ea typeface="Arial"/>
                </a:rPr>
                <a:t>a</a:t>
              </a:r>
              <a:r>
                <a:rPr b="0" lang="en-US" sz="1600" spc="-1" strike="noStrike">
                  <a:solidFill>
                    <a:srgbClr val="58595b"/>
                  </a:solidFill>
                  <a:latin typeface="Arial"/>
                  <a:ea typeface="Arial"/>
                </a:rPr>
                <a:t>t</a:t>
              </a:r>
              <a:r>
                <a:rPr b="0" lang="en-US" sz="1600" spc="-1" strike="noStrike">
                  <a:solidFill>
                    <a:srgbClr val="58595b"/>
                  </a:solidFill>
                  <a:latin typeface="Arial"/>
                  <a:ea typeface="Arial"/>
                </a:rPr>
                <a:t> </a:t>
              </a:r>
              <a:r>
                <a:rPr b="0" lang="en-US" sz="1600" spc="-1" strike="noStrike">
                  <a:solidFill>
                    <a:srgbClr val="58595b"/>
                  </a:solidFill>
                  <a:latin typeface="Arial"/>
                  <a:ea typeface="Arial"/>
                </a:rPr>
                <a:t>r</a:t>
              </a:r>
              <a:r>
                <a:rPr b="0" lang="en-US" sz="1600" spc="-1" strike="noStrike">
                  <a:solidFill>
                    <a:srgbClr val="58595b"/>
                  </a:solidFill>
                  <a:latin typeface="Arial"/>
                  <a:ea typeface="Arial"/>
                </a:rPr>
                <a:t>a</a:t>
              </a:r>
              <a:r>
                <a:rPr b="0" lang="en-US" sz="1600" spc="-1" strike="noStrike">
                  <a:solidFill>
                    <a:srgbClr val="58595b"/>
                  </a:solidFill>
                  <a:latin typeface="Arial"/>
                  <a:ea typeface="Arial"/>
                </a:rPr>
                <a:t>n</a:t>
              </a:r>
              <a:r>
                <a:rPr b="0" lang="en-US" sz="1600" spc="-1" strike="noStrike">
                  <a:solidFill>
                    <a:srgbClr val="58595b"/>
                  </a:solidFill>
                  <a:latin typeface="Arial"/>
                  <a:ea typeface="Arial"/>
                </a:rPr>
                <a:t>d</a:t>
              </a:r>
              <a:r>
                <a:rPr b="0" lang="en-US" sz="1600" spc="-1" strike="noStrike">
                  <a:solidFill>
                    <a:srgbClr val="58595b"/>
                  </a:solidFill>
                  <a:latin typeface="Arial"/>
                  <a:ea typeface="Arial"/>
                </a:rPr>
                <a:t>o</a:t>
              </a:r>
              <a:r>
                <a:rPr b="0" lang="en-US" sz="1600" spc="-1" strike="noStrike">
                  <a:solidFill>
                    <a:srgbClr val="58595b"/>
                  </a:solidFill>
                  <a:latin typeface="Arial"/>
                  <a:ea typeface="Arial"/>
                </a:rPr>
                <a:t>m</a:t>
              </a:r>
              <a:r>
                <a:rPr b="0" lang="en-US" sz="1600" spc="-1" strike="noStrike">
                  <a:solidFill>
                    <a:srgbClr val="58595b"/>
                  </a:solidFill>
                  <a:latin typeface="Arial"/>
                  <a:ea typeface="Arial"/>
                </a:rPr>
                <a:t> </a:t>
              </a:r>
              <a:r>
                <a:rPr b="0" lang="en-US" sz="1600" spc="-1" strike="noStrike">
                  <a:solidFill>
                    <a:srgbClr val="58595b"/>
                  </a:solidFill>
                  <a:latin typeface="Arial"/>
                  <a:ea typeface="Arial"/>
                </a:rPr>
                <a:t>φ</a:t>
              </a:r>
              <a:endParaRPr b="0" lang="en-US" sz="1600" spc="-1" strike="noStrike">
                <a:latin typeface="Arial"/>
              </a:endParaRPr>
            </a:p>
            <a:p>
              <a:pPr marL="219600" indent="-219600">
                <a:buSzPct val="100000"/>
                <a:buBlip>
                  <a:blip r:embed="rId4"/>
                </a:buBlip>
              </a:pPr>
              <a:r>
                <a:rPr b="0" lang="en-US" sz="1600" spc="-1" strike="noStrike">
                  <a:solidFill>
                    <a:srgbClr val="58595b"/>
                  </a:solidFill>
                  <a:latin typeface="Arial"/>
                  <a:ea typeface="Arial"/>
                </a:rPr>
                <a:t>M</a:t>
              </a:r>
              <a:r>
                <a:rPr b="0" lang="en-US" sz="1600" spc="-1" strike="noStrike">
                  <a:solidFill>
                    <a:srgbClr val="58595b"/>
                  </a:solidFill>
                  <a:latin typeface="Arial"/>
                  <a:ea typeface="Arial"/>
                </a:rPr>
                <a:t>u</a:t>
              </a:r>
              <a:r>
                <a:rPr b="0" lang="en-US" sz="1600" spc="-1" strike="noStrike">
                  <a:solidFill>
                    <a:srgbClr val="58595b"/>
                  </a:solidFill>
                  <a:latin typeface="Arial"/>
                  <a:ea typeface="Arial"/>
                </a:rPr>
                <a:t>l</a:t>
              </a:r>
              <a:r>
                <a:rPr b="0" lang="en-US" sz="1600" spc="-1" strike="noStrike">
                  <a:solidFill>
                    <a:srgbClr val="58595b"/>
                  </a:solidFill>
                  <a:latin typeface="Arial"/>
                  <a:ea typeface="Arial"/>
                </a:rPr>
                <a:t>t</a:t>
              </a:r>
              <a:r>
                <a:rPr b="0" lang="en-US" sz="1600" spc="-1" strike="noStrike">
                  <a:solidFill>
                    <a:srgbClr val="58595b"/>
                  </a:solidFill>
                  <a:latin typeface="Arial"/>
                  <a:ea typeface="Arial"/>
                </a:rPr>
                <a:t>i</a:t>
              </a:r>
              <a:r>
                <a:rPr b="0" lang="en-US" sz="1600" spc="-1" strike="noStrike">
                  <a:solidFill>
                    <a:srgbClr val="58595b"/>
                  </a:solidFill>
                  <a:latin typeface="Arial"/>
                  <a:ea typeface="Arial"/>
                </a:rPr>
                <a:t>p</a:t>
              </a:r>
              <a:r>
                <a:rPr b="0" lang="en-US" sz="1600" spc="-1" strike="noStrike">
                  <a:solidFill>
                    <a:srgbClr val="58595b"/>
                  </a:solidFill>
                  <a:latin typeface="Arial"/>
                  <a:ea typeface="Arial"/>
                </a:rPr>
                <a:t>l</a:t>
              </a:r>
              <a:r>
                <a:rPr b="0" lang="en-US" sz="1600" spc="-1" strike="noStrike">
                  <a:solidFill>
                    <a:srgbClr val="58595b"/>
                  </a:solidFill>
                  <a:latin typeface="Arial"/>
                  <a:ea typeface="Arial"/>
                </a:rPr>
                <a:t>i</a:t>
              </a:r>
              <a:r>
                <a:rPr b="0" lang="en-US" sz="1600" spc="-1" strike="noStrike">
                  <a:solidFill>
                    <a:srgbClr val="58595b"/>
                  </a:solidFill>
                  <a:latin typeface="Arial"/>
                  <a:ea typeface="Arial"/>
                </a:rPr>
                <a:t>e</a:t>
              </a:r>
              <a:r>
                <a:rPr b="0" lang="en-US" sz="1600" spc="-1" strike="noStrike">
                  <a:solidFill>
                    <a:srgbClr val="58595b"/>
                  </a:solidFill>
                  <a:latin typeface="Arial"/>
                  <a:ea typeface="Arial"/>
                </a:rPr>
                <a:t>s</a:t>
              </a:r>
              <a:r>
                <a:rPr b="0" lang="en-US" sz="1600" spc="-1" strike="noStrike">
                  <a:solidFill>
                    <a:srgbClr val="58595b"/>
                  </a:solidFill>
                  <a:latin typeface="Arial"/>
                  <a:ea typeface="Arial"/>
                </a:rPr>
                <a:t> </a:t>
              </a:r>
              <a:r>
                <a:rPr b="0" lang="en-US" sz="1600" spc="-1" strike="noStrike">
                  <a:solidFill>
                    <a:srgbClr val="58595b"/>
                  </a:solidFill>
                  <a:latin typeface="Arial"/>
                  <a:ea typeface="Arial"/>
                </a:rPr>
                <a:t>f</a:t>
              </a:r>
              <a:r>
                <a:rPr b="0" lang="en-US" sz="1600" spc="-1" strike="noStrike">
                  <a:solidFill>
                    <a:srgbClr val="58595b"/>
                  </a:solidFill>
                  <a:latin typeface="Arial"/>
                  <a:ea typeface="Arial"/>
                </a:rPr>
                <a:t>r</a:t>
              </a:r>
              <a:r>
                <a:rPr b="0" lang="en-US" sz="1600" spc="-1" strike="noStrike">
                  <a:solidFill>
                    <a:srgbClr val="58595b"/>
                  </a:solidFill>
                  <a:latin typeface="Arial"/>
                  <a:ea typeface="Arial"/>
                </a:rPr>
                <a:t>o</a:t>
              </a:r>
              <a:r>
                <a:rPr b="0" lang="en-US" sz="1600" spc="-1" strike="noStrike">
                  <a:solidFill>
                    <a:srgbClr val="58595b"/>
                  </a:solidFill>
                  <a:latin typeface="Arial"/>
                  <a:ea typeface="Arial"/>
                </a:rPr>
                <a:t>m</a:t>
              </a:r>
              <a:r>
                <a:rPr b="0" lang="en-US" sz="1600" spc="-1" strike="noStrike">
                  <a:solidFill>
                    <a:srgbClr val="58595b"/>
                  </a:solidFill>
                  <a:latin typeface="Arial"/>
                  <a:ea typeface="Arial"/>
                </a:rPr>
                <a:t> </a:t>
              </a:r>
              <a:r>
                <a:rPr b="0" lang="en-US" sz="1600" spc="-1" strike="noStrike">
                  <a:solidFill>
                    <a:srgbClr val="58595b"/>
                  </a:solidFill>
                  <a:latin typeface="Arial"/>
                  <a:ea typeface="Arial"/>
                </a:rPr>
                <a:t>A</a:t>
              </a:r>
              <a:r>
                <a:rPr b="0" lang="en-US" sz="1600" spc="-1" strike="noStrike">
                  <a:solidFill>
                    <a:srgbClr val="58595b"/>
                  </a:solidFill>
                  <a:latin typeface="Arial"/>
                  <a:ea typeface="Arial"/>
                </a:rPr>
                <a:t>L</a:t>
              </a:r>
              <a:r>
                <a:rPr b="0" lang="en-US" sz="1600" spc="-1" strike="noStrike">
                  <a:solidFill>
                    <a:srgbClr val="58595b"/>
                  </a:solidFill>
                  <a:latin typeface="Arial"/>
                  <a:ea typeface="Arial"/>
                </a:rPr>
                <a:t>I</a:t>
              </a:r>
              <a:r>
                <a:rPr b="0" lang="en-US" sz="1600" spc="-1" strike="noStrike">
                  <a:solidFill>
                    <a:srgbClr val="58595b"/>
                  </a:solidFill>
                  <a:latin typeface="Arial"/>
                  <a:ea typeface="Arial"/>
                </a:rPr>
                <a:t>C</a:t>
              </a:r>
              <a:r>
                <a:rPr b="0" lang="en-US" sz="1600" spc="-1" strike="noStrike">
                  <a:solidFill>
                    <a:srgbClr val="58595b"/>
                  </a:solidFill>
                  <a:latin typeface="Arial"/>
                  <a:ea typeface="Arial"/>
                </a:rPr>
                <a:t>E</a:t>
              </a:r>
              <a:r>
                <a:rPr b="0" lang="en-US" sz="1600" spc="-1" strike="noStrike">
                  <a:solidFill>
                    <a:srgbClr val="58595b"/>
                  </a:solidFill>
                  <a:latin typeface="Arial"/>
                  <a:ea typeface="Arial"/>
                </a:rPr>
                <a:t> </a:t>
              </a:r>
              <a:r>
                <a:rPr b="0" lang="en-US" sz="1600" spc="-1" strike="noStrike">
                  <a:solidFill>
                    <a:srgbClr val="58595b"/>
                  </a:solidFill>
                  <a:latin typeface="Arial"/>
                  <a:ea typeface="Arial"/>
                  <a:hlinkClick r:id="rId5"/>
                </a:rPr>
                <a:t>PRC88 (2013) 044910</a:t>
              </a:r>
              <a:endParaRPr b="0" lang="en-US" sz="1600" spc="-1" strike="noStrike">
                <a:latin typeface="Arial"/>
              </a:endParaRPr>
            </a:p>
          </p:txBody>
        </p:sp>
      </p:grpSp>
      <p:grpSp>
        <p:nvGrpSpPr>
          <p:cNvPr id="1306" name="Group 15"/>
          <p:cNvGrpSpPr/>
          <p:nvPr/>
        </p:nvGrpSpPr>
        <p:grpSpPr>
          <a:xfrm>
            <a:off x="4098240" y="790200"/>
            <a:ext cx="5486400" cy="4280760"/>
            <a:chOff x="4098240" y="790200"/>
            <a:chExt cx="5486400" cy="4280760"/>
          </a:xfrm>
        </p:grpSpPr>
        <p:sp>
          <p:nvSpPr>
            <p:cNvPr id="1307" name="CustomShape 16"/>
            <p:cNvSpPr/>
            <p:nvPr/>
          </p:nvSpPr>
          <p:spPr>
            <a:xfrm>
              <a:off x="4098240" y="790200"/>
              <a:ext cx="5486400" cy="4280760"/>
            </a:xfrm>
            <a:custGeom>
              <a:avLst/>
              <a:gdLst/>
              <a:ahLst/>
              <a:rect l="0" t="0" r="r" b="b"/>
              <a:pathLst>
                <a:path w="15242" h="11893">
                  <a:moveTo>
                    <a:pt x="1982" y="0"/>
                  </a:moveTo>
                  <a:lnTo>
                    <a:pt x="1982" y="0"/>
                  </a:lnTo>
                  <a:cubicBezTo>
                    <a:pt x="1634" y="0"/>
                    <a:pt x="1292" y="92"/>
                    <a:pt x="991" y="266"/>
                  </a:cubicBezTo>
                  <a:cubicBezTo>
                    <a:pt x="690" y="439"/>
                    <a:pt x="439" y="690"/>
                    <a:pt x="266" y="991"/>
                  </a:cubicBezTo>
                  <a:cubicBezTo>
                    <a:pt x="92" y="1292"/>
                    <a:pt x="0" y="1634"/>
                    <a:pt x="0" y="1982"/>
                  </a:cubicBezTo>
                  <a:lnTo>
                    <a:pt x="0" y="9910"/>
                  </a:lnTo>
                  <a:lnTo>
                    <a:pt x="0" y="9910"/>
                  </a:lnTo>
                  <a:cubicBezTo>
                    <a:pt x="0" y="10258"/>
                    <a:pt x="92" y="10600"/>
                    <a:pt x="266" y="10901"/>
                  </a:cubicBezTo>
                  <a:cubicBezTo>
                    <a:pt x="439" y="11202"/>
                    <a:pt x="690" y="11453"/>
                    <a:pt x="991" y="11626"/>
                  </a:cubicBezTo>
                  <a:cubicBezTo>
                    <a:pt x="1292" y="11800"/>
                    <a:pt x="1634" y="11892"/>
                    <a:pt x="1982" y="11892"/>
                  </a:cubicBezTo>
                  <a:lnTo>
                    <a:pt x="13259" y="11892"/>
                  </a:lnTo>
                  <a:lnTo>
                    <a:pt x="13259" y="11892"/>
                  </a:lnTo>
                  <a:cubicBezTo>
                    <a:pt x="13607" y="11892"/>
                    <a:pt x="13949" y="11800"/>
                    <a:pt x="14250" y="11626"/>
                  </a:cubicBezTo>
                  <a:cubicBezTo>
                    <a:pt x="14551" y="11453"/>
                    <a:pt x="14802" y="11202"/>
                    <a:pt x="14975" y="10901"/>
                  </a:cubicBezTo>
                  <a:cubicBezTo>
                    <a:pt x="15149" y="10600"/>
                    <a:pt x="15241" y="10258"/>
                    <a:pt x="15241" y="9910"/>
                  </a:cubicBezTo>
                  <a:lnTo>
                    <a:pt x="15241" y="1982"/>
                  </a:lnTo>
                  <a:lnTo>
                    <a:pt x="15241" y="1982"/>
                  </a:lnTo>
                  <a:lnTo>
                    <a:pt x="15241" y="1982"/>
                  </a:lnTo>
                  <a:cubicBezTo>
                    <a:pt x="15241" y="1634"/>
                    <a:pt x="15149" y="1292"/>
                    <a:pt x="14975" y="991"/>
                  </a:cubicBezTo>
                  <a:cubicBezTo>
                    <a:pt x="14802" y="690"/>
                    <a:pt x="14551" y="439"/>
                    <a:pt x="14250" y="266"/>
                  </a:cubicBezTo>
                  <a:cubicBezTo>
                    <a:pt x="13949" y="92"/>
                    <a:pt x="13607" y="0"/>
                    <a:pt x="13259" y="0"/>
                  </a:cubicBezTo>
                  <a:lnTo>
                    <a:pt x="1982" y="0"/>
                  </a:lnTo>
                </a:path>
              </a:pathLst>
            </a:custGeom>
            <a:solidFill>
              <a:srgbClr val="58595b">
                <a:alpha val="50000"/>
              </a:srgbClr>
            </a:solidFill>
            <a:ln>
              <a:solidFill>
                <a:srgbClr val="58595b"/>
              </a:solidFill>
            </a:ln>
          </p:spPr>
          <p:style>
            <a:lnRef idx="0"/>
            <a:fillRef idx="0"/>
            <a:effectRef idx="0"/>
            <a:fontRef idx="minor"/>
          </p:style>
        </p:sp>
        <p:sp>
          <p:nvSpPr>
            <p:cNvPr id="1308" name="TextShape 17"/>
            <p:cNvSpPr txBox="1"/>
            <p:nvPr/>
          </p:nvSpPr>
          <p:spPr>
            <a:xfrm>
              <a:off x="4738320" y="792360"/>
              <a:ext cx="4206240" cy="443880"/>
            </a:xfrm>
            <a:prstGeom prst="rect">
              <a:avLst/>
            </a:prstGeom>
            <a:noFill/>
            <a:ln>
              <a:noFill/>
            </a:ln>
          </p:spPr>
          <p:txBody>
            <a:bodyPr lIns="90000" rIns="90000" tIns="45000" bIns="45000">
              <a:noAutofit/>
            </a:bodyPr>
            <a:p>
              <a:pPr algn="ctr"/>
              <a:r>
                <a:rPr b="1" lang="en-US" sz="2500" spc="-1" strike="noStrike">
                  <a:solidFill>
                    <a:srgbClr val="58595b"/>
                  </a:solidFill>
                  <a:latin typeface="Arial"/>
                </a:rPr>
                <a:t>T</a:t>
              </a:r>
              <a:r>
                <a:rPr b="1" lang="en-US" sz="2500" spc="-1" strike="noStrike">
                  <a:solidFill>
                    <a:srgbClr val="58595b"/>
                  </a:solidFill>
                  <a:latin typeface="Arial"/>
                </a:rPr>
                <a:t>r</a:t>
              </a:r>
              <a:r>
                <a:rPr b="1" lang="en-US" sz="2500" spc="-1" strike="noStrike">
                  <a:solidFill>
                    <a:srgbClr val="58595b"/>
                  </a:solidFill>
                  <a:latin typeface="Arial"/>
                </a:rPr>
                <a:t>a</a:t>
              </a:r>
              <a:r>
                <a:rPr b="1" lang="en-US" sz="2500" spc="-1" strike="noStrike">
                  <a:solidFill>
                    <a:srgbClr val="58595b"/>
                  </a:solidFill>
                  <a:latin typeface="Arial"/>
                </a:rPr>
                <a:t>c</a:t>
              </a:r>
              <a:r>
                <a:rPr b="1" lang="en-US" sz="2500" spc="-1" strike="noStrike">
                  <a:solidFill>
                    <a:srgbClr val="58595b"/>
                  </a:solidFill>
                  <a:latin typeface="Arial"/>
                </a:rPr>
                <a:t>k</a:t>
              </a:r>
              <a:r>
                <a:rPr b="1" lang="en-US" sz="2500" spc="-1" strike="noStrike">
                  <a:solidFill>
                    <a:srgbClr val="58595b"/>
                  </a:solidFill>
                  <a:latin typeface="Arial"/>
                </a:rPr>
                <a:t> </a:t>
              </a:r>
              <a:r>
                <a:rPr b="1" lang="en-US" sz="2500" spc="-1" strike="noStrike">
                  <a:solidFill>
                    <a:srgbClr val="58595b"/>
                  </a:solidFill>
                  <a:latin typeface="Arial"/>
                </a:rPr>
                <a:t>p</a:t>
              </a:r>
              <a:r>
                <a:rPr b="1" lang="en-US" sz="2500" spc="-1" strike="noStrike">
                  <a:solidFill>
                    <a:srgbClr val="58595b"/>
                  </a:solidFill>
                  <a:latin typeface="Arial"/>
                </a:rPr>
                <a:t>r</a:t>
              </a:r>
              <a:r>
                <a:rPr b="1" lang="en-US" sz="2500" spc="-1" strike="noStrike">
                  <a:solidFill>
                    <a:srgbClr val="58595b"/>
                  </a:solidFill>
                  <a:latin typeface="Arial"/>
                </a:rPr>
                <a:t>o</a:t>
              </a:r>
              <a:r>
                <a:rPr b="1" lang="en-US" sz="2500" spc="-1" strike="noStrike">
                  <a:solidFill>
                    <a:srgbClr val="58595b"/>
                  </a:solidFill>
                  <a:latin typeface="Arial"/>
                </a:rPr>
                <a:t>p</a:t>
              </a:r>
              <a:r>
                <a:rPr b="1" lang="en-US" sz="2500" spc="-1" strike="noStrike">
                  <a:solidFill>
                    <a:srgbClr val="58595b"/>
                  </a:solidFill>
                  <a:latin typeface="Arial"/>
                </a:rPr>
                <a:t>e</a:t>
              </a:r>
              <a:r>
                <a:rPr b="1" lang="en-US" sz="2500" spc="-1" strike="noStrike">
                  <a:solidFill>
                    <a:srgbClr val="58595b"/>
                  </a:solidFill>
                  <a:latin typeface="Arial"/>
                </a:rPr>
                <a:t>r</a:t>
              </a:r>
              <a:r>
                <a:rPr b="1" lang="en-US" sz="2500" spc="-1" strike="noStrike">
                  <a:solidFill>
                    <a:srgbClr val="58595b"/>
                  </a:solidFill>
                  <a:latin typeface="Arial"/>
                </a:rPr>
                <a:t>t</a:t>
              </a:r>
              <a:r>
                <a:rPr b="1" lang="en-US" sz="2500" spc="-1" strike="noStrike">
                  <a:solidFill>
                    <a:srgbClr val="58595b"/>
                  </a:solidFill>
                  <a:latin typeface="Arial"/>
                </a:rPr>
                <a:t>i</a:t>
              </a:r>
              <a:r>
                <a:rPr b="1" lang="en-US" sz="2500" spc="-1" strike="noStrike">
                  <a:solidFill>
                    <a:srgbClr val="58595b"/>
                  </a:solidFill>
                  <a:latin typeface="Arial"/>
                </a:rPr>
                <a:t>e</a:t>
              </a:r>
              <a:r>
                <a:rPr b="1" lang="en-US" sz="2500" spc="-1" strike="noStrike">
                  <a:solidFill>
                    <a:srgbClr val="58595b"/>
                  </a:solidFill>
                  <a:latin typeface="Arial"/>
                </a:rPr>
                <a:t>s</a:t>
              </a:r>
              <a:endParaRPr b="0" lang="en-US" sz="2500" spc="-1" strike="noStrike">
                <a:latin typeface="Arial"/>
              </a:endParaRPr>
            </a:p>
          </p:txBody>
        </p:sp>
        <p:grpSp>
          <p:nvGrpSpPr>
            <p:cNvPr id="1309" name="Group 18"/>
            <p:cNvGrpSpPr/>
            <p:nvPr/>
          </p:nvGrpSpPr>
          <p:grpSpPr>
            <a:xfrm>
              <a:off x="4424760" y="1210680"/>
              <a:ext cx="4777560" cy="1852200"/>
              <a:chOff x="4424760" y="1210680"/>
              <a:chExt cx="4777560" cy="1852200"/>
            </a:xfrm>
          </p:grpSpPr>
          <p:grpSp>
            <p:nvGrpSpPr>
              <p:cNvPr id="1310" name="Group 19"/>
              <p:cNvGrpSpPr/>
              <p:nvPr/>
            </p:nvGrpSpPr>
            <p:grpSpPr>
              <a:xfrm>
                <a:off x="4424760" y="1210680"/>
                <a:ext cx="2912760" cy="1852200"/>
                <a:chOff x="4424760" y="1210680"/>
                <a:chExt cx="2912760" cy="1852200"/>
              </a:xfrm>
            </p:grpSpPr>
            <p:grpSp>
              <p:nvGrpSpPr>
                <p:cNvPr id="1311" name="Group 20"/>
                <p:cNvGrpSpPr/>
                <p:nvPr/>
              </p:nvGrpSpPr>
              <p:grpSpPr>
                <a:xfrm>
                  <a:off x="4424760" y="1210680"/>
                  <a:ext cx="2912760" cy="1852200"/>
                  <a:chOff x="4424760" y="1210680"/>
                  <a:chExt cx="2912760" cy="1852200"/>
                </a:xfrm>
              </p:grpSpPr>
              <p:sp>
                <p:nvSpPr>
                  <p:cNvPr id="1312" name="CustomShape 21"/>
                  <p:cNvSpPr/>
                  <p:nvPr/>
                </p:nvSpPr>
                <p:spPr>
                  <a:xfrm flipH="1">
                    <a:off x="4483440" y="1210680"/>
                    <a:ext cx="2854080" cy="1805400"/>
                  </a:xfrm>
                  <a:prstGeom prst="rect">
                    <a:avLst/>
                  </a:prstGeom>
                  <a:solidFill>
                    <a:srgbClr val="ffffff"/>
                  </a:solidFill>
                  <a:ln>
                    <a:solidFill>
                      <a:srgbClr val="ffffff"/>
                    </a:solidFill>
                  </a:ln>
                </p:spPr>
                <p:style>
                  <a:lnRef idx="0"/>
                  <a:fillRef idx="0"/>
                  <a:effectRef idx="0"/>
                  <a:fontRef idx="minor"/>
                </p:style>
              </p:sp>
              <p:pic>
                <p:nvPicPr>
                  <p:cNvPr id="1313" name="Picture 19" descr=""/>
                  <p:cNvPicPr/>
                  <p:nvPr/>
                </p:nvPicPr>
                <p:blipFill>
                  <a:blip r:embed="rId6"/>
                  <a:stretch/>
                </p:blipFill>
                <p:spPr>
                  <a:xfrm>
                    <a:off x="4502880" y="1389600"/>
                    <a:ext cx="2743200" cy="1517760"/>
                  </a:xfrm>
                  <a:prstGeom prst="rect">
                    <a:avLst/>
                  </a:prstGeom>
                  <a:ln>
                    <a:noFill/>
                  </a:ln>
                </p:spPr>
              </p:pic>
              <p:sp>
                <p:nvSpPr>
                  <p:cNvPr id="1314" name="TextShape 22"/>
                  <p:cNvSpPr txBox="1"/>
                  <p:nvPr/>
                </p:nvSpPr>
                <p:spPr>
                  <a:xfrm>
                    <a:off x="5043600" y="1351440"/>
                    <a:ext cx="2194560" cy="346320"/>
                  </a:xfrm>
                  <a:prstGeom prst="rect">
                    <a:avLst/>
                  </a:prstGeom>
                  <a:noFill/>
                  <a:ln>
                    <a:noFill/>
                  </a:ln>
                </p:spPr>
                <p:txBody>
                  <a:bodyPr lIns="90000" rIns="90000" tIns="45000" bIns="45000">
                    <a:noAutofit/>
                  </a:bodyPr>
                  <a:p>
                    <a:r>
                      <a:rPr b="0" lang="en-US" sz="1800" spc="-1" strike="noStrike">
                        <a:solidFill>
                          <a:srgbClr val="ff8200"/>
                        </a:solidFill>
                        <a:latin typeface="Arial"/>
                      </a:rPr>
                      <a:t>M</a:t>
                    </a:r>
                    <a:r>
                      <a:rPr b="0" lang="en-US" sz="1800" spc="-1" strike="noStrike">
                        <a:solidFill>
                          <a:srgbClr val="ff8200"/>
                        </a:solidFill>
                        <a:latin typeface="Arial"/>
                      </a:rPr>
                      <a:t>o</a:t>
                    </a:r>
                    <a:r>
                      <a:rPr b="0" lang="en-US" sz="1800" spc="-1" strike="noStrike">
                        <a:solidFill>
                          <a:srgbClr val="ff8200"/>
                        </a:solidFill>
                        <a:latin typeface="Arial"/>
                      </a:rPr>
                      <a:t>m</a:t>
                    </a:r>
                    <a:r>
                      <a:rPr b="0" lang="en-US" sz="1800" spc="-1" strike="noStrike">
                        <a:solidFill>
                          <a:srgbClr val="ff8200"/>
                        </a:solidFill>
                        <a:latin typeface="Arial"/>
                      </a:rPr>
                      <a:t>e</a:t>
                    </a:r>
                    <a:r>
                      <a:rPr b="0" lang="en-US" sz="1800" spc="-1" strike="noStrike">
                        <a:solidFill>
                          <a:srgbClr val="ff8200"/>
                        </a:solidFill>
                        <a:latin typeface="Arial"/>
                      </a:rPr>
                      <a:t>n</a:t>
                    </a:r>
                    <a:r>
                      <a:rPr b="0" lang="en-US" sz="1800" spc="-1" strike="noStrike">
                        <a:solidFill>
                          <a:srgbClr val="ff8200"/>
                        </a:solidFill>
                        <a:latin typeface="Arial"/>
                      </a:rPr>
                      <a:t>t</a:t>
                    </a:r>
                    <a:r>
                      <a:rPr b="0" lang="en-US" sz="1800" spc="-1" strike="noStrike">
                        <a:solidFill>
                          <a:srgbClr val="ff8200"/>
                        </a:solidFill>
                        <a:latin typeface="Arial"/>
                      </a:rPr>
                      <a:t>u</a:t>
                    </a:r>
                    <a:r>
                      <a:rPr b="0" lang="en-US" sz="1800" spc="-1" strike="noStrike">
                        <a:solidFill>
                          <a:srgbClr val="ff8200"/>
                        </a:solidFill>
                        <a:latin typeface="Arial"/>
                      </a:rPr>
                      <a:t>m</a:t>
                    </a:r>
                    <a:r>
                      <a:rPr b="0" lang="en-US" sz="1800" spc="-1" strike="noStrike">
                        <a:solidFill>
                          <a:srgbClr val="ff8200"/>
                        </a:solidFill>
                        <a:latin typeface="Arial"/>
                      </a:rPr>
                      <a:t> </a:t>
                    </a:r>
                    <a:r>
                      <a:rPr b="0" lang="en-US" sz="1800" spc="-1" strike="noStrike">
                        <a:solidFill>
                          <a:srgbClr val="ff8200"/>
                        </a:solidFill>
                        <a:latin typeface="Arial"/>
                      </a:rPr>
                      <a:t>s</a:t>
                    </a:r>
                    <a:r>
                      <a:rPr b="0" lang="en-US" sz="1800" spc="-1" strike="noStrike">
                        <a:solidFill>
                          <a:srgbClr val="ff8200"/>
                        </a:solidFill>
                        <a:latin typeface="Arial"/>
                      </a:rPr>
                      <a:t>p</a:t>
                    </a:r>
                    <a:r>
                      <a:rPr b="0" lang="en-US" sz="1800" spc="-1" strike="noStrike">
                        <a:solidFill>
                          <a:srgbClr val="ff8200"/>
                        </a:solidFill>
                        <a:latin typeface="Arial"/>
                      </a:rPr>
                      <a:t>e</a:t>
                    </a:r>
                    <a:r>
                      <a:rPr b="0" lang="en-US" sz="1800" spc="-1" strike="noStrike">
                        <a:solidFill>
                          <a:srgbClr val="ff8200"/>
                        </a:solidFill>
                        <a:latin typeface="Arial"/>
                      </a:rPr>
                      <a:t>c</a:t>
                    </a:r>
                    <a:r>
                      <a:rPr b="0" lang="en-US" sz="1800" spc="-1" strike="noStrike">
                        <a:solidFill>
                          <a:srgbClr val="ff8200"/>
                        </a:solidFill>
                        <a:latin typeface="Arial"/>
                      </a:rPr>
                      <a:t>t</a:t>
                    </a:r>
                    <a:r>
                      <a:rPr b="0" lang="en-US" sz="1800" spc="-1" strike="noStrike">
                        <a:solidFill>
                          <a:srgbClr val="ff8200"/>
                        </a:solidFill>
                        <a:latin typeface="Arial"/>
                      </a:rPr>
                      <a:t>r</a:t>
                    </a:r>
                    <a:r>
                      <a:rPr b="0" lang="en-US" sz="1800" spc="-1" strike="noStrike">
                        <a:solidFill>
                          <a:srgbClr val="ff8200"/>
                        </a:solidFill>
                        <a:latin typeface="Arial"/>
                      </a:rPr>
                      <a:t>a</a:t>
                    </a:r>
                    <a:endParaRPr b="0" lang="en-US" sz="1800" spc="-1" strike="noStrike">
                      <a:latin typeface="Arial"/>
                    </a:endParaRPr>
                  </a:p>
                </p:txBody>
              </p:sp>
              <p:sp>
                <p:nvSpPr>
                  <p:cNvPr id="1315" name="CustomShape 23"/>
                  <p:cNvSpPr/>
                  <p:nvPr/>
                </p:nvSpPr>
                <p:spPr>
                  <a:xfrm>
                    <a:off x="4685760" y="2763360"/>
                    <a:ext cx="2651760" cy="128160"/>
                  </a:xfrm>
                  <a:prstGeom prst="rect">
                    <a:avLst/>
                  </a:prstGeom>
                  <a:solidFill>
                    <a:srgbClr val="ffffff"/>
                  </a:solidFill>
                  <a:ln>
                    <a:solidFill>
                      <a:srgbClr val="ffffff"/>
                    </a:solidFill>
                  </a:ln>
                </p:spPr>
                <p:style>
                  <a:lnRef idx="0"/>
                  <a:fillRef idx="0"/>
                  <a:effectRef idx="0"/>
                  <a:fontRef idx="minor"/>
                </p:style>
              </p:sp>
              <p:sp>
                <p:nvSpPr>
                  <p:cNvPr id="1316" name="CustomShape 24"/>
                  <p:cNvSpPr/>
                  <p:nvPr/>
                </p:nvSpPr>
                <p:spPr>
                  <a:xfrm flipH="1">
                    <a:off x="4483440" y="1298160"/>
                    <a:ext cx="238320" cy="1593360"/>
                  </a:xfrm>
                  <a:prstGeom prst="rect">
                    <a:avLst/>
                  </a:prstGeom>
                  <a:solidFill>
                    <a:srgbClr val="ffffff"/>
                  </a:solidFill>
                  <a:ln>
                    <a:solidFill>
                      <a:srgbClr val="ffffff"/>
                    </a:solidFill>
                  </a:ln>
                </p:spPr>
                <p:style>
                  <a:lnRef idx="0"/>
                  <a:fillRef idx="0"/>
                  <a:effectRef idx="0"/>
                  <a:fontRef idx="minor"/>
                </p:style>
              </p:sp>
              <p:sp>
                <p:nvSpPr>
                  <p:cNvPr id="1317" name="TextShape 25"/>
                  <p:cNvSpPr txBox="1"/>
                  <p:nvPr/>
                </p:nvSpPr>
                <p:spPr>
                  <a:xfrm>
                    <a:off x="5783040" y="2661840"/>
                    <a:ext cx="387720" cy="401040"/>
                  </a:xfrm>
                  <a:prstGeom prst="rect">
                    <a:avLst/>
                  </a:prstGeom>
                  <a:noFill/>
                  <a:ln>
                    <a:noFill/>
                  </a:ln>
                </p:spPr>
                <p:txBody>
                  <a:bodyPr lIns="90000" rIns="90000" tIns="45000" bIns="45000">
                    <a:noAutofit/>
                  </a:bodyPr>
                  <a:p>
                    <a:r>
                      <a:rPr b="0" lang="en-US" sz="1800" spc="-1" strike="noStrike">
                        <a:latin typeface="Arial"/>
                      </a:rPr>
                      <a:t>p</a:t>
                    </a:r>
                    <a:r>
                      <a:rPr b="0" lang="en-US" sz="1800" spc="-1" strike="noStrike" baseline="-33000">
                        <a:latin typeface="Arial"/>
                      </a:rPr>
                      <a:t>T</a:t>
                    </a:r>
                    <a:endParaRPr b="0" lang="en-US" sz="1800" spc="-1" strike="noStrike">
                      <a:latin typeface="Arial"/>
                    </a:endParaRPr>
                  </a:p>
                </p:txBody>
              </p:sp>
              <p:sp>
                <p:nvSpPr>
                  <p:cNvPr id="1318" name="TextShape 26"/>
                  <p:cNvSpPr txBox="1"/>
                  <p:nvPr/>
                </p:nvSpPr>
                <p:spPr>
                  <a:xfrm rot="16200000">
                    <a:off x="4209480" y="1913040"/>
                    <a:ext cx="776520" cy="346320"/>
                  </a:xfrm>
                  <a:prstGeom prst="rect">
                    <a:avLst/>
                  </a:prstGeom>
                  <a:noFill/>
                  <a:ln>
                    <a:noFill/>
                  </a:ln>
                </p:spPr>
                <p:txBody>
                  <a:bodyPr lIns="90000" rIns="90000" tIns="45000" bIns="45000">
                    <a:noAutofit/>
                  </a:bodyPr>
                  <a:p>
                    <a:r>
                      <a:rPr b="0" lang="en-US" sz="1800" spc="-1" strike="noStrike">
                        <a:latin typeface="Arial"/>
                      </a:rPr>
                      <a:t>d</a:t>
                    </a:r>
                    <a:r>
                      <a:rPr b="0" lang="en-US" sz="1800" spc="-1" strike="noStrike">
                        <a:latin typeface="Arial"/>
                      </a:rPr>
                      <a:t>N</a:t>
                    </a:r>
                    <a:r>
                      <a:rPr b="0" lang="en-US" sz="1800" spc="-1" strike="noStrike">
                        <a:latin typeface="Arial"/>
                      </a:rPr>
                      <a:t>/</a:t>
                    </a:r>
                    <a:r>
                      <a:rPr b="0" lang="en-US" sz="1800" spc="-1" strike="noStrike">
                        <a:latin typeface="Arial"/>
                      </a:rPr>
                      <a:t>d</a:t>
                    </a:r>
                    <a:r>
                      <a:rPr b="0" lang="en-US" sz="1800" spc="-1" strike="noStrike">
                        <a:latin typeface="Arial"/>
                      </a:rPr>
                      <a:t>y</a:t>
                    </a:r>
                    <a:endParaRPr b="0" lang="en-US" sz="1800" spc="-1" strike="noStrike">
                      <a:latin typeface="Arial"/>
                    </a:endParaRPr>
                  </a:p>
                </p:txBody>
              </p:sp>
              <p:sp>
                <p:nvSpPr>
                  <p:cNvPr id="1319" name="TextShape 27"/>
                  <p:cNvSpPr txBox="1"/>
                  <p:nvPr/>
                </p:nvSpPr>
                <p:spPr>
                  <a:xfrm>
                    <a:off x="5375160" y="2502000"/>
                    <a:ext cx="1831320" cy="232560"/>
                  </a:xfrm>
                  <a:prstGeom prst="rect">
                    <a:avLst/>
                  </a:prstGeom>
                  <a:noFill/>
                  <a:ln>
                    <a:noFill/>
                  </a:ln>
                </p:spPr>
                <p:txBody>
                  <a:bodyPr lIns="90000" rIns="90000" tIns="45000" bIns="45000">
                    <a:noAutofit/>
                  </a:bodyPr>
                  <a:p>
                    <a:r>
                      <a:rPr b="1" lang="en-US" sz="1000" spc="-1" strike="noStrike">
                        <a:latin typeface="Arial"/>
                      </a:rPr>
                      <a:t>A</a:t>
                    </a:r>
                    <a:r>
                      <a:rPr b="1" lang="en-US" sz="1000" spc="-1" strike="noStrike">
                        <a:latin typeface="Arial"/>
                      </a:rPr>
                      <a:t>L</a:t>
                    </a:r>
                    <a:r>
                      <a:rPr b="1" lang="en-US" sz="1000" spc="-1" strike="noStrike">
                        <a:latin typeface="Arial"/>
                      </a:rPr>
                      <a:t>I</a:t>
                    </a:r>
                    <a:r>
                      <a:rPr b="1" lang="en-US" sz="1000" spc="-1" strike="noStrike">
                        <a:latin typeface="Arial"/>
                      </a:rPr>
                      <a:t>C</a:t>
                    </a:r>
                    <a:r>
                      <a:rPr b="1" lang="en-US" sz="1000" spc="-1" strike="noStrike">
                        <a:latin typeface="Arial"/>
                      </a:rPr>
                      <a:t>E</a:t>
                    </a:r>
                    <a:r>
                      <a:rPr b="0" lang="en-US" sz="1000" spc="-1" strike="noStrike">
                        <a:latin typeface="Arial"/>
                      </a:rPr>
                      <a:t> </a:t>
                    </a:r>
                    <a:r>
                      <a:rPr b="0" lang="en-US" sz="1000" spc="-1" strike="noStrike">
                        <a:latin typeface="Arial"/>
                        <a:hlinkClick r:id="rId7"/>
                      </a:rPr>
                      <a:t>PLB720 (2013) 52-62</a:t>
                    </a:r>
                    <a:endParaRPr b="0" lang="en-US" sz="1000" spc="-1" strike="noStrike">
                      <a:latin typeface="Arial"/>
                    </a:endParaRPr>
                  </a:p>
                </p:txBody>
              </p:sp>
            </p:grpSp>
            <p:grpSp>
              <p:nvGrpSpPr>
                <p:cNvPr id="1320" name="Group 28"/>
                <p:cNvGrpSpPr/>
                <p:nvPr/>
              </p:nvGrpSpPr>
              <p:grpSpPr>
                <a:xfrm>
                  <a:off x="5711040" y="1710720"/>
                  <a:ext cx="1421280" cy="1114200"/>
                  <a:chOff x="5711040" y="1710720"/>
                  <a:chExt cx="1421280" cy="1114200"/>
                </a:xfrm>
              </p:grpSpPr>
              <p:sp>
                <p:nvSpPr>
                  <p:cNvPr id="1321" name="TextShape 29"/>
                  <p:cNvSpPr txBox="1"/>
                  <p:nvPr/>
                </p:nvSpPr>
                <p:spPr>
                  <a:xfrm>
                    <a:off x="6057360" y="1710720"/>
                    <a:ext cx="1074960" cy="1114200"/>
                  </a:xfrm>
                  <a:prstGeom prst="rect">
                    <a:avLst/>
                  </a:prstGeom>
                  <a:noFill/>
                  <a:ln>
                    <a:noFill/>
                  </a:ln>
                </p:spPr>
                <p:txBody>
                  <a:bodyPr lIns="90000" rIns="90000" tIns="45000" bIns="45000">
                    <a:noAutofit/>
                  </a:bodyPr>
                  <a:p>
                    <a:r>
                      <a:rPr b="1" lang="en-US" sz="1800" spc="-1" strike="noStrike">
                        <a:solidFill>
                          <a:srgbClr val="58595b"/>
                        </a:solidFill>
                        <a:latin typeface="Arial"/>
                      </a:rPr>
                      <a:t>B</a:t>
                    </a:r>
                    <a:r>
                      <a:rPr b="1" lang="en-US" sz="1800" spc="-1" strike="noStrike">
                        <a:solidFill>
                          <a:srgbClr val="58595b"/>
                        </a:solidFill>
                        <a:latin typeface="Arial"/>
                      </a:rPr>
                      <a:t>l</a:t>
                    </a:r>
                    <a:r>
                      <a:rPr b="1" lang="en-US" sz="1800" spc="-1" strike="noStrike">
                        <a:solidFill>
                          <a:srgbClr val="58595b"/>
                        </a:solidFill>
                        <a:latin typeface="Arial"/>
                      </a:rPr>
                      <a:t>a</a:t>
                    </a:r>
                    <a:r>
                      <a:rPr b="1" lang="en-US" sz="1800" spc="-1" strike="noStrike">
                        <a:solidFill>
                          <a:srgbClr val="58595b"/>
                        </a:solidFill>
                        <a:latin typeface="Arial"/>
                      </a:rPr>
                      <a:t>s</a:t>
                    </a:r>
                    <a:r>
                      <a:rPr b="1" lang="en-US" sz="1800" spc="-1" strike="noStrike">
                        <a:solidFill>
                          <a:srgbClr val="58595b"/>
                        </a:solidFill>
                        <a:latin typeface="Arial"/>
                      </a:rPr>
                      <a:t>t</a:t>
                    </a:r>
                    <a:r>
                      <a:rPr b="1" lang="en-US" sz="1800" spc="-1" strike="noStrike">
                        <a:solidFill>
                          <a:srgbClr val="58595b"/>
                        </a:solidFill>
                        <a:latin typeface="Arial"/>
                      </a:rPr>
                      <a:t> </a:t>
                    </a:r>
                    <a:r>
                      <a:rPr b="1" lang="en-US" sz="1800" spc="-1" strike="noStrike">
                        <a:solidFill>
                          <a:srgbClr val="58595b"/>
                        </a:solidFill>
                        <a:latin typeface="Arial"/>
                      </a:rPr>
                      <a:t>W</a:t>
                    </a:r>
                    <a:r>
                      <a:rPr b="1" lang="en-US" sz="1800" spc="-1" strike="noStrike">
                        <a:solidFill>
                          <a:srgbClr val="58595b"/>
                        </a:solidFill>
                        <a:latin typeface="Arial"/>
                      </a:rPr>
                      <a:t>a</a:t>
                    </a:r>
                    <a:r>
                      <a:rPr b="1" lang="en-US" sz="1800" spc="-1" strike="noStrike">
                        <a:solidFill>
                          <a:srgbClr val="58595b"/>
                        </a:solidFill>
                        <a:latin typeface="Arial"/>
                      </a:rPr>
                      <a:t>v</a:t>
                    </a:r>
                    <a:r>
                      <a:rPr b="1" lang="en-US" sz="1800" spc="-1" strike="noStrike">
                        <a:solidFill>
                          <a:srgbClr val="58595b"/>
                        </a:solidFill>
                        <a:latin typeface="Arial"/>
                      </a:rPr>
                      <a:t>e</a:t>
                    </a:r>
                    <a:r>
                      <a:rPr b="1" lang="en-US" sz="1800" spc="-1" strike="noStrike">
                        <a:solidFill>
                          <a:srgbClr val="58595b"/>
                        </a:solidFill>
                        <a:latin typeface="Arial"/>
                      </a:rPr>
                      <a:t> </a:t>
                    </a:r>
                    <a:r>
                      <a:rPr b="1" lang="en-US" sz="1800" spc="-1" strike="noStrike">
                        <a:solidFill>
                          <a:srgbClr val="58595b"/>
                        </a:solidFill>
                        <a:latin typeface="Arial"/>
                      </a:rPr>
                      <a:t>F</a:t>
                    </a:r>
                    <a:r>
                      <a:rPr b="1" lang="en-US" sz="1800" spc="-1" strike="noStrike">
                        <a:solidFill>
                          <a:srgbClr val="58595b"/>
                        </a:solidFill>
                        <a:latin typeface="Arial"/>
                      </a:rPr>
                      <a:t>i</a:t>
                    </a:r>
                    <a:r>
                      <a:rPr b="1" lang="en-US" sz="1800" spc="-1" strike="noStrike">
                        <a:solidFill>
                          <a:srgbClr val="58595b"/>
                        </a:solidFill>
                        <a:latin typeface="Arial"/>
                      </a:rPr>
                      <a:t>t</a:t>
                    </a:r>
                    <a:endParaRPr b="0" lang="en-US" sz="1800" spc="-1" strike="noStrike">
                      <a:latin typeface="Arial"/>
                    </a:endParaRPr>
                  </a:p>
                </p:txBody>
              </p:sp>
              <p:sp>
                <p:nvSpPr>
                  <p:cNvPr id="1322" name="Line 30"/>
                  <p:cNvSpPr/>
                  <p:nvPr/>
                </p:nvSpPr>
                <p:spPr>
                  <a:xfrm flipH="1">
                    <a:off x="5711040" y="1893600"/>
                    <a:ext cx="365760" cy="0"/>
                  </a:xfrm>
                  <a:prstGeom prst="line">
                    <a:avLst/>
                  </a:prstGeom>
                  <a:ln w="57240">
                    <a:solidFill>
                      <a:srgbClr val="58595b"/>
                    </a:solidFill>
                    <a:round/>
                    <a:tailEnd len="med" type="triangle" w="med"/>
                  </a:ln>
                </p:spPr>
                <p:style>
                  <a:lnRef idx="0"/>
                  <a:fillRef idx="0"/>
                  <a:effectRef idx="0"/>
                  <a:fontRef idx="minor"/>
                </p:style>
              </p:sp>
            </p:grpSp>
          </p:grpSp>
          <p:sp>
            <p:nvSpPr>
              <p:cNvPr id="1323" name="Line 31"/>
              <p:cNvSpPr/>
              <p:nvPr/>
            </p:nvSpPr>
            <p:spPr>
              <a:xfrm>
                <a:off x="7439760" y="2032200"/>
                <a:ext cx="367200" cy="0"/>
              </a:xfrm>
              <a:prstGeom prst="line">
                <a:avLst/>
              </a:prstGeom>
              <a:ln w="57240">
                <a:solidFill>
                  <a:srgbClr val="58595b"/>
                </a:solidFill>
                <a:round/>
                <a:tailEnd len="med" type="triangle" w="med"/>
              </a:ln>
            </p:spPr>
            <p:style>
              <a:lnRef idx="0"/>
              <a:fillRef idx="0"/>
              <a:effectRef idx="0"/>
              <a:fontRef idx="minor"/>
            </p:style>
          </p:sp>
          <p:sp>
            <p:nvSpPr>
              <p:cNvPr id="1324" name="TextShape 32"/>
              <p:cNvSpPr txBox="1"/>
              <p:nvPr/>
            </p:nvSpPr>
            <p:spPr>
              <a:xfrm>
                <a:off x="7729920" y="1845000"/>
                <a:ext cx="1472400" cy="401040"/>
              </a:xfrm>
              <a:prstGeom prst="rect">
                <a:avLst/>
              </a:prstGeom>
              <a:noFill/>
              <a:ln>
                <a:noFill/>
              </a:ln>
            </p:spPr>
            <p:txBody>
              <a:bodyPr lIns="90000" rIns="90000" tIns="45000" bIns="45000">
                <a:noAutofit/>
              </a:bodyPr>
              <a:p>
                <a:r>
                  <a:rPr b="1" lang="en-US" sz="1800" spc="-1" strike="noStrike">
                    <a:solidFill>
                      <a:srgbClr val="58595b"/>
                    </a:solidFill>
                    <a:latin typeface="Arial"/>
                  </a:rPr>
                  <a:t>R</a:t>
                </a:r>
                <a:r>
                  <a:rPr b="1" lang="en-US" sz="1800" spc="-1" strike="noStrike">
                    <a:solidFill>
                      <a:srgbClr val="58595b"/>
                    </a:solidFill>
                    <a:latin typeface="Arial"/>
                  </a:rPr>
                  <a:t>a</a:t>
                </a:r>
                <a:r>
                  <a:rPr b="1" lang="en-US" sz="1800" spc="-1" strike="noStrike">
                    <a:solidFill>
                      <a:srgbClr val="58595b"/>
                    </a:solidFill>
                    <a:latin typeface="Arial"/>
                  </a:rPr>
                  <a:t>n</a:t>
                </a:r>
                <a:r>
                  <a:rPr b="1" lang="en-US" sz="1800" spc="-1" strike="noStrike">
                    <a:solidFill>
                      <a:srgbClr val="58595b"/>
                    </a:solidFill>
                    <a:latin typeface="Arial"/>
                  </a:rPr>
                  <a:t>d</a:t>
                </a:r>
                <a:r>
                  <a:rPr b="1" lang="en-US" sz="1800" spc="-1" strike="noStrike">
                    <a:solidFill>
                      <a:srgbClr val="58595b"/>
                    </a:solidFill>
                    <a:latin typeface="Arial"/>
                  </a:rPr>
                  <a:t>o</a:t>
                </a:r>
                <a:r>
                  <a:rPr b="1" lang="en-US" sz="1800" spc="-1" strike="noStrike">
                    <a:solidFill>
                      <a:srgbClr val="58595b"/>
                    </a:solidFill>
                    <a:latin typeface="Arial"/>
                  </a:rPr>
                  <a:t>m</a:t>
                </a:r>
                <a:r>
                  <a:rPr b="1" lang="en-US" sz="1800" spc="-1" strike="noStrike">
                    <a:solidFill>
                      <a:srgbClr val="58595b"/>
                    </a:solidFill>
                    <a:latin typeface="Arial"/>
                  </a:rPr>
                  <a:t> </a:t>
                </a:r>
                <a:r>
                  <a:rPr b="1" lang="en-US" sz="1800" spc="-1" strike="noStrike">
                    <a:solidFill>
                      <a:srgbClr val="58595b"/>
                    </a:solidFill>
                    <a:latin typeface="Arial"/>
                  </a:rPr>
                  <a:t>p</a:t>
                </a:r>
                <a:r>
                  <a:rPr b="1" lang="en-US" sz="1800" spc="-1" strike="noStrike" baseline="-33000">
                    <a:solidFill>
                      <a:srgbClr val="58595b"/>
                    </a:solidFill>
                    <a:latin typeface="Arial"/>
                  </a:rPr>
                  <a:t>T</a:t>
                </a:r>
                <a:endParaRPr b="0" lang="en-US" sz="1800" spc="-1" strike="noStrike">
                  <a:latin typeface="Arial"/>
                </a:endParaRPr>
              </a:p>
            </p:txBody>
          </p:sp>
        </p:grpSp>
        <p:grpSp>
          <p:nvGrpSpPr>
            <p:cNvPr id="1325" name="Group 33"/>
            <p:cNvGrpSpPr/>
            <p:nvPr/>
          </p:nvGrpSpPr>
          <p:grpSpPr>
            <a:xfrm>
              <a:off x="4460760" y="3096720"/>
              <a:ext cx="4957560" cy="1895760"/>
              <a:chOff x="4460760" y="3096720"/>
              <a:chExt cx="4957560" cy="1895760"/>
            </a:xfrm>
          </p:grpSpPr>
          <p:grpSp>
            <p:nvGrpSpPr>
              <p:cNvPr id="1326" name="Group 34"/>
              <p:cNvGrpSpPr/>
              <p:nvPr/>
            </p:nvGrpSpPr>
            <p:grpSpPr>
              <a:xfrm>
                <a:off x="4460760" y="3096720"/>
                <a:ext cx="3148200" cy="1895760"/>
                <a:chOff x="4460760" y="3096720"/>
                <a:chExt cx="3148200" cy="1895760"/>
              </a:xfrm>
            </p:grpSpPr>
            <p:grpSp>
              <p:nvGrpSpPr>
                <p:cNvPr id="1327" name="Group 35"/>
                <p:cNvGrpSpPr/>
                <p:nvPr/>
              </p:nvGrpSpPr>
              <p:grpSpPr>
                <a:xfrm>
                  <a:off x="4460760" y="3096720"/>
                  <a:ext cx="3148200" cy="1895760"/>
                  <a:chOff x="4460760" y="3096720"/>
                  <a:chExt cx="3148200" cy="1895760"/>
                </a:xfrm>
              </p:grpSpPr>
              <p:sp>
                <p:nvSpPr>
                  <p:cNvPr id="1328" name="CustomShape 36"/>
                  <p:cNvSpPr/>
                  <p:nvPr/>
                </p:nvSpPr>
                <p:spPr>
                  <a:xfrm>
                    <a:off x="4500000" y="3096720"/>
                    <a:ext cx="3030480" cy="1854000"/>
                  </a:xfrm>
                  <a:prstGeom prst="rect">
                    <a:avLst/>
                  </a:prstGeom>
                  <a:solidFill>
                    <a:srgbClr val="ffffff"/>
                  </a:solidFill>
                  <a:ln>
                    <a:solidFill>
                      <a:srgbClr val="ffffff"/>
                    </a:solidFill>
                  </a:ln>
                </p:spPr>
                <p:style>
                  <a:lnRef idx="0"/>
                  <a:fillRef idx="0"/>
                  <a:effectRef idx="0"/>
                  <a:fontRef idx="minor"/>
                </p:style>
              </p:sp>
              <p:pic>
                <p:nvPicPr>
                  <p:cNvPr id="1329" name="Picture 12" descr=""/>
                  <p:cNvPicPr/>
                  <p:nvPr/>
                </p:nvPicPr>
                <p:blipFill>
                  <a:blip r:embed="rId8"/>
                  <a:stretch/>
                </p:blipFill>
                <p:spPr>
                  <a:xfrm>
                    <a:off x="4555800" y="3127680"/>
                    <a:ext cx="2938680" cy="1683000"/>
                  </a:xfrm>
                  <a:prstGeom prst="rect">
                    <a:avLst/>
                  </a:prstGeom>
                  <a:ln>
                    <a:noFill/>
                  </a:ln>
                </p:spPr>
              </p:pic>
              <p:sp>
                <p:nvSpPr>
                  <p:cNvPr id="1330" name="CustomShape 37"/>
                  <p:cNvSpPr/>
                  <p:nvPr/>
                </p:nvSpPr>
                <p:spPr>
                  <a:xfrm>
                    <a:off x="4759200" y="4679640"/>
                    <a:ext cx="2663280" cy="131040"/>
                  </a:xfrm>
                  <a:prstGeom prst="rect">
                    <a:avLst/>
                  </a:prstGeom>
                  <a:solidFill>
                    <a:srgbClr val="ffffff"/>
                  </a:solidFill>
                  <a:ln>
                    <a:solidFill>
                      <a:srgbClr val="ffffff"/>
                    </a:solidFill>
                  </a:ln>
                </p:spPr>
                <p:style>
                  <a:lnRef idx="0"/>
                  <a:fillRef idx="0"/>
                  <a:effectRef idx="0"/>
                  <a:fontRef idx="minor"/>
                </p:style>
              </p:sp>
              <p:sp>
                <p:nvSpPr>
                  <p:cNvPr id="1331" name="CustomShape 38"/>
                  <p:cNvSpPr/>
                  <p:nvPr/>
                </p:nvSpPr>
                <p:spPr>
                  <a:xfrm flipH="1">
                    <a:off x="4515840" y="3181320"/>
                    <a:ext cx="239400" cy="1629360"/>
                  </a:xfrm>
                  <a:prstGeom prst="rect">
                    <a:avLst/>
                  </a:prstGeom>
                  <a:solidFill>
                    <a:srgbClr val="ffffff"/>
                  </a:solidFill>
                  <a:ln>
                    <a:solidFill>
                      <a:srgbClr val="ffffff"/>
                    </a:solidFill>
                  </a:ln>
                </p:spPr>
                <p:style>
                  <a:lnRef idx="0"/>
                  <a:fillRef idx="0"/>
                  <a:effectRef idx="0"/>
                  <a:fontRef idx="minor"/>
                </p:style>
              </p:sp>
              <p:sp>
                <p:nvSpPr>
                  <p:cNvPr id="1332" name="CustomShape 39"/>
                  <p:cNvSpPr/>
                  <p:nvPr/>
                </p:nvSpPr>
                <p:spPr>
                  <a:xfrm>
                    <a:off x="4759200" y="3096720"/>
                    <a:ext cx="2663280" cy="131040"/>
                  </a:xfrm>
                  <a:prstGeom prst="rect">
                    <a:avLst/>
                  </a:prstGeom>
                  <a:solidFill>
                    <a:srgbClr val="ffffff"/>
                  </a:solidFill>
                  <a:ln>
                    <a:solidFill>
                      <a:srgbClr val="ffffff"/>
                    </a:solidFill>
                  </a:ln>
                </p:spPr>
                <p:style>
                  <a:lnRef idx="0"/>
                  <a:fillRef idx="0"/>
                  <a:effectRef idx="0"/>
                  <a:fontRef idx="minor"/>
                </p:style>
              </p:sp>
              <p:sp>
                <p:nvSpPr>
                  <p:cNvPr id="1333" name="TextShape 40"/>
                  <p:cNvSpPr txBox="1"/>
                  <p:nvPr/>
                </p:nvSpPr>
                <p:spPr>
                  <a:xfrm>
                    <a:off x="5897880" y="4575600"/>
                    <a:ext cx="403920" cy="416880"/>
                  </a:xfrm>
                  <a:prstGeom prst="rect">
                    <a:avLst/>
                  </a:prstGeom>
                  <a:noFill/>
                  <a:ln>
                    <a:noFill/>
                  </a:ln>
                </p:spPr>
                <p:txBody>
                  <a:bodyPr lIns="90000" rIns="90000" tIns="45000" bIns="45000">
                    <a:noAutofit/>
                  </a:bodyPr>
                  <a:p>
                    <a:r>
                      <a:rPr b="0" lang="en-US" sz="1800" spc="-1" strike="noStrike">
                        <a:latin typeface="Arial"/>
                      </a:rPr>
                      <a:t>p</a:t>
                    </a:r>
                    <a:r>
                      <a:rPr b="0" lang="en-US" sz="1800" spc="-1" strike="noStrike" baseline="-33000">
                        <a:latin typeface="Arial"/>
                      </a:rPr>
                      <a:t>T</a:t>
                    </a:r>
                    <a:endParaRPr b="0" lang="en-US" sz="1800" spc="-1" strike="noStrike">
                      <a:latin typeface="Arial"/>
                    </a:endParaRPr>
                  </a:p>
                </p:txBody>
              </p:sp>
              <p:sp>
                <p:nvSpPr>
                  <p:cNvPr id="1334" name="TextShape 41"/>
                  <p:cNvSpPr txBox="1"/>
                  <p:nvPr/>
                </p:nvSpPr>
                <p:spPr>
                  <a:xfrm rot="16200000">
                    <a:off x="4272480" y="3778560"/>
                    <a:ext cx="794160" cy="417960"/>
                  </a:xfrm>
                  <a:prstGeom prst="rect">
                    <a:avLst/>
                  </a:prstGeom>
                  <a:noFill/>
                  <a:ln>
                    <a:noFill/>
                  </a:ln>
                </p:spPr>
                <p:txBody>
                  <a:bodyPr lIns="90000" rIns="90000" tIns="45000" bIns="45000">
                    <a:noAutofit/>
                  </a:bodyPr>
                  <a:p>
                    <a:r>
                      <a:rPr b="0" lang="en-US" sz="1800" spc="-1" strike="noStrike">
                        <a:latin typeface="Arial"/>
                      </a:rPr>
                      <a:t>v</a:t>
                    </a:r>
                    <a:r>
                      <a:rPr b="0" lang="en-US" sz="1800" spc="-1" strike="noStrike" baseline="-33000">
                        <a:latin typeface="Arial"/>
                      </a:rPr>
                      <a:t>n</a:t>
                    </a:r>
                    <a:endParaRPr b="0" lang="en-US" sz="1800" spc="-1" strike="noStrike">
                      <a:latin typeface="Arial"/>
                    </a:endParaRPr>
                  </a:p>
                </p:txBody>
              </p:sp>
              <p:sp>
                <p:nvSpPr>
                  <p:cNvPr id="1335" name="TextShape 42"/>
                  <p:cNvSpPr txBox="1"/>
                  <p:nvPr/>
                </p:nvSpPr>
                <p:spPr>
                  <a:xfrm>
                    <a:off x="4901760" y="4340160"/>
                    <a:ext cx="2707200" cy="360000"/>
                  </a:xfrm>
                  <a:prstGeom prst="rect">
                    <a:avLst/>
                  </a:prstGeom>
                  <a:noFill/>
                  <a:ln>
                    <a:noFill/>
                  </a:ln>
                </p:spPr>
                <p:txBody>
                  <a:bodyPr lIns="90000" rIns="90000" tIns="45000" bIns="45000">
                    <a:noAutofit/>
                  </a:bodyPr>
                  <a:p>
                    <a:r>
                      <a:rPr b="0" lang="en-US" sz="1800" spc="-1" strike="noStrike">
                        <a:solidFill>
                          <a:srgbClr val="ff8200"/>
                        </a:solidFill>
                        <a:latin typeface="Arial"/>
                      </a:rPr>
                      <a:t>A</a:t>
                    </a:r>
                    <a:r>
                      <a:rPr b="0" lang="en-US" sz="1800" spc="-1" strike="noStrike">
                        <a:solidFill>
                          <a:srgbClr val="ff8200"/>
                        </a:solidFill>
                        <a:latin typeface="Arial"/>
                      </a:rPr>
                      <a:t>z</a:t>
                    </a:r>
                    <a:r>
                      <a:rPr b="0" lang="en-US" sz="1800" spc="-1" strike="noStrike">
                        <a:solidFill>
                          <a:srgbClr val="ff8200"/>
                        </a:solidFill>
                        <a:latin typeface="Arial"/>
                      </a:rPr>
                      <a:t>i</a:t>
                    </a:r>
                    <a:r>
                      <a:rPr b="0" lang="en-US" sz="1800" spc="-1" strike="noStrike">
                        <a:solidFill>
                          <a:srgbClr val="ff8200"/>
                        </a:solidFill>
                        <a:latin typeface="Arial"/>
                      </a:rPr>
                      <a:t>m</a:t>
                    </a:r>
                    <a:r>
                      <a:rPr b="0" lang="en-US" sz="1800" spc="-1" strike="noStrike">
                        <a:solidFill>
                          <a:srgbClr val="ff8200"/>
                        </a:solidFill>
                        <a:latin typeface="Arial"/>
                      </a:rPr>
                      <a:t>u</a:t>
                    </a:r>
                    <a:r>
                      <a:rPr b="0" lang="en-US" sz="1800" spc="-1" strike="noStrike">
                        <a:solidFill>
                          <a:srgbClr val="ff8200"/>
                        </a:solidFill>
                        <a:latin typeface="Arial"/>
                      </a:rPr>
                      <a:t>t</a:t>
                    </a:r>
                    <a:r>
                      <a:rPr b="0" lang="en-US" sz="1800" spc="-1" strike="noStrike">
                        <a:solidFill>
                          <a:srgbClr val="ff8200"/>
                        </a:solidFill>
                        <a:latin typeface="Arial"/>
                      </a:rPr>
                      <a:t>h</a:t>
                    </a:r>
                    <a:r>
                      <a:rPr b="0" lang="en-US" sz="1800" spc="-1" strike="noStrike">
                        <a:solidFill>
                          <a:srgbClr val="ff8200"/>
                        </a:solidFill>
                        <a:latin typeface="Arial"/>
                      </a:rPr>
                      <a:t>a</a:t>
                    </a:r>
                    <a:r>
                      <a:rPr b="0" lang="en-US" sz="1800" spc="-1" strike="noStrike">
                        <a:solidFill>
                          <a:srgbClr val="ff8200"/>
                        </a:solidFill>
                        <a:latin typeface="Arial"/>
                      </a:rPr>
                      <a:t>l</a:t>
                    </a:r>
                    <a:r>
                      <a:rPr b="0" lang="en-US" sz="1800" spc="-1" strike="noStrike">
                        <a:solidFill>
                          <a:srgbClr val="ff8200"/>
                        </a:solidFill>
                        <a:latin typeface="Arial"/>
                      </a:rPr>
                      <a:t> </a:t>
                    </a:r>
                    <a:r>
                      <a:rPr b="0" lang="en-US" sz="1800" spc="-1" strike="noStrike">
                        <a:solidFill>
                          <a:srgbClr val="ff8200"/>
                        </a:solidFill>
                        <a:latin typeface="Arial"/>
                      </a:rPr>
                      <a:t>a</a:t>
                    </a:r>
                    <a:r>
                      <a:rPr b="0" lang="en-US" sz="1800" spc="-1" strike="noStrike">
                        <a:solidFill>
                          <a:srgbClr val="ff8200"/>
                        </a:solidFill>
                        <a:latin typeface="Arial"/>
                      </a:rPr>
                      <a:t>s</a:t>
                    </a:r>
                    <a:r>
                      <a:rPr b="0" lang="en-US" sz="1800" spc="-1" strike="noStrike">
                        <a:solidFill>
                          <a:srgbClr val="ff8200"/>
                        </a:solidFill>
                        <a:latin typeface="Arial"/>
                      </a:rPr>
                      <a:t>y</a:t>
                    </a:r>
                    <a:r>
                      <a:rPr b="0" lang="en-US" sz="1800" spc="-1" strike="noStrike">
                        <a:solidFill>
                          <a:srgbClr val="ff8200"/>
                        </a:solidFill>
                        <a:latin typeface="Arial"/>
                      </a:rPr>
                      <a:t>m</a:t>
                    </a:r>
                    <a:r>
                      <a:rPr b="0" lang="en-US" sz="1800" spc="-1" strike="noStrike">
                        <a:solidFill>
                          <a:srgbClr val="ff8200"/>
                        </a:solidFill>
                        <a:latin typeface="Arial"/>
                      </a:rPr>
                      <a:t>m</a:t>
                    </a:r>
                    <a:r>
                      <a:rPr b="0" lang="en-US" sz="1800" spc="-1" strike="noStrike">
                        <a:solidFill>
                          <a:srgbClr val="ff8200"/>
                        </a:solidFill>
                        <a:latin typeface="Arial"/>
                      </a:rPr>
                      <a:t>e</a:t>
                    </a:r>
                    <a:r>
                      <a:rPr b="0" lang="en-US" sz="1800" spc="-1" strike="noStrike">
                        <a:solidFill>
                          <a:srgbClr val="ff8200"/>
                        </a:solidFill>
                        <a:latin typeface="Arial"/>
                      </a:rPr>
                      <a:t>t</a:t>
                    </a:r>
                    <a:r>
                      <a:rPr b="0" lang="en-US" sz="1800" spc="-1" strike="noStrike">
                        <a:solidFill>
                          <a:srgbClr val="ff8200"/>
                        </a:solidFill>
                        <a:latin typeface="Arial"/>
                      </a:rPr>
                      <a:t>r</a:t>
                    </a:r>
                    <a:r>
                      <a:rPr b="0" lang="en-US" sz="1800" spc="-1" strike="noStrike">
                        <a:solidFill>
                          <a:srgbClr val="ff8200"/>
                        </a:solidFill>
                        <a:latin typeface="Arial"/>
                      </a:rPr>
                      <a:t>i</a:t>
                    </a:r>
                    <a:r>
                      <a:rPr b="0" lang="en-US" sz="1800" spc="-1" strike="noStrike">
                        <a:solidFill>
                          <a:srgbClr val="ff8200"/>
                        </a:solidFill>
                        <a:latin typeface="Arial"/>
                      </a:rPr>
                      <a:t>e</a:t>
                    </a:r>
                    <a:r>
                      <a:rPr b="0" lang="en-US" sz="1800" spc="-1" strike="noStrike">
                        <a:solidFill>
                          <a:srgbClr val="ff8200"/>
                        </a:solidFill>
                        <a:latin typeface="Arial"/>
                      </a:rPr>
                      <a:t>s</a:t>
                    </a:r>
                    <a:endParaRPr b="0" lang="en-US" sz="1800" spc="-1" strike="noStrike">
                      <a:latin typeface="Arial"/>
                    </a:endParaRPr>
                  </a:p>
                </p:txBody>
              </p:sp>
              <p:sp>
                <p:nvSpPr>
                  <p:cNvPr id="1336" name="TextShape 43"/>
                  <p:cNvSpPr txBox="1"/>
                  <p:nvPr/>
                </p:nvSpPr>
                <p:spPr>
                  <a:xfrm>
                    <a:off x="5455080" y="4191120"/>
                    <a:ext cx="1983240" cy="241560"/>
                  </a:xfrm>
                  <a:prstGeom prst="rect">
                    <a:avLst/>
                  </a:prstGeom>
                  <a:noFill/>
                  <a:ln>
                    <a:noFill/>
                  </a:ln>
                </p:spPr>
                <p:txBody>
                  <a:bodyPr lIns="90000" rIns="90000" tIns="45000" bIns="45000">
                    <a:noAutofit/>
                  </a:bodyPr>
                  <a:p>
                    <a:pPr algn="r">
                      <a:spcBef>
                        <a:spcPts val="1191"/>
                      </a:spcBef>
                      <a:spcAft>
                        <a:spcPts val="992"/>
                      </a:spcAft>
                    </a:pPr>
                    <a:r>
                      <a:rPr b="1" lang="en-US" sz="1000" spc="-1" strike="noStrike">
                        <a:latin typeface="Arial"/>
                      </a:rPr>
                      <a:t>A</a:t>
                    </a:r>
                    <a:r>
                      <a:rPr b="1" lang="en-US" sz="1000" spc="-1" strike="noStrike">
                        <a:latin typeface="Arial"/>
                      </a:rPr>
                      <a:t>L</a:t>
                    </a:r>
                    <a:r>
                      <a:rPr b="1" lang="en-US" sz="1000" spc="-1" strike="noStrike">
                        <a:latin typeface="Arial"/>
                      </a:rPr>
                      <a:t>I</a:t>
                    </a:r>
                    <a:r>
                      <a:rPr b="1" lang="en-US" sz="1000" spc="-1" strike="noStrike">
                        <a:latin typeface="Arial"/>
                      </a:rPr>
                      <a:t>C</a:t>
                    </a:r>
                    <a:r>
                      <a:rPr b="1" lang="en-US" sz="1000" spc="-1" strike="noStrike">
                        <a:latin typeface="Arial"/>
                      </a:rPr>
                      <a:t>E</a:t>
                    </a:r>
                    <a:r>
                      <a:rPr b="0" lang="en-US" sz="1000" spc="-1" strike="noStrike">
                        <a:latin typeface="Arial"/>
                      </a:rPr>
                      <a:t> </a:t>
                    </a:r>
                    <a:r>
                      <a:rPr b="0" lang="en-US" sz="1000" spc="-1" strike="noStrike">
                        <a:latin typeface="Arial"/>
                        <a:hlinkClick r:id="rId9"/>
                      </a:rPr>
                      <a:t>JHEP 1609 (2016) 164</a:t>
                    </a:r>
                    <a:endParaRPr b="0" lang="en-US" sz="1000" spc="-1" strike="noStrike">
                      <a:latin typeface="Arial"/>
                    </a:endParaRPr>
                  </a:p>
                </p:txBody>
              </p:sp>
            </p:grpSp>
            <p:grpSp>
              <p:nvGrpSpPr>
                <p:cNvPr id="1337" name="Group 44"/>
                <p:cNvGrpSpPr/>
                <p:nvPr/>
              </p:nvGrpSpPr>
              <p:grpSpPr>
                <a:xfrm>
                  <a:off x="5474160" y="3609000"/>
                  <a:ext cx="2056320" cy="858240"/>
                  <a:chOff x="5474160" y="3609000"/>
                  <a:chExt cx="2056320" cy="858240"/>
                </a:xfrm>
              </p:grpSpPr>
              <p:sp>
                <p:nvSpPr>
                  <p:cNvPr id="1338" name="TextShape 45"/>
                  <p:cNvSpPr txBox="1"/>
                  <p:nvPr/>
                </p:nvSpPr>
                <p:spPr>
                  <a:xfrm>
                    <a:off x="5821920" y="3609000"/>
                    <a:ext cx="1708560" cy="858240"/>
                  </a:xfrm>
                  <a:prstGeom prst="rect">
                    <a:avLst/>
                  </a:prstGeom>
                  <a:noFill/>
                  <a:ln>
                    <a:noFill/>
                  </a:ln>
                </p:spPr>
                <p:txBody>
                  <a:bodyPr lIns="90000" rIns="90000" tIns="45000" bIns="45000">
                    <a:noAutofit/>
                  </a:bodyPr>
                  <a:p>
                    <a:r>
                      <a:rPr b="1" lang="en-US" sz="1800" spc="-1" strike="noStrike">
                        <a:solidFill>
                          <a:srgbClr val="58595b"/>
                        </a:solidFill>
                        <a:latin typeface="Arial"/>
                      </a:rPr>
                      <a:t>P</a:t>
                    </a:r>
                    <a:r>
                      <a:rPr b="1" lang="en-US" sz="1800" spc="-1" strike="noStrike">
                        <a:solidFill>
                          <a:srgbClr val="58595b"/>
                        </a:solidFill>
                        <a:latin typeface="Arial"/>
                      </a:rPr>
                      <a:t>o</a:t>
                    </a:r>
                    <a:r>
                      <a:rPr b="1" lang="en-US" sz="1800" spc="-1" strike="noStrike">
                        <a:solidFill>
                          <a:srgbClr val="58595b"/>
                        </a:solidFill>
                        <a:latin typeface="Arial"/>
                      </a:rPr>
                      <a:t>l</a:t>
                    </a:r>
                    <a:r>
                      <a:rPr b="1" lang="en-US" sz="1800" spc="-1" strike="noStrike">
                        <a:solidFill>
                          <a:srgbClr val="58595b"/>
                        </a:solidFill>
                        <a:latin typeface="Arial"/>
                      </a:rPr>
                      <a:t>y</a:t>
                    </a:r>
                    <a:r>
                      <a:rPr b="1" lang="en-US" sz="1800" spc="-1" strike="noStrike">
                        <a:solidFill>
                          <a:srgbClr val="58595b"/>
                        </a:solidFill>
                        <a:latin typeface="Arial"/>
                      </a:rPr>
                      <a:t>n</a:t>
                    </a:r>
                    <a:r>
                      <a:rPr b="1" lang="en-US" sz="1800" spc="-1" strike="noStrike">
                        <a:solidFill>
                          <a:srgbClr val="58595b"/>
                        </a:solidFill>
                        <a:latin typeface="Arial"/>
                      </a:rPr>
                      <a:t>o</a:t>
                    </a:r>
                    <a:r>
                      <a:rPr b="1" lang="en-US" sz="1800" spc="-1" strike="noStrike">
                        <a:solidFill>
                          <a:srgbClr val="58595b"/>
                        </a:solidFill>
                        <a:latin typeface="Arial"/>
                      </a:rPr>
                      <a:t>m</a:t>
                    </a:r>
                    <a:r>
                      <a:rPr b="1" lang="en-US" sz="1800" spc="-1" strike="noStrike">
                        <a:solidFill>
                          <a:srgbClr val="58595b"/>
                        </a:solidFill>
                        <a:latin typeface="Arial"/>
                      </a:rPr>
                      <a:t>i</a:t>
                    </a:r>
                    <a:r>
                      <a:rPr b="1" lang="en-US" sz="1800" spc="-1" strike="noStrike">
                        <a:solidFill>
                          <a:srgbClr val="58595b"/>
                        </a:solidFill>
                        <a:latin typeface="Arial"/>
                      </a:rPr>
                      <a:t>a</a:t>
                    </a:r>
                    <a:r>
                      <a:rPr b="1" lang="en-US" sz="1800" spc="-1" strike="noStrike">
                        <a:solidFill>
                          <a:srgbClr val="58595b"/>
                        </a:solidFill>
                        <a:latin typeface="Arial"/>
                      </a:rPr>
                      <a:t>l</a:t>
                    </a:r>
                    <a:r>
                      <a:rPr b="1" lang="en-US" sz="1800" spc="-1" strike="noStrike">
                        <a:solidFill>
                          <a:srgbClr val="58595b"/>
                        </a:solidFill>
                        <a:latin typeface="Arial"/>
                      </a:rPr>
                      <a:t> </a:t>
                    </a:r>
                    <a:r>
                      <a:rPr b="1" lang="en-US" sz="1800" spc="-1" strike="noStrike">
                        <a:solidFill>
                          <a:srgbClr val="58595b"/>
                        </a:solidFill>
                        <a:latin typeface="Arial"/>
                      </a:rPr>
                      <a:t>F</a:t>
                    </a:r>
                    <a:r>
                      <a:rPr b="1" lang="en-US" sz="1800" spc="-1" strike="noStrike">
                        <a:solidFill>
                          <a:srgbClr val="58595b"/>
                        </a:solidFill>
                        <a:latin typeface="Arial"/>
                      </a:rPr>
                      <a:t>i</a:t>
                    </a:r>
                    <a:r>
                      <a:rPr b="1" lang="en-US" sz="1800" spc="-1" strike="noStrike">
                        <a:solidFill>
                          <a:srgbClr val="58595b"/>
                        </a:solidFill>
                        <a:latin typeface="Arial"/>
                      </a:rPr>
                      <a:t>t</a:t>
                    </a:r>
                    <a:endParaRPr b="0" lang="en-US" sz="1800" spc="-1" strike="noStrike">
                      <a:latin typeface="Arial"/>
                    </a:endParaRPr>
                  </a:p>
                </p:txBody>
              </p:sp>
              <p:sp>
                <p:nvSpPr>
                  <p:cNvPr id="1339" name="Line 46"/>
                  <p:cNvSpPr/>
                  <p:nvPr/>
                </p:nvSpPr>
                <p:spPr>
                  <a:xfrm flipH="1">
                    <a:off x="5474160" y="3796200"/>
                    <a:ext cx="367200" cy="0"/>
                  </a:xfrm>
                  <a:prstGeom prst="line">
                    <a:avLst/>
                  </a:prstGeom>
                  <a:ln w="57240">
                    <a:solidFill>
                      <a:srgbClr val="58595b"/>
                    </a:solidFill>
                    <a:round/>
                    <a:tailEnd len="med" type="triangle" w="med"/>
                  </a:ln>
                </p:spPr>
                <p:style>
                  <a:lnRef idx="0"/>
                  <a:fillRef idx="0"/>
                  <a:effectRef idx="0"/>
                  <a:fontRef idx="minor"/>
                </p:style>
              </p:sp>
            </p:grpSp>
          </p:grpSp>
          <p:sp>
            <p:nvSpPr>
              <p:cNvPr id="1340" name="TextShape 47"/>
              <p:cNvSpPr txBox="1"/>
              <p:nvPr/>
            </p:nvSpPr>
            <p:spPr>
              <a:xfrm>
                <a:off x="7945920" y="3753000"/>
                <a:ext cx="466560" cy="401040"/>
              </a:xfrm>
              <a:prstGeom prst="rect">
                <a:avLst/>
              </a:prstGeom>
              <a:noFill/>
              <a:ln>
                <a:noFill/>
              </a:ln>
            </p:spPr>
            <p:txBody>
              <a:bodyPr lIns="90000" rIns="90000" tIns="45000" bIns="45000">
                <a:noAutofit/>
              </a:bodyPr>
              <a:p>
                <a:r>
                  <a:rPr b="1" lang="en-US" sz="1800" spc="-1" strike="noStrike">
                    <a:solidFill>
                      <a:srgbClr val="58595b"/>
                    </a:solidFill>
                    <a:latin typeface="Arial"/>
                  </a:rPr>
                  <a:t>v</a:t>
                </a:r>
                <a:r>
                  <a:rPr b="1" lang="en-US" sz="1800" spc="-1" strike="noStrike" baseline="-33000">
                    <a:solidFill>
                      <a:srgbClr val="58595b"/>
                    </a:solidFill>
                    <a:latin typeface="Arial"/>
                  </a:rPr>
                  <a:t>n</a:t>
                </a:r>
                <a:endParaRPr b="0" lang="en-US" sz="1800" spc="-1" strike="noStrike">
                  <a:latin typeface="Arial"/>
                </a:endParaRPr>
              </a:p>
            </p:txBody>
          </p:sp>
          <p:sp>
            <p:nvSpPr>
              <p:cNvPr id="1341" name="Line 48"/>
              <p:cNvSpPr/>
              <p:nvPr/>
            </p:nvSpPr>
            <p:spPr>
              <a:xfrm>
                <a:off x="7561800" y="3940200"/>
                <a:ext cx="367200" cy="0"/>
              </a:xfrm>
              <a:prstGeom prst="line">
                <a:avLst/>
              </a:prstGeom>
              <a:ln w="57240">
                <a:solidFill>
                  <a:srgbClr val="58595b"/>
                </a:solidFill>
                <a:round/>
                <a:tailEnd len="med" type="triangle" w="med"/>
              </a:ln>
            </p:spPr>
            <p:style>
              <a:lnRef idx="0"/>
              <a:fillRef idx="0"/>
              <a:effectRef idx="0"/>
              <a:fontRef idx="minor"/>
            </p:style>
          </p:sp>
          <p:sp>
            <p:nvSpPr>
              <p:cNvPr id="1342" name="Line 49"/>
              <p:cNvSpPr/>
              <p:nvPr/>
            </p:nvSpPr>
            <p:spPr>
              <a:xfrm>
                <a:off x="8321040" y="3931920"/>
                <a:ext cx="257760" cy="522720"/>
              </a:xfrm>
              <a:prstGeom prst="line">
                <a:avLst/>
              </a:prstGeom>
              <a:ln w="57240">
                <a:solidFill>
                  <a:srgbClr val="58595b"/>
                </a:solidFill>
                <a:round/>
                <a:tailEnd len="med" type="triangle" w="med"/>
              </a:ln>
            </p:spPr>
            <p:style>
              <a:lnRef idx="0"/>
              <a:fillRef idx="0"/>
              <a:effectRef idx="0"/>
              <a:fontRef idx="minor"/>
            </p:style>
          </p:sp>
          <p:sp>
            <p:nvSpPr>
              <p:cNvPr id="1343" name="TextShape 50"/>
              <p:cNvSpPr txBox="1"/>
              <p:nvPr/>
            </p:nvSpPr>
            <p:spPr>
              <a:xfrm>
                <a:off x="7945920" y="4437000"/>
                <a:ext cx="1472400" cy="346320"/>
              </a:xfrm>
              <a:prstGeom prst="rect">
                <a:avLst/>
              </a:prstGeom>
              <a:noFill/>
              <a:ln>
                <a:noFill/>
              </a:ln>
            </p:spPr>
            <p:txBody>
              <a:bodyPr lIns="90000" rIns="90000" tIns="45000" bIns="45000">
                <a:noAutofit/>
              </a:bodyPr>
              <a:p>
                <a:r>
                  <a:rPr b="1" lang="en-US" sz="1800" spc="-1" strike="noStrike">
                    <a:solidFill>
                      <a:srgbClr val="58595b"/>
                    </a:solidFill>
                    <a:latin typeface="Arial"/>
                  </a:rPr>
                  <a:t>Random </a:t>
                </a:r>
                <a:r>
                  <a:rPr b="1" lang="en-US" sz="1800" spc="-1" strike="noStrike">
                    <a:solidFill>
                      <a:srgbClr val="58595b"/>
                    </a:solidFill>
                    <a:latin typeface="Arial"/>
                    <a:ea typeface="Arial"/>
                  </a:rPr>
                  <a:t>φ</a:t>
                </a:r>
                <a:endParaRPr b="0" lang="en-US" sz="1800" spc="-1" strike="noStrike">
                  <a:latin typeface="Arial"/>
                </a:endParaRPr>
              </a:p>
            </p:txBody>
          </p:sp>
        </p:grpSp>
      </p:grpSp>
      <p:grpSp>
        <p:nvGrpSpPr>
          <p:cNvPr id="1344" name="Group 51"/>
          <p:cNvGrpSpPr/>
          <p:nvPr/>
        </p:nvGrpSpPr>
        <p:grpSpPr>
          <a:xfrm>
            <a:off x="254880" y="4591440"/>
            <a:ext cx="3804480" cy="731520"/>
            <a:chOff x="254880" y="4591440"/>
            <a:chExt cx="3804480" cy="731520"/>
          </a:xfrm>
        </p:grpSpPr>
        <p:sp>
          <p:nvSpPr>
            <p:cNvPr id="1345" name="CustomShape 52"/>
            <p:cNvSpPr/>
            <p:nvPr/>
          </p:nvSpPr>
          <p:spPr>
            <a:xfrm>
              <a:off x="254880" y="4591440"/>
              <a:ext cx="3749040" cy="731520"/>
            </a:xfrm>
            <a:custGeom>
              <a:avLst/>
              <a:gdLst/>
              <a:ahLst/>
              <a:rect l="0" t="0" r="r" b="b"/>
              <a:pathLst>
                <a:path w="10416" h="2034">
                  <a:moveTo>
                    <a:pt x="338" y="0"/>
                  </a:moveTo>
                  <a:lnTo>
                    <a:pt x="339" y="0"/>
                  </a:lnTo>
                  <a:cubicBezTo>
                    <a:pt x="279" y="0"/>
                    <a:pt x="221" y="16"/>
                    <a:pt x="169" y="45"/>
                  </a:cubicBezTo>
                  <a:cubicBezTo>
                    <a:pt x="118" y="75"/>
                    <a:pt x="75" y="118"/>
                    <a:pt x="45" y="169"/>
                  </a:cubicBezTo>
                  <a:cubicBezTo>
                    <a:pt x="16" y="221"/>
                    <a:pt x="0" y="279"/>
                    <a:pt x="0" y="339"/>
                  </a:cubicBezTo>
                  <a:lnTo>
                    <a:pt x="0" y="1694"/>
                  </a:lnTo>
                  <a:lnTo>
                    <a:pt x="0" y="1694"/>
                  </a:lnTo>
                  <a:cubicBezTo>
                    <a:pt x="0" y="1754"/>
                    <a:pt x="16" y="1812"/>
                    <a:pt x="45" y="1864"/>
                  </a:cubicBezTo>
                  <a:cubicBezTo>
                    <a:pt x="75" y="1915"/>
                    <a:pt x="118" y="1958"/>
                    <a:pt x="169" y="1988"/>
                  </a:cubicBezTo>
                  <a:cubicBezTo>
                    <a:pt x="221" y="2017"/>
                    <a:pt x="279" y="2033"/>
                    <a:pt x="339" y="2033"/>
                  </a:cubicBezTo>
                  <a:lnTo>
                    <a:pt x="10076" y="2033"/>
                  </a:lnTo>
                  <a:lnTo>
                    <a:pt x="10076" y="2033"/>
                  </a:lnTo>
                  <a:cubicBezTo>
                    <a:pt x="10136" y="2033"/>
                    <a:pt x="10194" y="2017"/>
                    <a:pt x="10246" y="1988"/>
                  </a:cubicBezTo>
                  <a:cubicBezTo>
                    <a:pt x="10297" y="1958"/>
                    <a:pt x="10340" y="1915"/>
                    <a:pt x="10370" y="1864"/>
                  </a:cubicBezTo>
                  <a:cubicBezTo>
                    <a:pt x="10399" y="1812"/>
                    <a:pt x="10415" y="1754"/>
                    <a:pt x="10415" y="1694"/>
                  </a:cubicBezTo>
                  <a:lnTo>
                    <a:pt x="10415" y="338"/>
                  </a:lnTo>
                  <a:lnTo>
                    <a:pt x="10415" y="339"/>
                  </a:lnTo>
                  <a:lnTo>
                    <a:pt x="10415" y="339"/>
                  </a:lnTo>
                  <a:cubicBezTo>
                    <a:pt x="10415" y="279"/>
                    <a:pt x="10399" y="221"/>
                    <a:pt x="10370" y="169"/>
                  </a:cubicBezTo>
                  <a:cubicBezTo>
                    <a:pt x="10340" y="118"/>
                    <a:pt x="10297" y="75"/>
                    <a:pt x="10246" y="45"/>
                  </a:cubicBezTo>
                  <a:cubicBezTo>
                    <a:pt x="10194" y="16"/>
                    <a:pt x="10136" y="0"/>
                    <a:pt x="10076" y="0"/>
                  </a:cubicBezTo>
                  <a:lnTo>
                    <a:pt x="338" y="0"/>
                  </a:lnTo>
                </a:path>
              </a:pathLst>
            </a:custGeom>
            <a:solidFill>
              <a:srgbClr val="ed1c24"/>
            </a:solidFill>
            <a:ln>
              <a:solidFill>
                <a:srgbClr val="3465a4"/>
              </a:solidFill>
            </a:ln>
          </p:spPr>
          <p:style>
            <a:lnRef idx="0"/>
            <a:fillRef idx="0"/>
            <a:effectRef idx="0"/>
            <a:fontRef idx="minor"/>
          </p:style>
        </p:sp>
        <p:sp>
          <p:nvSpPr>
            <p:cNvPr id="1346" name="TextShape 53"/>
            <p:cNvSpPr txBox="1"/>
            <p:nvPr/>
          </p:nvSpPr>
          <p:spPr>
            <a:xfrm>
              <a:off x="310320" y="4627440"/>
              <a:ext cx="3749040" cy="657000"/>
            </a:xfrm>
            <a:prstGeom prst="rect">
              <a:avLst/>
            </a:prstGeom>
            <a:noFill/>
            <a:ln>
              <a:noFill/>
            </a:ln>
          </p:spPr>
          <p:txBody>
            <a:bodyPr lIns="90000" rIns="90000" tIns="45000" bIns="45000">
              <a:noAutofit/>
            </a:bodyPr>
            <a:p>
              <a:r>
                <a:rPr b="1" lang="en-US" sz="2000" spc="-1" strike="noStrike">
                  <a:latin typeface="Arial"/>
                </a:rPr>
                <a:t>No jets! No resonances</a:t>
              </a:r>
              <a:endParaRPr b="0" lang="en-US" sz="2000" spc="-1" strike="noStrike">
                <a:latin typeface="Arial"/>
              </a:endParaRPr>
            </a:p>
            <a:p>
              <a:r>
                <a:rPr b="1" lang="en-US" sz="2000" spc="-1" strike="noStrike">
                  <a:latin typeface="Arial"/>
                </a:rPr>
                <a:t>Emulates hydro correlations </a:t>
              </a:r>
              <a:endParaRPr b="0" lang="en-US" sz="2000" spc="-1" strike="noStrike">
                <a:latin typeface="Arial"/>
              </a:endParaRPr>
            </a:p>
          </p:txBody>
        </p:sp>
      </p:gr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7" name="TextShape 1"/>
          <p:cNvSpPr txBox="1"/>
          <p:nvPr/>
        </p:nvSpPr>
        <p:spPr>
          <a:xfrm>
            <a:off x="504000" y="226080"/>
            <a:ext cx="9071640" cy="946440"/>
          </a:xfrm>
          <a:prstGeom prst="rect">
            <a:avLst/>
          </a:prstGeom>
          <a:noFill/>
          <a:ln>
            <a:noFill/>
          </a:ln>
        </p:spPr>
        <p:txBody>
          <a:bodyPr lIns="0" rIns="0" tIns="0" bIns="0" anchor="ctr">
            <a:noAutofit/>
          </a:bodyPr>
          <a:p>
            <a:pPr algn="ctr"/>
            <a:r>
              <a:rPr b="0" lang="en-US" sz="3300" spc="-1" strike="noStrike">
                <a:latin typeface="Arial"/>
              </a:rPr>
              <a:t>PYTHIA Angantyr</a:t>
            </a:r>
            <a:endParaRPr b="0" lang="en-US" sz="3300" spc="-1" strike="noStrike">
              <a:latin typeface="Arial"/>
            </a:endParaRPr>
          </a:p>
        </p:txBody>
      </p:sp>
      <p:sp>
        <p:nvSpPr>
          <p:cNvPr id="1348" name="TextShape 2"/>
          <p:cNvSpPr txBox="1"/>
          <p:nvPr/>
        </p:nvSpPr>
        <p:spPr>
          <a:xfrm>
            <a:off x="324000" y="1290600"/>
            <a:ext cx="5073840" cy="3288240"/>
          </a:xfrm>
          <a:prstGeom prst="rect">
            <a:avLst/>
          </a:prstGeom>
          <a:noFill/>
          <a:ln>
            <a:noFill/>
          </a:ln>
        </p:spPr>
        <p:txBody>
          <a:bodyPr lIns="0" rIns="0" tIns="0" bIns="0">
            <a:normAutofit/>
          </a:bodyPr>
          <a:p>
            <a:pPr marL="432000" indent="-324000">
              <a:spcAft>
                <a:spcPts val="1057"/>
              </a:spcAft>
              <a:buClr>
                <a:srgbClr val="000000"/>
              </a:buClr>
              <a:buSzPct val="45000"/>
              <a:buFont typeface="Wingdings" charset="2"/>
              <a:buChar char=""/>
            </a:pPr>
            <a:r>
              <a:rPr b="0" lang="en-US" sz="2400" spc="-1" strike="noStrike">
                <a:latin typeface="Arial"/>
              </a:rPr>
              <a:t>Based on PYTHIA 8</a:t>
            </a:r>
            <a:br/>
            <a:r>
              <a:rPr b="0" lang="en-US" sz="1000" spc="-1" strike="noStrike">
                <a:latin typeface="Arial"/>
              </a:rPr>
              <a:t>Sjöstrand, Mrenna &amp; Skands, </a:t>
            </a:r>
            <a:br/>
            <a:r>
              <a:rPr b="0" lang="en-US" sz="1000" spc="-1" strike="noStrike">
                <a:latin typeface="Arial"/>
                <a:hlinkClick r:id="rId1"/>
              </a:rPr>
              <a:t>JHEP05 (2006) 026</a:t>
            </a:r>
            <a:br/>
            <a:r>
              <a:rPr b="0" lang="en-US" sz="1000" spc="-1" strike="noStrike">
                <a:latin typeface="Arial"/>
                <a:hlinkClick r:id="rId2"/>
              </a:rPr>
              <a:t>Comput. Phys. Comm. 178 (2008) 852.</a:t>
            </a:r>
            <a:endParaRPr b="0" lang="en-US" sz="10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Based on Fritiof &amp; wounded nucleons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N-N collisions w/fluctuating radii </a:t>
            </a:r>
            <a:r>
              <a:rPr b="0" lang="en-US" sz="2400" spc="-1" strike="noStrike">
                <a:latin typeface="Arial"/>
                <a:ea typeface="Arial"/>
              </a:rPr>
              <a:t>→</a:t>
            </a:r>
            <a:r>
              <a:rPr b="0" lang="en-US" sz="2400" spc="-1" strike="noStrike">
                <a:latin typeface="Arial"/>
              </a:rPr>
              <a:t> fluctuating </a:t>
            </a:r>
            <a:r>
              <a:rPr b="0" lang="en-US" sz="2400" spc="-1" strike="noStrike">
                <a:latin typeface="Arial"/>
                <a:ea typeface="Arial"/>
              </a:rPr>
              <a:t>σ</a:t>
            </a:r>
            <a:endParaRPr b="0" lang="en-US" sz="2400" spc="-1" strike="noStrike">
              <a:latin typeface="Arial"/>
            </a:endParaRPr>
          </a:p>
        </p:txBody>
      </p:sp>
      <p:sp>
        <p:nvSpPr>
          <p:cNvPr id="1349" name="TextShape 3"/>
          <p:cNvSpPr txBox="1"/>
          <p:nvPr/>
        </p:nvSpPr>
        <p:spPr>
          <a:xfrm>
            <a:off x="3577680" y="975600"/>
            <a:ext cx="2329560" cy="290160"/>
          </a:xfrm>
          <a:prstGeom prst="rect">
            <a:avLst/>
          </a:prstGeom>
          <a:noFill/>
          <a:ln>
            <a:noFill/>
          </a:ln>
        </p:spPr>
        <p:txBody>
          <a:bodyPr lIns="90000" rIns="90000" tIns="45000" bIns="45000">
            <a:noAutofit/>
          </a:bodyPr>
          <a:p>
            <a:pPr algn="ctr">
              <a:spcBef>
                <a:spcPts val="1191"/>
              </a:spcBef>
              <a:spcAft>
                <a:spcPts val="992"/>
              </a:spcAft>
            </a:pPr>
            <a:r>
              <a:rPr b="0" lang="en-US" sz="1400" spc="-1" strike="noStrike">
                <a:latin typeface="Arial"/>
                <a:hlinkClick r:id="rId3"/>
              </a:rPr>
              <a:t>JHEP (2018) 2018: 134</a:t>
            </a:r>
            <a:endParaRPr b="0" lang="en-US" sz="1400" spc="-1" strike="noStrike">
              <a:latin typeface="Arial"/>
            </a:endParaRPr>
          </a:p>
        </p:txBody>
      </p:sp>
      <p:pic>
        <p:nvPicPr>
          <p:cNvPr id="1350" name="" descr=""/>
          <p:cNvPicPr/>
          <p:nvPr/>
        </p:nvPicPr>
        <p:blipFill>
          <a:blip r:embed="rId4"/>
          <a:srcRect l="0" t="6490" r="51870" b="16506"/>
          <a:stretch/>
        </p:blipFill>
        <p:spPr>
          <a:xfrm>
            <a:off x="5577840" y="1371600"/>
            <a:ext cx="4206240" cy="3569400"/>
          </a:xfrm>
          <a:prstGeom prst="rect">
            <a:avLst/>
          </a:prstGeom>
          <a:ln>
            <a:noFill/>
          </a:ln>
        </p:spPr>
      </p:pic>
      <p:grpSp>
        <p:nvGrpSpPr>
          <p:cNvPr id="1351" name="Group 4"/>
          <p:cNvGrpSpPr/>
          <p:nvPr/>
        </p:nvGrpSpPr>
        <p:grpSpPr>
          <a:xfrm>
            <a:off x="254880" y="4483800"/>
            <a:ext cx="4774320" cy="731520"/>
            <a:chOff x="254880" y="4483800"/>
            <a:chExt cx="4774320" cy="731520"/>
          </a:xfrm>
        </p:grpSpPr>
        <p:sp>
          <p:nvSpPr>
            <p:cNvPr id="1352" name="CustomShape 5"/>
            <p:cNvSpPr/>
            <p:nvPr/>
          </p:nvSpPr>
          <p:spPr>
            <a:xfrm>
              <a:off x="254880" y="4483800"/>
              <a:ext cx="4682880" cy="731520"/>
            </a:xfrm>
            <a:custGeom>
              <a:avLst/>
              <a:gdLst/>
              <a:ahLst/>
              <a:rect l="0" t="0" r="r" b="b"/>
              <a:pathLst>
                <a:path w="13010" h="2034">
                  <a:moveTo>
                    <a:pt x="338" y="0"/>
                  </a:moveTo>
                  <a:lnTo>
                    <a:pt x="339" y="0"/>
                  </a:lnTo>
                  <a:cubicBezTo>
                    <a:pt x="279" y="0"/>
                    <a:pt x="221" y="16"/>
                    <a:pt x="169" y="45"/>
                  </a:cubicBezTo>
                  <a:cubicBezTo>
                    <a:pt x="118" y="75"/>
                    <a:pt x="75" y="118"/>
                    <a:pt x="45" y="169"/>
                  </a:cubicBezTo>
                  <a:cubicBezTo>
                    <a:pt x="16" y="221"/>
                    <a:pt x="0" y="279"/>
                    <a:pt x="0" y="339"/>
                  </a:cubicBezTo>
                  <a:lnTo>
                    <a:pt x="0" y="1694"/>
                  </a:lnTo>
                  <a:lnTo>
                    <a:pt x="0" y="1694"/>
                  </a:lnTo>
                  <a:cubicBezTo>
                    <a:pt x="0" y="1754"/>
                    <a:pt x="16" y="1812"/>
                    <a:pt x="45" y="1864"/>
                  </a:cubicBezTo>
                  <a:cubicBezTo>
                    <a:pt x="75" y="1915"/>
                    <a:pt x="118" y="1958"/>
                    <a:pt x="169" y="1988"/>
                  </a:cubicBezTo>
                  <a:cubicBezTo>
                    <a:pt x="221" y="2017"/>
                    <a:pt x="279" y="2033"/>
                    <a:pt x="339" y="2033"/>
                  </a:cubicBezTo>
                  <a:lnTo>
                    <a:pt x="12670" y="2033"/>
                  </a:lnTo>
                  <a:lnTo>
                    <a:pt x="12670" y="2033"/>
                  </a:lnTo>
                  <a:cubicBezTo>
                    <a:pt x="12730" y="2033"/>
                    <a:pt x="12788" y="2017"/>
                    <a:pt x="12840" y="1988"/>
                  </a:cubicBezTo>
                  <a:cubicBezTo>
                    <a:pt x="12891" y="1958"/>
                    <a:pt x="12934" y="1915"/>
                    <a:pt x="12964" y="1864"/>
                  </a:cubicBezTo>
                  <a:cubicBezTo>
                    <a:pt x="12993" y="1812"/>
                    <a:pt x="13009" y="1754"/>
                    <a:pt x="13009" y="1694"/>
                  </a:cubicBezTo>
                  <a:lnTo>
                    <a:pt x="13009" y="338"/>
                  </a:lnTo>
                  <a:lnTo>
                    <a:pt x="13009" y="339"/>
                  </a:lnTo>
                  <a:lnTo>
                    <a:pt x="13009" y="339"/>
                  </a:lnTo>
                  <a:cubicBezTo>
                    <a:pt x="13009" y="279"/>
                    <a:pt x="12993" y="221"/>
                    <a:pt x="12964" y="169"/>
                  </a:cubicBezTo>
                  <a:cubicBezTo>
                    <a:pt x="12934" y="118"/>
                    <a:pt x="12891" y="75"/>
                    <a:pt x="12840" y="45"/>
                  </a:cubicBezTo>
                  <a:cubicBezTo>
                    <a:pt x="12788" y="16"/>
                    <a:pt x="12730" y="0"/>
                    <a:pt x="12670" y="0"/>
                  </a:cubicBezTo>
                  <a:lnTo>
                    <a:pt x="338" y="0"/>
                  </a:lnTo>
                </a:path>
              </a:pathLst>
            </a:custGeom>
            <a:solidFill>
              <a:srgbClr val="ed1c24"/>
            </a:solidFill>
            <a:ln>
              <a:solidFill>
                <a:srgbClr val="3465a4"/>
              </a:solidFill>
            </a:ln>
          </p:spPr>
          <p:style>
            <a:lnRef idx="0"/>
            <a:fillRef idx="0"/>
            <a:effectRef idx="0"/>
            <a:fontRef idx="minor"/>
          </p:style>
        </p:sp>
        <p:sp>
          <p:nvSpPr>
            <p:cNvPr id="1353" name="TextShape 6"/>
            <p:cNvSpPr txBox="1"/>
            <p:nvPr/>
          </p:nvSpPr>
          <p:spPr>
            <a:xfrm>
              <a:off x="310320" y="4519800"/>
              <a:ext cx="4718880" cy="675720"/>
            </a:xfrm>
            <a:prstGeom prst="rect">
              <a:avLst/>
            </a:prstGeom>
            <a:noFill/>
            <a:ln>
              <a:noFill/>
            </a:ln>
          </p:spPr>
          <p:txBody>
            <a:bodyPr lIns="90000" rIns="90000" tIns="45000" bIns="45000">
              <a:noAutofit/>
            </a:bodyPr>
            <a:p>
              <a:r>
                <a:rPr b="1" lang="en-US" sz="2000" spc="-1" strike="noStrike">
                  <a:latin typeface="Arial"/>
                </a:rPr>
                <a:t>Lots of jets! And resonances!</a:t>
              </a:r>
              <a:endParaRPr b="0" lang="en-US" sz="2000" spc="-1" strike="noStrike">
                <a:latin typeface="Arial"/>
              </a:endParaRPr>
            </a:p>
            <a:p>
              <a:r>
                <a:rPr b="1" lang="en-US" sz="2000" spc="-1" strike="noStrike">
                  <a:latin typeface="Arial"/>
                </a:rPr>
                <a:t>No hydrodynamics, no jet quenching</a:t>
              </a:r>
              <a:endParaRPr b="0" lang="en-US" sz="2000" spc="-1" strike="noStrike">
                <a:latin typeface="Arial"/>
              </a:endParaRPr>
            </a:p>
          </p:txBody>
        </p:sp>
      </p:gr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4" name="TextShape 1"/>
          <p:cNvSpPr txBox="1"/>
          <p:nvPr/>
        </p:nvSpPr>
        <p:spPr>
          <a:xfrm>
            <a:off x="0" y="82080"/>
            <a:ext cx="7772400" cy="688320"/>
          </a:xfrm>
          <a:prstGeom prst="rect">
            <a:avLst/>
          </a:prstGeom>
          <a:noFill/>
          <a:ln>
            <a:noFill/>
          </a:ln>
        </p:spPr>
        <p:txBody>
          <a:bodyPr lIns="0" rIns="0" tIns="0" bIns="0" anchor="ctr">
            <a:noAutofit/>
          </a:bodyPr>
          <a:p>
            <a:pPr algn="ctr"/>
            <a:r>
              <a:rPr b="0" lang="en-US" sz="3700" spc="-1" strike="noStrike">
                <a:latin typeface="Arial"/>
              </a:rPr>
              <a:t>Area-based background </a:t>
            </a:r>
            <a:r>
              <a:rPr b="0" lang="en-US" sz="3700" spc="-1" strike="noStrike">
                <a:latin typeface="Arial"/>
              </a:rPr>
              <a:t>subtraction</a:t>
            </a:r>
            <a:endParaRPr b="0" lang="en-US" sz="3700" spc="-1" strike="noStrike">
              <a:latin typeface="Arial"/>
            </a:endParaRPr>
          </a:p>
        </p:txBody>
      </p:sp>
      <p:grpSp>
        <p:nvGrpSpPr>
          <p:cNvPr id="1355" name="Group 2"/>
          <p:cNvGrpSpPr/>
          <p:nvPr/>
        </p:nvGrpSpPr>
        <p:grpSpPr>
          <a:xfrm>
            <a:off x="4610880" y="1280160"/>
            <a:ext cx="5120640" cy="3475440"/>
            <a:chOff x="4610880" y="1280160"/>
            <a:chExt cx="5120640" cy="3475440"/>
          </a:xfrm>
        </p:grpSpPr>
        <p:pic>
          <p:nvPicPr>
            <p:cNvPr id="1356" name="" descr=""/>
            <p:cNvPicPr/>
            <p:nvPr/>
          </p:nvPicPr>
          <p:blipFill>
            <a:blip r:embed="rId1"/>
            <a:stretch/>
          </p:blipFill>
          <p:spPr>
            <a:xfrm>
              <a:off x="4961520" y="1280160"/>
              <a:ext cx="4770000" cy="3344400"/>
            </a:xfrm>
            <a:prstGeom prst="rect">
              <a:avLst/>
            </a:prstGeom>
            <a:ln>
              <a:noFill/>
            </a:ln>
          </p:spPr>
        </p:pic>
        <mc:AlternateContent>
          <mc:Choice xmlns:a14="http://schemas.microsoft.com/office/drawing/2010/main" Requires="a14">
            <p:sp>
              <p:nvSpPr>
                <p:cNvPr id="1357" name="Formula 3"/>
                <p:cNvSpPr txBox="1"/>
                <p:nvPr/>
              </p:nvSpPr>
              <p:spPr>
                <a:xfrm rot="20555400">
                  <a:off x="5169600" y="3858480"/>
                  <a:ext cx="288000" cy="361080"/>
                </a:xfrm>
                <a:prstGeom prst="rect">
                  <a:avLst/>
                </a:prstGeom>
              </p:spPr>
              <p:txBody>
                <a:bodyPr/>
                <a:p>
                  <a14:m>
                    <m:oMath xmlns:m="http://schemas.openxmlformats.org/officeDocument/2006/math">
                      <m:r>
                        <m:t xml:space="preserve">ϕ</m:t>
                      </m:r>
                    </m:oMath>
                  </a14:m>
                </a:p>
              </p:txBody>
            </p:sp>
          </mc:Choice>
          <mc:Fallback/>
        </mc:AlternateContent>
        <mc:AlternateContent>
          <mc:Choice xmlns:a14="http://schemas.microsoft.com/office/drawing/2010/main" Requires="a14">
            <p:sp>
              <p:nvSpPr>
                <p:cNvPr id="1358" name="Formula 4"/>
                <p:cNvSpPr txBox="1"/>
                <p:nvPr/>
              </p:nvSpPr>
              <p:spPr>
                <a:xfrm>
                  <a:off x="7659000" y="4469400"/>
                  <a:ext cx="316080" cy="286200"/>
                </a:xfrm>
                <a:prstGeom prst="rect">
                  <a:avLst/>
                </a:prstGeom>
              </p:spPr>
              <p:txBody>
                <a:bodyPr/>
                <a:p>
                  <a14:m>
                    <m:oMath xmlns:m="http://schemas.openxmlformats.org/officeDocument/2006/math">
                      <m:r>
                        <m:t xml:space="preserve">η</m:t>
                      </m:r>
                    </m:oMath>
                  </a14:m>
                </a:p>
              </p:txBody>
            </p:sp>
          </mc:Choice>
          <mc:Fallback/>
        </mc:AlternateContent>
        <p:sp>
          <p:nvSpPr>
            <p:cNvPr id="1359" name="TextShape 5"/>
            <p:cNvSpPr txBox="1"/>
            <p:nvPr/>
          </p:nvSpPr>
          <p:spPr>
            <a:xfrm rot="16200000">
              <a:off x="3754800" y="2410200"/>
              <a:ext cx="2058120" cy="346320"/>
            </a:xfrm>
            <a:prstGeom prst="rect">
              <a:avLst/>
            </a:prstGeom>
            <a:noFill/>
            <a:ln>
              <a:noFill/>
            </a:ln>
          </p:spPr>
          <p:txBody>
            <a:bodyPr lIns="90000" rIns="90000" tIns="45000" bIns="45000">
              <a:noAutofit/>
            </a:bodyPr>
            <a:p>
              <a:r>
                <a:rPr b="0" lang="en-US" sz="1800" spc="-1" strike="noStrike">
                  <a:latin typeface="Arial"/>
                </a:rPr>
                <a:t>Energy (arb. units)</a:t>
              </a:r>
              <a:endParaRPr b="0" lang="en-US" sz="1800" spc="-1" strike="noStrike">
                <a:latin typeface="Arial"/>
              </a:endParaRPr>
            </a:p>
          </p:txBody>
        </p:sp>
        <p:sp>
          <p:nvSpPr>
            <p:cNvPr id="1360" name="TextShape 6"/>
            <p:cNvSpPr txBox="1"/>
            <p:nvPr/>
          </p:nvSpPr>
          <p:spPr>
            <a:xfrm>
              <a:off x="5205600" y="2624040"/>
              <a:ext cx="1710720" cy="374040"/>
            </a:xfrm>
            <a:prstGeom prst="rect">
              <a:avLst/>
            </a:prstGeom>
            <a:noFill/>
            <a:ln>
              <a:noFill/>
            </a:ln>
          </p:spPr>
          <p:txBody>
            <a:bodyPr lIns="90000" rIns="90000" tIns="45000" bIns="45000">
              <a:noAutofit/>
            </a:bodyPr>
            <a:p>
              <a:r>
                <a:rPr b="0" lang="en-US" sz="1000" spc="-1" strike="noStrike">
                  <a:latin typeface="Arial"/>
                </a:rPr>
                <a:t>Cacciari &amp; Salam</a:t>
              </a:r>
              <a:br/>
              <a:r>
                <a:rPr b="0" lang="en-US" sz="1000" spc="-1" strike="noStrike">
                  <a:latin typeface="Arial"/>
                  <a:hlinkClick r:id="rId2"/>
                </a:rPr>
                <a:t>Phys.Lett.B641:57-61,2006</a:t>
              </a:r>
              <a:endParaRPr b="0" lang="en-US" sz="1000" spc="-1" strike="noStrike">
                <a:latin typeface="Arial"/>
              </a:endParaRPr>
            </a:p>
          </p:txBody>
        </p:sp>
        <p:sp>
          <p:nvSpPr>
            <p:cNvPr id="1361" name="TextShape 7"/>
            <p:cNvSpPr txBox="1"/>
            <p:nvPr/>
          </p:nvSpPr>
          <p:spPr>
            <a:xfrm>
              <a:off x="8451360" y="1482480"/>
              <a:ext cx="1280160" cy="431640"/>
            </a:xfrm>
            <a:prstGeom prst="rect">
              <a:avLst/>
            </a:prstGeom>
            <a:noFill/>
            <a:ln>
              <a:noFill/>
            </a:ln>
          </p:spPr>
          <p:txBody>
            <a:bodyPr lIns="90000" rIns="90000" tIns="45000" bIns="45000">
              <a:noAutofit/>
            </a:bodyPr>
            <a:p>
              <a:pPr algn="r"/>
              <a:r>
                <a:rPr b="1" lang="en-US" sz="1200" spc="-1" strike="noStrike">
                  <a:latin typeface="Arial"/>
                </a:rPr>
                <a:t>Cacciari DIS 2006</a:t>
              </a:r>
              <a:endParaRPr b="0" lang="en-US" sz="1200" spc="-1" strike="noStrike">
                <a:latin typeface="Arial"/>
              </a:endParaRPr>
            </a:p>
          </p:txBody>
        </p:sp>
      </p:grpSp>
      <p:grpSp>
        <p:nvGrpSpPr>
          <p:cNvPr id="1362" name="Group 8"/>
          <p:cNvGrpSpPr/>
          <p:nvPr/>
        </p:nvGrpSpPr>
        <p:grpSpPr>
          <a:xfrm>
            <a:off x="817200" y="828720"/>
            <a:ext cx="3017520" cy="4425120"/>
            <a:chOff x="817200" y="828720"/>
            <a:chExt cx="3017520" cy="4425120"/>
          </a:xfrm>
        </p:grpSpPr>
        <p:grpSp>
          <p:nvGrpSpPr>
            <p:cNvPr id="1363" name="Group 9"/>
            <p:cNvGrpSpPr/>
            <p:nvPr/>
          </p:nvGrpSpPr>
          <p:grpSpPr>
            <a:xfrm>
              <a:off x="817200" y="1471680"/>
              <a:ext cx="3017520" cy="2139120"/>
              <a:chOff x="817200" y="1471680"/>
              <a:chExt cx="3017520" cy="2139120"/>
            </a:xfrm>
          </p:grpSpPr>
          <p:sp>
            <p:nvSpPr>
              <p:cNvPr id="1364" name="CustomShape 10"/>
              <p:cNvSpPr/>
              <p:nvPr/>
            </p:nvSpPr>
            <p:spPr>
              <a:xfrm>
                <a:off x="817200" y="1506960"/>
                <a:ext cx="2926080" cy="2103840"/>
              </a:xfrm>
              <a:custGeom>
                <a:avLst/>
                <a:gdLst/>
                <a:ahLst/>
                <a:rect l="0" t="0" r="r" b="b"/>
                <a:pathLst>
                  <a:path w="8130" h="5846">
                    <a:moveTo>
                      <a:pt x="974" y="0"/>
                    </a:moveTo>
                    <a:lnTo>
                      <a:pt x="974" y="0"/>
                    </a:lnTo>
                    <a:cubicBezTo>
                      <a:pt x="803" y="0"/>
                      <a:pt x="635" y="45"/>
                      <a:pt x="487" y="131"/>
                    </a:cubicBezTo>
                    <a:cubicBezTo>
                      <a:pt x="339" y="216"/>
                      <a:pt x="216" y="339"/>
                      <a:pt x="131" y="487"/>
                    </a:cubicBezTo>
                    <a:cubicBezTo>
                      <a:pt x="45" y="635"/>
                      <a:pt x="0" y="803"/>
                      <a:pt x="0" y="974"/>
                    </a:cubicBezTo>
                    <a:lnTo>
                      <a:pt x="0" y="4870"/>
                    </a:lnTo>
                    <a:lnTo>
                      <a:pt x="0" y="4871"/>
                    </a:lnTo>
                    <a:cubicBezTo>
                      <a:pt x="0" y="5042"/>
                      <a:pt x="45" y="5210"/>
                      <a:pt x="131" y="5358"/>
                    </a:cubicBezTo>
                    <a:cubicBezTo>
                      <a:pt x="216" y="5506"/>
                      <a:pt x="339" y="5629"/>
                      <a:pt x="487" y="5714"/>
                    </a:cubicBezTo>
                    <a:cubicBezTo>
                      <a:pt x="635" y="5800"/>
                      <a:pt x="803" y="5845"/>
                      <a:pt x="974" y="5845"/>
                    </a:cubicBezTo>
                    <a:lnTo>
                      <a:pt x="7154" y="5845"/>
                    </a:lnTo>
                    <a:lnTo>
                      <a:pt x="7155" y="5845"/>
                    </a:lnTo>
                    <a:cubicBezTo>
                      <a:pt x="7326" y="5845"/>
                      <a:pt x="7494" y="5800"/>
                      <a:pt x="7642" y="5714"/>
                    </a:cubicBezTo>
                    <a:cubicBezTo>
                      <a:pt x="7790" y="5629"/>
                      <a:pt x="7913" y="5506"/>
                      <a:pt x="7998" y="5358"/>
                    </a:cubicBezTo>
                    <a:cubicBezTo>
                      <a:pt x="8084" y="5210"/>
                      <a:pt x="8129" y="5042"/>
                      <a:pt x="8129" y="4871"/>
                    </a:cubicBezTo>
                    <a:lnTo>
                      <a:pt x="8129" y="974"/>
                    </a:lnTo>
                    <a:lnTo>
                      <a:pt x="8129" y="974"/>
                    </a:lnTo>
                    <a:lnTo>
                      <a:pt x="8129" y="974"/>
                    </a:lnTo>
                    <a:cubicBezTo>
                      <a:pt x="8129" y="803"/>
                      <a:pt x="8084" y="635"/>
                      <a:pt x="7998" y="487"/>
                    </a:cubicBezTo>
                    <a:cubicBezTo>
                      <a:pt x="7913" y="339"/>
                      <a:pt x="7790" y="216"/>
                      <a:pt x="7642" y="131"/>
                    </a:cubicBezTo>
                    <a:cubicBezTo>
                      <a:pt x="7494" y="45"/>
                      <a:pt x="7326" y="0"/>
                      <a:pt x="7155" y="0"/>
                    </a:cubicBezTo>
                    <a:lnTo>
                      <a:pt x="974" y="0"/>
                    </a:lnTo>
                  </a:path>
                </a:pathLst>
              </a:custGeom>
              <a:solidFill>
                <a:srgbClr val="0066b3">
                  <a:alpha val="50000"/>
                </a:srgbClr>
              </a:solidFill>
              <a:ln w="38160">
                <a:solidFill>
                  <a:srgbClr val="58595b"/>
                </a:solidFill>
                <a:round/>
              </a:ln>
            </p:spPr>
            <p:style>
              <a:lnRef idx="0"/>
              <a:fillRef idx="0"/>
              <a:effectRef idx="0"/>
              <a:fontRef idx="minor"/>
            </p:style>
          </p:sp>
          <p:sp>
            <p:nvSpPr>
              <p:cNvPr id="1365" name="TextShape 11"/>
              <p:cNvSpPr txBox="1"/>
              <p:nvPr/>
            </p:nvSpPr>
            <p:spPr>
              <a:xfrm>
                <a:off x="908640" y="2068200"/>
                <a:ext cx="2926080" cy="1542600"/>
              </a:xfrm>
              <a:prstGeom prst="rect">
                <a:avLst/>
              </a:prstGeom>
              <a:noFill/>
              <a:ln>
                <a:noFill/>
              </a:ln>
            </p:spPr>
            <p:txBody>
              <a:bodyPr lIns="90000" rIns="90000" tIns="45000" bIns="45000">
                <a:noAutofit/>
              </a:bodyPr>
              <a:p>
                <a:pPr marL="216000" indent="-216000">
                  <a:buClr>
                    <a:srgbClr val="000000"/>
                  </a:buClr>
                  <a:buSzPct val="45000"/>
                  <a:buFont typeface="Wingdings" charset="2"/>
                  <a:buChar char=""/>
                </a:pPr>
                <a:r>
                  <a:rPr b="0" lang="en-US" sz="1600" spc="-1" strike="noStrike">
                    <a:solidFill>
                      <a:srgbClr val="000000"/>
                    </a:solidFill>
                    <a:latin typeface="Arial"/>
                  </a:rPr>
                  <a:t>For all </a:t>
                </a:r>
                <a:r>
                  <a:rPr b="0" i="1" lang="en-US" sz="1600" spc="-1" strike="noStrike">
                    <a:solidFill>
                      <a:srgbClr val="000000"/>
                    </a:solidFill>
                    <a:latin typeface="Arial"/>
                  </a:rPr>
                  <a:t>i,j</a:t>
                </a:r>
                <a:r>
                  <a:rPr b="0" lang="en-US" sz="1600" spc="-1" strike="noStrike">
                    <a:solidFill>
                      <a:srgbClr val="000000"/>
                    </a:solidFill>
                    <a:latin typeface="Arial"/>
                  </a:rPr>
                  <a:t> calculate:</a:t>
                </a:r>
                <a:br/>
                <a:br/>
                <a:r>
                  <a:rPr b="0" lang="en-US" sz="1600" spc="-1" strike="noStrike">
                    <a:solidFill>
                      <a:srgbClr val="000000"/>
                    </a:solidFill>
                    <a:latin typeface="Arial"/>
                  </a:rPr>
                  <a:t> </a:t>
                </a:r>
                <a:endParaRPr b="0" lang="en-US" sz="1600" spc="-1" strike="noStrike">
                  <a:latin typeface="Arial"/>
                </a:endParaRPr>
              </a:p>
              <a:p>
                <a:pPr marL="216000" indent="-216000">
                  <a:buClr>
                    <a:srgbClr val="000000"/>
                  </a:buClr>
                  <a:buSzPct val="45000"/>
                  <a:buFont typeface="Wingdings" charset="2"/>
                  <a:buChar char=""/>
                </a:pPr>
                <a:r>
                  <a:rPr b="0" lang="en-US" sz="1600" spc="-1" strike="noStrike">
                    <a:solidFill>
                      <a:srgbClr val="000000"/>
                    </a:solidFill>
                    <a:latin typeface="Arial"/>
                  </a:rPr>
                  <a:t>Combine smallest d</a:t>
                </a:r>
                <a:r>
                  <a:rPr b="0" lang="en-US" sz="1600" spc="-1" strike="noStrike" baseline="-33000">
                    <a:solidFill>
                      <a:srgbClr val="000000"/>
                    </a:solidFill>
                    <a:latin typeface="Arial"/>
                  </a:rPr>
                  <a:t>ij</a:t>
                </a:r>
                <a:r>
                  <a:rPr b="0" lang="en-US" sz="1600" spc="-1" strike="noStrike">
                    <a:solidFill>
                      <a:srgbClr val="000000"/>
                    </a:solidFill>
                    <a:latin typeface="Arial"/>
                  </a:rPr>
                  <a:t>.</a:t>
                </a:r>
                <a:br/>
                <a:r>
                  <a:rPr b="0" lang="en-US" sz="1600" spc="-1" strike="noStrike">
                    <a:solidFill>
                      <a:srgbClr val="000000"/>
                    </a:solidFill>
                    <a:latin typeface="Arial"/>
                  </a:rPr>
                  <a:t>If d</a:t>
                </a:r>
                <a:r>
                  <a:rPr b="0" lang="en-US" sz="1600" spc="-1" strike="noStrike" baseline="-33000">
                    <a:solidFill>
                      <a:srgbClr val="000000"/>
                    </a:solidFill>
                    <a:latin typeface="Arial"/>
                  </a:rPr>
                  <a:t>iB</a:t>
                </a:r>
                <a:r>
                  <a:rPr b="0" lang="en-US" sz="1600" spc="-1" strike="noStrike">
                    <a:solidFill>
                      <a:srgbClr val="000000"/>
                    </a:solidFill>
                    <a:latin typeface="Arial"/>
                  </a:rPr>
                  <a:t> smallest, d</a:t>
                </a:r>
                <a:r>
                  <a:rPr b="0" lang="en-US" sz="1600" spc="-1" strike="noStrike" baseline="-33000">
                    <a:solidFill>
                      <a:srgbClr val="000000"/>
                    </a:solidFill>
                    <a:latin typeface="Arial"/>
                  </a:rPr>
                  <a:t>iB</a:t>
                </a:r>
                <a:r>
                  <a:rPr b="0" lang="en-US" sz="1600" spc="-1" strike="noStrike">
                    <a:solidFill>
                      <a:srgbClr val="000000"/>
                    </a:solidFill>
                    <a:latin typeface="Arial"/>
                    <a:ea typeface="Arial"/>
                  </a:rPr>
                  <a:t>→</a:t>
                </a:r>
                <a:r>
                  <a:rPr b="0" lang="en-US" sz="1600" spc="-1" strike="noStrike">
                    <a:solidFill>
                      <a:srgbClr val="000000"/>
                    </a:solidFill>
                    <a:latin typeface="Arial"/>
                    <a:ea typeface="Arial"/>
                  </a:rPr>
                  <a:t> jet</a:t>
                </a:r>
                <a:endParaRPr b="0" lang="en-US" sz="1600" spc="-1" strike="noStrike">
                  <a:latin typeface="Arial"/>
                </a:endParaRPr>
              </a:p>
              <a:p>
                <a:r>
                  <a:rPr b="0" lang="en-US" sz="1600" spc="-1" strike="noStrike">
                    <a:solidFill>
                      <a:srgbClr val="000000"/>
                    </a:solidFill>
                    <a:latin typeface="Arial"/>
                  </a:rPr>
                  <a:t>Repeat until no particles left</a:t>
                </a:r>
                <a:endParaRPr b="0" lang="en-US" sz="1600" spc="-1" strike="noStrike">
                  <a:latin typeface="Arial"/>
                </a:endParaRPr>
              </a:p>
            </p:txBody>
          </p:sp>
          <mc:AlternateContent>
            <mc:Choice xmlns:a14="http://schemas.microsoft.com/office/drawing/2010/main" Requires="a14">
              <p:sp>
                <p:nvSpPr>
                  <p:cNvPr id="1366" name="Formula 12"/>
                  <p:cNvSpPr txBox="1"/>
                  <p:nvPr/>
                </p:nvSpPr>
                <p:spPr>
                  <a:xfrm>
                    <a:off x="1514520" y="2298240"/>
                    <a:ext cx="2023920" cy="283320"/>
                  </a:xfrm>
                  <a:prstGeom prst="rect">
                    <a:avLst/>
                  </a:prstGeom>
                </p:spPr>
                <p:txBody>
                  <a:bodyPr/>
                  <a:p>
                    <a14:m>
                      <m:oMath xmlns:m="http://schemas.openxmlformats.org/officeDocument/2006/math">
                        <m:sSub>
                          <m:e>
                            <m:r>
                              <m:t xml:space="preserve">d</m:t>
                            </m:r>
                          </m:e>
                          <m:sub>
                            <m:r>
                              <m:t xml:space="preserve">ij</m:t>
                            </m:r>
                          </m:sub>
                        </m:sSub>
                        <m:r>
                          <m:t xml:space="preserve">=</m:t>
                        </m:r>
                        <m:r>
                          <m:t xml:space="preserve">min</m:t>
                        </m:r>
                        <m:d>
                          <m:dPr>
                            <m:begChr m:val="("/>
                            <m:endChr m:val=")"/>
                          </m:dPr>
                          <m:e>
                            <m:sSubSup>
                              <m:e>
                                <m:r>
                                  <m:t xml:space="preserve">p</m:t>
                                </m:r>
                              </m:e>
                              <m:sub>
                                <m:r>
                                  <m:t xml:space="preserve">T</m:t>
                                </m:r>
                                <m:r>
                                  <m:t xml:space="preserve">,</m:t>
                                </m:r>
                                <m:r>
                                  <m:t xml:space="preserve">i</m:t>
                                </m:r>
                              </m:sub>
                              <m:sup>
                                <m:r>
                                  <m:t xml:space="preserve">2</m:t>
                                </m:r>
                              </m:sup>
                            </m:sSubSup>
                            <m:r>
                              <m:t xml:space="preserve">,</m:t>
                            </m:r>
                            <m:sSubSup>
                              <m:e>
                                <m:r>
                                  <m:t xml:space="preserve">p</m:t>
                                </m:r>
                              </m:e>
                              <m:sub>
                                <m:r>
                                  <m:t xml:space="preserve">T</m:t>
                                </m:r>
                                <m:r>
                                  <m:t xml:space="preserve">,</m:t>
                                </m:r>
                                <m:r>
                                  <m:t xml:space="preserve">j</m:t>
                                </m:r>
                              </m:sub>
                              <m:sup>
                                <m:r>
                                  <m:t xml:space="preserve">2</m:t>
                                </m:r>
                              </m:sup>
                            </m:sSubSup>
                          </m:e>
                        </m:d>
                        <m:r>
                          <m:t xml:space="preserve">Δ</m:t>
                        </m:r>
                        <m:sSubSup>
                          <m:e>
                            <m:r>
                              <m:t xml:space="preserve">R</m:t>
                            </m:r>
                          </m:e>
                          <m:sub>
                            <m:r>
                              <m:t xml:space="preserve">ij</m:t>
                            </m:r>
                          </m:sub>
                          <m:sup>
                            <m:r>
                              <m:t xml:space="preserve">2</m:t>
                            </m:r>
                          </m:sup>
                        </m:sSubSup>
                      </m:oMath>
                    </a14:m>
                  </a:p>
                </p:txBody>
              </p:sp>
            </mc:Choice>
            <mc:Fallback/>
          </mc:AlternateContent>
          <mc:AlternateContent>
            <mc:Choice xmlns:a14="http://schemas.microsoft.com/office/drawing/2010/main" Requires="a14">
              <p:sp>
                <p:nvSpPr>
                  <p:cNvPr id="1367" name="Formula 13"/>
                  <p:cNvSpPr txBox="1"/>
                  <p:nvPr/>
                </p:nvSpPr>
                <p:spPr>
                  <a:xfrm>
                    <a:off x="1000080" y="1781280"/>
                    <a:ext cx="2603880" cy="266040"/>
                  </a:xfrm>
                  <a:prstGeom prst="rect">
                    <a:avLst/>
                  </a:prstGeom>
                </p:spPr>
                <p:txBody>
                  <a:bodyPr/>
                  <a:p>
                    <a14:m>
                      <m:oMath xmlns:m="http://schemas.openxmlformats.org/officeDocument/2006/math">
                        <m:sSub>
                          <m:e>
                            <m:r>
                              <m:t xml:space="preserve">k</m:t>
                            </m:r>
                          </m:e>
                          <m:sub>
                            <m:r>
                              <m:t xml:space="preserve">T</m:t>
                            </m:r>
                          </m:sub>
                        </m:sSub>
                        <m:r>
                          <m:t xml:space="preserve">=</m:t>
                        </m:r>
                        <m:sSub>
                          <m:e>
                            <m:r>
                              <m:t xml:space="preserve">p</m:t>
                            </m:r>
                          </m:e>
                          <m:sub>
                            <m:r>
                              <m:t xml:space="preserve">T</m:t>
                            </m:r>
                          </m:sub>
                        </m:sSub>
                        <m:r>
                          <m:t xml:space="preserve">,</m:t>
                        </m:r>
                        <m:r>
                          <m:t xml:space="preserve">Δ</m:t>
                        </m:r>
                        <m:sSub>
                          <m:e>
                            <m:r>
                              <m:t xml:space="preserve">R</m:t>
                            </m:r>
                          </m:e>
                          <m:sub>
                            <m:r>
                              <m:t xml:space="preserve">ij</m:t>
                            </m:r>
                          </m:sub>
                        </m:sSub>
                        <m:r>
                          <m:t xml:space="preserve">=</m:t>
                        </m:r>
                        <m:rad>
                          <m:radPr>
                            <m:degHide m:val="1"/>
                          </m:radPr>
                          <m:deg/>
                          <m:e>
                            <m:sSup>
                              <m:e>
                                <m:d>
                                  <m:dPr>
                                    <m:begChr m:val="("/>
                                    <m:endChr m:val=")"/>
                                  </m:dPr>
                                  <m:e>
                                    <m:sSub>
                                      <m:e>
                                        <m:r>
                                          <m:t xml:space="preserve">η</m:t>
                                        </m:r>
                                      </m:e>
                                      <m:sub>
                                        <m:r>
                                          <m:t xml:space="preserve">i</m:t>
                                        </m:r>
                                      </m:sub>
                                    </m:sSub>
                                    <m:r>
                                      <m:t xml:space="preserve">−</m:t>
                                    </m:r>
                                    <m:sSub>
                                      <m:e>
                                        <m:r>
                                          <m:t xml:space="preserve">η</m:t>
                                        </m:r>
                                      </m:e>
                                      <m:sub>
                                        <m:r>
                                          <m:t xml:space="preserve">j</m:t>
                                        </m:r>
                                      </m:sub>
                                    </m:sSub>
                                  </m:e>
                                </m:d>
                              </m:e>
                              <m:sup>
                                <m:r>
                                  <m:t xml:space="preserve">2</m:t>
                                </m:r>
                              </m:sup>
                            </m:sSup>
                            <m:r>
                              <m:t xml:space="preserve">+</m:t>
                            </m:r>
                            <m:sSup>
                              <m:e>
                                <m:d>
                                  <m:dPr>
                                    <m:begChr m:val="("/>
                                    <m:endChr m:val=")"/>
                                  </m:dPr>
                                  <m:e>
                                    <m:sSub>
                                      <m:e>
                                        <m:r>
                                          <m:t xml:space="preserve">ϕ</m:t>
                                        </m:r>
                                      </m:e>
                                      <m:sub>
                                        <m:r>
                                          <m:t xml:space="preserve">i</m:t>
                                        </m:r>
                                      </m:sub>
                                    </m:sSub>
                                    <m:r>
                                      <m:t xml:space="preserve">−</m:t>
                                    </m:r>
                                    <m:sSub>
                                      <m:e>
                                        <m:r>
                                          <m:t xml:space="preserve">ϕ</m:t>
                                        </m:r>
                                      </m:e>
                                      <m:sub>
                                        <m:r>
                                          <m:t xml:space="preserve">j</m:t>
                                        </m:r>
                                      </m:sub>
                                    </m:sSub>
                                  </m:e>
                                </m:d>
                              </m:e>
                              <m:sup>
                                <m:r>
                                  <m:t xml:space="preserve">2</m:t>
                                </m:r>
                              </m:sup>
                            </m:sSup>
                          </m:e>
                        </m:rad>
                      </m:oMath>
                    </a14:m>
                  </a:p>
                </p:txBody>
              </p:sp>
            </mc:Choice>
            <mc:Fallback/>
          </mc:AlternateContent>
          <mc:AlternateContent>
            <mc:Choice xmlns:a14="http://schemas.microsoft.com/office/drawing/2010/main" Requires="a14">
              <p:sp>
                <p:nvSpPr>
                  <p:cNvPr id="1368" name="Formula 14"/>
                  <p:cNvSpPr txBox="1"/>
                  <p:nvPr/>
                </p:nvSpPr>
                <p:spPr>
                  <a:xfrm>
                    <a:off x="1503000" y="2581560"/>
                    <a:ext cx="777240" cy="255240"/>
                  </a:xfrm>
                  <a:prstGeom prst="rect">
                    <a:avLst/>
                  </a:prstGeom>
                </p:spPr>
                <p:txBody>
                  <a:bodyPr/>
                  <a:p>
                    <a14:m>
                      <m:oMath xmlns:m="http://schemas.openxmlformats.org/officeDocument/2006/math">
                        <m:sSub>
                          <m:e>
                            <m:r>
                              <m:t xml:space="preserve">d</m:t>
                            </m:r>
                          </m:e>
                          <m:sub>
                            <m:r>
                              <m:t xml:space="preserve">iB</m:t>
                            </m:r>
                          </m:sub>
                        </m:sSub>
                        <m:r>
                          <m:t xml:space="preserve">=</m:t>
                        </m:r>
                        <m:sSub>
                          <m:e>
                            <m:r>
                              <m:t xml:space="preserve">p</m:t>
                            </m:r>
                          </m:e>
                          <m:sub>
                            <m:r>
                              <m:t xml:space="preserve">T</m:t>
                            </m:r>
                            <m:r>
                              <m:t xml:space="preserve">,</m:t>
                            </m:r>
                            <m:r>
                              <m:t xml:space="preserve">i</m:t>
                            </m:r>
                          </m:sub>
                        </m:sSub>
                      </m:oMath>
                    </a14:m>
                  </a:p>
                </p:txBody>
              </p:sp>
            </mc:Choice>
            <mc:Fallback/>
          </mc:AlternateContent>
          <p:sp>
            <p:nvSpPr>
              <p:cNvPr id="1369" name="TextShape 15"/>
              <p:cNvSpPr txBox="1"/>
              <p:nvPr/>
            </p:nvSpPr>
            <p:spPr>
              <a:xfrm>
                <a:off x="1457280" y="1471680"/>
                <a:ext cx="1797840" cy="401040"/>
              </a:xfrm>
              <a:prstGeom prst="rect">
                <a:avLst/>
              </a:prstGeom>
              <a:noFill/>
              <a:ln>
                <a:noFill/>
              </a:ln>
            </p:spPr>
            <p:txBody>
              <a:bodyPr lIns="90000" rIns="90000" tIns="45000" bIns="45000">
                <a:noAutofit/>
              </a:bodyPr>
              <a:p>
                <a:r>
                  <a:rPr b="1" lang="en-US" sz="1800" spc="-1" strike="noStrike">
                    <a:solidFill>
                      <a:srgbClr val="000000"/>
                    </a:solidFill>
                    <a:latin typeface="Arial"/>
                  </a:rPr>
                  <a:t>k</a:t>
                </a:r>
                <a:r>
                  <a:rPr b="1" lang="en-US" sz="1800" spc="-1" strike="noStrike" baseline="-33000">
                    <a:solidFill>
                      <a:srgbClr val="000000"/>
                    </a:solidFill>
                    <a:latin typeface="Arial"/>
                  </a:rPr>
                  <a:t>T</a:t>
                </a:r>
                <a:r>
                  <a:rPr b="1" lang="en-US" sz="1800" spc="-1" strike="noStrike">
                    <a:solidFill>
                      <a:srgbClr val="000000"/>
                    </a:solidFill>
                    <a:latin typeface="Arial"/>
                  </a:rPr>
                  <a:t> algorithm</a:t>
                </a:r>
                <a:endParaRPr b="0" lang="en-US" sz="1800" spc="-1" strike="noStrike">
                  <a:latin typeface="Arial"/>
                </a:endParaRPr>
              </a:p>
            </p:txBody>
          </p:sp>
        </p:grpSp>
        <p:sp>
          <p:nvSpPr>
            <p:cNvPr id="1370" name="CustomShape 16"/>
            <p:cNvSpPr/>
            <p:nvPr/>
          </p:nvSpPr>
          <p:spPr>
            <a:xfrm>
              <a:off x="2136240" y="1197360"/>
              <a:ext cx="368640" cy="271440"/>
            </a:xfrm>
            <a:custGeom>
              <a:avLst/>
              <a:gdLst/>
              <a:ahLst/>
              <a:rect l="0" t="0" r="r" b="b"/>
              <a:pathLst>
                <a:path w="1026" h="756">
                  <a:moveTo>
                    <a:pt x="256" y="0"/>
                  </a:moveTo>
                  <a:lnTo>
                    <a:pt x="256" y="566"/>
                  </a:lnTo>
                  <a:lnTo>
                    <a:pt x="0" y="566"/>
                  </a:lnTo>
                  <a:lnTo>
                    <a:pt x="512" y="755"/>
                  </a:lnTo>
                  <a:lnTo>
                    <a:pt x="1025" y="566"/>
                  </a:lnTo>
                  <a:lnTo>
                    <a:pt x="768" y="566"/>
                  </a:lnTo>
                  <a:lnTo>
                    <a:pt x="768" y="0"/>
                  </a:lnTo>
                  <a:lnTo>
                    <a:pt x="256" y="0"/>
                  </a:lnTo>
                </a:path>
              </a:pathLst>
            </a:custGeom>
            <a:solidFill>
              <a:srgbClr val="58595b"/>
            </a:solidFill>
            <a:ln>
              <a:solidFill>
                <a:srgbClr val="808080"/>
              </a:solidFill>
            </a:ln>
          </p:spPr>
          <p:style>
            <a:lnRef idx="0"/>
            <a:fillRef idx="0"/>
            <a:effectRef idx="0"/>
            <a:fontRef idx="minor"/>
          </p:style>
        </p:sp>
        <p:grpSp>
          <p:nvGrpSpPr>
            <p:cNvPr id="1371" name="Group 17"/>
            <p:cNvGrpSpPr/>
            <p:nvPr/>
          </p:nvGrpSpPr>
          <p:grpSpPr>
            <a:xfrm>
              <a:off x="1310400" y="828720"/>
              <a:ext cx="2022480" cy="365760"/>
              <a:chOff x="1310400" y="828720"/>
              <a:chExt cx="2022480" cy="365760"/>
            </a:xfrm>
          </p:grpSpPr>
          <p:sp>
            <p:nvSpPr>
              <p:cNvPr id="1372" name="CustomShape 18"/>
              <p:cNvSpPr/>
              <p:nvPr/>
            </p:nvSpPr>
            <p:spPr>
              <a:xfrm>
                <a:off x="1310400" y="828720"/>
                <a:ext cx="2011680" cy="365760"/>
              </a:xfrm>
              <a:custGeom>
                <a:avLst/>
                <a:gdLst/>
                <a:ahLst/>
                <a:rect l="0" t="0" r="r" b="b"/>
                <a:pathLst>
                  <a:path w="5590" h="1018">
                    <a:moveTo>
                      <a:pt x="169" y="0"/>
                    </a:moveTo>
                    <a:lnTo>
                      <a:pt x="170" y="0"/>
                    </a:lnTo>
                    <a:cubicBezTo>
                      <a:pt x="140" y="0"/>
                      <a:pt x="111" y="8"/>
                      <a:pt x="85" y="23"/>
                    </a:cubicBezTo>
                    <a:cubicBezTo>
                      <a:pt x="59" y="38"/>
                      <a:pt x="38" y="59"/>
                      <a:pt x="23" y="85"/>
                    </a:cubicBezTo>
                    <a:cubicBezTo>
                      <a:pt x="8" y="111"/>
                      <a:pt x="0" y="140"/>
                      <a:pt x="0" y="170"/>
                    </a:cubicBezTo>
                    <a:lnTo>
                      <a:pt x="0" y="847"/>
                    </a:lnTo>
                    <a:lnTo>
                      <a:pt x="0" y="848"/>
                    </a:lnTo>
                    <a:cubicBezTo>
                      <a:pt x="0" y="877"/>
                      <a:pt x="8" y="906"/>
                      <a:pt x="23" y="932"/>
                    </a:cubicBezTo>
                    <a:cubicBezTo>
                      <a:pt x="38" y="958"/>
                      <a:pt x="59" y="979"/>
                      <a:pt x="85" y="994"/>
                    </a:cubicBezTo>
                    <a:cubicBezTo>
                      <a:pt x="111" y="1009"/>
                      <a:pt x="140" y="1017"/>
                      <a:pt x="170" y="1017"/>
                    </a:cubicBezTo>
                    <a:lnTo>
                      <a:pt x="5419" y="1017"/>
                    </a:lnTo>
                    <a:lnTo>
                      <a:pt x="5420" y="1017"/>
                    </a:lnTo>
                    <a:cubicBezTo>
                      <a:pt x="5449" y="1017"/>
                      <a:pt x="5478" y="1009"/>
                      <a:pt x="5504" y="994"/>
                    </a:cubicBezTo>
                    <a:cubicBezTo>
                      <a:pt x="5530" y="979"/>
                      <a:pt x="5551" y="958"/>
                      <a:pt x="5566" y="932"/>
                    </a:cubicBezTo>
                    <a:cubicBezTo>
                      <a:pt x="5581" y="906"/>
                      <a:pt x="5589" y="877"/>
                      <a:pt x="5589" y="848"/>
                    </a:cubicBezTo>
                    <a:lnTo>
                      <a:pt x="5589" y="169"/>
                    </a:lnTo>
                    <a:lnTo>
                      <a:pt x="5589" y="170"/>
                    </a:lnTo>
                    <a:lnTo>
                      <a:pt x="5589" y="170"/>
                    </a:lnTo>
                    <a:cubicBezTo>
                      <a:pt x="5589" y="140"/>
                      <a:pt x="5581" y="111"/>
                      <a:pt x="5566" y="85"/>
                    </a:cubicBezTo>
                    <a:cubicBezTo>
                      <a:pt x="5551" y="59"/>
                      <a:pt x="5530" y="38"/>
                      <a:pt x="5504" y="23"/>
                    </a:cubicBezTo>
                    <a:cubicBezTo>
                      <a:pt x="5478" y="8"/>
                      <a:pt x="5449" y="0"/>
                      <a:pt x="5420" y="0"/>
                    </a:cubicBezTo>
                    <a:lnTo>
                      <a:pt x="169" y="0"/>
                    </a:lnTo>
                  </a:path>
                </a:pathLst>
              </a:custGeom>
              <a:noFill/>
              <a:ln w="38160">
                <a:solidFill>
                  <a:srgbClr val="000000"/>
                </a:solidFill>
                <a:round/>
              </a:ln>
            </p:spPr>
            <p:style>
              <a:lnRef idx="0"/>
              <a:fillRef idx="0"/>
              <a:effectRef idx="0"/>
              <a:fontRef idx="minor"/>
            </p:style>
          </p:sp>
          <p:sp>
            <p:nvSpPr>
              <p:cNvPr id="1373" name="TextShape 19"/>
              <p:cNvSpPr txBox="1"/>
              <p:nvPr/>
            </p:nvSpPr>
            <p:spPr>
              <a:xfrm>
                <a:off x="1321200" y="828720"/>
                <a:ext cx="2011680" cy="346320"/>
              </a:xfrm>
              <a:prstGeom prst="rect">
                <a:avLst/>
              </a:prstGeom>
              <a:noFill/>
              <a:ln>
                <a:noFill/>
              </a:ln>
            </p:spPr>
            <p:txBody>
              <a:bodyPr lIns="90000" rIns="90000" tIns="45000" bIns="45000">
                <a:noAutofit/>
              </a:bodyPr>
              <a:p>
                <a:pPr algn="ctr"/>
                <a:r>
                  <a:rPr b="0" lang="en-US" sz="1800" spc="-1" strike="noStrike">
                    <a:latin typeface="Arial"/>
                  </a:rPr>
                  <a:t>Particles, </a:t>
                </a:r>
                <a:r>
                  <a:rPr b="0" lang="en-US" sz="1800" spc="-1" strike="noStrike">
                    <a:latin typeface="Arial"/>
                  </a:rPr>
                  <a:t>clusters</a:t>
                </a:r>
                <a:endParaRPr b="0" lang="en-US" sz="1800" spc="-1" strike="noStrike">
                  <a:latin typeface="Arial"/>
                </a:endParaRPr>
              </a:p>
            </p:txBody>
          </p:sp>
        </p:grpSp>
        <p:grpSp>
          <p:nvGrpSpPr>
            <p:cNvPr id="1374" name="Group 20"/>
            <p:cNvGrpSpPr/>
            <p:nvPr/>
          </p:nvGrpSpPr>
          <p:grpSpPr>
            <a:xfrm>
              <a:off x="1305360" y="3889080"/>
              <a:ext cx="2022480" cy="365760"/>
              <a:chOff x="1305360" y="3889080"/>
              <a:chExt cx="2022480" cy="365760"/>
            </a:xfrm>
          </p:grpSpPr>
          <p:sp>
            <p:nvSpPr>
              <p:cNvPr id="1375" name="CustomShape 21"/>
              <p:cNvSpPr/>
              <p:nvPr/>
            </p:nvSpPr>
            <p:spPr>
              <a:xfrm>
                <a:off x="1305360" y="3889080"/>
                <a:ext cx="2011680" cy="365760"/>
              </a:xfrm>
              <a:custGeom>
                <a:avLst/>
                <a:gdLst/>
                <a:ahLst/>
                <a:rect l="0" t="0" r="r" b="b"/>
                <a:pathLst>
                  <a:path w="5590" h="1018">
                    <a:moveTo>
                      <a:pt x="169" y="0"/>
                    </a:moveTo>
                    <a:lnTo>
                      <a:pt x="170" y="0"/>
                    </a:lnTo>
                    <a:cubicBezTo>
                      <a:pt x="140" y="0"/>
                      <a:pt x="111" y="8"/>
                      <a:pt x="85" y="23"/>
                    </a:cubicBezTo>
                    <a:cubicBezTo>
                      <a:pt x="59" y="38"/>
                      <a:pt x="38" y="59"/>
                      <a:pt x="23" y="85"/>
                    </a:cubicBezTo>
                    <a:cubicBezTo>
                      <a:pt x="8" y="111"/>
                      <a:pt x="0" y="140"/>
                      <a:pt x="0" y="170"/>
                    </a:cubicBezTo>
                    <a:lnTo>
                      <a:pt x="0" y="847"/>
                    </a:lnTo>
                    <a:lnTo>
                      <a:pt x="0" y="848"/>
                    </a:lnTo>
                    <a:cubicBezTo>
                      <a:pt x="0" y="877"/>
                      <a:pt x="8" y="906"/>
                      <a:pt x="23" y="932"/>
                    </a:cubicBezTo>
                    <a:cubicBezTo>
                      <a:pt x="38" y="958"/>
                      <a:pt x="59" y="979"/>
                      <a:pt x="85" y="994"/>
                    </a:cubicBezTo>
                    <a:cubicBezTo>
                      <a:pt x="111" y="1009"/>
                      <a:pt x="140" y="1017"/>
                      <a:pt x="170" y="1017"/>
                    </a:cubicBezTo>
                    <a:lnTo>
                      <a:pt x="5419" y="1017"/>
                    </a:lnTo>
                    <a:lnTo>
                      <a:pt x="5420" y="1017"/>
                    </a:lnTo>
                    <a:cubicBezTo>
                      <a:pt x="5449" y="1017"/>
                      <a:pt x="5478" y="1009"/>
                      <a:pt x="5504" y="994"/>
                    </a:cubicBezTo>
                    <a:cubicBezTo>
                      <a:pt x="5530" y="979"/>
                      <a:pt x="5551" y="958"/>
                      <a:pt x="5566" y="932"/>
                    </a:cubicBezTo>
                    <a:cubicBezTo>
                      <a:pt x="5581" y="906"/>
                      <a:pt x="5589" y="877"/>
                      <a:pt x="5589" y="848"/>
                    </a:cubicBezTo>
                    <a:lnTo>
                      <a:pt x="5589" y="169"/>
                    </a:lnTo>
                    <a:lnTo>
                      <a:pt x="5589" y="170"/>
                    </a:lnTo>
                    <a:lnTo>
                      <a:pt x="5589" y="170"/>
                    </a:lnTo>
                    <a:cubicBezTo>
                      <a:pt x="5589" y="140"/>
                      <a:pt x="5581" y="111"/>
                      <a:pt x="5566" y="85"/>
                    </a:cubicBezTo>
                    <a:cubicBezTo>
                      <a:pt x="5551" y="59"/>
                      <a:pt x="5530" y="38"/>
                      <a:pt x="5504" y="23"/>
                    </a:cubicBezTo>
                    <a:cubicBezTo>
                      <a:pt x="5478" y="8"/>
                      <a:pt x="5449" y="0"/>
                      <a:pt x="5420" y="0"/>
                    </a:cubicBezTo>
                    <a:lnTo>
                      <a:pt x="169" y="0"/>
                    </a:lnTo>
                  </a:path>
                </a:pathLst>
              </a:custGeom>
              <a:solidFill>
                <a:srgbClr val="5c2d91">
                  <a:alpha val="30000"/>
                </a:srgbClr>
              </a:solidFill>
              <a:ln w="38160">
                <a:solidFill>
                  <a:srgbClr val="000000"/>
                </a:solidFill>
                <a:round/>
              </a:ln>
            </p:spPr>
            <p:style>
              <a:lnRef idx="0"/>
              <a:fillRef idx="0"/>
              <a:effectRef idx="0"/>
              <a:fontRef idx="minor"/>
            </p:style>
          </p:sp>
          <p:sp>
            <p:nvSpPr>
              <p:cNvPr id="1376" name="TextShape 22"/>
              <p:cNvSpPr txBox="1"/>
              <p:nvPr/>
            </p:nvSpPr>
            <p:spPr>
              <a:xfrm>
                <a:off x="1316160" y="3889080"/>
                <a:ext cx="2011680" cy="346320"/>
              </a:xfrm>
              <a:prstGeom prst="rect">
                <a:avLst/>
              </a:prstGeom>
              <a:noFill/>
              <a:ln>
                <a:noFill/>
              </a:ln>
            </p:spPr>
            <p:txBody>
              <a:bodyPr lIns="90000" rIns="90000" tIns="45000" bIns="45000">
                <a:noAutofit/>
              </a:bodyPr>
              <a:p>
                <a:pPr algn="ctr"/>
                <a:r>
                  <a:rPr b="0" lang="en-US" sz="1800" spc="-1" strike="noStrike">
                    <a:latin typeface="Arial"/>
                  </a:rPr>
                  <a:t>Jet </a:t>
                </a:r>
                <a:r>
                  <a:rPr b="0" lang="en-US" sz="1800" spc="-1" strike="noStrike">
                    <a:latin typeface="Arial"/>
                  </a:rPr>
                  <a:t>candidates</a:t>
                </a:r>
                <a:endParaRPr b="0" lang="en-US" sz="1800" spc="-1" strike="noStrike">
                  <a:latin typeface="Arial"/>
                </a:endParaRPr>
              </a:p>
            </p:txBody>
          </p:sp>
        </p:grpSp>
        <p:sp>
          <p:nvSpPr>
            <p:cNvPr id="1377" name="CustomShape 23"/>
            <p:cNvSpPr/>
            <p:nvPr/>
          </p:nvSpPr>
          <p:spPr>
            <a:xfrm>
              <a:off x="2136600" y="3609720"/>
              <a:ext cx="368640" cy="271440"/>
            </a:xfrm>
            <a:custGeom>
              <a:avLst/>
              <a:gdLst/>
              <a:ahLst/>
              <a:rect l="0" t="0" r="r" b="b"/>
              <a:pathLst>
                <a:path w="1026" h="756">
                  <a:moveTo>
                    <a:pt x="256" y="0"/>
                  </a:moveTo>
                  <a:lnTo>
                    <a:pt x="256" y="566"/>
                  </a:lnTo>
                  <a:lnTo>
                    <a:pt x="0" y="566"/>
                  </a:lnTo>
                  <a:lnTo>
                    <a:pt x="512" y="755"/>
                  </a:lnTo>
                  <a:lnTo>
                    <a:pt x="1025" y="566"/>
                  </a:lnTo>
                  <a:lnTo>
                    <a:pt x="768" y="566"/>
                  </a:lnTo>
                  <a:lnTo>
                    <a:pt x="768" y="0"/>
                  </a:lnTo>
                  <a:lnTo>
                    <a:pt x="256" y="0"/>
                  </a:lnTo>
                </a:path>
              </a:pathLst>
            </a:custGeom>
            <a:solidFill>
              <a:srgbClr val="58595b"/>
            </a:solidFill>
            <a:ln>
              <a:solidFill>
                <a:srgbClr val="808080"/>
              </a:solidFill>
            </a:ln>
          </p:spPr>
          <p:style>
            <a:lnRef idx="0"/>
            <a:fillRef idx="0"/>
            <a:effectRef idx="0"/>
            <a:fontRef idx="minor"/>
          </p:style>
        </p:sp>
        <p:sp>
          <p:nvSpPr>
            <p:cNvPr id="1378" name="CustomShape 24"/>
            <p:cNvSpPr/>
            <p:nvPr/>
          </p:nvSpPr>
          <p:spPr>
            <a:xfrm>
              <a:off x="2136960" y="4258080"/>
              <a:ext cx="368640" cy="271440"/>
            </a:xfrm>
            <a:custGeom>
              <a:avLst/>
              <a:gdLst/>
              <a:ahLst/>
              <a:rect l="0" t="0" r="r" b="b"/>
              <a:pathLst>
                <a:path w="1026" h="756">
                  <a:moveTo>
                    <a:pt x="256" y="0"/>
                  </a:moveTo>
                  <a:lnTo>
                    <a:pt x="256" y="566"/>
                  </a:lnTo>
                  <a:lnTo>
                    <a:pt x="0" y="566"/>
                  </a:lnTo>
                  <a:lnTo>
                    <a:pt x="512" y="755"/>
                  </a:lnTo>
                  <a:lnTo>
                    <a:pt x="1025" y="566"/>
                  </a:lnTo>
                  <a:lnTo>
                    <a:pt x="768" y="566"/>
                  </a:lnTo>
                  <a:lnTo>
                    <a:pt x="768" y="0"/>
                  </a:lnTo>
                  <a:lnTo>
                    <a:pt x="256" y="0"/>
                  </a:lnTo>
                </a:path>
              </a:pathLst>
            </a:custGeom>
            <a:solidFill>
              <a:srgbClr val="58595b"/>
            </a:solidFill>
            <a:ln>
              <a:solidFill>
                <a:srgbClr val="808080"/>
              </a:solidFill>
            </a:ln>
          </p:spPr>
          <p:style>
            <a:lnRef idx="0"/>
            <a:fillRef idx="0"/>
            <a:effectRef idx="0"/>
            <a:fontRef idx="minor"/>
          </p:style>
        </p:sp>
        <p:grpSp>
          <p:nvGrpSpPr>
            <p:cNvPr id="1379" name="Group 25"/>
            <p:cNvGrpSpPr/>
            <p:nvPr/>
          </p:nvGrpSpPr>
          <p:grpSpPr>
            <a:xfrm>
              <a:off x="1299960" y="4537440"/>
              <a:ext cx="2022480" cy="716400"/>
              <a:chOff x="1299960" y="4537440"/>
              <a:chExt cx="2022480" cy="716400"/>
            </a:xfrm>
          </p:grpSpPr>
          <p:sp>
            <p:nvSpPr>
              <p:cNvPr id="1380" name="CustomShape 26"/>
              <p:cNvSpPr/>
              <p:nvPr/>
            </p:nvSpPr>
            <p:spPr>
              <a:xfrm>
                <a:off x="1299960" y="4537440"/>
                <a:ext cx="2011680" cy="716400"/>
              </a:xfrm>
              <a:custGeom>
                <a:avLst/>
                <a:gdLst/>
                <a:ahLst/>
                <a:rect l="0" t="0" r="r" b="b"/>
                <a:pathLst>
                  <a:path w="5590" h="1992">
                    <a:moveTo>
                      <a:pt x="331" y="0"/>
                    </a:moveTo>
                    <a:lnTo>
                      <a:pt x="332" y="0"/>
                    </a:lnTo>
                    <a:cubicBezTo>
                      <a:pt x="274" y="0"/>
                      <a:pt x="216" y="15"/>
                      <a:pt x="166" y="44"/>
                    </a:cubicBezTo>
                    <a:cubicBezTo>
                      <a:pt x="115" y="74"/>
                      <a:pt x="74" y="115"/>
                      <a:pt x="44" y="166"/>
                    </a:cubicBezTo>
                    <a:cubicBezTo>
                      <a:pt x="15" y="216"/>
                      <a:pt x="0" y="274"/>
                      <a:pt x="0" y="332"/>
                    </a:cubicBezTo>
                    <a:lnTo>
                      <a:pt x="0" y="1659"/>
                    </a:lnTo>
                    <a:lnTo>
                      <a:pt x="0" y="1659"/>
                    </a:lnTo>
                    <a:cubicBezTo>
                      <a:pt x="0" y="1717"/>
                      <a:pt x="15" y="1775"/>
                      <a:pt x="44" y="1825"/>
                    </a:cubicBezTo>
                    <a:cubicBezTo>
                      <a:pt x="74" y="1876"/>
                      <a:pt x="115" y="1917"/>
                      <a:pt x="166" y="1947"/>
                    </a:cubicBezTo>
                    <a:cubicBezTo>
                      <a:pt x="216" y="1976"/>
                      <a:pt x="274" y="1991"/>
                      <a:pt x="332" y="1991"/>
                    </a:cubicBezTo>
                    <a:lnTo>
                      <a:pt x="5257" y="1991"/>
                    </a:lnTo>
                    <a:lnTo>
                      <a:pt x="5257" y="1991"/>
                    </a:lnTo>
                    <a:cubicBezTo>
                      <a:pt x="5315" y="1991"/>
                      <a:pt x="5373" y="1976"/>
                      <a:pt x="5423" y="1947"/>
                    </a:cubicBezTo>
                    <a:cubicBezTo>
                      <a:pt x="5474" y="1917"/>
                      <a:pt x="5515" y="1876"/>
                      <a:pt x="5545" y="1825"/>
                    </a:cubicBezTo>
                    <a:cubicBezTo>
                      <a:pt x="5574" y="1775"/>
                      <a:pt x="5589" y="1717"/>
                      <a:pt x="5589" y="1659"/>
                    </a:cubicBezTo>
                    <a:lnTo>
                      <a:pt x="5589" y="331"/>
                    </a:lnTo>
                    <a:lnTo>
                      <a:pt x="5589" y="332"/>
                    </a:lnTo>
                    <a:lnTo>
                      <a:pt x="5589" y="332"/>
                    </a:lnTo>
                    <a:cubicBezTo>
                      <a:pt x="5589" y="274"/>
                      <a:pt x="5574" y="216"/>
                      <a:pt x="5545" y="166"/>
                    </a:cubicBezTo>
                    <a:cubicBezTo>
                      <a:pt x="5515" y="115"/>
                      <a:pt x="5474" y="74"/>
                      <a:pt x="5423" y="44"/>
                    </a:cubicBezTo>
                    <a:cubicBezTo>
                      <a:pt x="5373" y="15"/>
                      <a:pt x="5315" y="0"/>
                      <a:pt x="5257" y="0"/>
                    </a:cubicBezTo>
                    <a:lnTo>
                      <a:pt x="331" y="0"/>
                    </a:lnTo>
                  </a:path>
                </a:pathLst>
              </a:custGeom>
              <a:solidFill>
                <a:srgbClr val="5c2d91">
                  <a:alpha val="30000"/>
                </a:srgbClr>
              </a:solidFill>
              <a:ln w="38160">
                <a:solidFill>
                  <a:srgbClr val="000000"/>
                </a:solidFill>
                <a:round/>
              </a:ln>
            </p:spPr>
            <p:style>
              <a:lnRef idx="0"/>
              <a:fillRef idx="0"/>
              <a:effectRef idx="0"/>
              <a:fontRef idx="minor"/>
            </p:style>
          </p:sp>
          <p:sp>
            <p:nvSpPr>
              <p:cNvPr id="1381" name="TextShape 27"/>
              <p:cNvSpPr txBox="1"/>
              <p:nvPr/>
            </p:nvSpPr>
            <p:spPr>
              <a:xfrm>
                <a:off x="1310760" y="4537440"/>
                <a:ext cx="2011680" cy="401040"/>
              </a:xfrm>
              <a:prstGeom prst="rect">
                <a:avLst/>
              </a:prstGeom>
              <a:noFill/>
              <a:ln>
                <a:noFill/>
              </a:ln>
            </p:spPr>
            <p:txBody>
              <a:bodyPr lIns="90000" rIns="90000" tIns="45000" bIns="45000">
                <a:noAutofit/>
              </a:bodyPr>
              <a:p>
                <a:pPr algn="ctr"/>
                <a:r>
                  <a:rPr b="0" lang="en-US" sz="1800" spc="-1" strike="noStrike">
                    <a:latin typeface="Arial"/>
                  </a:rPr>
                  <a:t>Median </a:t>
                </a:r>
                <a:r>
                  <a:rPr b="0" lang="en-US" sz="1800" spc="-1" strike="noStrike">
                    <a:latin typeface="Arial"/>
                    <a:ea typeface="Arial"/>
                  </a:rPr>
                  <a:t>ρ=p</a:t>
                </a:r>
                <a:r>
                  <a:rPr b="0" lang="en-US" sz="1800" spc="-1" strike="noStrike" baseline="-33000">
                    <a:latin typeface="Arial"/>
                    <a:ea typeface="Arial"/>
                  </a:rPr>
                  <a:t>T</a:t>
                </a:r>
                <a:r>
                  <a:rPr b="0" lang="en-US" sz="1800" spc="-1" strike="noStrike">
                    <a:latin typeface="Arial"/>
                    <a:ea typeface="Arial"/>
                  </a:rPr>
                  <a:t>/A</a:t>
                </a:r>
                <a:endParaRPr b="0" lang="en-US" sz="1800" spc="-1" strike="noStrike">
                  <a:latin typeface="Arial"/>
                </a:endParaRPr>
              </a:p>
            </p:txBody>
          </p:sp>
          <mc:AlternateContent>
            <mc:Choice xmlns:a14="http://schemas.microsoft.com/office/drawing/2010/main" Requires="a14">
              <p:sp>
                <p:nvSpPr>
                  <p:cNvPr id="1382" name="Formula 28"/>
                  <p:cNvSpPr txBox="1"/>
                  <p:nvPr/>
                </p:nvSpPr>
                <p:spPr>
                  <a:xfrm>
                    <a:off x="1371600" y="4865760"/>
                    <a:ext cx="1842120" cy="283320"/>
                  </a:xfrm>
                  <a:prstGeom prst="rect">
                    <a:avLst/>
                  </a:prstGeom>
                </p:spPr>
                <p:txBody>
                  <a:bodyPr/>
                  <a:p>
                    <a14:m>
                      <m:oMath xmlns:m="http://schemas.openxmlformats.org/officeDocument/2006/math">
                        <m:sSubSup>
                          <m:e>
                            <m:r>
                              <m:t xml:space="preserve">p</m:t>
                            </m:r>
                          </m:e>
                          <m:sub>
                            <m:r>
                              <m:t xml:space="preserve">T</m:t>
                            </m:r>
                          </m:sub>
                          <m:sup>
                            <m:r>
                              <m:t xml:space="preserve">jet</m:t>
                            </m:r>
                          </m:sup>
                        </m:sSubSup>
                        <m:r>
                          <m:t xml:space="preserve">=</m:t>
                        </m:r>
                        <m:sSubSup>
                          <m:e>
                            <m:r>
                              <m:t xml:space="preserve">p</m:t>
                            </m:r>
                          </m:e>
                          <m:sub>
                            <m:r>
                              <m:t xml:space="preserve">T</m:t>
                            </m:r>
                          </m:sub>
                          <m:sup>
                            <m:r>
                              <m:t xml:space="preserve">reco</m:t>
                            </m:r>
                          </m:sup>
                        </m:sSubSup>
                        <m:r>
                          <m:t xml:space="preserve">−</m:t>
                        </m:r>
                        <m:sSub>
                          <m:e>
                            <m:r>
                              <m:t xml:space="preserve">ρ</m:t>
                            </m:r>
                          </m:e>
                          <m:sub>
                            <m:r>
                              <m:t xml:space="preserve">median</m:t>
                            </m:r>
                          </m:sub>
                        </m:sSub>
                        <m:sSup>
                          <m:e>
                            <m:r>
                              <m:t xml:space="preserve">A</m:t>
                            </m:r>
                          </m:e>
                          <m:sup>
                            <m:r>
                              <m:t xml:space="preserve">jet</m:t>
                            </m:r>
                          </m:sup>
                        </m:sSup>
                      </m:oMath>
                    </a14:m>
                  </a:p>
                </p:txBody>
              </p:sp>
            </mc:Choice>
            <mc:Fallback/>
          </mc:AlternateContent>
        </p:grpSp>
      </p:grpSp>
      <p:sp>
        <p:nvSpPr>
          <p:cNvPr id="1383" name="TextShape 29"/>
          <p:cNvSpPr txBox="1"/>
          <p:nvPr/>
        </p:nvSpPr>
        <p:spPr>
          <a:xfrm>
            <a:off x="3483000" y="688320"/>
            <a:ext cx="3283560" cy="261000"/>
          </a:xfrm>
          <a:prstGeom prst="rect">
            <a:avLst/>
          </a:prstGeom>
          <a:noFill/>
          <a:ln>
            <a:noFill/>
          </a:ln>
        </p:spPr>
        <p:txBody>
          <a:bodyPr lIns="90000" rIns="90000" tIns="45000" bIns="45000">
            <a:noAutofit/>
          </a:bodyPr>
          <a:p>
            <a:r>
              <a:rPr b="0" lang="en-US" sz="1200" spc="-1" strike="noStrike">
                <a:latin typeface="Arial"/>
              </a:rPr>
              <a:t>Cacciari &amp; Salam, </a:t>
            </a:r>
            <a:r>
              <a:rPr b="0" lang="en-US" sz="1200" spc="-1" strike="noStrike">
                <a:latin typeface="Arial"/>
                <a:hlinkClick r:id="rId3"/>
              </a:rPr>
              <a:t>PLB659:119–126,2008</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4" name="TextShape 1"/>
          <p:cNvSpPr txBox="1"/>
          <p:nvPr/>
        </p:nvSpPr>
        <p:spPr>
          <a:xfrm>
            <a:off x="504000" y="226080"/>
            <a:ext cx="9071640" cy="946440"/>
          </a:xfrm>
          <a:prstGeom prst="rect">
            <a:avLst/>
          </a:prstGeom>
          <a:noFill/>
          <a:ln>
            <a:noFill/>
          </a:ln>
        </p:spPr>
        <p:txBody>
          <a:bodyPr lIns="0" rIns="0" tIns="0" bIns="0" anchor="ctr">
            <a:noAutofit/>
          </a:bodyPr>
          <a:p>
            <a:pPr algn="ctr"/>
            <a:r>
              <a:rPr b="0" lang="en-US" sz="3300" spc="-1" strike="noStrike">
                <a:latin typeface="Arial"/>
              </a:rPr>
              <a:t>Background density </a:t>
            </a:r>
            <a:r>
              <a:rPr b="0" lang="en-US" sz="3300" spc="-1" strike="noStrike">
                <a:latin typeface="Arial"/>
                <a:ea typeface="Arial"/>
              </a:rPr>
              <a:t>ρ</a:t>
            </a:r>
            <a:endParaRPr b="0" lang="en-US" sz="3300" spc="-1" strike="noStrike">
              <a:latin typeface="Arial"/>
            </a:endParaRPr>
          </a:p>
        </p:txBody>
      </p:sp>
      <p:sp>
        <p:nvSpPr>
          <p:cNvPr id="1385" name="TextShape 2"/>
          <p:cNvSpPr txBox="1"/>
          <p:nvPr/>
        </p:nvSpPr>
        <p:spPr>
          <a:xfrm>
            <a:off x="5029200" y="1280160"/>
            <a:ext cx="4590360" cy="3657600"/>
          </a:xfrm>
          <a:prstGeom prst="rect">
            <a:avLst/>
          </a:prstGeom>
          <a:blipFill rotWithShape="0">
            <a:blip r:embed="rId1"/>
            <a:stretch>
              <a:fillRect/>
            </a:stretch>
          </a:blipFill>
          <a:ln>
            <a:noFill/>
          </a:ln>
        </p:spPr>
        <p:txBody>
          <a:bodyPr lIns="90000" rIns="90000" tIns="45000" bIns="45000" anchor="ctr">
            <a:noAutofit/>
          </a:bodyPr>
          <a:p>
            <a:pPr algn="ctr"/>
            <a:r>
              <a:rPr b="0" lang="en-US" sz="1800" spc="-1" strike="noStrike">
                <a:latin typeface="Arial"/>
              </a:rPr>
              <a:t>`</a:t>
            </a:r>
            <a:endParaRPr b="0" lang="en-US" sz="1800" spc="-1" strike="noStrike">
              <a:latin typeface="Arial"/>
            </a:endParaRPr>
          </a:p>
        </p:txBody>
      </p:sp>
      <p:pic>
        <p:nvPicPr>
          <p:cNvPr id="1386" name="" descr=""/>
          <p:cNvPicPr/>
          <p:nvPr/>
        </p:nvPicPr>
        <p:blipFill>
          <a:blip r:embed="rId2"/>
          <a:stretch/>
        </p:blipFill>
        <p:spPr>
          <a:xfrm>
            <a:off x="257760" y="1352520"/>
            <a:ext cx="4443840" cy="3657600"/>
          </a:xfrm>
          <a:prstGeom prst="rect">
            <a:avLst/>
          </a:prstGeom>
          <a:ln>
            <a:noFill/>
          </a:ln>
        </p:spPr>
      </p:pic>
      <p:sp>
        <p:nvSpPr>
          <p:cNvPr id="1387" name="TextShape 3"/>
          <p:cNvSpPr txBox="1"/>
          <p:nvPr/>
        </p:nvSpPr>
        <p:spPr>
          <a:xfrm>
            <a:off x="1679040" y="1807920"/>
            <a:ext cx="1463040" cy="515520"/>
          </a:xfrm>
          <a:prstGeom prst="rect">
            <a:avLst/>
          </a:prstGeom>
          <a:noFill/>
          <a:ln>
            <a:noFill/>
          </a:ln>
        </p:spPr>
        <p:txBody>
          <a:bodyPr lIns="90000" rIns="90000" tIns="45000" bIns="45000">
            <a:noAutofit/>
          </a:bodyPr>
          <a:p>
            <a:r>
              <a:rPr b="1" lang="en-US" sz="3000" spc="-1" strike="noStrike">
                <a:solidFill>
                  <a:srgbClr val="ce181e"/>
                </a:solidFill>
                <a:latin typeface="Arial"/>
              </a:rPr>
              <a:t>ALICE</a:t>
            </a:r>
            <a:endParaRPr b="0" lang="en-US" sz="3000" spc="-1" strike="noStrike">
              <a:latin typeface="Arial"/>
            </a:endParaRPr>
          </a:p>
        </p:txBody>
      </p:sp>
      <p:sp>
        <p:nvSpPr>
          <p:cNvPr id="1388" name="TextShape 4"/>
          <p:cNvSpPr txBox="1"/>
          <p:nvPr/>
        </p:nvSpPr>
        <p:spPr>
          <a:xfrm>
            <a:off x="7089840" y="4127400"/>
            <a:ext cx="2377440" cy="515520"/>
          </a:xfrm>
          <a:prstGeom prst="rect">
            <a:avLst/>
          </a:prstGeom>
          <a:noFill/>
          <a:ln>
            <a:noFill/>
          </a:ln>
        </p:spPr>
        <p:txBody>
          <a:bodyPr lIns="90000" rIns="90000" tIns="45000" bIns="45000">
            <a:noAutofit/>
          </a:bodyPr>
          <a:p>
            <a:pPr>
              <a:lnSpc>
                <a:spcPct val="100000"/>
              </a:lnSpc>
            </a:pPr>
            <a:r>
              <a:rPr b="1" lang="en-US" sz="1800" spc="-1" strike="noStrike">
                <a:solidFill>
                  <a:srgbClr val="ce181e"/>
                </a:solidFill>
                <a:latin typeface="Arial"/>
              </a:rPr>
              <a:t>arXiv:2005.02320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9" name="CustomShape 1"/>
          <p:cNvSpPr/>
          <p:nvPr/>
        </p:nvSpPr>
        <p:spPr>
          <a:xfrm>
            <a:off x="731520" y="1280160"/>
            <a:ext cx="8686800" cy="3383280"/>
          </a:xfrm>
          <a:prstGeom prst="rect">
            <a:avLst/>
          </a:prstGeom>
          <a:solidFill>
            <a:srgbClr val="ffffff"/>
          </a:solidFill>
          <a:ln w="38160">
            <a:solidFill>
              <a:srgbClr val="58595b"/>
            </a:solidFill>
            <a:round/>
          </a:ln>
        </p:spPr>
        <p:style>
          <a:lnRef idx="0"/>
          <a:fillRef idx="0"/>
          <a:effectRef idx="0"/>
          <a:fontRef idx="minor"/>
        </p:style>
      </p:sp>
      <p:sp>
        <p:nvSpPr>
          <p:cNvPr id="1390" name="TextShape 2"/>
          <p:cNvSpPr txBox="1"/>
          <p:nvPr/>
        </p:nvSpPr>
        <p:spPr>
          <a:xfrm>
            <a:off x="504000" y="226080"/>
            <a:ext cx="9071640" cy="946440"/>
          </a:xfrm>
          <a:prstGeom prst="rect">
            <a:avLst/>
          </a:prstGeom>
          <a:noFill/>
          <a:ln>
            <a:noFill/>
          </a:ln>
        </p:spPr>
        <p:txBody>
          <a:bodyPr lIns="0" rIns="0" tIns="0" bIns="0" anchor="ctr">
            <a:noAutofit/>
          </a:bodyPr>
          <a:p>
            <a:pPr algn="ctr"/>
            <a:r>
              <a:rPr b="0" lang="en-US" sz="3300" spc="-1" strike="noStrike">
                <a:latin typeface="Arial"/>
              </a:rPr>
              <a:t>Random cones</a:t>
            </a:r>
            <a:endParaRPr b="0" lang="en-US" sz="3300" spc="-1" strike="noStrike">
              <a:latin typeface="Arial"/>
            </a:endParaRPr>
          </a:p>
        </p:txBody>
      </p:sp>
      <mc:AlternateContent>
        <mc:Choice xmlns:a14="http://schemas.microsoft.com/office/drawing/2010/main" Requires="a14">
          <p:sp>
            <p:nvSpPr>
              <p:cNvPr id="1391" name="Formula 3"/>
              <p:cNvSpPr txBox="1"/>
              <p:nvPr/>
            </p:nvSpPr>
            <p:spPr>
              <a:xfrm rot="16200000">
                <a:off x="190440" y="2718360"/>
                <a:ext cx="358560" cy="482040"/>
              </a:xfrm>
              <a:prstGeom prst="rect">
                <a:avLst/>
              </a:prstGeom>
            </p:spPr>
            <p:txBody>
              <a:bodyPr/>
              <a:p>
                <a14:m>
                  <m:oMath xmlns:m="http://schemas.openxmlformats.org/officeDocument/2006/math">
                    <m:r>
                      <m:t xml:space="preserve">ϕ</m:t>
                    </m:r>
                  </m:oMath>
                </a14:m>
              </a:p>
            </p:txBody>
          </p:sp>
        </mc:Choice>
        <mc:Fallback/>
      </mc:AlternateContent>
      <mc:AlternateContent>
        <mc:Choice xmlns:a14="http://schemas.microsoft.com/office/drawing/2010/main" Requires="a14">
          <p:sp>
            <p:nvSpPr>
              <p:cNvPr id="1392" name="Formula 4"/>
              <p:cNvSpPr txBox="1"/>
              <p:nvPr/>
            </p:nvSpPr>
            <p:spPr>
              <a:xfrm>
                <a:off x="4706640" y="4793400"/>
                <a:ext cx="397080" cy="381600"/>
              </a:xfrm>
              <a:prstGeom prst="rect">
                <a:avLst/>
              </a:prstGeom>
            </p:spPr>
            <p:txBody>
              <a:bodyPr/>
              <a:p>
                <a14:m>
                  <m:oMath xmlns:m="http://schemas.openxmlformats.org/officeDocument/2006/math">
                    <m:r>
                      <m:t xml:space="preserve">η</m:t>
                    </m:r>
                  </m:oMath>
                </a14:m>
              </a:p>
            </p:txBody>
          </p:sp>
        </mc:Choice>
        <mc:Fallback/>
      </mc:AlternateContent>
      <p:sp>
        <p:nvSpPr>
          <p:cNvPr id="1393" name="CustomShape 5"/>
          <p:cNvSpPr/>
          <p:nvPr/>
        </p:nvSpPr>
        <p:spPr>
          <a:xfrm>
            <a:off x="2377440" y="2651760"/>
            <a:ext cx="914400" cy="914400"/>
          </a:xfrm>
          <a:prstGeom prst="ellipse">
            <a:avLst/>
          </a:prstGeom>
          <a:solidFill>
            <a:srgbClr val="0066b3">
              <a:alpha val="50000"/>
            </a:srgbClr>
          </a:solidFill>
          <a:ln>
            <a:solidFill>
              <a:srgbClr val="3465a4"/>
            </a:solidFill>
          </a:ln>
        </p:spPr>
        <p:style>
          <a:lnRef idx="0"/>
          <a:fillRef idx="0"/>
          <a:effectRef idx="0"/>
          <a:fontRef idx="minor"/>
        </p:style>
      </p:sp>
      <p:sp>
        <p:nvSpPr>
          <p:cNvPr id="1394" name="CustomShape 6"/>
          <p:cNvSpPr/>
          <p:nvPr/>
        </p:nvSpPr>
        <p:spPr>
          <a:xfrm>
            <a:off x="4897800" y="1572120"/>
            <a:ext cx="914400" cy="914400"/>
          </a:xfrm>
          <a:prstGeom prst="ellipse">
            <a:avLst/>
          </a:prstGeom>
          <a:solidFill>
            <a:srgbClr val="0066b3">
              <a:alpha val="50000"/>
            </a:srgbClr>
          </a:solidFill>
          <a:ln>
            <a:solidFill>
              <a:srgbClr val="3465a4"/>
            </a:solidFill>
          </a:ln>
        </p:spPr>
        <p:style>
          <a:lnRef idx="0"/>
          <a:fillRef idx="0"/>
          <a:effectRef idx="0"/>
          <a:fontRef idx="minor"/>
        </p:style>
      </p:sp>
      <p:sp>
        <p:nvSpPr>
          <p:cNvPr id="1395" name="CustomShape 7"/>
          <p:cNvSpPr/>
          <p:nvPr/>
        </p:nvSpPr>
        <p:spPr>
          <a:xfrm>
            <a:off x="6337800" y="3120120"/>
            <a:ext cx="914400" cy="914400"/>
          </a:xfrm>
          <a:prstGeom prst="ellipse">
            <a:avLst/>
          </a:prstGeom>
          <a:solidFill>
            <a:srgbClr val="0066b3">
              <a:alpha val="50000"/>
            </a:srgbClr>
          </a:solidFill>
          <a:ln>
            <a:solidFill>
              <a:srgbClr val="3465a4"/>
            </a:solidFill>
          </a:ln>
        </p:spPr>
        <p:style>
          <a:lnRef idx="0"/>
          <a:fillRef idx="0"/>
          <a:effectRef idx="0"/>
          <a:fontRef idx="minor"/>
        </p:style>
      </p:sp>
      <p:sp>
        <p:nvSpPr>
          <p:cNvPr id="1396" name="CustomShape 8"/>
          <p:cNvSpPr/>
          <p:nvPr/>
        </p:nvSpPr>
        <p:spPr>
          <a:xfrm>
            <a:off x="3890160" y="3108960"/>
            <a:ext cx="1463040" cy="1463040"/>
          </a:xfrm>
          <a:prstGeom prst="rect">
            <a:avLst/>
          </a:prstGeom>
          <a:solidFill>
            <a:srgbClr val="58595b">
              <a:alpha val="50000"/>
            </a:srgbClr>
          </a:solidFill>
          <a:ln>
            <a:solidFill>
              <a:srgbClr val="3465a4"/>
            </a:solidFill>
          </a:ln>
        </p:spPr>
        <p:style>
          <a:lnRef idx="0"/>
          <a:fillRef idx="0"/>
          <a:effectRef idx="0"/>
          <a:fontRef idx="minor"/>
        </p:style>
      </p:sp>
      <p:sp>
        <p:nvSpPr>
          <p:cNvPr id="1397" name="CustomShape 9"/>
          <p:cNvSpPr/>
          <p:nvPr/>
        </p:nvSpPr>
        <p:spPr>
          <a:xfrm>
            <a:off x="4177800" y="3372120"/>
            <a:ext cx="914400" cy="914400"/>
          </a:xfrm>
          <a:prstGeom prst="ellipse">
            <a:avLst/>
          </a:prstGeom>
          <a:solidFill>
            <a:srgbClr val="ed1c24">
              <a:alpha val="50000"/>
            </a:srgbClr>
          </a:solidFill>
          <a:ln>
            <a:solidFill>
              <a:srgbClr val="3465a4"/>
            </a:solidFill>
          </a:ln>
        </p:spPr>
        <p:style>
          <a:lnRef idx="0"/>
          <a:fillRef idx="0"/>
          <a:effectRef idx="0"/>
          <a:fontRef idx="minor"/>
        </p:style>
      </p:sp>
      <p:sp>
        <p:nvSpPr>
          <p:cNvPr id="1398" name="CustomShape 10"/>
          <p:cNvSpPr/>
          <p:nvPr/>
        </p:nvSpPr>
        <p:spPr>
          <a:xfrm>
            <a:off x="7130160" y="1308960"/>
            <a:ext cx="1463040" cy="1463040"/>
          </a:xfrm>
          <a:prstGeom prst="rect">
            <a:avLst/>
          </a:prstGeom>
          <a:solidFill>
            <a:srgbClr val="58595b">
              <a:alpha val="50000"/>
            </a:srgbClr>
          </a:solidFill>
          <a:ln>
            <a:solidFill>
              <a:srgbClr val="3465a4"/>
            </a:solidFill>
          </a:ln>
        </p:spPr>
        <p:style>
          <a:lnRef idx="0"/>
          <a:fillRef idx="0"/>
          <a:effectRef idx="0"/>
          <a:fontRef idx="minor"/>
        </p:style>
      </p:sp>
      <p:sp>
        <p:nvSpPr>
          <p:cNvPr id="1399" name="CustomShape 11"/>
          <p:cNvSpPr/>
          <p:nvPr/>
        </p:nvSpPr>
        <p:spPr>
          <a:xfrm>
            <a:off x="7418160" y="1536480"/>
            <a:ext cx="914400" cy="914400"/>
          </a:xfrm>
          <a:prstGeom prst="ellipse">
            <a:avLst/>
          </a:prstGeom>
          <a:solidFill>
            <a:srgbClr val="ed1c24">
              <a:alpha val="50000"/>
            </a:srgbClr>
          </a:solidFill>
          <a:ln>
            <a:solidFill>
              <a:srgbClr val="3465a4"/>
            </a:solidFill>
          </a:ln>
        </p:spPr>
        <p:style>
          <a:lnRef idx="0"/>
          <a:fillRef idx="0"/>
          <a:effectRef idx="0"/>
          <a:fontRef idx="minor"/>
        </p:style>
      </p:sp>
      <p:sp>
        <p:nvSpPr>
          <p:cNvPr id="1400" name="TextShape 12"/>
          <p:cNvSpPr txBox="1"/>
          <p:nvPr/>
        </p:nvSpPr>
        <p:spPr>
          <a:xfrm>
            <a:off x="2194560" y="3931920"/>
            <a:ext cx="1188720" cy="346320"/>
          </a:xfrm>
          <a:prstGeom prst="rect">
            <a:avLst/>
          </a:prstGeom>
          <a:noFill/>
          <a:ln>
            <a:noFill/>
          </a:ln>
        </p:spPr>
        <p:txBody>
          <a:bodyPr lIns="90000" rIns="90000" tIns="45000" bIns="45000">
            <a:noAutofit/>
          </a:bodyPr>
          <a:p>
            <a:r>
              <a:rPr b="1" lang="en-US" sz="1800" spc="-1" strike="noStrike">
                <a:solidFill>
                  <a:srgbClr val="ed1c24"/>
                </a:solidFill>
                <a:latin typeface="Arial"/>
              </a:rPr>
              <a:t>Re</a:t>
            </a:r>
            <a:r>
              <a:rPr b="1" lang="en-US" sz="1800" spc="-1" strike="noStrike">
                <a:solidFill>
                  <a:srgbClr val="ed1c24"/>
                </a:solidFill>
                <a:latin typeface="Arial"/>
              </a:rPr>
              <a:t>al </a:t>
            </a:r>
            <a:r>
              <a:rPr b="1" lang="en-US" sz="1800" spc="-1" strike="noStrike">
                <a:solidFill>
                  <a:srgbClr val="ed1c24"/>
                </a:solidFill>
                <a:latin typeface="Arial"/>
              </a:rPr>
              <a:t>jet</a:t>
            </a:r>
            <a:r>
              <a:rPr b="1" lang="en-US" sz="1800" spc="-1" strike="noStrike">
                <a:solidFill>
                  <a:srgbClr val="ed1c24"/>
                </a:solidFill>
                <a:latin typeface="Arial"/>
              </a:rPr>
              <a:t>s</a:t>
            </a:r>
            <a:endParaRPr b="0" lang="en-US" sz="1800" spc="-1" strike="noStrike">
              <a:latin typeface="Arial"/>
            </a:endParaRPr>
          </a:p>
        </p:txBody>
      </p:sp>
      <p:sp>
        <p:nvSpPr>
          <p:cNvPr id="1401" name="TextShape 13"/>
          <p:cNvSpPr txBox="1"/>
          <p:nvPr/>
        </p:nvSpPr>
        <p:spPr>
          <a:xfrm>
            <a:off x="1532160" y="2945520"/>
            <a:ext cx="914400" cy="365760"/>
          </a:xfrm>
          <a:prstGeom prst="rect">
            <a:avLst/>
          </a:prstGeom>
          <a:noFill/>
          <a:ln>
            <a:noFill/>
          </a:ln>
        </p:spPr>
        <p:txBody>
          <a:bodyPr lIns="90000" rIns="90000" tIns="45000" bIns="45000">
            <a:noAutofit/>
          </a:bodyPr>
          <a:p>
            <a:r>
              <a:rPr b="1" lang="en-US" sz="1800" spc="-1" strike="noStrike">
                <a:solidFill>
                  <a:srgbClr val="0066b3"/>
                </a:solidFill>
                <a:latin typeface="Arial"/>
              </a:rPr>
              <a:t>R=0.4</a:t>
            </a:r>
            <a:endParaRPr b="0" lang="en-US" sz="1800" spc="-1" strike="noStrike">
              <a:latin typeface="Arial"/>
            </a:endParaRPr>
          </a:p>
        </p:txBody>
      </p:sp>
      <p:sp>
        <p:nvSpPr>
          <p:cNvPr id="1402" name="TextShape 14"/>
          <p:cNvSpPr txBox="1"/>
          <p:nvPr/>
        </p:nvSpPr>
        <p:spPr>
          <a:xfrm>
            <a:off x="4059360" y="4261680"/>
            <a:ext cx="1280160" cy="346320"/>
          </a:xfrm>
          <a:prstGeom prst="rect">
            <a:avLst/>
          </a:prstGeom>
          <a:noFill/>
          <a:ln>
            <a:noFill/>
          </a:ln>
        </p:spPr>
        <p:txBody>
          <a:bodyPr lIns="90000" rIns="90000" tIns="45000" bIns="45000">
            <a:noAutofit/>
          </a:bodyPr>
          <a:p>
            <a:r>
              <a:rPr b="0" lang="en-US" sz="1800" spc="-1" strike="noStrike">
                <a:solidFill>
                  <a:srgbClr val="58595b"/>
                </a:solidFill>
                <a:latin typeface="Arial"/>
              </a:rPr>
              <a:t>Excluded</a:t>
            </a:r>
            <a:endParaRPr b="0" lang="en-US" sz="1800" spc="-1" strike="noStrike">
              <a:latin typeface="Arial"/>
            </a:endParaRPr>
          </a:p>
        </p:txBody>
      </p:sp>
      <p:sp>
        <p:nvSpPr>
          <p:cNvPr id="1403" name="TextShape 15"/>
          <p:cNvSpPr txBox="1"/>
          <p:nvPr/>
        </p:nvSpPr>
        <p:spPr>
          <a:xfrm>
            <a:off x="7299360" y="2461680"/>
            <a:ext cx="1280160" cy="346320"/>
          </a:xfrm>
          <a:prstGeom prst="rect">
            <a:avLst/>
          </a:prstGeom>
          <a:noFill/>
          <a:ln>
            <a:noFill/>
          </a:ln>
        </p:spPr>
        <p:txBody>
          <a:bodyPr lIns="90000" rIns="90000" tIns="45000" bIns="45000">
            <a:noAutofit/>
          </a:bodyPr>
          <a:p>
            <a:r>
              <a:rPr b="0" lang="en-US" sz="1800" spc="-1" strike="noStrike">
                <a:solidFill>
                  <a:srgbClr val="58595b"/>
                </a:solidFill>
                <a:latin typeface="Arial"/>
              </a:rPr>
              <a:t>Excluded</a:t>
            </a:r>
            <a:endParaRPr b="0" lang="en-US" sz="1800" spc="-1" strike="noStrike">
              <a:latin typeface="Arial"/>
            </a:endParaRPr>
          </a:p>
        </p:txBody>
      </p:sp>
      <p:sp>
        <p:nvSpPr>
          <p:cNvPr id="1404" name="CustomShape 16"/>
          <p:cNvSpPr/>
          <p:nvPr/>
        </p:nvSpPr>
        <p:spPr>
          <a:xfrm>
            <a:off x="8462160" y="1320480"/>
            <a:ext cx="914400" cy="914400"/>
          </a:xfrm>
          <a:prstGeom prst="ellipse">
            <a:avLst/>
          </a:prstGeom>
          <a:solidFill>
            <a:srgbClr val="0066b3">
              <a:alpha val="50000"/>
            </a:srgbClr>
          </a:solidFill>
          <a:ln>
            <a:solidFill>
              <a:srgbClr val="3465a4"/>
            </a:solidFill>
          </a:ln>
        </p:spPr>
        <p:style>
          <a:lnRef idx="0"/>
          <a:fillRef idx="0"/>
          <a:effectRef idx="0"/>
          <a:fontRef idx="minor"/>
        </p:style>
      </p:sp>
      <p:sp>
        <p:nvSpPr>
          <p:cNvPr id="1405" name="TextShape 17"/>
          <p:cNvSpPr txBox="1"/>
          <p:nvPr/>
        </p:nvSpPr>
        <p:spPr>
          <a:xfrm>
            <a:off x="8645040" y="1415520"/>
            <a:ext cx="773280" cy="799200"/>
          </a:xfrm>
          <a:prstGeom prst="rect">
            <a:avLst/>
          </a:prstGeom>
          <a:noFill/>
          <a:ln>
            <a:noFill/>
          </a:ln>
        </p:spPr>
        <p:txBody>
          <a:bodyPr lIns="90000" rIns="90000" tIns="45000" bIns="45000">
            <a:noAutofit/>
          </a:bodyPr>
          <a:p>
            <a:r>
              <a:rPr b="0" lang="en-US" sz="5000" spc="-1" strike="noStrike">
                <a:latin typeface="Arial"/>
              </a:rPr>
              <a:t>X</a:t>
            </a:r>
            <a:endParaRPr b="0" lang="en-US" sz="5000" spc="-1" strike="noStrike">
              <a:latin typeface="Arial"/>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6" name="TextShape 1"/>
          <p:cNvSpPr txBox="1"/>
          <p:nvPr/>
        </p:nvSpPr>
        <p:spPr>
          <a:xfrm>
            <a:off x="504000" y="226080"/>
            <a:ext cx="9071640" cy="946440"/>
          </a:xfrm>
          <a:prstGeom prst="rect">
            <a:avLst/>
          </a:prstGeom>
          <a:noFill/>
          <a:ln>
            <a:noFill/>
          </a:ln>
        </p:spPr>
        <p:txBody>
          <a:bodyPr lIns="0" rIns="0" tIns="0" bIns="0" anchor="ctr">
            <a:noAutofit/>
          </a:bodyPr>
          <a:p>
            <a:pPr algn="ctr"/>
            <a:r>
              <a:rPr b="0" lang="en-US" sz="3300" spc="-1" strike="noStrike">
                <a:latin typeface="Arial"/>
              </a:rPr>
              <a:t>Rand</a:t>
            </a:r>
            <a:r>
              <a:rPr b="0" lang="en-US" sz="3300" spc="-1" strike="noStrike">
                <a:latin typeface="Arial"/>
              </a:rPr>
              <a:t>om </a:t>
            </a:r>
            <a:r>
              <a:rPr b="0" lang="en-US" sz="3300" spc="-1" strike="noStrike">
                <a:latin typeface="Arial"/>
              </a:rPr>
              <a:t>cone</a:t>
            </a:r>
            <a:r>
              <a:rPr b="0" lang="en-US" sz="3300" spc="-1" strike="noStrike">
                <a:latin typeface="Arial"/>
              </a:rPr>
              <a:t>s in </a:t>
            </a:r>
            <a:r>
              <a:rPr b="0" lang="en-US" sz="3300" spc="-1" strike="noStrike">
                <a:latin typeface="Arial"/>
              </a:rPr>
              <a:t>ALIC</a:t>
            </a:r>
            <a:r>
              <a:rPr b="0" lang="en-US" sz="3300" spc="-1" strike="noStrike">
                <a:latin typeface="Arial"/>
              </a:rPr>
              <a:t>E</a:t>
            </a:r>
            <a:endParaRPr b="0" lang="en-US" sz="3300" spc="-1" strike="noStrike">
              <a:latin typeface="Arial"/>
            </a:endParaRPr>
          </a:p>
        </p:txBody>
      </p:sp>
      <p:grpSp>
        <p:nvGrpSpPr>
          <p:cNvPr id="1407" name="Group 2"/>
          <p:cNvGrpSpPr/>
          <p:nvPr/>
        </p:nvGrpSpPr>
        <p:grpSpPr>
          <a:xfrm>
            <a:off x="5232240" y="1294200"/>
            <a:ext cx="4094640" cy="3917880"/>
            <a:chOff x="5232240" y="1294200"/>
            <a:chExt cx="4094640" cy="3917880"/>
          </a:xfrm>
        </p:grpSpPr>
        <p:pic>
          <p:nvPicPr>
            <p:cNvPr id="1408" name="" descr=""/>
            <p:cNvPicPr/>
            <p:nvPr/>
          </p:nvPicPr>
          <p:blipFill>
            <a:blip r:embed="rId1"/>
            <a:stretch/>
          </p:blipFill>
          <p:spPr>
            <a:xfrm>
              <a:off x="5232240" y="1294200"/>
              <a:ext cx="4094640" cy="3917880"/>
            </a:xfrm>
            <a:prstGeom prst="rect">
              <a:avLst/>
            </a:prstGeom>
            <a:ln>
              <a:noFill/>
            </a:ln>
          </p:spPr>
        </p:pic>
        <p:sp>
          <p:nvSpPr>
            <p:cNvPr id="1409" name="TextShape 3"/>
            <p:cNvSpPr txBox="1"/>
            <p:nvPr/>
          </p:nvSpPr>
          <p:spPr>
            <a:xfrm>
              <a:off x="6050520" y="2110320"/>
              <a:ext cx="1323720" cy="232560"/>
            </a:xfrm>
            <a:prstGeom prst="rect">
              <a:avLst/>
            </a:prstGeom>
            <a:noFill/>
            <a:ln>
              <a:noFill/>
            </a:ln>
          </p:spPr>
          <p:txBody>
            <a:bodyPr lIns="90000" rIns="90000" tIns="45000" bIns="45000">
              <a:noAutofit/>
            </a:bodyPr>
            <a:p>
              <a:r>
                <a:rPr b="0" lang="en-US" sz="1000" spc="-1" strike="noStrike">
                  <a:latin typeface="Arial"/>
                  <a:hlinkClick r:id="rId2"/>
                </a:rPr>
                <a:t>JHEP 03 (2012) 053</a:t>
              </a:r>
              <a:endParaRPr b="0" lang="en-US" sz="1000" spc="-1" strike="noStrike">
                <a:latin typeface="Arial"/>
              </a:endParaRPr>
            </a:p>
          </p:txBody>
        </p:sp>
      </p:grpSp>
      <p:sp>
        <p:nvSpPr>
          <p:cNvPr id="1410" name="TextShape 4"/>
          <p:cNvSpPr txBox="1"/>
          <p:nvPr/>
        </p:nvSpPr>
        <p:spPr>
          <a:xfrm>
            <a:off x="504000" y="1326600"/>
            <a:ext cx="4426920" cy="3288240"/>
          </a:xfrm>
          <a:prstGeom prst="rect">
            <a:avLst/>
          </a:prstGeom>
          <a:noFill/>
          <a:ln>
            <a:noFill/>
          </a:ln>
        </p:spPr>
        <p:txBody>
          <a:bodyPr lIns="0" rIns="0" tIns="0" bIns="0">
            <a:normAutofit/>
          </a:bodyPr>
          <a:p>
            <a:pPr marL="432000" indent="-324000">
              <a:spcAft>
                <a:spcPts val="1057"/>
              </a:spcAft>
              <a:buClr>
                <a:srgbClr val="000000"/>
              </a:buClr>
              <a:buSzPct val="45000"/>
              <a:buFont typeface="Wingdings" charset="2"/>
              <a:buChar char=""/>
            </a:pPr>
            <a:r>
              <a:rPr b="0" lang="en-US" sz="2400" spc="-1" strike="noStrike">
                <a:latin typeface="Arial"/>
              </a:rPr>
              <a:t>Estimate </a:t>
            </a:r>
            <a:r>
              <a:rPr b="0" lang="en-US" sz="2400" spc="-1" strike="noStrike">
                <a:latin typeface="Arial"/>
                <a:ea typeface="Arial"/>
              </a:rPr>
              <a:t>ρ</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ea typeface="Arial"/>
              </a:rPr>
              <a:t>k</a:t>
            </a:r>
            <a:r>
              <a:rPr b="0" lang="en-US" sz="2100" spc="-1" strike="noStrike" baseline="-33000">
                <a:latin typeface="Arial"/>
                <a:ea typeface="Arial"/>
              </a:rPr>
              <a:t>T</a:t>
            </a:r>
            <a:r>
              <a:rPr b="0" lang="en-US" sz="2100" spc="-1" strike="noStrike">
                <a:latin typeface="Arial"/>
                <a:ea typeface="Arial"/>
              </a:rPr>
              <a:t> jet finder→jet candidates</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ea typeface="Arial"/>
              </a:rPr>
              <a:t>ρ = Median(p</a:t>
            </a:r>
            <a:r>
              <a:rPr b="0" lang="en-US" sz="2100" spc="-1" strike="noStrike" baseline="-33000">
                <a:latin typeface="Arial"/>
                <a:ea typeface="Arial"/>
              </a:rPr>
              <a:t>T</a:t>
            </a:r>
            <a:r>
              <a:rPr b="0" lang="en-US" sz="2100" spc="-1" strike="noStrike">
                <a:latin typeface="Arial"/>
                <a:ea typeface="Arial"/>
              </a:rPr>
              <a:t>/A)</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ea typeface="Arial"/>
              </a:rPr>
              <a:t>Draw Random cone</a:t>
            </a:r>
            <a:endParaRPr b="0" lang="en-US" sz="2400" spc="-1" strike="noStrike">
              <a:latin typeface="Arial"/>
            </a:endParaRPr>
          </a:p>
        </p:txBody>
      </p:sp>
      <mc:AlternateContent>
        <mc:Choice xmlns:a14="http://schemas.microsoft.com/office/drawing/2010/main" Requires="a14">
          <p:sp>
            <p:nvSpPr>
              <p:cNvPr id="1411" name="Formula 5"/>
              <p:cNvSpPr txBox="1"/>
              <p:nvPr/>
            </p:nvSpPr>
            <p:spPr>
              <a:xfrm>
                <a:off x="914400" y="4039920"/>
                <a:ext cx="2683800" cy="565560"/>
              </a:xfrm>
              <a:prstGeom prst="rect">
                <a:avLst/>
              </a:prstGeom>
            </p:spPr>
            <p:txBody>
              <a:bodyPr/>
              <a:p>
                <a14:m>
                  <m:oMath xmlns:m="http://schemas.openxmlformats.org/officeDocument/2006/math">
                    <m:r>
                      <m:t xml:space="preserve">δ</m:t>
                    </m:r>
                    <m:sSub>
                      <m:e>
                        <m:r>
                          <m:t xml:space="preserve">p</m:t>
                        </m:r>
                      </m:e>
                      <m:sub>
                        <m:r>
                          <m:t xml:space="preserve">T</m:t>
                        </m:r>
                      </m:sub>
                    </m:sSub>
                    <m:r>
                      <m:t xml:space="preserve">=</m:t>
                    </m:r>
                    <m:sSubSup>
                      <m:e>
                        <m:r>
                          <m:t xml:space="preserve">p</m:t>
                        </m:r>
                      </m:e>
                      <m:sub>
                        <m:r>
                          <m:t xml:space="preserve">T</m:t>
                        </m:r>
                      </m:sub>
                      <m:sup>
                        <m:r>
                          <m:t xml:space="preserve">reco</m:t>
                        </m:r>
                      </m:sup>
                    </m:sSubSup>
                    <m:r>
                      <m:t xml:space="preserve">−</m:t>
                    </m:r>
                    <m:r>
                      <m:t xml:space="preserve">ρ</m:t>
                    </m:r>
                    <m:r>
                      <m:t xml:space="preserve">A</m:t>
                    </m:r>
                  </m:oMath>
                </a14:m>
              </a:p>
            </p:txBody>
          </p:sp>
        </mc:Choice>
        <mc:Fallback/>
      </mc:AlternateContent>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2" name="TextShape 1"/>
          <p:cNvSpPr txBox="1"/>
          <p:nvPr/>
        </p:nvSpPr>
        <p:spPr>
          <a:xfrm>
            <a:off x="504000" y="226080"/>
            <a:ext cx="9071640" cy="946440"/>
          </a:xfrm>
          <a:prstGeom prst="rect">
            <a:avLst/>
          </a:prstGeom>
          <a:noFill/>
          <a:ln>
            <a:noFill/>
          </a:ln>
        </p:spPr>
        <p:txBody>
          <a:bodyPr lIns="0" rIns="0" tIns="0" bIns="0" anchor="ctr">
            <a:noAutofit/>
          </a:bodyPr>
          <a:p>
            <a:pPr algn="ctr"/>
            <a:r>
              <a:rPr b="0" lang="en-US" sz="3300" spc="-1" strike="noStrike">
                <a:latin typeface="Arial"/>
              </a:rPr>
              <a:t>Random cones</a:t>
            </a:r>
            <a:endParaRPr b="0" lang="en-US" sz="3300" spc="-1" strike="noStrike">
              <a:latin typeface="Arial"/>
            </a:endParaRPr>
          </a:p>
        </p:txBody>
      </p:sp>
      <p:grpSp>
        <p:nvGrpSpPr>
          <p:cNvPr id="1413" name="Group 2"/>
          <p:cNvGrpSpPr/>
          <p:nvPr/>
        </p:nvGrpSpPr>
        <p:grpSpPr>
          <a:xfrm>
            <a:off x="91440" y="1172520"/>
            <a:ext cx="4094640" cy="3917880"/>
            <a:chOff x="91440" y="1172520"/>
            <a:chExt cx="4094640" cy="3917880"/>
          </a:xfrm>
        </p:grpSpPr>
        <p:pic>
          <p:nvPicPr>
            <p:cNvPr id="1414" name="" descr=""/>
            <p:cNvPicPr/>
            <p:nvPr/>
          </p:nvPicPr>
          <p:blipFill>
            <a:blip r:embed="rId1"/>
            <a:stretch/>
          </p:blipFill>
          <p:spPr>
            <a:xfrm>
              <a:off x="91440" y="1172520"/>
              <a:ext cx="4094640" cy="3917880"/>
            </a:xfrm>
            <a:prstGeom prst="rect">
              <a:avLst/>
            </a:prstGeom>
            <a:ln>
              <a:noFill/>
            </a:ln>
          </p:spPr>
        </p:pic>
        <p:sp>
          <p:nvSpPr>
            <p:cNvPr id="1415" name="TextShape 3"/>
            <p:cNvSpPr txBox="1"/>
            <p:nvPr/>
          </p:nvSpPr>
          <p:spPr>
            <a:xfrm>
              <a:off x="909720" y="1988640"/>
              <a:ext cx="1323720" cy="232560"/>
            </a:xfrm>
            <a:prstGeom prst="rect">
              <a:avLst/>
            </a:prstGeom>
            <a:noFill/>
            <a:ln>
              <a:noFill/>
            </a:ln>
          </p:spPr>
          <p:txBody>
            <a:bodyPr lIns="90000" rIns="90000" tIns="45000" bIns="45000">
              <a:noAutofit/>
            </a:bodyPr>
            <a:p>
              <a:r>
                <a:rPr b="0" lang="en-US" sz="1000" spc="-1" strike="noStrike">
                  <a:latin typeface="Arial"/>
                  <a:hlinkClick r:id="rId2"/>
                </a:rPr>
                <a:t>JHEP 03 (2012) 053</a:t>
              </a:r>
              <a:endParaRPr b="0" lang="en-US" sz="1000" spc="-1" strike="noStrike">
                <a:latin typeface="Arial"/>
              </a:endParaRPr>
            </a:p>
          </p:txBody>
        </p:sp>
      </p:grpSp>
      <p:sp>
        <p:nvSpPr>
          <p:cNvPr id="1416" name="TextShape 4"/>
          <p:cNvSpPr txBox="1"/>
          <p:nvPr/>
        </p:nvSpPr>
        <p:spPr>
          <a:xfrm>
            <a:off x="1427040" y="3967920"/>
            <a:ext cx="1463040" cy="515520"/>
          </a:xfrm>
          <a:prstGeom prst="rect">
            <a:avLst/>
          </a:prstGeom>
          <a:noFill/>
          <a:ln>
            <a:noFill/>
          </a:ln>
        </p:spPr>
        <p:txBody>
          <a:bodyPr lIns="90000" rIns="90000" tIns="45000" bIns="45000">
            <a:noAutofit/>
          </a:bodyPr>
          <a:p>
            <a:r>
              <a:rPr b="1" lang="en-US" sz="3000" spc="-1" strike="noStrike">
                <a:solidFill>
                  <a:srgbClr val="ce181e"/>
                </a:solidFill>
                <a:latin typeface="Arial"/>
              </a:rPr>
              <a:t>A</a:t>
            </a:r>
            <a:r>
              <a:rPr b="1" lang="en-US" sz="3000" spc="-1" strike="noStrike">
                <a:solidFill>
                  <a:srgbClr val="ce181e"/>
                </a:solidFill>
                <a:latin typeface="Arial"/>
              </a:rPr>
              <a:t>L</a:t>
            </a:r>
            <a:r>
              <a:rPr b="1" lang="en-US" sz="3000" spc="-1" strike="noStrike">
                <a:solidFill>
                  <a:srgbClr val="ce181e"/>
                </a:solidFill>
                <a:latin typeface="Arial"/>
              </a:rPr>
              <a:t>I</a:t>
            </a:r>
            <a:r>
              <a:rPr b="1" lang="en-US" sz="3000" spc="-1" strike="noStrike">
                <a:solidFill>
                  <a:srgbClr val="ce181e"/>
                </a:solidFill>
                <a:latin typeface="Arial"/>
              </a:rPr>
              <a:t>C</a:t>
            </a:r>
            <a:r>
              <a:rPr b="1" lang="en-US" sz="3000" spc="-1" strike="noStrike">
                <a:solidFill>
                  <a:srgbClr val="ce181e"/>
                </a:solidFill>
                <a:latin typeface="Arial"/>
              </a:rPr>
              <a:t>E</a:t>
            </a:r>
            <a:endParaRPr b="0" lang="en-US" sz="3000" spc="-1" strike="noStrike">
              <a:latin typeface="Arial"/>
            </a:endParaRPr>
          </a:p>
        </p:txBody>
      </p:sp>
      <p:grpSp>
        <p:nvGrpSpPr>
          <p:cNvPr id="1417" name="Group 5"/>
          <p:cNvGrpSpPr/>
          <p:nvPr/>
        </p:nvGrpSpPr>
        <p:grpSpPr>
          <a:xfrm>
            <a:off x="4103640" y="1128600"/>
            <a:ext cx="5954760" cy="3992040"/>
            <a:chOff x="4103640" y="1128600"/>
            <a:chExt cx="5954760" cy="3992040"/>
          </a:xfrm>
        </p:grpSpPr>
        <p:pic>
          <p:nvPicPr>
            <p:cNvPr id="1418" name="" descr=""/>
            <p:cNvPicPr/>
            <p:nvPr/>
          </p:nvPicPr>
          <p:blipFill>
            <a:blip r:embed="rId3"/>
            <a:stretch/>
          </p:blipFill>
          <p:spPr>
            <a:xfrm>
              <a:off x="4103640" y="1128600"/>
              <a:ext cx="5954760" cy="3992040"/>
            </a:xfrm>
            <a:prstGeom prst="rect">
              <a:avLst/>
            </a:prstGeom>
            <a:ln>
              <a:noFill/>
            </a:ln>
          </p:spPr>
        </p:pic>
        <p:sp>
          <p:nvSpPr>
            <p:cNvPr id="1419" name="TextShape 6"/>
            <p:cNvSpPr txBox="1"/>
            <p:nvPr/>
          </p:nvSpPr>
          <p:spPr>
            <a:xfrm>
              <a:off x="5649840" y="3931920"/>
              <a:ext cx="2377440" cy="515520"/>
            </a:xfrm>
            <a:prstGeom prst="rect">
              <a:avLst/>
            </a:prstGeom>
            <a:noFill/>
            <a:ln>
              <a:noFill/>
            </a:ln>
          </p:spPr>
          <p:txBody>
            <a:bodyPr lIns="90000" rIns="90000" tIns="45000" bIns="45000">
              <a:noAutofit/>
            </a:bodyPr>
            <a:p>
              <a:r>
                <a:rPr b="1" lang="en-US" sz="1800" spc="-1" strike="noStrike">
                  <a:solidFill>
                    <a:srgbClr val="ce181e"/>
                  </a:solidFill>
                  <a:latin typeface="Arial"/>
                </a:rPr>
                <a:t>a</a:t>
              </a:r>
              <a:r>
                <a:rPr b="1" lang="en-US" sz="1800" spc="-1" strike="noStrike">
                  <a:solidFill>
                    <a:srgbClr val="ce181e"/>
                  </a:solidFill>
                  <a:latin typeface="Arial"/>
                </a:rPr>
                <a:t>r</a:t>
              </a:r>
              <a:r>
                <a:rPr b="1" lang="en-US" sz="1800" spc="-1" strike="noStrike">
                  <a:solidFill>
                    <a:srgbClr val="ce181e"/>
                  </a:solidFill>
                  <a:latin typeface="Arial"/>
                </a:rPr>
                <a:t>X</a:t>
              </a:r>
              <a:r>
                <a:rPr b="1" lang="en-US" sz="1800" spc="-1" strike="noStrike">
                  <a:solidFill>
                    <a:srgbClr val="ce181e"/>
                  </a:solidFill>
                  <a:latin typeface="Arial"/>
                </a:rPr>
                <a:t>i</a:t>
              </a:r>
              <a:r>
                <a:rPr b="1" lang="en-US" sz="1800" spc="-1" strike="noStrike">
                  <a:solidFill>
                    <a:srgbClr val="ce181e"/>
                  </a:solidFill>
                  <a:latin typeface="Arial"/>
                </a:rPr>
                <a:t>v</a:t>
              </a:r>
              <a:r>
                <a:rPr b="1" lang="en-US" sz="1800" spc="-1" strike="noStrike">
                  <a:solidFill>
                    <a:srgbClr val="ce181e"/>
                  </a:solidFill>
                  <a:latin typeface="Arial"/>
                </a:rPr>
                <a:t>:</a:t>
              </a:r>
              <a:r>
                <a:rPr b="1" lang="en-US" sz="1800" spc="-1" strike="noStrike">
                  <a:solidFill>
                    <a:srgbClr val="ce181e"/>
                  </a:solidFill>
                  <a:latin typeface="Arial"/>
                </a:rPr>
                <a:t>2</a:t>
              </a:r>
              <a:r>
                <a:rPr b="1" lang="en-US" sz="1800" spc="-1" strike="noStrike">
                  <a:solidFill>
                    <a:srgbClr val="ce181e"/>
                  </a:solidFill>
                  <a:latin typeface="Arial"/>
                </a:rPr>
                <a:t>0</a:t>
              </a:r>
              <a:r>
                <a:rPr b="1" lang="en-US" sz="1800" spc="-1" strike="noStrike">
                  <a:solidFill>
                    <a:srgbClr val="ce181e"/>
                  </a:solidFill>
                  <a:latin typeface="Arial"/>
                </a:rPr>
                <a:t>0</a:t>
              </a:r>
              <a:r>
                <a:rPr b="1" lang="en-US" sz="1800" spc="-1" strike="noStrike">
                  <a:solidFill>
                    <a:srgbClr val="ce181e"/>
                  </a:solidFill>
                  <a:latin typeface="Arial"/>
                </a:rPr>
                <a:t>5</a:t>
              </a:r>
              <a:r>
                <a:rPr b="1" lang="en-US" sz="1800" spc="-1" strike="noStrike">
                  <a:solidFill>
                    <a:srgbClr val="ce181e"/>
                  </a:solidFill>
                  <a:latin typeface="Arial"/>
                </a:rPr>
                <a:t>.</a:t>
              </a:r>
              <a:r>
                <a:rPr b="1" lang="en-US" sz="1800" spc="-1" strike="noStrike">
                  <a:solidFill>
                    <a:srgbClr val="ce181e"/>
                  </a:solidFill>
                  <a:latin typeface="Arial"/>
                </a:rPr>
                <a:t>0</a:t>
              </a:r>
              <a:r>
                <a:rPr b="1" lang="en-US" sz="1800" spc="-1" strike="noStrike">
                  <a:solidFill>
                    <a:srgbClr val="ce181e"/>
                  </a:solidFill>
                  <a:latin typeface="Arial"/>
                </a:rPr>
                <a:t>2</a:t>
              </a:r>
              <a:r>
                <a:rPr b="1" lang="en-US" sz="1800" spc="-1" strike="noStrike">
                  <a:solidFill>
                    <a:srgbClr val="ce181e"/>
                  </a:solidFill>
                  <a:latin typeface="Arial"/>
                </a:rPr>
                <a:t>3</a:t>
              </a:r>
              <a:r>
                <a:rPr b="1" lang="en-US" sz="1800" spc="-1" strike="noStrike">
                  <a:solidFill>
                    <a:srgbClr val="ce181e"/>
                  </a:solidFill>
                  <a:latin typeface="Arial"/>
                </a:rPr>
                <a:t>2</a:t>
              </a:r>
              <a:r>
                <a:rPr b="1" lang="en-US" sz="1800" spc="-1" strike="noStrike">
                  <a:solidFill>
                    <a:srgbClr val="ce181e"/>
                  </a:solidFill>
                  <a:latin typeface="Arial"/>
                </a:rPr>
                <a:t>0</a:t>
              </a:r>
              <a:r>
                <a:rPr b="1" lang="en-US" sz="1800" spc="-1" strike="noStrike">
                  <a:solidFill>
                    <a:srgbClr val="ce181e"/>
                  </a:solidFill>
                  <a:latin typeface="Arial"/>
                </a:rPr>
                <a:t> </a:t>
              </a:r>
              <a:endParaRPr b="0" lang="en-US" sz="1800" spc="-1" strike="noStrike">
                <a:latin typeface="Arial"/>
              </a:endParaRPr>
            </a:p>
          </p:txBody>
        </p:sp>
      </p:gr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0" name="CustomShape 1"/>
          <p:cNvSpPr/>
          <p:nvPr/>
        </p:nvSpPr>
        <p:spPr>
          <a:xfrm rot="4114200">
            <a:off x="6238080" y="3041280"/>
            <a:ext cx="368640" cy="1501560"/>
          </a:xfrm>
          <a:custGeom>
            <a:avLst/>
            <a:gdLst/>
            <a:ahLst/>
            <a:rect l="0" t="0" r="r" b="b"/>
            <a:pathLst>
              <a:path w="1027" h="4173">
                <a:moveTo>
                  <a:pt x="255" y="1"/>
                </a:moveTo>
                <a:lnTo>
                  <a:pt x="257" y="3129"/>
                </a:lnTo>
                <a:lnTo>
                  <a:pt x="0" y="3129"/>
                </a:lnTo>
                <a:lnTo>
                  <a:pt x="513" y="4172"/>
                </a:lnTo>
                <a:lnTo>
                  <a:pt x="1026" y="3129"/>
                </a:lnTo>
                <a:lnTo>
                  <a:pt x="769" y="3129"/>
                </a:lnTo>
                <a:lnTo>
                  <a:pt x="767" y="0"/>
                </a:lnTo>
                <a:lnTo>
                  <a:pt x="255" y="1"/>
                </a:lnTo>
              </a:path>
            </a:pathLst>
          </a:custGeom>
          <a:solidFill>
            <a:srgbClr val="58595b"/>
          </a:solidFill>
          <a:ln>
            <a:solidFill>
              <a:srgbClr val="808080"/>
            </a:solidFill>
          </a:ln>
        </p:spPr>
        <p:style>
          <a:lnRef idx="0"/>
          <a:fillRef idx="0"/>
          <a:effectRef idx="0"/>
          <a:fontRef idx="minor"/>
        </p:style>
      </p:sp>
      <p:sp>
        <p:nvSpPr>
          <p:cNvPr id="1421" name="TextShape 2"/>
          <p:cNvSpPr txBox="1"/>
          <p:nvPr/>
        </p:nvSpPr>
        <p:spPr>
          <a:xfrm>
            <a:off x="-108000" y="-316440"/>
            <a:ext cx="8412480" cy="1250280"/>
          </a:xfrm>
          <a:prstGeom prst="rect">
            <a:avLst/>
          </a:prstGeom>
          <a:noFill/>
          <a:ln>
            <a:noFill/>
          </a:ln>
        </p:spPr>
        <p:txBody>
          <a:bodyPr lIns="0" rIns="0" tIns="0" bIns="0" anchor="ctr">
            <a:noAutofit/>
          </a:bodyPr>
          <a:p>
            <a:pPr algn="ctr"/>
            <a:r>
              <a:rPr b="0" lang="en-US" sz="3300" spc="-1" strike="noStrike">
                <a:latin typeface="Arial"/>
              </a:rPr>
              <a:t>S</a:t>
            </a:r>
            <a:r>
              <a:rPr b="0" lang="en-US" sz="3300" spc="-1" strike="noStrike">
                <a:latin typeface="Arial"/>
              </a:rPr>
              <a:t>h</a:t>
            </a:r>
            <a:r>
              <a:rPr b="0" lang="en-US" sz="3300" spc="-1" strike="noStrike">
                <a:latin typeface="Arial"/>
              </a:rPr>
              <a:t>a</a:t>
            </a:r>
            <a:r>
              <a:rPr b="0" lang="en-US" sz="3300" spc="-1" strike="noStrike">
                <a:latin typeface="Arial"/>
              </a:rPr>
              <a:t>p</a:t>
            </a:r>
            <a:r>
              <a:rPr b="0" lang="en-US" sz="3300" spc="-1" strike="noStrike">
                <a:latin typeface="Arial"/>
              </a:rPr>
              <a:t>e</a:t>
            </a:r>
            <a:r>
              <a:rPr b="0" lang="en-US" sz="3300" spc="-1" strike="noStrike">
                <a:latin typeface="Arial"/>
              </a:rPr>
              <a:t> </a:t>
            </a:r>
            <a:r>
              <a:rPr b="0" lang="en-US" sz="3300" spc="-1" strike="noStrike">
                <a:latin typeface="Arial"/>
              </a:rPr>
              <a:t>o</a:t>
            </a:r>
            <a:r>
              <a:rPr b="0" lang="en-US" sz="3300" spc="-1" strike="noStrike">
                <a:latin typeface="Arial"/>
              </a:rPr>
              <a:t>f</a:t>
            </a:r>
            <a:r>
              <a:rPr b="0" lang="en-US" sz="3300" spc="-1" strike="noStrike">
                <a:latin typeface="Arial"/>
              </a:rPr>
              <a:t> </a:t>
            </a:r>
            <a:r>
              <a:rPr b="0" lang="en-US" sz="3300" spc="-1" strike="noStrike">
                <a:latin typeface="Arial"/>
              </a:rPr>
              <a:t>w</a:t>
            </a:r>
            <a:r>
              <a:rPr b="0" lang="en-US" sz="3300" spc="-1" strike="noStrike">
                <a:latin typeface="Arial"/>
              </a:rPr>
              <a:t>i</a:t>
            </a:r>
            <a:r>
              <a:rPr b="0" lang="en-US" sz="3300" spc="-1" strike="noStrike">
                <a:latin typeface="Arial"/>
              </a:rPr>
              <a:t>d</a:t>
            </a:r>
            <a:r>
              <a:rPr b="0" lang="en-US" sz="3300" spc="-1" strike="noStrike">
                <a:latin typeface="Arial"/>
              </a:rPr>
              <a:t>t</a:t>
            </a:r>
            <a:r>
              <a:rPr b="0" lang="en-US" sz="3300" spc="-1" strike="noStrike">
                <a:latin typeface="Arial"/>
              </a:rPr>
              <a:t>h</a:t>
            </a:r>
            <a:r>
              <a:rPr b="0" lang="en-US" sz="3300" spc="-1" strike="noStrike">
                <a:latin typeface="Arial"/>
              </a:rPr>
              <a:t> </a:t>
            </a:r>
            <a:r>
              <a:rPr b="0" lang="en-US" sz="3300" spc="-1" strike="noStrike">
                <a:latin typeface="Arial"/>
              </a:rPr>
              <a:t>o</a:t>
            </a:r>
            <a:r>
              <a:rPr b="0" lang="en-US" sz="3300" spc="-1" strike="noStrike">
                <a:latin typeface="Arial"/>
              </a:rPr>
              <a:t>f</a:t>
            </a:r>
            <a:r>
              <a:rPr b="0" lang="en-US" sz="3300" spc="-1" strike="noStrike">
                <a:latin typeface="Arial"/>
              </a:rPr>
              <a:t> </a:t>
            </a:r>
            <a:r>
              <a:rPr b="0" lang="en-US" sz="3300" spc="-1" strike="noStrike">
                <a:latin typeface="Arial"/>
              </a:rPr>
              <a:t>t</a:t>
            </a:r>
            <a:r>
              <a:rPr b="0" lang="en-US" sz="3300" spc="-1" strike="noStrike">
                <a:latin typeface="Arial"/>
              </a:rPr>
              <a:t>h</a:t>
            </a:r>
            <a:r>
              <a:rPr b="0" lang="en-US" sz="3300" spc="-1" strike="noStrike">
                <a:latin typeface="Arial"/>
              </a:rPr>
              <a:t>e</a:t>
            </a:r>
            <a:r>
              <a:rPr b="0" lang="en-US" sz="3300" spc="-1" strike="noStrike">
                <a:latin typeface="Arial"/>
              </a:rPr>
              <a:t> </a:t>
            </a:r>
            <a:r>
              <a:rPr b="0" lang="en-US" sz="3300" spc="-1" strike="noStrike">
                <a:latin typeface="Arial"/>
              </a:rPr>
              <a:t>d</a:t>
            </a:r>
            <a:r>
              <a:rPr b="0" lang="en-US" sz="3300" spc="-1" strike="noStrike">
                <a:latin typeface="Arial"/>
              </a:rPr>
              <a:t>i</a:t>
            </a:r>
            <a:r>
              <a:rPr b="0" lang="en-US" sz="3300" spc="-1" strike="noStrike">
                <a:latin typeface="Arial"/>
              </a:rPr>
              <a:t>s</a:t>
            </a:r>
            <a:r>
              <a:rPr b="0" lang="en-US" sz="3300" spc="-1" strike="noStrike">
                <a:latin typeface="Arial"/>
              </a:rPr>
              <a:t>t</a:t>
            </a:r>
            <a:r>
              <a:rPr b="0" lang="en-US" sz="3300" spc="-1" strike="noStrike">
                <a:latin typeface="Arial"/>
              </a:rPr>
              <a:t>r</a:t>
            </a:r>
            <a:r>
              <a:rPr b="0" lang="en-US" sz="3300" spc="-1" strike="noStrike">
                <a:latin typeface="Arial"/>
              </a:rPr>
              <a:t>i</a:t>
            </a:r>
            <a:r>
              <a:rPr b="0" lang="en-US" sz="3300" spc="-1" strike="noStrike">
                <a:latin typeface="Arial"/>
              </a:rPr>
              <a:t>b</a:t>
            </a:r>
            <a:r>
              <a:rPr b="0" lang="en-US" sz="3300" spc="-1" strike="noStrike">
                <a:latin typeface="Arial"/>
              </a:rPr>
              <a:t>u</a:t>
            </a:r>
            <a:r>
              <a:rPr b="0" lang="en-US" sz="3300" spc="-1" strike="noStrike">
                <a:latin typeface="Arial"/>
              </a:rPr>
              <a:t>t</a:t>
            </a:r>
            <a:r>
              <a:rPr b="0" lang="en-US" sz="3300" spc="-1" strike="noStrike">
                <a:latin typeface="Arial"/>
              </a:rPr>
              <a:t>i</a:t>
            </a:r>
            <a:r>
              <a:rPr b="0" lang="en-US" sz="3300" spc="-1" strike="noStrike">
                <a:latin typeface="Arial"/>
              </a:rPr>
              <a:t>o</a:t>
            </a:r>
            <a:r>
              <a:rPr b="0" lang="en-US" sz="3300" spc="-1" strike="noStrike">
                <a:latin typeface="Arial"/>
              </a:rPr>
              <a:t>n</a:t>
            </a:r>
            <a:endParaRPr b="0" lang="en-US" sz="3300" spc="-1" strike="noStrike">
              <a:latin typeface="Arial"/>
            </a:endParaRPr>
          </a:p>
        </p:txBody>
      </p:sp>
      <p:grpSp>
        <p:nvGrpSpPr>
          <p:cNvPr id="1422" name="Group 3"/>
          <p:cNvGrpSpPr/>
          <p:nvPr/>
        </p:nvGrpSpPr>
        <p:grpSpPr>
          <a:xfrm>
            <a:off x="172080" y="801360"/>
            <a:ext cx="3857040" cy="2531880"/>
            <a:chOff x="172080" y="801360"/>
            <a:chExt cx="3857040" cy="2531880"/>
          </a:xfrm>
        </p:grpSpPr>
        <p:sp>
          <p:nvSpPr>
            <p:cNvPr id="1423" name="CustomShape 4"/>
            <p:cNvSpPr/>
            <p:nvPr/>
          </p:nvSpPr>
          <p:spPr>
            <a:xfrm>
              <a:off x="172080" y="801360"/>
              <a:ext cx="3657600" cy="2476800"/>
            </a:xfrm>
            <a:custGeom>
              <a:avLst/>
              <a:gdLst/>
              <a:ahLst/>
              <a:rect l="0" t="0" r="r" b="b"/>
              <a:pathLst>
                <a:path w="10162" h="6882">
                  <a:moveTo>
                    <a:pt x="1146" y="0"/>
                  </a:moveTo>
                  <a:lnTo>
                    <a:pt x="1147" y="0"/>
                  </a:lnTo>
                  <a:cubicBezTo>
                    <a:pt x="946" y="0"/>
                    <a:pt x="748" y="53"/>
                    <a:pt x="573" y="154"/>
                  </a:cubicBezTo>
                  <a:cubicBezTo>
                    <a:pt x="399" y="254"/>
                    <a:pt x="254" y="399"/>
                    <a:pt x="154" y="573"/>
                  </a:cubicBezTo>
                  <a:cubicBezTo>
                    <a:pt x="53" y="748"/>
                    <a:pt x="0" y="946"/>
                    <a:pt x="0" y="1147"/>
                  </a:cubicBezTo>
                  <a:lnTo>
                    <a:pt x="0" y="5734"/>
                  </a:lnTo>
                  <a:lnTo>
                    <a:pt x="0" y="5734"/>
                  </a:lnTo>
                  <a:cubicBezTo>
                    <a:pt x="0" y="5935"/>
                    <a:pt x="53" y="6133"/>
                    <a:pt x="154" y="6308"/>
                  </a:cubicBezTo>
                  <a:cubicBezTo>
                    <a:pt x="254" y="6482"/>
                    <a:pt x="399" y="6627"/>
                    <a:pt x="573" y="6727"/>
                  </a:cubicBezTo>
                  <a:cubicBezTo>
                    <a:pt x="748" y="6828"/>
                    <a:pt x="946" y="6881"/>
                    <a:pt x="1147" y="6881"/>
                  </a:cubicBezTo>
                  <a:lnTo>
                    <a:pt x="9014" y="6881"/>
                  </a:lnTo>
                  <a:lnTo>
                    <a:pt x="9014" y="6881"/>
                  </a:lnTo>
                  <a:cubicBezTo>
                    <a:pt x="9215" y="6881"/>
                    <a:pt x="9413" y="6828"/>
                    <a:pt x="9588" y="6727"/>
                  </a:cubicBezTo>
                  <a:cubicBezTo>
                    <a:pt x="9762" y="6627"/>
                    <a:pt x="9907" y="6482"/>
                    <a:pt x="10007" y="6308"/>
                  </a:cubicBezTo>
                  <a:cubicBezTo>
                    <a:pt x="10108" y="6133"/>
                    <a:pt x="10161" y="5935"/>
                    <a:pt x="10161" y="5734"/>
                  </a:cubicBezTo>
                  <a:lnTo>
                    <a:pt x="10161" y="1146"/>
                  </a:lnTo>
                  <a:lnTo>
                    <a:pt x="10161" y="1147"/>
                  </a:lnTo>
                  <a:lnTo>
                    <a:pt x="10161" y="1147"/>
                  </a:lnTo>
                  <a:cubicBezTo>
                    <a:pt x="10161" y="946"/>
                    <a:pt x="10108" y="748"/>
                    <a:pt x="10007" y="573"/>
                  </a:cubicBezTo>
                  <a:cubicBezTo>
                    <a:pt x="9907" y="399"/>
                    <a:pt x="9762" y="254"/>
                    <a:pt x="9588" y="154"/>
                  </a:cubicBezTo>
                  <a:cubicBezTo>
                    <a:pt x="9413" y="53"/>
                    <a:pt x="9215" y="0"/>
                    <a:pt x="9014" y="0"/>
                  </a:cubicBezTo>
                  <a:lnTo>
                    <a:pt x="1146" y="0"/>
                  </a:lnTo>
                </a:path>
              </a:pathLst>
            </a:custGeom>
            <a:solidFill>
              <a:srgbClr val="cfe7f5">
                <a:alpha val="50000"/>
              </a:srgbClr>
            </a:solidFill>
            <a:ln>
              <a:solidFill>
                <a:srgbClr val="808080"/>
              </a:solidFill>
            </a:ln>
          </p:spPr>
          <p:style>
            <a:lnRef idx="0"/>
            <a:fillRef idx="0"/>
            <a:effectRef idx="0"/>
            <a:fontRef idx="minor"/>
          </p:style>
        </p:sp>
        <mc:AlternateContent>
          <mc:Choice xmlns:a14="http://schemas.microsoft.com/office/drawing/2010/main" Requires="a14">
            <p:sp>
              <p:nvSpPr>
                <p:cNvPr id="1424" name="Formula 5"/>
                <p:cNvSpPr txBox="1"/>
                <p:nvPr/>
              </p:nvSpPr>
              <p:spPr>
                <a:xfrm>
                  <a:off x="371520" y="1194120"/>
                  <a:ext cx="3442680" cy="624240"/>
                </a:xfrm>
                <a:prstGeom prst="rect">
                  <a:avLst/>
                </a:prstGeom>
              </p:spPr>
              <p:txBody>
                <a:bodyPr/>
                <a:p>
                  <a14:m>
                    <m:oMath xmlns:m="http://schemas.openxmlformats.org/officeDocument/2006/math">
                      <m:sSub>
                        <m:e>
                          <m:r>
                            <m:t xml:space="preserve">f</m:t>
                          </m:r>
                        </m:e>
                        <m:sub>
                          <m:r>
                            <m:t xml:space="preserve">Γ</m:t>
                          </m:r>
                        </m:sub>
                      </m:sSub>
                      <m:d>
                        <m:dPr>
                          <m:begChr m:val="("/>
                          <m:endChr m:val=")"/>
                        </m:dPr>
                        <m:e>
                          <m:sSub>
                            <m:e>
                              <m:r>
                                <m:t xml:space="preserve">p</m:t>
                              </m:r>
                            </m:e>
                            <m:sub>
                              <m:r>
                                <m:t xml:space="preserve">T</m:t>
                              </m:r>
                            </m:sub>
                          </m:sSub>
                          <m:r>
                            <m:t xml:space="preserve">,</m:t>
                          </m:r>
                          <m:r>
                            <m:t xml:space="preserve">p</m:t>
                          </m:r>
                          <m:r>
                            <m:t xml:space="preserve">,</m:t>
                          </m:r>
                          <m:r>
                            <m:t xml:space="preserve">b</m:t>
                          </m:r>
                        </m:e>
                      </m:d>
                      <m:r>
                        <m:t xml:space="preserve">=</m:t>
                      </m:r>
                      <m:f>
                        <m:num>
                          <m:r>
                            <m:t xml:space="preserve">b</m:t>
                          </m:r>
                        </m:num>
                        <m:den>
                          <m:r>
                            <m:t xml:space="preserve">Γ</m:t>
                          </m:r>
                          <m:d>
                            <m:dPr>
                              <m:begChr m:val="("/>
                              <m:endChr m:val=")"/>
                            </m:dPr>
                            <m:e>
                              <m:r>
                                <m:t xml:space="preserve">p</m:t>
                              </m:r>
                            </m:e>
                          </m:d>
                        </m:den>
                      </m:f>
                      <m:sSup>
                        <m:e>
                          <m:d>
                            <m:dPr>
                              <m:begChr m:val="("/>
                              <m:endChr m:val=")"/>
                            </m:dPr>
                            <m:e>
                              <m:r>
                                <m:t xml:space="preserve">b</m:t>
                              </m:r>
                              <m:sSub>
                                <m:e>
                                  <m:r>
                                    <m:t xml:space="preserve">p</m:t>
                                  </m:r>
                                </m:e>
                                <m:sub>
                                  <m:r>
                                    <m:t xml:space="preserve">T</m:t>
                                  </m:r>
                                </m:sub>
                              </m:sSub>
                            </m:e>
                          </m:d>
                        </m:e>
                        <m:sup>
                          <m:r>
                            <m:t xml:space="preserve">p</m:t>
                          </m:r>
                          <m:r>
                            <m:t xml:space="preserve">−</m:t>
                          </m:r>
                          <m:r>
                            <m:t xml:space="preserve">1</m:t>
                          </m:r>
                        </m:sup>
                      </m:sSup>
                      <m:sSup>
                        <m:e>
                          <m:r>
                            <m:t xml:space="preserve">e</m:t>
                          </m:r>
                        </m:e>
                        <m:sup>
                          <m:r>
                            <m:t xml:space="preserve">−</m:t>
                          </m:r>
                          <m:r>
                            <m:t xml:space="preserve">bx</m:t>
                          </m:r>
                        </m:sup>
                      </m:sSup>
                    </m:oMath>
                  </a14:m>
                </a:p>
              </p:txBody>
            </p:sp>
          </mc:Choice>
          <mc:Fallback/>
        </mc:AlternateContent>
        <mc:AlternateContent>
          <mc:Choice xmlns:a14="http://schemas.microsoft.com/office/drawing/2010/main" Requires="a14">
            <p:sp>
              <p:nvSpPr>
                <p:cNvPr id="1425" name="Formula 6"/>
                <p:cNvSpPr txBox="1"/>
                <p:nvPr/>
              </p:nvSpPr>
              <p:spPr>
                <a:xfrm>
                  <a:off x="554400" y="1818360"/>
                  <a:ext cx="3094560" cy="598680"/>
                </a:xfrm>
                <a:prstGeom prst="rect">
                  <a:avLst/>
                </a:prstGeom>
              </p:spPr>
              <p:txBody>
                <a:bodyPr/>
                <a:p>
                  <a14:m>
                    <m:oMath xmlns:m="http://schemas.openxmlformats.org/officeDocument/2006/math">
                      <m:f>
                        <m:num>
                          <m:r>
                            <m:t xml:space="preserve">dN</m:t>
                          </m:r>
                        </m:num>
                        <m:den>
                          <m:r>
                            <m:t xml:space="preserve">dy</m:t>
                          </m:r>
                        </m:den>
                      </m:f>
                      <m:r>
                        <m:t xml:space="preserve">∝</m:t>
                      </m:r>
                      <m:sSub>
                        <m:e>
                          <m:r>
                            <m:t xml:space="preserve">f</m:t>
                          </m:r>
                        </m:e>
                        <m:sub>
                          <m:r>
                            <m:t xml:space="preserve">Γ</m:t>
                          </m:r>
                        </m:sub>
                      </m:sSub>
                      <m:d>
                        <m:dPr>
                          <m:begChr m:val="("/>
                          <m:endChr m:val=")"/>
                        </m:dPr>
                        <m:e>
                          <m:sSub>
                            <m:e>
                              <m:r>
                                <m:t xml:space="preserve">p</m:t>
                              </m:r>
                            </m:e>
                            <m:sub>
                              <m:r>
                                <m:t xml:space="preserve">T</m:t>
                              </m:r>
                            </m:sub>
                          </m:sSub>
                          <m:r>
                            <m:t xml:space="preserve">,</m:t>
                          </m:r>
                          <m:r>
                            <m:t xml:space="preserve">2</m:t>
                          </m:r>
                          <m:r>
                            <m:t xml:space="preserve">,</m:t>
                          </m:r>
                          <m:r>
                            <m:t xml:space="preserve">b</m:t>
                          </m:r>
                        </m:e>
                      </m:d>
                      <m:r>
                        <m:t xml:space="preserve">=</m:t>
                      </m:r>
                      <m:sSup>
                        <m:e>
                          <m:r>
                            <m:t xml:space="preserve">b</m:t>
                          </m:r>
                        </m:e>
                        <m:sup>
                          <m:r>
                            <m:t xml:space="preserve">2</m:t>
                          </m:r>
                        </m:sup>
                      </m:sSup>
                      <m:sSub>
                        <m:e>
                          <m:r>
                            <m:t xml:space="preserve">p</m:t>
                          </m:r>
                        </m:e>
                        <m:sub>
                          <m:r>
                            <m:t xml:space="preserve">T</m:t>
                          </m:r>
                        </m:sub>
                      </m:sSub>
                      <m:sSup>
                        <m:e>
                          <m:r>
                            <m:t xml:space="preserve">e</m:t>
                          </m:r>
                        </m:e>
                        <m:sup>
                          <m:r>
                            <m:t xml:space="preserve">−</m:t>
                          </m:r>
                          <m:r>
                            <m:t xml:space="preserve">k</m:t>
                          </m:r>
                          <m:sSub>
                            <m:e>
                              <m:r>
                                <m:t xml:space="preserve">p</m:t>
                              </m:r>
                            </m:e>
                            <m:sub>
                              <m:r>
                                <m:t xml:space="preserve">T</m:t>
                              </m:r>
                            </m:sub>
                          </m:sSub>
                        </m:sup>
                      </m:sSup>
                    </m:oMath>
                  </a14:m>
                </a:p>
              </p:txBody>
            </p:sp>
          </mc:Choice>
          <mc:Fallback/>
        </mc:AlternateContent>
        <mc:AlternateContent>
          <mc:Choice xmlns:a14="http://schemas.microsoft.com/office/drawing/2010/main" Requires="a14">
            <p:sp>
              <p:nvSpPr>
                <p:cNvPr id="1426" name="Formula 7"/>
                <p:cNvSpPr txBox="1"/>
                <p:nvPr/>
              </p:nvSpPr>
              <p:spPr>
                <a:xfrm>
                  <a:off x="966240" y="2338560"/>
                  <a:ext cx="1830600" cy="620640"/>
                </a:xfrm>
                <a:prstGeom prst="rect">
                  <a:avLst/>
                </a:prstGeom>
              </p:spPr>
              <p:txBody>
                <a:bodyPr/>
                <a:p>
                  <a14:m>
                    <m:oMath xmlns:m="http://schemas.openxmlformats.org/officeDocument/2006/math">
                      <m:sSub>
                        <m:e>
                          <m:r>
                            <m:t xml:space="preserve">μ</m:t>
                          </m:r>
                        </m:e>
                        <m:sub>
                          <m:sSub>
                            <m:e>
                              <m:r>
                                <m:t xml:space="preserve">p</m:t>
                              </m:r>
                            </m:e>
                            <m:sub>
                              <m:r>
                                <m:t xml:space="preserve">T</m:t>
                              </m:r>
                            </m:sub>
                          </m:sSub>
                        </m:sub>
                      </m:sSub>
                      <m:r>
                        <m:t xml:space="preserve">=</m:t>
                      </m:r>
                      <m:f>
                        <m:num>
                          <m:r>
                            <m:t xml:space="preserve">p</m:t>
                          </m:r>
                        </m:num>
                        <m:den>
                          <m:r>
                            <m:t xml:space="preserve">b</m:t>
                          </m:r>
                        </m:den>
                      </m:f>
                      <m:r>
                        <m:t xml:space="preserve">,</m:t>
                      </m:r>
                      <m:sSub>
                        <m:e>
                          <m:r>
                            <m:t xml:space="preserve">σ</m:t>
                          </m:r>
                        </m:e>
                        <m:sub>
                          <m:sSub>
                            <m:e>
                              <m:r>
                                <m:t xml:space="preserve">p</m:t>
                              </m:r>
                            </m:e>
                            <m:sub>
                              <m:r>
                                <m:t xml:space="preserve">T</m:t>
                              </m:r>
                            </m:sub>
                          </m:sSub>
                        </m:sub>
                      </m:sSub>
                      <m:r>
                        <m:t xml:space="preserve">=</m:t>
                      </m:r>
                      <m:f>
                        <m:num>
                          <m:rad>
                            <m:radPr>
                              <m:degHide m:val="1"/>
                            </m:radPr>
                            <m:deg/>
                            <m:e>
                              <m:r>
                                <m:t xml:space="preserve">p</m:t>
                              </m:r>
                            </m:e>
                          </m:rad>
                        </m:num>
                        <m:den>
                          <m:r>
                            <m:t xml:space="preserve">b</m:t>
                          </m:r>
                        </m:den>
                      </m:f>
                    </m:oMath>
                  </a14:m>
                </a:p>
              </p:txBody>
            </p:sp>
          </mc:Choice>
          <mc:Fallback/>
        </mc:AlternateContent>
        <p:sp>
          <p:nvSpPr>
            <p:cNvPr id="1427" name="TextShape 8"/>
            <p:cNvSpPr txBox="1"/>
            <p:nvPr/>
          </p:nvSpPr>
          <p:spPr>
            <a:xfrm>
              <a:off x="371520" y="837360"/>
              <a:ext cx="3657600" cy="402840"/>
            </a:xfrm>
            <a:prstGeom prst="rect">
              <a:avLst/>
            </a:prstGeom>
            <a:noFill/>
            <a:ln>
              <a:noFill/>
            </a:ln>
          </p:spPr>
          <p:txBody>
            <a:bodyPr lIns="90000" rIns="90000" tIns="45000" bIns="45000">
              <a:noAutofit/>
            </a:bodyPr>
            <a:p>
              <a:r>
                <a:rPr b="1" lang="en-US" sz="2200" spc="-1" strike="noStrike">
                  <a:solidFill>
                    <a:srgbClr val="58595b"/>
                  </a:solidFill>
                  <a:latin typeface="Arial"/>
                </a:rPr>
                <a:t>Single particle spectra</a:t>
              </a:r>
              <a:endParaRPr b="0" lang="en-US" sz="2200" spc="-1" strike="noStrike">
                <a:latin typeface="Arial"/>
              </a:endParaRPr>
            </a:p>
          </p:txBody>
        </p:sp>
        <p:sp>
          <p:nvSpPr>
            <p:cNvPr id="1428" name="TextShape 9"/>
            <p:cNvSpPr txBox="1"/>
            <p:nvPr/>
          </p:nvSpPr>
          <p:spPr>
            <a:xfrm>
              <a:off x="371520" y="2959200"/>
              <a:ext cx="2834640" cy="374040"/>
            </a:xfrm>
            <a:prstGeom prst="rect">
              <a:avLst/>
            </a:prstGeom>
            <a:noFill/>
            <a:ln>
              <a:noFill/>
            </a:ln>
          </p:spPr>
          <p:txBody>
            <a:bodyPr lIns="90000" rIns="90000" tIns="45000" bIns="45000">
              <a:noAutofit/>
            </a:bodyPr>
            <a:p>
              <a:r>
                <a:rPr b="0" lang="en-US" sz="1000" spc="-1" strike="noStrike">
                  <a:latin typeface="Arial"/>
                </a:rPr>
                <a:t>Tannenbaum, </a:t>
              </a:r>
              <a:r>
                <a:rPr b="0" lang="en-US" sz="1000" spc="-1" strike="noStrike">
                  <a:latin typeface="Arial"/>
                  <a:hlinkClick r:id="rId1"/>
                </a:rPr>
                <a:t>PLB(498),1–2,Pg.29-34(2001)</a:t>
              </a:r>
              <a:endParaRPr b="0" lang="en-US" sz="1000" spc="-1" strike="noStrike">
                <a:latin typeface="Arial"/>
              </a:endParaRPr>
            </a:p>
            <a:p>
              <a:endParaRPr b="0" lang="en-US" sz="1000" spc="-1" strike="noStrike">
                <a:latin typeface="Arial"/>
              </a:endParaRPr>
            </a:p>
          </p:txBody>
        </p:sp>
      </p:grpSp>
      <p:grpSp>
        <p:nvGrpSpPr>
          <p:cNvPr id="1429" name="Group 10"/>
          <p:cNvGrpSpPr/>
          <p:nvPr/>
        </p:nvGrpSpPr>
        <p:grpSpPr>
          <a:xfrm>
            <a:off x="4117680" y="1161360"/>
            <a:ext cx="5760720" cy="1664640"/>
            <a:chOff x="4117680" y="1161360"/>
            <a:chExt cx="5760720" cy="1664640"/>
          </a:xfrm>
        </p:grpSpPr>
        <p:sp>
          <p:nvSpPr>
            <p:cNvPr id="1430" name="CustomShape 11"/>
            <p:cNvSpPr/>
            <p:nvPr/>
          </p:nvSpPr>
          <p:spPr>
            <a:xfrm>
              <a:off x="4117680" y="1161360"/>
              <a:ext cx="5760720" cy="1664640"/>
            </a:xfrm>
            <a:custGeom>
              <a:avLst/>
              <a:gdLst/>
              <a:ahLst/>
              <a:rect l="0" t="0" r="r" b="b"/>
              <a:pathLst>
                <a:path w="16004" h="4626">
                  <a:moveTo>
                    <a:pt x="770" y="0"/>
                  </a:moveTo>
                  <a:lnTo>
                    <a:pt x="771" y="0"/>
                  </a:lnTo>
                  <a:cubicBezTo>
                    <a:pt x="636" y="0"/>
                    <a:pt x="503" y="36"/>
                    <a:pt x="385" y="103"/>
                  </a:cubicBezTo>
                  <a:cubicBezTo>
                    <a:pt x="268" y="171"/>
                    <a:pt x="171" y="268"/>
                    <a:pt x="103" y="385"/>
                  </a:cubicBezTo>
                  <a:cubicBezTo>
                    <a:pt x="36" y="503"/>
                    <a:pt x="0" y="636"/>
                    <a:pt x="0" y="771"/>
                  </a:cubicBezTo>
                  <a:lnTo>
                    <a:pt x="0" y="3854"/>
                  </a:lnTo>
                  <a:lnTo>
                    <a:pt x="0" y="3854"/>
                  </a:lnTo>
                  <a:cubicBezTo>
                    <a:pt x="0" y="3989"/>
                    <a:pt x="36" y="4122"/>
                    <a:pt x="103" y="4240"/>
                  </a:cubicBezTo>
                  <a:cubicBezTo>
                    <a:pt x="171" y="4357"/>
                    <a:pt x="268" y="4454"/>
                    <a:pt x="385" y="4522"/>
                  </a:cubicBezTo>
                  <a:cubicBezTo>
                    <a:pt x="503" y="4589"/>
                    <a:pt x="636" y="4625"/>
                    <a:pt x="771" y="4625"/>
                  </a:cubicBezTo>
                  <a:lnTo>
                    <a:pt x="15232" y="4625"/>
                  </a:lnTo>
                  <a:lnTo>
                    <a:pt x="15232" y="4625"/>
                  </a:lnTo>
                  <a:cubicBezTo>
                    <a:pt x="15367" y="4625"/>
                    <a:pt x="15500" y="4589"/>
                    <a:pt x="15618" y="4522"/>
                  </a:cubicBezTo>
                  <a:cubicBezTo>
                    <a:pt x="15735" y="4454"/>
                    <a:pt x="15832" y="4357"/>
                    <a:pt x="15900" y="4240"/>
                  </a:cubicBezTo>
                  <a:cubicBezTo>
                    <a:pt x="15967" y="4122"/>
                    <a:pt x="16003" y="3989"/>
                    <a:pt x="16003" y="3854"/>
                  </a:cubicBezTo>
                  <a:lnTo>
                    <a:pt x="16002" y="770"/>
                  </a:lnTo>
                  <a:lnTo>
                    <a:pt x="16003" y="771"/>
                  </a:lnTo>
                  <a:lnTo>
                    <a:pt x="16003" y="771"/>
                  </a:lnTo>
                  <a:cubicBezTo>
                    <a:pt x="16003" y="636"/>
                    <a:pt x="15967" y="503"/>
                    <a:pt x="15900" y="385"/>
                  </a:cubicBezTo>
                  <a:cubicBezTo>
                    <a:pt x="15832" y="268"/>
                    <a:pt x="15735" y="171"/>
                    <a:pt x="15618" y="103"/>
                  </a:cubicBezTo>
                  <a:cubicBezTo>
                    <a:pt x="15500" y="36"/>
                    <a:pt x="15367" y="0"/>
                    <a:pt x="15232" y="0"/>
                  </a:cubicBezTo>
                  <a:lnTo>
                    <a:pt x="770" y="0"/>
                  </a:lnTo>
                </a:path>
              </a:pathLst>
            </a:custGeom>
            <a:solidFill>
              <a:srgbClr val="cfe7f5">
                <a:alpha val="50000"/>
              </a:srgbClr>
            </a:solidFill>
            <a:ln>
              <a:solidFill>
                <a:srgbClr val="808080"/>
              </a:solidFill>
            </a:ln>
          </p:spPr>
          <p:style>
            <a:lnRef idx="0"/>
            <a:fillRef idx="0"/>
            <a:effectRef idx="0"/>
            <a:fontRef idx="minor"/>
          </p:style>
        </p:sp>
        <p:sp>
          <p:nvSpPr>
            <p:cNvPr id="1431" name="TextShape 12"/>
            <p:cNvSpPr txBox="1"/>
            <p:nvPr/>
          </p:nvSpPr>
          <p:spPr>
            <a:xfrm>
              <a:off x="4430880" y="1188360"/>
              <a:ext cx="5325120" cy="469800"/>
            </a:xfrm>
            <a:prstGeom prst="rect">
              <a:avLst/>
            </a:prstGeom>
            <a:noFill/>
            <a:ln>
              <a:noFill/>
            </a:ln>
          </p:spPr>
          <p:txBody>
            <a:bodyPr lIns="90000" rIns="90000" tIns="45000" bIns="45000">
              <a:noAutofit/>
            </a:bodyPr>
            <a:p>
              <a:r>
                <a:rPr b="1" lang="en-US" sz="2200" spc="-1" strike="noStrike">
                  <a:latin typeface="Arial"/>
                  <a:ea typeface="Arial"/>
                </a:rPr>
                <a:t>Σ</a:t>
              </a:r>
              <a:r>
                <a:rPr b="1" lang="en-US" sz="2200" spc="-1" strike="noStrike">
                  <a:latin typeface="Arial"/>
                </a:rPr>
                <a:t>p</a:t>
              </a:r>
              <a:r>
                <a:rPr b="1" lang="en-US" sz="2200" spc="-1" strike="noStrike" baseline="-33000">
                  <a:latin typeface="Arial"/>
                </a:rPr>
                <a:t>T</a:t>
              </a:r>
              <a:r>
                <a:rPr b="1" lang="en-US" sz="2200" spc="-1" strike="noStrike">
                  <a:latin typeface="Arial"/>
                </a:rPr>
                <a:t> of N particles</a:t>
              </a:r>
              <a:r>
                <a:rPr b="1" lang="en-US" sz="2200" spc="-1" strike="noStrike">
                  <a:latin typeface="Arial"/>
                  <a:ea typeface="Arial"/>
                </a:rPr>
                <a:t>→N</a:t>
              </a:r>
              <a:r>
                <a:rPr b="1" lang="en-US" sz="2200" spc="-1" strike="noStrike">
                  <a:latin typeface="Arial"/>
                </a:rPr>
                <a:t>-fold convolution:</a:t>
              </a:r>
              <a:endParaRPr b="0" lang="en-US" sz="2200" spc="-1" strike="noStrike">
                <a:latin typeface="Arial"/>
              </a:endParaRPr>
            </a:p>
          </p:txBody>
        </p:sp>
        <mc:AlternateContent>
          <mc:Choice xmlns:a14="http://schemas.microsoft.com/office/drawing/2010/main" Requires="a14">
            <p:sp>
              <p:nvSpPr>
                <p:cNvPr id="1432" name="Formula 13"/>
                <p:cNvSpPr txBox="1"/>
                <p:nvPr/>
              </p:nvSpPr>
              <p:spPr>
                <a:xfrm>
                  <a:off x="7373520" y="1545840"/>
                  <a:ext cx="2468160" cy="633960"/>
                </a:xfrm>
                <a:prstGeom prst="rect">
                  <a:avLst/>
                </a:prstGeom>
              </p:spPr>
              <p:txBody>
                <a:bodyPr/>
                <a:p>
                  <a14:m>
                    <m:oMath xmlns:m="http://schemas.openxmlformats.org/officeDocument/2006/math">
                      <m:f>
                        <m:num>
                          <m:sSup>
                            <m:e>
                              <m:r>
                                <m:t xml:space="preserve">dpT</m:t>
                              </m:r>
                            </m:e>
                            <m:sup>
                              <m:r>
                                <m:t xml:space="preserve">total</m:t>
                              </m:r>
                            </m:sup>
                          </m:sSup>
                        </m:num>
                        <m:den>
                          <m:r>
                            <m:t xml:space="preserve">dy</m:t>
                          </m:r>
                        </m:den>
                      </m:f>
                      <m:r>
                        <m:t xml:space="preserve">∝</m:t>
                      </m:r>
                      <m:sSub>
                        <m:e>
                          <m:r>
                            <m:t xml:space="preserve">f</m:t>
                          </m:r>
                        </m:e>
                        <m:sub>
                          <m:r>
                            <m:t xml:space="preserve">N</m:t>
                          </m:r>
                        </m:sub>
                      </m:sSub>
                      <m:d>
                        <m:dPr>
                          <m:begChr m:val="("/>
                          <m:endChr m:val=")"/>
                        </m:dPr>
                        <m:e>
                          <m:sSub>
                            <m:e>
                              <m:r>
                                <m:t xml:space="preserve">p</m:t>
                              </m:r>
                            </m:e>
                            <m:sub>
                              <m:r>
                                <m:t xml:space="preserve">T</m:t>
                              </m:r>
                            </m:sub>
                          </m:sSub>
                          <m:r>
                            <m:t xml:space="preserve">,</m:t>
                          </m:r>
                          <m:r>
                            <m:t xml:space="preserve">Np</m:t>
                          </m:r>
                          <m:r>
                            <m:t xml:space="preserve">,</m:t>
                          </m:r>
                          <m:r>
                            <m:t xml:space="preserve">b</m:t>
                          </m:r>
                        </m:e>
                      </m:d>
                    </m:oMath>
                  </a14:m>
                </a:p>
              </p:txBody>
            </p:sp>
          </mc:Choice>
          <mc:Fallback/>
        </mc:AlternateContent>
        <mc:AlternateContent>
          <mc:Choice xmlns:a14="http://schemas.microsoft.com/office/drawing/2010/main" Requires="a14">
            <p:sp>
              <p:nvSpPr>
                <p:cNvPr id="1433" name="Formula 14"/>
                <p:cNvSpPr txBox="1"/>
                <p:nvPr/>
              </p:nvSpPr>
              <p:spPr>
                <a:xfrm>
                  <a:off x="4140360" y="1704600"/>
                  <a:ext cx="2924280" cy="322560"/>
                </a:xfrm>
                <a:prstGeom prst="rect">
                  <a:avLst/>
                </a:prstGeom>
              </p:spPr>
              <p:txBody>
                <a:bodyPr/>
                <a:p>
                  <a14:m>
                    <m:oMath xmlns:m="http://schemas.openxmlformats.org/officeDocument/2006/math">
                      <m:sSub>
                        <m:e>
                          <m:r>
                            <m:t xml:space="preserve">f</m:t>
                          </m:r>
                        </m:e>
                        <m:sub>
                          <m:r>
                            <m:t xml:space="preserve">N</m:t>
                          </m:r>
                        </m:sub>
                      </m:sSub>
                      <m:d>
                        <m:dPr>
                          <m:begChr m:val="("/>
                          <m:endChr m:val=")"/>
                        </m:dPr>
                        <m:e>
                          <m:sSub>
                            <m:e>
                              <m:r>
                                <m:t xml:space="preserve">p</m:t>
                              </m:r>
                            </m:e>
                            <m:sub>
                              <m:r>
                                <m:t xml:space="preserve">T</m:t>
                              </m:r>
                            </m:sub>
                          </m:sSub>
                          <m:r>
                            <m:t xml:space="preserve">,</m:t>
                          </m:r>
                          <m:r>
                            <m:t xml:space="preserve">p</m:t>
                          </m:r>
                          <m:r>
                            <m:t xml:space="preserve">,</m:t>
                          </m:r>
                          <m:r>
                            <m:t xml:space="preserve">b</m:t>
                          </m:r>
                        </m:e>
                      </m:d>
                      <m:r>
                        <m:t xml:space="preserve">=</m:t>
                      </m:r>
                      <m:sSub>
                        <m:e>
                          <m:r>
                            <m:t xml:space="preserve">f</m:t>
                          </m:r>
                        </m:e>
                        <m:sub>
                          <m:r>
                            <m:t xml:space="preserve">Γ</m:t>
                          </m:r>
                        </m:sub>
                      </m:sSub>
                      <m:d>
                        <m:dPr>
                          <m:begChr m:val="("/>
                          <m:endChr m:val=")"/>
                        </m:dPr>
                        <m:e>
                          <m:sSub>
                            <m:e>
                              <m:r>
                                <m:t xml:space="preserve">p</m:t>
                              </m:r>
                            </m:e>
                            <m:sub>
                              <m:r>
                                <m:t xml:space="preserve">T</m:t>
                              </m:r>
                            </m:sub>
                          </m:sSub>
                          <m:r>
                            <m:t xml:space="preserve">,</m:t>
                          </m:r>
                          <m:r>
                            <m:t xml:space="preserve">Np</m:t>
                          </m:r>
                          <m:r>
                            <m:t xml:space="preserve">,</m:t>
                          </m:r>
                          <m:r>
                            <m:t xml:space="preserve">b</m:t>
                          </m:r>
                        </m:e>
                      </m:d>
                    </m:oMath>
                  </a14:m>
                </a:p>
              </p:txBody>
            </p:sp>
          </mc:Choice>
          <mc:Fallback/>
        </mc:AlternateContent>
        <mc:AlternateContent>
          <mc:Choice xmlns:a14="http://schemas.microsoft.com/office/drawing/2010/main" Requires="a14">
            <p:sp>
              <p:nvSpPr>
                <p:cNvPr id="1434" name="Formula 15"/>
                <p:cNvSpPr txBox="1"/>
                <p:nvPr/>
              </p:nvSpPr>
              <p:spPr>
                <a:xfrm>
                  <a:off x="5754960" y="2074680"/>
                  <a:ext cx="4087080" cy="620640"/>
                </a:xfrm>
                <a:prstGeom prst="rect">
                  <a:avLst/>
                </a:prstGeom>
              </p:spPr>
              <p:txBody>
                <a:bodyPr/>
                <a:p>
                  <a14:m>
                    <m:oMath xmlns:m="http://schemas.openxmlformats.org/officeDocument/2006/math">
                      <m:sSub>
                        <m:e>
                          <m:r>
                            <m:t xml:space="preserve">μ</m:t>
                          </m:r>
                        </m:e>
                        <m:sub>
                          <m:r>
                            <m:t xml:space="preserve">total</m:t>
                          </m:r>
                        </m:sub>
                      </m:sSub>
                      <m:r>
                        <m:t xml:space="preserve">=</m:t>
                      </m:r>
                      <m:f>
                        <m:num>
                          <m:r>
                            <m:t xml:space="preserve">Np</m:t>
                          </m:r>
                        </m:num>
                        <m:den>
                          <m:r>
                            <m:t xml:space="preserve">b</m:t>
                          </m:r>
                        </m:den>
                      </m:f>
                      <m:r>
                        <m:t xml:space="preserve">=</m:t>
                      </m:r>
                      <m:r>
                        <m:t xml:space="preserve">N</m:t>
                      </m:r>
                      <m:sSub>
                        <m:e>
                          <m:r>
                            <m:t xml:space="preserve">μ</m:t>
                          </m:r>
                        </m:e>
                        <m:sub>
                          <m:sSub>
                            <m:e>
                              <m:r>
                                <m:t xml:space="preserve">p</m:t>
                              </m:r>
                            </m:e>
                            <m:sub>
                              <m:r>
                                <m:t xml:space="preserve">T</m:t>
                              </m:r>
                            </m:sub>
                          </m:sSub>
                        </m:sub>
                      </m:sSub>
                      <m:r>
                        <m:t xml:space="preserve">,</m:t>
                      </m:r>
                      <m:sSub>
                        <m:e>
                          <m:r>
                            <m:t xml:space="preserve">σ</m:t>
                          </m:r>
                        </m:e>
                        <m:sub>
                          <m:r>
                            <m:t xml:space="preserve">total</m:t>
                          </m:r>
                        </m:sub>
                      </m:sSub>
                      <m:r>
                        <m:t xml:space="preserve">=</m:t>
                      </m:r>
                      <m:f>
                        <m:num>
                          <m:rad>
                            <m:radPr>
                              <m:degHide m:val="1"/>
                            </m:radPr>
                            <m:deg/>
                            <m:e>
                              <m:r>
                                <m:t xml:space="preserve">Np</m:t>
                              </m:r>
                            </m:e>
                          </m:rad>
                        </m:num>
                        <m:den>
                          <m:r>
                            <m:t xml:space="preserve">b</m:t>
                          </m:r>
                        </m:den>
                      </m:f>
                      <m:r>
                        <m:t xml:space="preserve">=</m:t>
                      </m:r>
                      <m:rad>
                        <m:radPr>
                          <m:degHide m:val="1"/>
                        </m:radPr>
                        <m:deg/>
                        <m:e>
                          <m:r>
                            <m:t xml:space="preserve">N</m:t>
                          </m:r>
                        </m:e>
                      </m:rad>
                      <m:sSub>
                        <m:e>
                          <m:r>
                            <m:t xml:space="preserve">σ</m:t>
                          </m:r>
                        </m:e>
                        <m:sub>
                          <m:sSub>
                            <m:e>
                              <m:r>
                                <m:t xml:space="preserve">p</m:t>
                              </m:r>
                            </m:e>
                            <m:sub>
                              <m:r>
                                <m:t xml:space="preserve">T</m:t>
                              </m:r>
                            </m:sub>
                          </m:sSub>
                        </m:sub>
                      </m:sSub>
                    </m:oMath>
                  </a14:m>
                </a:p>
              </p:txBody>
            </p:sp>
          </mc:Choice>
          <mc:Fallback/>
        </mc:AlternateContent>
        <mc:AlternateContent>
          <mc:Choice xmlns:a14="http://schemas.microsoft.com/office/drawing/2010/main" Requires="a14">
            <p:sp>
              <p:nvSpPr>
                <p:cNvPr id="1435" name="Formula 16"/>
                <p:cNvSpPr txBox="1"/>
                <p:nvPr/>
              </p:nvSpPr>
              <p:spPr>
                <a:xfrm>
                  <a:off x="4153680" y="2047680"/>
                  <a:ext cx="1501200" cy="669960"/>
                </a:xfrm>
                <a:prstGeom prst="rect">
                  <a:avLst/>
                </a:prstGeom>
              </p:spPr>
              <p:txBody>
                <a:bodyPr/>
                <a:p>
                  <a14:m>
                    <m:oMath xmlns:m="http://schemas.openxmlformats.org/officeDocument/2006/math">
                      <m:r>
                        <m:t xml:space="preserve">N</m:t>
                      </m:r>
                      <m:r>
                        <m:t xml:space="preserve">=</m:t>
                      </m:r>
                      <m:f>
                        <m:num>
                          <m:sSub>
                            <m:e>
                              <m:r>
                                <m:t xml:space="preserve">N</m:t>
                              </m:r>
                            </m:e>
                            <m:sub>
                              <m:r>
                                <m:t xml:space="preserve">total</m:t>
                              </m:r>
                            </m:sub>
                          </m:sSub>
                        </m:num>
                        <m:den>
                          <m:sSub>
                            <m:e>
                              <m:r>
                                <m:t xml:space="preserve">A</m:t>
                              </m:r>
                            </m:e>
                            <m:sub>
                              <m:r>
                                <m:t xml:space="preserve">total</m:t>
                              </m:r>
                            </m:sub>
                          </m:sSub>
                        </m:den>
                      </m:f>
                      <m:r>
                        <m:t xml:space="preserve">π</m:t>
                      </m:r>
                      <m:sSup>
                        <m:e>
                          <m:r>
                            <m:t xml:space="preserve">R</m:t>
                          </m:r>
                        </m:e>
                        <m:sup>
                          <m:r>
                            <m:t xml:space="preserve">2</m:t>
                          </m:r>
                        </m:sup>
                      </m:sSup>
                    </m:oMath>
                  </a14:m>
                </a:p>
              </p:txBody>
            </p:sp>
          </mc:Choice>
          <mc:Fallback/>
        </mc:AlternateContent>
      </p:grpSp>
      <p:grpSp>
        <p:nvGrpSpPr>
          <p:cNvPr id="1436" name="Group 17"/>
          <p:cNvGrpSpPr/>
          <p:nvPr/>
        </p:nvGrpSpPr>
        <p:grpSpPr>
          <a:xfrm>
            <a:off x="4154040" y="3105720"/>
            <a:ext cx="5766120" cy="652680"/>
            <a:chOff x="4154040" y="3105720"/>
            <a:chExt cx="5766120" cy="652680"/>
          </a:xfrm>
        </p:grpSpPr>
        <p:sp>
          <p:nvSpPr>
            <p:cNvPr id="1437" name="CustomShape 18"/>
            <p:cNvSpPr/>
            <p:nvPr/>
          </p:nvSpPr>
          <p:spPr>
            <a:xfrm>
              <a:off x="4154040" y="3105720"/>
              <a:ext cx="5766120" cy="430200"/>
            </a:xfrm>
            <a:custGeom>
              <a:avLst/>
              <a:gdLst/>
              <a:ahLst/>
              <a:rect l="0" t="0" r="r" b="b"/>
              <a:pathLst>
                <a:path w="16019" h="1197">
                  <a:moveTo>
                    <a:pt x="199" y="0"/>
                  </a:moveTo>
                  <a:lnTo>
                    <a:pt x="199" y="0"/>
                  </a:lnTo>
                  <a:cubicBezTo>
                    <a:pt x="164" y="0"/>
                    <a:pt x="130" y="9"/>
                    <a:pt x="100" y="27"/>
                  </a:cubicBezTo>
                  <a:cubicBezTo>
                    <a:pt x="69" y="44"/>
                    <a:pt x="44" y="69"/>
                    <a:pt x="27" y="100"/>
                  </a:cubicBezTo>
                  <a:cubicBezTo>
                    <a:pt x="9" y="130"/>
                    <a:pt x="0" y="164"/>
                    <a:pt x="0" y="199"/>
                  </a:cubicBezTo>
                  <a:lnTo>
                    <a:pt x="0" y="996"/>
                  </a:lnTo>
                  <a:lnTo>
                    <a:pt x="0" y="997"/>
                  </a:lnTo>
                  <a:cubicBezTo>
                    <a:pt x="0" y="1032"/>
                    <a:pt x="9" y="1066"/>
                    <a:pt x="27" y="1096"/>
                  </a:cubicBezTo>
                  <a:cubicBezTo>
                    <a:pt x="44" y="1127"/>
                    <a:pt x="69" y="1152"/>
                    <a:pt x="100" y="1169"/>
                  </a:cubicBezTo>
                  <a:cubicBezTo>
                    <a:pt x="130" y="1187"/>
                    <a:pt x="164" y="1196"/>
                    <a:pt x="199" y="1196"/>
                  </a:cubicBezTo>
                  <a:lnTo>
                    <a:pt x="15818" y="1196"/>
                  </a:lnTo>
                  <a:lnTo>
                    <a:pt x="15819" y="1196"/>
                  </a:lnTo>
                  <a:cubicBezTo>
                    <a:pt x="15854" y="1196"/>
                    <a:pt x="15888" y="1187"/>
                    <a:pt x="15918" y="1169"/>
                  </a:cubicBezTo>
                  <a:cubicBezTo>
                    <a:pt x="15949" y="1152"/>
                    <a:pt x="15974" y="1127"/>
                    <a:pt x="15991" y="1096"/>
                  </a:cubicBezTo>
                  <a:cubicBezTo>
                    <a:pt x="16009" y="1066"/>
                    <a:pt x="16018" y="1032"/>
                    <a:pt x="16018" y="997"/>
                  </a:cubicBezTo>
                  <a:lnTo>
                    <a:pt x="16017" y="199"/>
                  </a:lnTo>
                  <a:lnTo>
                    <a:pt x="16018" y="199"/>
                  </a:lnTo>
                  <a:lnTo>
                    <a:pt x="16018" y="199"/>
                  </a:lnTo>
                  <a:cubicBezTo>
                    <a:pt x="16018" y="164"/>
                    <a:pt x="16009" y="130"/>
                    <a:pt x="15991" y="100"/>
                  </a:cubicBezTo>
                  <a:cubicBezTo>
                    <a:pt x="15974" y="69"/>
                    <a:pt x="15949" y="44"/>
                    <a:pt x="15918" y="27"/>
                  </a:cubicBezTo>
                  <a:cubicBezTo>
                    <a:pt x="15888" y="9"/>
                    <a:pt x="15854" y="0"/>
                    <a:pt x="15819" y="0"/>
                  </a:cubicBezTo>
                  <a:lnTo>
                    <a:pt x="199" y="0"/>
                  </a:lnTo>
                </a:path>
              </a:pathLst>
            </a:custGeom>
            <a:solidFill>
              <a:srgbClr val="cfe7f5">
                <a:alpha val="50000"/>
              </a:srgbClr>
            </a:solidFill>
            <a:ln w="29160">
              <a:solidFill>
                <a:srgbClr val="000000"/>
              </a:solidFill>
              <a:round/>
            </a:ln>
          </p:spPr>
          <p:style>
            <a:lnRef idx="0"/>
            <a:fillRef idx="0"/>
            <a:effectRef idx="0"/>
            <a:fontRef idx="minor"/>
          </p:style>
        </p:sp>
        <p:sp>
          <p:nvSpPr>
            <p:cNvPr id="1438" name="TextShape 19"/>
            <p:cNvSpPr txBox="1"/>
            <p:nvPr/>
          </p:nvSpPr>
          <p:spPr>
            <a:xfrm>
              <a:off x="4182840" y="3156120"/>
              <a:ext cx="3634200" cy="602280"/>
            </a:xfrm>
            <a:prstGeom prst="rect">
              <a:avLst/>
            </a:prstGeom>
            <a:noFill/>
            <a:ln>
              <a:noFill/>
            </a:ln>
          </p:spPr>
          <p:txBody>
            <a:bodyPr lIns="90000" rIns="90000" tIns="45000" bIns="45000">
              <a:noAutofit/>
            </a:bodyPr>
            <a:p>
              <a:r>
                <a:rPr b="0" lang="en-US" sz="1800" spc="-1" strike="noStrike">
                  <a:latin typeface="Arial"/>
                </a:rPr>
                <a:t>Add Poissonian fluctuations in N:</a:t>
              </a:r>
              <a:endParaRPr b="0" lang="en-US" sz="1800" spc="-1" strike="noStrike">
                <a:latin typeface="Arial"/>
              </a:endParaRPr>
            </a:p>
          </p:txBody>
        </p:sp>
        <mc:AlternateContent>
          <mc:Choice xmlns:a14="http://schemas.microsoft.com/office/drawing/2010/main" Requires="a14">
            <p:sp>
              <p:nvSpPr>
                <p:cNvPr id="1439" name="Formula 20"/>
                <p:cNvSpPr txBox="1"/>
                <p:nvPr/>
              </p:nvSpPr>
              <p:spPr>
                <a:xfrm>
                  <a:off x="7673400" y="3123000"/>
                  <a:ext cx="2173680" cy="402120"/>
                </a:xfrm>
                <a:prstGeom prst="rect">
                  <a:avLst/>
                </a:prstGeom>
              </p:spPr>
              <p:txBody>
                <a:bodyPr/>
                <a:p>
                  <a14:m>
                    <m:oMath xmlns:m="http://schemas.openxmlformats.org/officeDocument/2006/math">
                      <m:sSub>
                        <m:e>
                          <m:r>
                            <m:t xml:space="preserve">σ</m:t>
                          </m:r>
                        </m:e>
                        <m:sub>
                          <m:r>
                            <m:t xml:space="preserve">total</m:t>
                          </m:r>
                        </m:sub>
                      </m:sSub>
                      <m:r>
                        <m:t xml:space="preserve">=</m:t>
                      </m:r>
                      <m:rad>
                        <m:radPr>
                          <m:degHide m:val="1"/>
                        </m:radPr>
                        <m:deg/>
                        <m:e>
                          <m:r>
                            <m:t xml:space="preserve">N</m:t>
                          </m:r>
                          <m:sSubSup>
                            <m:e>
                              <m:r>
                                <m:t xml:space="preserve">σ</m:t>
                              </m:r>
                            </m:e>
                            <m:sub>
                              <m:sSub>
                                <m:e>
                                  <m:r>
                                    <m:t xml:space="preserve">p</m:t>
                                  </m:r>
                                </m:e>
                                <m:sub>
                                  <m:r>
                                    <m:t xml:space="preserve">T</m:t>
                                  </m:r>
                                </m:sub>
                              </m:sSub>
                            </m:sub>
                            <m:sup>
                              <m:r>
                                <m:t xml:space="preserve">2</m:t>
                              </m:r>
                            </m:sup>
                          </m:sSubSup>
                          <m:r>
                            <m:t xml:space="preserve">+</m:t>
                          </m:r>
                          <m:r>
                            <m:t xml:space="preserve">N</m:t>
                          </m:r>
                          <m:sSubSup>
                            <m:e>
                              <m:r>
                                <m:t xml:space="preserve">μ</m:t>
                              </m:r>
                            </m:e>
                            <m:sub>
                              <m:sSub>
                                <m:e>
                                  <m:r>
                                    <m:t xml:space="preserve">p</m:t>
                                  </m:r>
                                </m:e>
                                <m:sub>
                                  <m:r>
                                    <m:t xml:space="preserve">T</m:t>
                                  </m:r>
                                </m:sub>
                              </m:sSub>
                            </m:sub>
                            <m:sup>
                              <m:r>
                                <m:t xml:space="preserve">2</m:t>
                              </m:r>
                            </m:sup>
                          </m:sSubSup>
                        </m:e>
                      </m:rad>
                    </m:oMath>
                  </a14:m>
                </a:p>
              </p:txBody>
            </p:sp>
          </mc:Choice>
          <mc:Fallback/>
        </mc:AlternateContent>
      </p:grpSp>
      <p:grpSp>
        <p:nvGrpSpPr>
          <p:cNvPr id="1440" name="Group 21"/>
          <p:cNvGrpSpPr/>
          <p:nvPr/>
        </p:nvGrpSpPr>
        <p:grpSpPr>
          <a:xfrm>
            <a:off x="2228760" y="4077720"/>
            <a:ext cx="5622840" cy="1089720"/>
            <a:chOff x="2228760" y="4077720"/>
            <a:chExt cx="5622840" cy="1089720"/>
          </a:xfrm>
        </p:grpSpPr>
        <p:sp>
          <p:nvSpPr>
            <p:cNvPr id="1441" name="CustomShape 22"/>
            <p:cNvSpPr/>
            <p:nvPr/>
          </p:nvSpPr>
          <p:spPr>
            <a:xfrm>
              <a:off x="2228760" y="4077720"/>
              <a:ext cx="5622840" cy="1089720"/>
            </a:xfrm>
            <a:custGeom>
              <a:avLst/>
              <a:gdLst/>
              <a:ahLst/>
              <a:rect l="0" t="0" r="r" b="b"/>
              <a:pathLst>
                <a:path w="15621" h="3029">
                  <a:moveTo>
                    <a:pt x="504" y="0"/>
                  </a:moveTo>
                  <a:lnTo>
                    <a:pt x="505" y="0"/>
                  </a:lnTo>
                  <a:cubicBezTo>
                    <a:pt x="416" y="0"/>
                    <a:pt x="329" y="23"/>
                    <a:pt x="252" y="68"/>
                  </a:cubicBezTo>
                  <a:cubicBezTo>
                    <a:pt x="176" y="112"/>
                    <a:pt x="112" y="176"/>
                    <a:pt x="68" y="252"/>
                  </a:cubicBezTo>
                  <a:cubicBezTo>
                    <a:pt x="23" y="329"/>
                    <a:pt x="0" y="416"/>
                    <a:pt x="0" y="505"/>
                  </a:cubicBezTo>
                  <a:lnTo>
                    <a:pt x="0" y="2523"/>
                  </a:lnTo>
                  <a:lnTo>
                    <a:pt x="0" y="2523"/>
                  </a:lnTo>
                  <a:cubicBezTo>
                    <a:pt x="0" y="2612"/>
                    <a:pt x="23" y="2699"/>
                    <a:pt x="68" y="2776"/>
                  </a:cubicBezTo>
                  <a:cubicBezTo>
                    <a:pt x="112" y="2852"/>
                    <a:pt x="176" y="2916"/>
                    <a:pt x="252" y="2960"/>
                  </a:cubicBezTo>
                  <a:cubicBezTo>
                    <a:pt x="329" y="3005"/>
                    <a:pt x="416" y="3028"/>
                    <a:pt x="505" y="3028"/>
                  </a:cubicBezTo>
                  <a:lnTo>
                    <a:pt x="15115" y="3028"/>
                  </a:lnTo>
                  <a:lnTo>
                    <a:pt x="15115" y="3028"/>
                  </a:lnTo>
                  <a:cubicBezTo>
                    <a:pt x="15204" y="3028"/>
                    <a:pt x="15291" y="3005"/>
                    <a:pt x="15368" y="2960"/>
                  </a:cubicBezTo>
                  <a:cubicBezTo>
                    <a:pt x="15444" y="2916"/>
                    <a:pt x="15508" y="2852"/>
                    <a:pt x="15552" y="2776"/>
                  </a:cubicBezTo>
                  <a:cubicBezTo>
                    <a:pt x="15597" y="2699"/>
                    <a:pt x="15620" y="2612"/>
                    <a:pt x="15620" y="2523"/>
                  </a:cubicBezTo>
                  <a:lnTo>
                    <a:pt x="15619" y="504"/>
                  </a:lnTo>
                  <a:lnTo>
                    <a:pt x="15620" y="505"/>
                  </a:lnTo>
                  <a:lnTo>
                    <a:pt x="15620" y="505"/>
                  </a:lnTo>
                  <a:cubicBezTo>
                    <a:pt x="15620" y="416"/>
                    <a:pt x="15597" y="329"/>
                    <a:pt x="15552" y="252"/>
                  </a:cubicBezTo>
                  <a:cubicBezTo>
                    <a:pt x="15508" y="176"/>
                    <a:pt x="15444" y="112"/>
                    <a:pt x="15368" y="68"/>
                  </a:cubicBezTo>
                  <a:cubicBezTo>
                    <a:pt x="15291" y="23"/>
                    <a:pt x="15204" y="0"/>
                    <a:pt x="15115" y="0"/>
                  </a:cubicBezTo>
                  <a:lnTo>
                    <a:pt x="504" y="0"/>
                  </a:lnTo>
                </a:path>
              </a:pathLst>
            </a:custGeom>
            <a:solidFill>
              <a:srgbClr val="cfe7f5">
                <a:alpha val="50000"/>
              </a:srgbClr>
            </a:solidFill>
            <a:ln w="38160">
              <a:solidFill>
                <a:srgbClr val="000000"/>
              </a:solidFill>
              <a:round/>
            </a:ln>
          </p:spPr>
          <p:style>
            <a:lnRef idx="0"/>
            <a:fillRef idx="0"/>
            <a:effectRef idx="0"/>
            <a:fontRef idx="minor"/>
          </p:style>
        </p:sp>
        <p:sp>
          <p:nvSpPr>
            <p:cNvPr id="1442" name="TextShape 23"/>
            <p:cNvSpPr txBox="1"/>
            <p:nvPr/>
          </p:nvSpPr>
          <p:spPr>
            <a:xfrm>
              <a:off x="2503080" y="4161600"/>
              <a:ext cx="5074200" cy="346320"/>
            </a:xfrm>
            <a:prstGeom prst="rect">
              <a:avLst/>
            </a:prstGeom>
            <a:noFill/>
            <a:ln>
              <a:noFill/>
            </a:ln>
          </p:spPr>
          <p:txBody>
            <a:bodyPr lIns="90000" rIns="90000" tIns="45000" bIns="45000">
              <a:noAutofit/>
            </a:bodyPr>
            <a:p>
              <a:r>
                <a:rPr b="0" lang="en-US" sz="1800" spc="-1" strike="noStrike">
                  <a:latin typeface="Arial"/>
                </a:rPr>
                <a:t>Add non-Poissonian fluctuations in N due to flow</a:t>
              </a:r>
              <a:endParaRPr b="0" lang="en-US" sz="1800" spc="-1" strike="noStrike">
                <a:latin typeface="Arial"/>
              </a:endParaRPr>
            </a:p>
          </p:txBody>
        </p:sp>
        <mc:AlternateContent>
          <mc:Choice xmlns:a14="http://schemas.microsoft.com/office/drawing/2010/main" Requires="a14">
            <p:sp>
              <p:nvSpPr>
                <p:cNvPr id="1443" name="Formula 24"/>
                <p:cNvSpPr txBox="1"/>
                <p:nvPr/>
              </p:nvSpPr>
              <p:spPr>
                <a:xfrm>
                  <a:off x="3215520" y="4618800"/>
                  <a:ext cx="3317760" cy="429840"/>
                </a:xfrm>
                <a:prstGeom prst="rect">
                  <a:avLst/>
                </a:prstGeom>
              </p:spPr>
              <p:txBody>
                <a:bodyPr/>
                <a:p>
                  <a14:m>
                    <m:oMath xmlns:m="http://schemas.openxmlformats.org/officeDocument/2006/math">
                      <m:sSub>
                        <m:e>
                          <m:r>
                            <m:t xml:space="preserve">σ</m:t>
                          </m:r>
                        </m:e>
                        <m:sub>
                          <m:r>
                            <m:t xml:space="preserve">total</m:t>
                          </m:r>
                        </m:sub>
                      </m:sSub>
                      <m:r>
                        <m:t xml:space="preserve">=</m:t>
                      </m:r>
                      <m:rad>
                        <m:radPr>
                          <m:degHide m:val="1"/>
                        </m:radPr>
                        <m:deg/>
                        <m:e>
                          <m:r>
                            <m:t xml:space="preserve">N</m:t>
                          </m:r>
                          <m:sSubSup>
                            <m:e>
                              <m:r>
                                <m:t xml:space="preserve">σ</m:t>
                              </m:r>
                            </m:e>
                            <m:sub>
                              <m:sSub>
                                <m:e>
                                  <m:r>
                                    <m:t xml:space="preserve">p</m:t>
                                  </m:r>
                                </m:e>
                                <m:sub>
                                  <m:r>
                                    <m:t xml:space="preserve">T</m:t>
                                  </m:r>
                                </m:sub>
                              </m:sSub>
                            </m:sub>
                            <m:sup>
                              <m:r>
                                <m:t xml:space="preserve">2</m:t>
                              </m:r>
                            </m:sup>
                          </m:sSubSup>
                          <m:r>
                            <m:t xml:space="preserve">+</m:t>
                          </m:r>
                          <m:d>
                            <m:dPr>
                              <m:begChr m:val="("/>
                              <m:endChr m:val=")"/>
                            </m:dPr>
                            <m:e>
                              <m:r>
                                <m:t xml:space="preserve">N</m:t>
                              </m:r>
                              <m:r>
                                <m:t xml:space="preserve">+</m:t>
                              </m:r>
                              <m:r>
                                <m:t xml:space="preserve">2</m:t>
                              </m:r>
                              <m:nary>
                                <m:naryPr>
                                  <m:chr m:val="∑"/>
                                  <m:subHide m:val="1"/>
                                  <m:supHide m:val="1"/>
                                </m:naryPr>
                                <m:sub/>
                                <m:sup/>
                                <m:e>
                                  <m:sSubSup>
                                    <m:e>
                                      <m:r>
                                        <m:t xml:space="preserve">v</m:t>
                                      </m:r>
                                    </m:e>
                                    <m:sub>
                                      <m:r>
                                        <m:t xml:space="preserve">n</m:t>
                                      </m:r>
                                    </m:sub>
                                    <m:sup>
                                      <m:r>
                                        <m:t xml:space="preserve">2</m:t>
                                      </m:r>
                                    </m:sup>
                                  </m:sSubSup>
                                </m:e>
                              </m:nary>
                            </m:e>
                          </m:d>
                          <m:sSubSup>
                            <m:e>
                              <m:r>
                                <m:t xml:space="preserve">μ</m:t>
                              </m:r>
                            </m:e>
                            <m:sub>
                              <m:sSub>
                                <m:e>
                                  <m:r>
                                    <m:t xml:space="preserve">p</m:t>
                                  </m:r>
                                </m:e>
                                <m:sub>
                                  <m:r>
                                    <m:t xml:space="preserve">T</m:t>
                                  </m:r>
                                </m:sub>
                              </m:sSub>
                            </m:sub>
                            <m:sup>
                              <m:r>
                                <m:t xml:space="preserve">2</m:t>
                              </m:r>
                            </m:sup>
                          </m:sSubSup>
                        </m:e>
                      </m:rad>
                    </m:oMath>
                  </a14:m>
                </a:p>
              </p:txBody>
            </p:sp>
          </mc:Choice>
          <mc:Fallback/>
        </mc:AlternateContent>
      </p:grpSp>
      <p:sp>
        <p:nvSpPr>
          <p:cNvPr id="1444" name="CustomShape 25"/>
          <p:cNvSpPr/>
          <p:nvPr/>
        </p:nvSpPr>
        <p:spPr>
          <a:xfrm rot="16200000">
            <a:off x="3792960" y="1884960"/>
            <a:ext cx="368640" cy="271440"/>
          </a:xfrm>
          <a:custGeom>
            <a:avLst/>
            <a:gdLst/>
            <a:ahLst/>
            <a:rect l="0" t="0" r="r" b="b"/>
            <a:pathLst>
              <a:path w="1026" h="756">
                <a:moveTo>
                  <a:pt x="256" y="0"/>
                </a:moveTo>
                <a:lnTo>
                  <a:pt x="256" y="566"/>
                </a:lnTo>
                <a:lnTo>
                  <a:pt x="0" y="566"/>
                </a:lnTo>
                <a:lnTo>
                  <a:pt x="512" y="755"/>
                </a:lnTo>
                <a:lnTo>
                  <a:pt x="1025" y="566"/>
                </a:lnTo>
                <a:lnTo>
                  <a:pt x="768" y="566"/>
                </a:lnTo>
                <a:lnTo>
                  <a:pt x="768" y="0"/>
                </a:lnTo>
                <a:lnTo>
                  <a:pt x="256" y="0"/>
                </a:lnTo>
              </a:path>
            </a:pathLst>
          </a:custGeom>
          <a:solidFill>
            <a:srgbClr val="58595b"/>
          </a:solidFill>
          <a:ln>
            <a:solidFill>
              <a:srgbClr val="808080"/>
            </a:solidFill>
          </a:ln>
        </p:spPr>
        <p:style>
          <a:lnRef idx="0"/>
          <a:fillRef idx="0"/>
          <a:effectRef idx="0"/>
          <a:fontRef idx="minor"/>
        </p:style>
      </p:sp>
      <p:sp>
        <p:nvSpPr>
          <p:cNvPr id="1445" name="CustomShape 26"/>
          <p:cNvSpPr/>
          <p:nvPr/>
        </p:nvSpPr>
        <p:spPr>
          <a:xfrm>
            <a:off x="6850080" y="2817720"/>
            <a:ext cx="368640" cy="271440"/>
          </a:xfrm>
          <a:custGeom>
            <a:avLst/>
            <a:gdLst/>
            <a:ahLst/>
            <a:rect l="0" t="0" r="r" b="b"/>
            <a:pathLst>
              <a:path w="1026" h="756">
                <a:moveTo>
                  <a:pt x="256" y="0"/>
                </a:moveTo>
                <a:lnTo>
                  <a:pt x="256" y="566"/>
                </a:lnTo>
                <a:lnTo>
                  <a:pt x="0" y="566"/>
                </a:lnTo>
                <a:lnTo>
                  <a:pt x="512" y="755"/>
                </a:lnTo>
                <a:lnTo>
                  <a:pt x="1025" y="566"/>
                </a:lnTo>
                <a:lnTo>
                  <a:pt x="768" y="566"/>
                </a:lnTo>
                <a:lnTo>
                  <a:pt x="768" y="0"/>
                </a:lnTo>
                <a:lnTo>
                  <a:pt x="256" y="0"/>
                </a:lnTo>
              </a:path>
            </a:pathLst>
          </a:custGeom>
          <a:solidFill>
            <a:srgbClr val="58595b"/>
          </a:solidFill>
          <a:ln>
            <a:solidFill>
              <a:srgbClr val="808080"/>
            </a:solidFill>
          </a:ln>
        </p:spPr>
        <p:style>
          <a:lnRef idx="0"/>
          <a:fillRef idx="0"/>
          <a:effectRef idx="0"/>
          <a:fontRef idx="minor"/>
        </p:style>
      </p:sp>
    </p:spTree>
  </p:cSld>
  <mc:AlternateContent>
    <mc:Choice Requires="p14">
      <p:transition spd="slow" p14:dur="2000"/>
    </mc:Choice>
    <mc:Fallback>
      <p:transition spd="slow"/>
    </mc:Fallback>
  </mc:AlternateContent>
  <p:timing>
    <p:tnLst>
      <p:par>
        <p:cTn id="49" dur="indefinite" restart="never" nodeType="tmRoot">
          <p:childTnLst>
            <p:seq>
              <p:cTn id="50" dur="indefinite" nodeType="mainSeq">
                <p:childTnLst>
                  <p:par>
                    <p:cTn id="51" fill="hold">
                      <p:stCondLst>
                        <p:cond delay="indefinite"/>
                      </p:stCondLst>
                      <p:childTnLst>
                        <p:par>
                          <p:cTn id="52" fill="hold">
                            <p:stCondLst>
                              <p:cond delay="0"/>
                            </p:stCondLst>
                            <p:childTnLst>
                              <p:par>
                                <p:cTn id="53" nodeType="clickEffect" fill="hold" presetClass="entr" presetID="1">
                                  <p:stCondLst>
                                    <p:cond delay="0"/>
                                  </p:stCondLst>
                                  <p:childTnLst>
                                    <p:set>
                                      <p:cBhvr>
                                        <p:cTn id="54" dur="1" fill="hold">
                                          <p:stCondLst>
                                            <p:cond delay="0"/>
                                          </p:stCondLst>
                                        </p:cTn>
                                        <p:tgtEl>
                                          <p:spTgt spid="1429"/>
                                        </p:tgtEl>
                                        <p:attrNameLst>
                                          <p:attrName>style.visibility</p:attrName>
                                        </p:attrNameLst>
                                      </p:cBhvr>
                                      <p:to>
                                        <p:strVal val="visible"/>
                                      </p:to>
                                    </p:set>
                                  </p:childTnLst>
                                </p:cTn>
                              </p:par>
                              <p:par>
                                <p:cTn id="55" nodeType="withEffect" fill="hold" presetClass="entr" presetID="1">
                                  <p:stCondLst>
                                    <p:cond delay="0"/>
                                  </p:stCondLst>
                                  <p:childTnLst>
                                    <p:set>
                                      <p:cBhvr>
                                        <p:cTn id="56" dur="1" fill="hold">
                                          <p:stCondLst>
                                            <p:cond delay="0"/>
                                          </p:stCondLst>
                                        </p:cTn>
                                        <p:tgtEl>
                                          <p:spTgt spid="14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nodeType="clickEffect" fill="hold" presetClass="entr" presetID="1">
                                  <p:stCondLst>
                                    <p:cond delay="0"/>
                                  </p:stCondLst>
                                  <p:childTnLst>
                                    <p:set>
                                      <p:cBhvr>
                                        <p:cTn id="60" dur="1" fill="hold">
                                          <p:stCondLst>
                                            <p:cond delay="0"/>
                                          </p:stCondLst>
                                        </p:cTn>
                                        <p:tgtEl>
                                          <p:spTgt spid="1436"/>
                                        </p:tgtEl>
                                        <p:attrNameLst>
                                          <p:attrName>style.visibility</p:attrName>
                                        </p:attrNameLst>
                                      </p:cBhvr>
                                      <p:to>
                                        <p:strVal val="visible"/>
                                      </p:to>
                                    </p:set>
                                  </p:childTnLst>
                                </p:cTn>
                              </p:par>
                              <p:par>
                                <p:cTn id="61" nodeType="withEffect" fill="hold" presetClass="entr" presetID="1">
                                  <p:stCondLst>
                                    <p:cond delay="0"/>
                                  </p:stCondLst>
                                  <p:childTnLst>
                                    <p:set>
                                      <p:cBhvr>
                                        <p:cTn id="62" dur="1" fill="hold">
                                          <p:stCondLst>
                                            <p:cond delay="0"/>
                                          </p:stCondLst>
                                        </p:cTn>
                                        <p:tgtEl>
                                          <p:spTgt spid="14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nodeType="clickEffect" fill="hold" presetClass="entr" presetID="1">
                                  <p:stCondLst>
                                    <p:cond delay="0"/>
                                  </p:stCondLst>
                                  <p:childTnLst>
                                    <p:set>
                                      <p:cBhvr>
                                        <p:cTn id="66" dur="1" fill="hold">
                                          <p:stCondLst>
                                            <p:cond delay="0"/>
                                          </p:stCondLst>
                                        </p:cTn>
                                        <p:tgtEl>
                                          <p:spTgt spid="1420"/>
                                        </p:tgtEl>
                                        <p:attrNameLst>
                                          <p:attrName>style.visibility</p:attrName>
                                        </p:attrNameLst>
                                      </p:cBhvr>
                                      <p:to>
                                        <p:strVal val="visible"/>
                                      </p:to>
                                    </p:set>
                                  </p:childTnLst>
                                </p:cTn>
                              </p:par>
                              <p:par>
                                <p:cTn id="67" nodeType="withEffect" fill="hold" presetClass="entr" presetID="1">
                                  <p:stCondLst>
                                    <p:cond delay="0"/>
                                  </p:stCondLst>
                                  <p:childTnLst>
                                    <p:set>
                                      <p:cBhvr>
                                        <p:cTn id="68" dur="1" fill="hold">
                                          <p:stCondLst>
                                            <p:cond delay="0"/>
                                          </p:stCondLst>
                                        </p:cTn>
                                        <p:tgtEl>
                                          <p:spTgt spid="14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6" name="TextShape 1"/>
          <p:cNvSpPr txBox="1"/>
          <p:nvPr/>
        </p:nvSpPr>
        <p:spPr>
          <a:xfrm>
            <a:off x="504000" y="226080"/>
            <a:ext cx="9071640" cy="779760"/>
          </a:xfrm>
          <a:prstGeom prst="rect">
            <a:avLst/>
          </a:prstGeom>
          <a:noFill/>
          <a:ln>
            <a:noFill/>
          </a:ln>
        </p:spPr>
        <p:txBody>
          <a:bodyPr lIns="0" rIns="0" tIns="0" bIns="0" anchor="ctr">
            <a:noAutofit/>
          </a:bodyPr>
          <a:p>
            <a:pPr algn="ctr"/>
            <a:r>
              <a:rPr b="0" lang="en-US" sz="3300" spc="-1" strike="noStrike">
                <a:latin typeface="Arial"/>
              </a:rPr>
              <a:t>Width vs multiplicity</a:t>
            </a:r>
            <a:endParaRPr b="0" lang="en-US" sz="3300" spc="-1" strike="noStrike">
              <a:latin typeface="Arial"/>
            </a:endParaRPr>
          </a:p>
        </p:txBody>
      </p:sp>
      <p:pic>
        <p:nvPicPr>
          <p:cNvPr id="1447" name="" descr=""/>
          <p:cNvPicPr/>
          <p:nvPr/>
        </p:nvPicPr>
        <p:blipFill>
          <a:blip r:embed="rId1"/>
          <a:stretch/>
        </p:blipFill>
        <p:spPr>
          <a:xfrm>
            <a:off x="671040" y="1191600"/>
            <a:ext cx="3626640" cy="3691800"/>
          </a:xfrm>
          <a:prstGeom prst="rect">
            <a:avLst/>
          </a:prstGeom>
          <a:ln>
            <a:noFill/>
          </a:ln>
        </p:spPr>
      </p:pic>
      <p:sp>
        <p:nvSpPr>
          <p:cNvPr id="1448" name="TextShape 2"/>
          <p:cNvSpPr txBox="1"/>
          <p:nvPr/>
        </p:nvSpPr>
        <p:spPr>
          <a:xfrm>
            <a:off x="1427040" y="3967920"/>
            <a:ext cx="1463040" cy="515520"/>
          </a:xfrm>
          <a:prstGeom prst="rect">
            <a:avLst/>
          </a:prstGeom>
          <a:noFill/>
          <a:ln>
            <a:noFill/>
          </a:ln>
        </p:spPr>
        <p:txBody>
          <a:bodyPr lIns="90000" rIns="90000" tIns="45000" bIns="45000">
            <a:noAutofit/>
          </a:bodyPr>
          <a:p>
            <a:r>
              <a:rPr b="1" lang="en-US" sz="3000" spc="-1" strike="noStrike">
                <a:solidFill>
                  <a:srgbClr val="ce181e"/>
                </a:solidFill>
                <a:latin typeface="Arial"/>
              </a:rPr>
              <a:t>ALIC</a:t>
            </a:r>
            <a:r>
              <a:rPr b="1" lang="en-US" sz="3000" spc="-1" strike="noStrike">
                <a:solidFill>
                  <a:srgbClr val="ce181e"/>
                </a:solidFill>
                <a:latin typeface="Arial"/>
              </a:rPr>
              <a:t>E</a:t>
            </a:r>
            <a:endParaRPr b="0" lang="en-US" sz="3000" spc="-1" strike="noStrike">
              <a:latin typeface="Arial"/>
            </a:endParaRPr>
          </a:p>
        </p:txBody>
      </p:sp>
      <p:grpSp>
        <p:nvGrpSpPr>
          <p:cNvPr id="1449" name="Group 3"/>
          <p:cNvGrpSpPr/>
          <p:nvPr/>
        </p:nvGrpSpPr>
        <p:grpSpPr>
          <a:xfrm>
            <a:off x="4744080" y="1036800"/>
            <a:ext cx="4641840" cy="3837600"/>
            <a:chOff x="4744080" y="1036800"/>
            <a:chExt cx="4641840" cy="3837600"/>
          </a:xfrm>
        </p:grpSpPr>
        <p:pic>
          <p:nvPicPr>
            <p:cNvPr id="1450" name="" descr=""/>
            <p:cNvPicPr/>
            <p:nvPr/>
          </p:nvPicPr>
          <p:blipFill>
            <a:blip r:embed="rId2"/>
            <a:stretch/>
          </p:blipFill>
          <p:spPr>
            <a:xfrm>
              <a:off x="4744080" y="1036800"/>
              <a:ext cx="4641840" cy="3837600"/>
            </a:xfrm>
            <a:prstGeom prst="rect">
              <a:avLst/>
            </a:prstGeom>
            <a:ln>
              <a:noFill/>
            </a:ln>
          </p:spPr>
        </p:pic>
        <p:sp>
          <p:nvSpPr>
            <p:cNvPr id="1451" name="TextShape 4"/>
            <p:cNvSpPr txBox="1"/>
            <p:nvPr/>
          </p:nvSpPr>
          <p:spPr>
            <a:xfrm>
              <a:off x="6766560" y="3017520"/>
              <a:ext cx="2377440" cy="515520"/>
            </a:xfrm>
            <a:prstGeom prst="rect">
              <a:avLst/>
            </a:prstGeom>
            <a:noFill/>
            <a:ln>
              <a:noFill/>
            </a:ln>
          </p:spPr>
          <p:txBody>
            <a:bodyPr lIns="90000" rIns="90000" tIns="45000" bIns="45000">
              <a:noAutofit/>
            </a:bodyPr>
            <a:p>
              <a:r>
                <a:rPr b="1" i="1" lang="en-US" sz="3000" spc="-1" strike="noStrike">
                  <a:solidFill>
                    <a:srgbClr val="ff8200"/>
                  </a:solidFill>
                  <a:latin typeface="Arial"/>
                </a:rPr>
                <a:t>TennGen</a:t>
              </a:r>
              <a:endParaRPr b="0" lang="en-US" sz="3000" spc="-1" strike="noStrike">
                <a:latin typeface="Arial"/>
              </a:endParaRPr>
            </a:p>
          </p:txBody>
        </p:sp>
      </p:grpSp>
      <p:grpSp>
        <p:nvGrpSpPr>
          <p:cNvPr id="1452" name="Group 5"/>
          <p:cNvGrpSpPr/>
          <p:nvPr/>
        </p:nvGrpSpPr>
        <p:grpSpPr>
          <a:xfrm>
            <a:off x="4358880" y="3931920"/>
            <a:ext cx="2686320" cy="1416600"/>
            <a:chOff x="4358880" y="3931920"/>
            <a:chExt cx="2686320" cy="1416600"/>
          </a:xfrm>
        </p:grpSpPr>
        <p:sp>
          <p:nvSpPr>
            <p:cNvPr id="1453" name="Line 6"/>
            <p:cNvSpPr/>
            <p:nvPr/>
          </p:nvSpPr>
          <p:spPr>
            <a:xfrm flipV="1">
              <a:off x="5289840" y="3931920"/>
              <a:ext cx="836640" cy="942480"/>
            </a:xfrm>
            <a:prstGeom prst="line">
              <a:avLst/>
            </a:prstGeom>
            <a:ln w="76320">
              <a:solidFill>
                <a:srgbClr val="ed1c24"/>
              </a:solidFill>
              <a:round/>
              <a:tailEnd len="med" type="triangle" w="med"/>
            </a:ln>
          </p:spPr>
          <p:style>
            <a:lnRef idx="0"/>
            <a:fillRef idx="0"/>
            <a:effectRef idx="0"/>
            <a:fontRef idx="minor"/>
          </p:style>
        </p:sp>
        <p:sp>
          <p:nvSpPr>
            <p:cNvPr id="1454" name="TextShape 7"/>
            <p:cNvSpPr txBox="1"/>
            <p:nvPr/>
          </p:nvSpPr>
          <p:spPr>
            <a:xfrm>
              <a:off x="4358880" y="4904640"/>
              <a:ext cx="2686320" cy="443880"/>
            </a:xfrm>
            <a:prstGeom prst="rect">
              <a:avLst/>
            </a:prstGeom>
            <a:noFill/>
            <a:ln>
              <a:noFill/>
            </a:ln>
          </p:spPr>
          <p:txBody>
            <a:bodyPr lIns="90000" rIns="90000" tIns="45000" bIns="45000">
              <a:noAutofit/>
            </a:bodyPr>
            <a:p>
              <a:r>
                <a:rPr b="1" lang="en-US" sz="2500" spc="-1" strike="noStrike">
                  <a:solidFill>
                    <a:srgbClr val="ce181e"/>
                  </a:solidFill>
                  <a:latin typeface="Arial"/>
                </a:rPr>
                <a:t>Small deviations</a:t>
              </a:r>
              <a:endParaRPr b="0" lang="en-US" sz="2500" spc="-1" strike="noStrike">
                <a:latin typeface="Arial"/>
              </a:endParaRPr>
            </a:p>
          </p:txBody>
        </p:sp>
      </p:gr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6" name="TextShape 1"/>
          <p:cNvSpPr txBox="1"/>
          <p:nvPr/>
        </p:nvSpPr>
        <p:spPr>
          <a:xfrm>
            <a:off x="548640" y="737640"/>
            <a:ext cx="9071640" cy="1280160"/>
          </a:xfrm>
          <a:prstGeom prst="rect">
            <a:avLst/>
          </a:prstGeom>
          <a:solidFill>
            <a:srgbClr val="ff8200"/>
          </a:solidFill>
          <a:ln w="18360">
            <a:solidFill>
              <a:srgbClr val="000000"/>
            </a:solidFill>
            <a:round/>
          </a:ln>
        </p:spPr>
        <p:txBody>
          <a:bodyPr lIns="9000" rIns="9000" tIns="9000" bIns="9000" anchor="ctr">
            <a:noAutofit/>
          </a:bodyPr>
          <a:p>
            <a:pPr algn="ctr"/>
            <a:r>
              <a:rPr b="0" lang="en-US" sz="3300" spc="-1" strike="noStrike">
                <a:latin typeface="Arial"/>
              </a:rPr>
              <a:t>What do I want to learn?</a:t>
            </a:r>
            <a:br/>
            <a:r>
              <a:rPr b="0" lang="en-US" sz="3300" spc="-1" strike="noStrike">
                <a:latin typeface="Arial"/>
              </a:rPr>
              <a:t>The cartoon picture</a:t>
            </a:r>
            <a:endParaRPr b="0" lang="en-US" sz="3300" spc="-1" strike="noStrike">
              <a:latin typeface="Arial"/>
            </a:endParaRPr>
          </a:p>
        </p:txBody>
      </p:sp>
      <p:pic>
        <p:nvPicPr>
          <p:cNvPr id="537" name="" descr=""/>
          <p:cNvPicPr/>
          <p:nvPr/>
        </p:nvPicPr>
        <p:blipFill>
          <a:blip r:embed="rId1"/>
          <a:stretch/>
        </p:blipFill>
        <p:spPr>
          <a:xfrm>
            <a:off x="3153960" y="2881800"/>
            <a:ext cx="3739680" cy="1321560"/>
          </a:xfrm>
          <a:prstGeom prst="rect">
            <a:avLst/>
          </a:prstGeom>
          <a:ln>
            <a:noFill/>
          </a:ln>
        </p:spPr>
      </p:pic>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5" name="TextShape 1"/>
          <p:cNvSpPr txBox="1"/>
          <p:nvPr/>
        </p:nvSpPr>
        <p:spPr>
          <a:xfrm>
            <a:off x="4684320" y="225720"/>
            <a:ext cx="4891320" cy="946800"/>
          </a:xfrm>
          <a:prstGeom prst="rect">
            <a:avLst/>
          </a:prstGeom>
          <a:noFill/>
          <a:ln>
            <a:noFill/>
          </a:ln>
        </p:spPr>
        <p:txBody>
          <a:bodyPr lIns="0" rIns="0" tIns="0" bIns="0" anchor="ctr">
            <a:noAutofit/>
          </a:bodyPr>
          <a:p>
            <a:pPr algn="ctr"/>
            <a:r>
              <a:rPr b="0" lang="en-US" sz="3300" spc="-1" strike="noStrike">
                <a:latin typeface="Arial"/>
              </a:rPr>
              <a:t>Mixed events</a:t>
            </a:r>
            <a:endParaRPr b="0" lang="en-US" sz="3300" spc="-1" strike="noStrike">
              <a:latin typeface="Arial"/>
            </a:endParaRPr>
          </a:p>
        </p:txBody>
      </p:sp>
      <p:pic>
        <p:nvPicPr>
          <p:cNvPr id="1456" name="" descr=""/>
          <p:cNvPicPr/>
          <p:nvPr/>
        </p:nvPicPr>
        <p:blipFill>
          <a:blip r:embed="rId1"/>
          <a:stretch/>
        </p:blipFill>
        <p:spPr>
          <a:xfrm>
            <a:off x="320040" y="41400"/>
            <a:ext cx="4215960" cy="5259600"/>
          </a:xfrm>
          <a:prstGeom prst="rect">
            <a:avLst/>
          </a:prstGeom>
          <a:ln>
            <a:noFill/>
          </a:ln>
        </p:spPr>
      </p:pic>
      <p:sp>
        <p:nvSpPr>
          <p:cNvPr id="1457" name="TextShape 2"/>
          <p:cNvSpPr txBox="1"/>
          <p:nvPr/>
        </p:nvSpPr>
        <p:spPr>
          <a:xfrm>
            <a:off x="1586160" y="2767680"/>
            <a:ext cx="2247120" cy="374040"/>
          </a:xfrm>
          <a:prstGeom prst="rect">
            <a:avLst/>
          </a:prstGeom>
          <a:noFill/>
          <a:ln>
            <a:noFill/>
          </a:ln>
        </p:spPr>
        <p:txBody>
          <a:bodyPr lIns="90000" rIns="90000" tIns="45000" bIns="45000">
            <a:noAutofit/>
          </a:bodyPr>
          <a:p>
            <a:r>
              <a:rPr b="1" lang="en-US" sz="1000" spc="-1" strike="noStrike">
                <a:latin typeface="Arial"/>
              </a:rPr>
              <a:t>STAR</a:t>
            </a:r>
            <a:br/>
            <a:r>
              <a:rPr b="1" lang="en-US" sz="1000" spc="-1" strike="noStrike">
                <a:latin typeface="Arial"/>
              </a:rPr>
              <a:t>Phys. Rev. C 96 (2017) 24905</a:t>
            </a:r>
            <a:endParaRPr b="0" lang="en-US" sz="1000" spc="-1" strike="noStrike">
              <a:latin typeface="Arial"/>
            </a:endParaRPr>
          </a:p>
        </p:txBody>
      </p:sp>
      <p:sp>
        <p:nvSpPr>
          <p:cNvPr id="1458" name="TextShape 3"/>
          <p:cNvSpPr txBox="1"/>
          <p:nvPr/>
        </p:nvSpPr>
        <p:spPr>
          <a:xfrm>
            <a:off x="5306400" y="1069560"/>
            <a:ext cx="4328280" cy="4137840"/>
          </a:xfrm>
          <a:prstGeom prst="rect">
            <a:avLst/>
          </a:prstGeom>
          <a:noFill/>
          <a:ln>
            <a:noFill/>
          </a:ln>
        </p:spPr>
        <p:txBody>
          <a:bodyPr lIns="0" rIns="0" tIns="0" bIns="0">
            <a:normAutofit fontScale="97000"/>
          </a:bodyPr>
          <a:p>
            <a:pPr marL="432000" indent="-324000">
              <a:spcAft>
                <a:spcPts val="1057"/>
              </a:spcAft>
              <a:buClr>
                <a:srgbClr val="000000"/>
              </a:buClr>
              <a:buSzPct val="45000"/>
              <a:buFont typeface="Wingdings" charset="2"/>
              <a:buChar char=""/>
            </a:pPr>
            <a:r>
              <a:rPr b="0" lang="en-US" sz="2400" spc="-1" strike="noStrike">
                <a:latin typeface="Arial"/>
              </a:rPr>
              <a:t>Gets background up to a normalization factor</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Good agreement with the data… but 20% discrepancies still within uncertainties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In measurement with background suppressed (h-jet correlations)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Did not see such agreement at the LHC</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9" name="TextShape 1"/>
          <p:cNvSpPr txBox="1"/>
          <p:nvPr/>
        </p:nvSpPr>
        <p:spPr>
          <a:xfrm>
            <a:off x="504000" y="226080"/>
            <a:ext cx="9071640" cy="779760"/>
          </a:xfrm>
          <a:prstGeom prst="rect">
            <a:avLst/>
          </a:prstGeom>
          <a:noFill/>
          <a:ln>
            <a:noFill/>
          </a:ln>
        </p:spPr>
        <p:txBody>
          <a:bodyPr lIns="0" rIns="0" tIns="0" bIns="0" anchor="ctr">
            <a:noAutofit/>
          </a:bodyPr>
          <a:p>
            <a:pPr algn="ctr"/>
            <a:r>
              <a:rPr b="0" lang="en-US" sz="3300" spc="-1" strike="noStrike">
                <a:latin typeface="Arial"/>
              </a:rPr>
              <a:t>Width vs multiplicity</a:t>
            </a:r>
            <a:endParaRPr b="0" lang="en-US" sz="3300" spc="-1" strike="noStrike">
              <a:latin typeface="Arial"/>
            </a:endParaRPr>
          </a:p>
        </p:txBody>
      </p:sp>
      <p:pic>
        <p:nvPicPr>
          <p:cNvPr id="1460" name="" descr=""/>
          <p:cNvPicPr/>
          <p:nvPr/>
        </p:nvPicPr>
        <p:blipFill>
          <a:blip r:embed="rId1"/>
          <a:stretch/>
        </p:blipFill>
        <p:spPr>
          <a:xfrm>
            <a:off x="671040" y="1191600"/>
            <a:ext cx="3626640" cy="3691800"/>
          </a:xfrm>
          <a:prstGeom prst="rect">
            <a:avLst/>
          </a:prstGeom>
          <a:ln>
            <a:noFill/>
          </a:ln>
        </p:spPr>
      </p:pic>
      <p:sp>
        <p:nvSpPr>
          <p:cNvPr id="1461" name="TextShape 2"/>
          <p:cNvSpPr txBox="1"/>
          <p:nvPr/>
        </p:nvSpPr>
        <p:spPr>
          <a:xfrm>
            <a:off x="1427040" y="3967920"/>
            <a:ext cx="1463040" cy="515520"/>
          </a:xfrm>
          <a:prstGeom prst="rect">
            <a:avLst/>
          </a:prstGeom>
          <a:noFill/>
          <a:ln>
            <a:noFill/>
          </a:ln>
        </p:spPr>
        <p:txBody>
          <a:bodyPr lIns="90000" rIns="90000" tIns="45000" bIns="45000">
            <a:noAutofit/>
          </a:bodyPr>
          <a:p>
            <a:r>
              <a:rPr b="1" lang="en-US" sz="3000" spc="-1" strike="noStrike">
                <a:solidFill>
                  <a:srgbClr val="ce181e"/>
                </a:solidFill>
                <a:latin typeface="Arial"/>
              </a:rPr>
              <a:t>ALICE</a:t>
            </a:r>
            <a:endParaRPr b="0" lang="en-US" sz="3000" spc="-1" strike="noStrike">
              <a:latin typeface="Arial"/>
            </a:endParaRPr>
          </a:p>
        </p:txBody>
      </p:sp>
      <p:grpSp>
        <p:nvGrpSpPr>
          <p:cNvPr id="1462" name="Group 3"/>
          <p:cNvGrpSpPr/>
          <p:nvPr/>
        </p:nvGrpSpPr>
        <p:grpSpPr>
          <a:xfrm>
            <a:off x="4885200" y="919800"/>
            <a:ext cx="4380120" cy="4242960"/>
            <a:chOff x="4885200" y="919800"/>
            <a:chExt cx="4380120" cy="4242960"/>
          </a:xfrm>
        </p:grpSpPr>
        <p:pic>
          <p:nvPicPr>
            <p:cNvPr id="1463" name="" descr=""/>
            <p:cNvPicPr/>
            <p:nvPr/>
          </p:nvPicPr>
          <p:blipFill>
            <a:blip r:embed="rId2"/>
            <a:stretch/>
          </p:blipFill>
          <p:spPr>
            <a:xfrm>
              <a:off x="4885200" y="919800"/>
              <a:ext cx="4380120" cy="4242960"/>
            </a:xfrm>
            <a:prstGeom prst="rect">
              <a:avLst/>
            </a:prstGeom>
            <a:ln>
              <a:noFill/>
            </a:ln>
          </p:spPr>
        </p:pic>
        <p:sp>
          <p:nvSpPr>
            <p:cNvPr id="1464" name="TextShape 4"/>
            <p:cNvSpPr txBox="1"/>
            <p:nvPr/>
          </p:nvSpPr>
          <p:spPr>
            <a:xfrm>
              <a:off x="6766560" y="3017520"/>
              <a:ext cx="2377440" cy="515520"/>
            </a:xfrm>
            <a:prstGeom prst="rect">
              <a:avLst/>
            </a:prstGeom>
            <a:noFill/>
            <a:ln>
              <a:noFill/>
            </a:ln>
          </p:spPr>
          <p:txBody>
            <a:bodyPr lIns="90000" rIns="90000" tIns="45000" bIns="45000">
              <a:noAutofit/>
            </a:bodyPr>
            <a:p>
              <a:r>
                <a:rPr b="1" lang="en-US" sz="3000" spc="-1" strike="noStrike">
                  <a:solidFill>
                    <a:srgbClr val="ce181e"/>
                  </a:solidFill>
                  <a:latin typeface="Arial"/>
                </a:rPr>
                <a:t>Angantyr</a:t>
              </a:r>
              <a:endParaRPr b="0" lang="en-US" sz="3000" spc="-1" strike="noStrike">
                <a:latin typeface="Arial"/>
              </a:endParaRPr>
            </a:p>
          </p:txBody>
        </p:sp>
      </p:grpSp>
      <p:sp>
        <p:nvSpPr>
          <p:cNvPr id="1465" name="TextShape 5"/>
          <p:cNvSpPr txBox="1"/>
          <p:nvPr/>
        </p:nvSpPr>
        <p:spPr>
          <a:xfrm>
            <a:off x="4389120" y="4937760"/>
            <a:ext cx="5690880" cy="602280"/>
          </a:xfrm>
          <a:prstGeom prst="rect">
            <a:avLst/>
          </a:prstGeom>
          <a:noFill/>
          <a:ln>
            <a:noFill/>
          </a:ln>
        </p:spPr>
        <p:txBody>
          <a:bodyPr lIns="90000" rIns="90000" tIns="45000" bIns="45000">
            <a:noAutofit/>
          </a:bodyPr>
          <a:p>
            <a:r>
              <a:rPr b="1" lang="en-US" sz="1800" spc="-1" strike="noStrike">
                <a:solidFill>
                  <a:srgbClr val="ce181e"/>
                </a:solidFill>
                <a:latin typeface="Arial"/>
              </a:rPr>
              <a:t>Doesn’t go away with random track orientation!</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6" name="CustomShape 1"/>
          <p:cNvSpPr/>
          <p:nvPr/>
        </p:nvSpPr>
        <p:spPr>
          <a:xfrm rot="4114200">
            <a:off x="6238080" y="3041280"/>
            <a:ext cx="368640" cy="1501560"/>
          </a:xfrm>
          <a:custGeom>
            <a:avLst/>
            <a:gdLst/>
            <a:ahLst/>
            <a:rect l="0" t="0" r="r" b="b"/>
            <a:pathLst>
              <a:path w="1027" h="4173">
                <a:moveTo>
                  <a:pt x="255" y="1"/>
                </a:moveTo>
                <a:lnTo>
                  <a:pt x="257" y="3129"/>
                </a:lnTo>
                <a:lnTo>
                  <a:pt x="0" y="3129"/>
                </a:lnTo>
                <a:lnTo>
                  <a:pt x="513" y="4172"/>
                </a:lnTo>
                <a:lnTo>
                  <a:pt x="1026" y="3129"/>
                </a:lnTo>
                <a:lnTo>
                  <a:pt x="769" y="3129"/>
                </a:lnTo>
                <a:lnTo>
                  <a:pt x="767" y="0"/>
                </a:lnTo>
                <a:lnTo>
                  <a:pt x="255" y="1"/>
                </a:lnTo>
              </a:path>
            </a:pathLst>
          </a:custGeom>
          <a:solidFill>
            <a:srgbClr val="58595b"/>
          </a:solidFill>
          <a:ln>
            <a:solidFill>
              <a:srgbClr val="808080"/>
            </a:solidFill>
          </a:ln>
        </p:spPr>
        <p:style>
          <a:lnRef idx="0"/>
          <a:fillRef idx="0"/>
          <a:effectRef idx="0"/>
          <a:fontRef idx="minor"/>
        </p:style>
      </p:sp>
      <p:sp>
        <p:nvSpPr>
          <p:cNvPr id="1467" name="TextShape 2"/>
          <p:cNvSpPr txBox="1"/>
          <p:nvPr/>
        </p:nvSpPr>
        <p:spPr>
          <a:xfrm>
            <a:off x="-360000" y="-3960"/>
            <a:ext cx="9071640" cy="625320"/>
          </a:xfrm>
          <a:prstGeom prst="rect">
            <a:avLst/>
          </a:prstGeom>
          <a:noFill/>
          <a:ln>
            <a:noFill/>
          </a:ln>
        </p:spPr>
        <p:txBody>
          <a:bodyPr lIns="0" rIns="0" tIns="0" bIns="0" anchor="ctr">
            <a:noAutofit/>
          </a:bodyPr>
          <a:p>
            <a:pPr algn="ctr"/>
            <a:r>
              <a:rPr b="0" lang="en-US" sz="3300" spc="-1" strike="noStrike">
                <a:latin typeface="Arial"/>
              </a:rPr>
              <a:t>Shape of width of the distribution</a:t>
            </a:r>
            <a:endParaRPr b="0" lang="en-US" sz="3300" spc="-1" strike="noStrike">
              <a:latin typeface="Arial"/>
            </a:endParaRPr>
          </a:p>
        </p:txBody>
      </p:sp>
      <p:grpSp>
        <p:nvGrpSpPr>
          <p:cNvPr id="1468" name="Group 3"/>
          <p:cNvGrpSpPr/>
          <p:nvPr/>
        </p:nvGrpSpPr>
        <p:grpSpPr>
          <a:xfrm>
            <a:off x="172080" y="801360"/>
            <a:ext cx="3857040" cy="2531880"/>
            <a:chOff x="172080" y="801360"/>
            <a:chExt cx="3857040" cy="2531880"/>
          </a:xfrm>
        </p:grpSpPr>
        <p:sp>
          <p:nvSpPr>
            <p:cNvPr id="1469" name="CustomShape 4"/>
            <p:cNvSpPr/>
            <p:nvPr/>
          </p:nvSpPr>
          <p:spPr>
            <a:xfrm>
              <a:off x="172080" y="801360"/>
              <a:ext cx="3657600" cy="2476800"/>
            </a:xfrm>
            <a:custGeom>
              <a:avLst/>
              <a:gdLst/>
              <a:ahLst/>
              <a:rect l="0" t="0" r="r" b="b"/>
              <a:pathLst>
                <a:path w="10162" h="6882">
                  <a:moveTo>
                    <a:pt x="1146" y="0"/>
                  </a:moveTo>
                  <a:lnTo>
                    <a:pt x="1147" y="0"/>
                  </a:lnTo>
                  <a:cubicBezTo>
                    <a:pt x="946" y="0"/>
                    <a:pt x="748" y="53"/>
                    <a:pt x="573" y="154"/>
                  </a:cubicBezTo>
                  <a:cubicBezTo>
                    <a:pt x="399" y="254"/>
                    <a:pt x="254" y="399"/>
                    <a:pt x="154" y="573"/>
                  </a:cubicBezTo>
                  <a:cubicBezTo>
                    <a:pt x="53" y="748"/>
                    <a:pt x="0" y="946"/>
                    <a:pt x="0" y="1147"/>
                  </a:cubicBezTo>
                  <a:lnTo>
                    <a:pt x="0" y="5734"/>
                  </a:lnTo>
                  <a:lnTo>
                    <a:pt x="0" y="5734"/>
                  </a:lnTo>
                  <a:cubicBezTo>
                    <a:pt x="0" y="5935"/>
                    <a:pt x="53" y="6133"/>
                    <a:pt x="154" y="6308"/>
                  </a:cubicBezTo>
                  <a:cubicBezTo>
                    <a:pt x="254" y="6482"/>
                    <a:pt x="399" y="6627"/>
                    <a:pt x="573" y="6727"/>
                  </a:cubicBezTo>
                  <a:cubicBezTo>
                    <a:pt x="748" y="6828"/>
                    <a:pt x="946" y="6881"/>
                    <a:pt x="1147" y="6881"/>
                  </a:cubicBezTo>
                  <a:lnTo>
                    <a:pt x="9014" y="6881"/>
                  </a:lnTo>
                  <a:lnTo>
                    <a:pt x="9014" y="6881"/>
                  </a:lnTo>
                  <a:cubicBezTo>
                    <a:pt x="9215" y="6881"/>
                    <a:pt x="9413" y="6828"/>
                    <a:pt x="9588" y="6727"/>
                  </a:cubicBezTo>
                  <a:cubicBezTo>
                    <a:pt x="9762" y="6627"/>
                    <a:pt x="9907" y="6482"/>
                    <a:pt x="10007" y="6308"/>
                  </a:cubicBezTo>
                  <a:cubicBezTo>
                    <a:pt x="10108" y="6133"/>
                    <a:pt x="10161" y="5935"/>
                    <a:pt x="10161" y="5734"/>
                  </a:cubicBezTo>
                  <a:lnTo>
                    <a:pt x="10161" y="1146"/>
                  </a:lnTo>
                  <a:lnTo>
                    <a:pt x="10161" y="1147"/>
                  </a:lnTo>
                  <a:lnTo>
                    <a:pt x="10161" y="1147"/>
                  </a:lnTo>
                  <a:cubicBezTo>
                    <a:pt x="10161" y="946"/>
                    <a:pt x="10108" y="748"/>
                    <a:pt x="10007" y="573"/>
                  </a:cubicBezTo>
                  <a:cubicBezTo>
                    <a:pt x="9907" y="399"/>
                    <a:pt x="9762" y="254"/>
                    <a:pt x="9588" y="154"/>
                  </a:cubicBezTo>
                  <a:cubicBezTo>
                    <a:pt x="9413" y="53"/>
                    <a:pt x="9215" y="0"/>
                    <a:pt x="9014" y="0"/>
                  </a:cubicBezTo>
                  <a:lnTo>
                    <a:pt x="1146" y="0"/>
                  </a:lnTo>
                </a:path>
              </a:pathLst>
            </a:custGeom>
            <a:solidFill>
              <a:srgbClr val="cfe7f5">
                <a:alpha val="50000"/>
              </a:srgbClr>
            </a:solidFill>
            <a:ln>
              <a:solidFill>
                <a:srgbClr val="808080"/>
              </a:solidFill>
            </a:ln>
          </p:spPr>
          <p:style>
            <a:lnRef idx="0"/>
            <a:fillRef idx="0"/>
            <a:effectRef idx="0"/>
            <a:fontRef idx="minor"/>
          </p:style>
        </p:sp>
        <mc:AlternateContent>
          <mc:Choice xmlns:a14="http://schemas.microsoft.com/office/drawing/2010/main" Requires="a14">
            <p:sp>
              <p:nvSpPr>
                <p:cNvPr id="1470" name="Formula 5"/>
                <p:cNvSpPr txBox="1"/>
                <p:nvPr/>
              </p:nvSpPr>
              <p:spPr>
                <a:xfrm>
                  <a:off x="371520" y="1194120"/>
                  <a:ext cx="3442680" cy="624240"/>
                </a:xfrm>
                <a:prstGeom prst="rect">
                  <a:avLst/>
                </a:prstGeom>
              </p:spPr>
              <p:txBody>
                <a:bodyPr/>
                <a:p>
                  <a14:m>
                    <m:oMath xmlns:m="http://schemas.openxmlformats.org/officeDocument/2006/math">
                      <m:sSub>
                        <m:e>
                          <m:r>
                            <m:t xml:space="preserve">f</m:t>
                          </m:r>
                        </m:e>
                        <m:sub>
                          <m:r>
                            <m:t xml:space="preserve">Γ</m:t>
                          </m:r>
                        </m:sub>
                      </m:sSub>
                      <m:d>
                        <m:dPr>
                          <m:begChr m:val="("/>
                          <m:endChr m:val=")"/>
                        </m:dPr>
                        <m:e>
                          <m:sSub>
                            <m:e>
                              <m:r>
                                <m:t xml:space="preserve">p</m:t>
                              </m:r>
                            </m:e>
                            <m:sub>
                              <m:r>
                                <m:t xml:space="preserve">T</m:t>
                              </m:r>
                            </m:sub>
                          </m:sSub>
                          <m:r>
                            <m:t xml:space="preserve">,</m:t>
                          </m:r>
                          <m:r>
                            <m:t xml:space="preserve">p</m:t>
                          </m:r>
                          <m:r>
                            <m:t xml:space="preserve">,</m:t>
                          </m:r>
                          <m:r>
                            <m:t xml:space="preserve">b</m:t>
                          </m:r>
                        </m:e>
                      </m:d>
                      <m:r>
                        <m:t xml:space="preserve">=</m:t>
                      </m:r>
                      <m:f>
                        <m:num>
                          <m:r>
                            <m:t xml:space="preserve">b</m:t>
                          </m:r>
                        </m:num>
                        <m:den>
                          <m:r>
                            <m:t xml:space="preserve">Γ</m:t>
                          </m:r>
                          <m:d>
                            <m:dPr>
                              <m:begChr m:val="("/>
                              <m:endChr m:val=")"/>
                            </m:dPr>
                            <m:e>
                              <m:r>
                                <m:t xml:space="preserve">p</m:t>
                              </m:r>
                            </m:e>
                          </m:d>
                        </m:den>
                      </m:f>
                      <m:sSup>
                        <m:e>
                          <m:d>
                            <m:dPr>
                              <m:begChr m:val="("/>
                              <m:endChr m:val=")"/>
                            </m:dPr>
                            <m:e>
                              <m:r>
                                <m:t xml:space="preserve">b</m:t>
                              </m:r>
                              <m:sSub>
                                <m:e>
                                  <m:r>
                                    <m:t xml:space="preserve">p</m:t>
                                  </m:r>
                                </m:e>
                                <m:sub>
                                  <m:r>
                                    <m:t xml:space="preserve">T</m:t>
                                  </m:r>
                                </m:sub>
                              </m:sSub>
                            </m:e>
                          </m:d>
                        </m:e>
                        <m:sup>
                          <m:r>
                            <m:t xml:space="preserve">p</m:t>
                          </m:r>
                          <m:r>
                            <m:t xml:space="preserve">−</m:t>
                          </m:r>
                          <m:r>
                            <m:t xml:space="preserve">1</m:t>
                          </m:r>
                        </m:sup>
                      </m:sSup>
                      <m:sSup>
                        <m:e>
                          <m:r>
                            <m:t xml:space="preserve">e</m:t>
                          </m:r>
                        </m:e>
                        <m:sup>
                          <m:r>
                            <m:t xml:space="preserve">−</m:t>
                          </m:r>
                          <m:r>
                            <m:t xml:space="preserve">bx</m:t>
                          </m:r>
                        </m:sup>
                      </m:sSup>
                    </m:oMath>
                  </a14:m>
                </a:p>
              </p:txBody>
            </p:sp>
          </mc:Choice>
          <mc:Fallback/>
        </mc:AlternateContent>
        <mc:AlternateContent>
          <mc:Choice xmlns:a14="http://schemas.microsoft.com/office/drawing/2010/main" Requires="a14">
            <p:sp>
              <p:nvSpPr>
                <p:cNvPr id="1471" name="Formula 6"/>
                <p:cNvSpPr txBox="1"/>
                <p:nvPr/>
              </p:nvSpPr>
              <p:spPr>
                <a:xfrm>
                  <a:off x="554400" y="1818360"/>
                  <a:ext cx="3094560" cy="598680"/>
                </a:xfrm>
                <a:prstGeom prst="rect">
                  <a:avLst/>
                </a:prstGeom>
              </p:spPr>
              <p:txBody>
                <a:bodyPr/>
                <a:p>
                  <a14:m>
                    <m:oMath xmlns:m="http://schemas.openxmlformats.org/officeDocument/2006/math">
                      <m:f>
                        <m:num>
                          <m:r>
                            <m:t xml:space="preserve">dN</m:t>
                          </m:r>
                        </m:num>
                        <m:den>
                          <m:r>
                            <m:t xml:space="preserve">dy</m:t>
                          </m:r>
                        </m:den>
                      </m:f>
                      <m:r>
                        <m:t xml:space="preserve">∝</m:t>
                      </m:r>
                      <m:sSub>
                        <m:e>
                          <m:r>
                            <m:t xml:space="preserve">f</m:t>
                          </m:r>
                        </m:e>
                        <m:sub>
                          <m:r>
                            <m:t xml:space="preserve">Γ</m:t>
                          </m:r>
                        </m:sub>
                      </m:sSub>
                      <m:d>
                        <m:dPr>
                          <m:begChr m:val="("/>
                          <m:endChr m:val=")"/>
                        </m:dPr>
                        <m:e>
                          <m:sSub>
                            <m:e>
                              <m:r>
                                <m:t xml:space="preserve">p</m:t>
                              </m:r>
                            </m:e>
                            <m:sub>
                              <m:r>
                                <m:t xml:space="preserve">T</m:t>
                              </m:r>
                            </m:sub>
                          </m:sSub>
                          <m:r>
                            <m:t xml:space="preserve">,</m:t>
                          </m:r>
                          <m:r>
                            <m:t xml:space="preserve">2</m:t>
                          </m:r>
                          <m:r>
                            <m:t xml:space="preserve">,</m:t>
                          </m:r>
                          <m:r>
                            <m:t xml:space="preserve">b</m:t>
                          </m:r>
                        </m:e>
                      </m:d>
                      <m:r>
                        <m:t xml:space="preserve">=</m:t>
                      </m:r>
                      <m:sSup>
                        <m:e>
                          <m:r>
                            <m:t xml:space="preserve">b</m:t>
                          </m:r>
                        </m:e>
                        <m:sup>
                          <m:r>
                            <m:t xml:space="preserve">2</m:t>
                          </m:r>
                        </m:sup>
                      </m:sSup>
                      <m:sSub>
                        <m:e>
                          <m:r>
                            <m:t xml:space="preserve">p</m:t>
                          </m:r>
                        </m:e>
                        <m:sub>
                          <m:r>
                            <m:t xml:space="preserve">T</m:t>
                          </m:r>
                        </m:sub>
                      </m:sSub>
                      <m:sSup>
                        <m:e>
                          <m:r>
                            <m:t xml:space="preserve">e</m:t>
                          </m:r>
                        </m:e>
                        <m:sup>
                          <m:r>
                            <m:t xml:space="preserve">−</m:t>
                          </m:r>
                          <m:r>
                            <m:t xml:space="preserve">k</m:t>
                          </m:r>
                          <m:sSub>
                            <m:e>
                              <m:r>
                                <m:t xml:space="preserve">p</m:t>
                              </m:r>
                            </m:e>
                            <m:sub>
                              <m:r>
                                <m:t xml:space="preserve">T</m:t>
                              </m:r>
                            </m:sub>
                          </m:sSub>
                        </m:sup>
                      </m:sSup>
                    </m:oMath>
                  </a14:m>
                </a:p>
              </p:txBody>
            </p:sp>
          </mc:Choice>
          <mc:Fallback/>
        </mc:AlternateContent>
        <mc:AlternateContent>
          <mc:Choice xmlns:a14="http://schemas.microsoft.com/office/drawing/2010/main" Requires="a14">
            <p:sp>
              <p:nvSpPr>
                <p:cNvPr id="1472" name="Formula 7"/>
                <p:cNvSpPr txBox="1"/>
                <p:nvPr/>
              </p:nvSpPr>
              <p:spPr>
                <a:xfrm>
                  <a:off x="966240" y="2338560"/>
                  <a:ext cx="1830600" cy="620640"/>
                </a:xfrm>
                <a:prstGeom prst="rect">
                  <a:avLst/>
                </a:prstGeom>
              </p:spPr>
              <p:txBody>
                <a:bodyPr/>
                <a:p>
                  <a14:m>
                    <m:oMath xmlns:m="http://schemas.openxmlformats.org/officeDocument/2006/math">
                      <m:sSub>
                        <m:e>
                          <m:r>
                            <m:t xml:space="preserve">μ</m:t>
                          </m:r>
                        </m:e>
                        <m:sub>
                          <m:sSub>
                            <m:e>
                              <m:r>
                                <m:t xml:space="preserve">p</m:t>
                              </m:r>
                            </m:e>
                            <m:sub>
                              <m:r>
                                <m:t xml:space="preserve">T</m:t>
                              </m:r>
                            </m:sub>
                          </m:sSub>
                        </m:sub>
                      </m:sSub>
                      <m:r>
                        <m:t xml:space="preserve">=</m:t>
                      </m:r>
                      <m:f>
                        <m:num>
                          <m:r>
                            <m:t xml:space="preserve">p</m:t>
                          </m:r>
                        </m:num>
                        <m:den>
                          <m:r>
                            <m:t xml:space="preserve">b</m:t>
                          </m:r>
                        </m:den>
                      </m:f>
                      <m:r>
                        <m:t xml:space="preserve">,</m:t>
                      </m:r>
                      <m:sSub>
                        <m:e>
                          <m:r>
                            <m:t xml:space="preserve">σ</m:t>
                          </m:r>
                        </m:e>
                        <m:sub>
                          <m:sSub>
                            <m:e>
                              <m:r>
                                <m:t xml:space="preserve">p</m:t>
                              </m:r>
                            </m:e>
                            <m:sub>
                              <m:r>
                                <m:t xml:space="preserve">T</m:t>
                              </m:r>
                            </m:sub>
                          </m:sSub>
                        </m:sub>
                      </m:sSub>
                      <m:r>
                        <m:t xml:space="preserve">=</m:t>
                      </m:r>
                      <m:f>
                        <m:num>
                          <m:rad>
                            <m:radPr>
                              <m:degHide m:val="1"/>
                            </m:radPr>
                            <m:deg/>
                            <m:e>
                              <m:r>
                                <m:t xml:space="preserve">p</m:t>
                              </m:r>
                            </m:e>
                          </m:rad>
                        </m:num>
                        <m:den>
                          <m:r>
                            <m:t xml:space="preserve">b</m:t>
                          </m:r>
                        </m:den>
                      </m:f>
                    </m:oMath>
                  </a14:m>
                </a:p>
              </p:txBody>
            </p:sp>
          </mc:Choice>
          <mc:Fallback/>
        </mc:AlternateContent>
        <p:sp>
          <p:nvSpPr>
            <p:cNvPr id="1473" name="TextShape 8"/>
            <p:cNvSpPr txBox="1"/>
            <p:nvPr/>
          </p:nvSpPr>
          <p:spPr>
            <a:xfrm>
              <a:off x="371520" y="837360"/>
              <a:ext cx="3657600" cy="402840"/>
            </a:xfrm>
            <a:prstGeom prst="rect">
              <a:avLst/>
            </a:prstGeom>
            <a:noFill/>
            <a:ln>
              <a:noFill/>
            </a:ln>
          </p:spPr>
          <p:txBody>
            <a:bodyPr lIns="90000" rIns="90000" tIns="45000" bIns="45000">
              <a:noAutofit/>
            </a:bodyPr>
            <a:p>
              <a:r>
                <a:rPr b="1" lang="en-US" sz="2200" spc="-1" strike="noStrike">
                  <a:solidFill>
                    <a:srgbClr val="58595b"/>
                  </a:solidFill>
                  <a:latin typeface="Arial"/>
                </a:rPr>
                <a:t>Single particle spectra</a:t>
              </a:r>
              <a:endParaRPr b="0" lang="en-US" sz="2200" spc="-1" strike="noStrike">
                <a:latin typeface="Arial"/>
              </a:endParaRPr>
            </a:p>
          </p:txBody>
        </p:sp>
        <p:sp>
          <p:nvSpPr>
            <p:cNvPr id="1474" name="TextShape 9"/>
            <p:cNvSpPr txBox="1"/>
            <p:nvPr/>
          </p:nvSpPr>
          <p:spPr>
            <a:xfrm>
              <a:off x="371520" y="2959200"/>
              <a:ext cx="2834640" cy="374040"/>
            </a:xfrm>
            <a:prstGeom prst="rect">
              <a:avLst/>
            </a:prstGeom>
            <a:noFill/>
            <a:ln>
              <a:noFill/>
            </a:ln>
          </p:spPr>
          <p:txBody>
            <a:bodyPr lIns="90000" rIns="90000" tIns="45000" bIns="45000">
              <a:noAutofit/>
            </a:bodyPr>
            <a:p>
              <a:r>
                <a:rPr b="0" lang="en-US" sz="1000" spc="-1" strike="noStrike">
                  <a:latin typeface="Arial"/>
                </a:rPr>
                <a:t>Tannenbaum, </a:t>
              </a:r>
              <a:r>
                <a:rPr b="0" lang="en-US" sz="1000" spc="-1" strike="noStrike">
                  <a:latin typeface="Arial"/>
                  <a:hlinkClick r:id="rId1"/>
                </a:rPr>
                <a:t>PLB(498),1–2,Pg.29-34(2001)</a:t>
              </a:r>
              <a:endParaRPr b="0" lang="en-US" sz="1000" spc="-1" strike="noStrike">
                <a:latin typeface="Arial"/>
              </a:endParaRPr>
            </a:p>
            <a:p>
              <a:endParaRPr b="0" lang="en-US" sz="1000" spc="-1" strike="noStrike">
                <a:latin typeface="Arial"/>
              </a:endParaRPr>
            </a:p>
          </p:txBody>
        </p:sp>
      </p:grpSp>
      <p:grpSp>
        <p:nvGrpSpPr>
          <p:cNvPr id="1475" name="Group 10"/>
          <p:cNvGrpSpPr/>
          <p:nvPr/>
        </p:nvGrpSpPr>
        <p:grpSpPr>
          <a:xfrm>
            <a:off x="4117680" y="1161360"/>
            <a:ext cx="5760720" cy="1664640"/>
            <a:chOff x="4117680" y="1161360"/>
            <a:chExt cx="5760720" cy="1664640"/>
          </a:xfrm>
        </p:grpSpPr>
        <p:sp>
          <p:nvSpPr>
            <p:cNvPr id="1476" name="CustomShape 11"/>
            <p:cNvSpPr/>
            <p:nvPr/>
          </p:nvSpPr>
          <p:spPr>
            <a:xfrm>
              <a:off x="4117680" y="1161360"/>
              <a:ext cx="5760720" cy="1664640"/>
            </a:xfrm>
            <a:custGeom>
              <a:avLst/>
              <a:gdLst/>
              <a:ahLst/>
              <a:rect l="0" t="0" r="r" b="b"/>
              <a:pathLst>
                <a:path w="16004" h="4626">
                  <a:moveTo>
                    <a:pt x="770" y="0"/>
                  </a:moveTo>
                  <a:lnTo>
                    <a:pt x="771" y="0"/>
                  </a:lnTo>
                  <a:cubicBezTo>
                    <a:pt x="636" y="0"/>
                    <a:pt x="503" y="36"/>
                    <a:pt x="385" y="103"/>
                  </a:cubicBezTo>
                  <a:cubicBezTo>
                    <a:pt x="268" y="171"/>
                    <a:pt x="171" y="268"/>
                    <a:pt x="103" y="385"/>
                  </a:cubicBezTo>
                  <a:cubicBezTo>
                    <a:pt x="36" y="503"/>
                    <a:pt x="0" y="636"/>
                    <a:pt x="0" y="771"/>
                  </a:cubicBezTo>
                  <a:lnTo>
                    <a:pt x="0" y="3854"/>
                  </a:lnTo>
                  <a:lnTo>
                    <a:pt x="0" y="3854"/>
                  </a:lnTo>
                  <a:cubicBezTo>
                    <a:pt x="0" y="3989"/>
                    <a:pt x="36" y="4122"/>
                    <a:pt x="103" y="4240"/>
                  </a:cubicBezTo>
                  <a:cubicBezTo>
                    <a:pt x="171" y="4357"/>
                    <a:pt x="268" y="4454"/>
                    <a:pt x="385" y="4522"/>
                  </a:cubicBezTo>
                  <a:cubicBezTo>
                    <a:pt x="503" y="4589"/>
                    <a:pt x="636" y="4625"/>
                    <a:pt x="771" y="4625"/>
                  </a:cubicBezTo>
                  <a:lnTo>
                    <a:pt x="15232" y="4625"/>
                  </a:lnTo>
                  <a:lnTo>
                    <a:pt x="15232" y="4625"/>
                  </a:lnTo>
                  <a:cubicBezTo>
                    <a:pt x="15367" y="4625"/>
                    <a:pt x="15500" y="4589"/>
                    <a:pt x="15618" y="4522"/>
                  </a:cubicBezTo>
                  <a:cubicBezTo>
                    <a:pt x="15735" y="4454"/>
                    <a:pt x="15832" y="4357"/>
                    <a:pt x="15900" y="4240"/>
                  </a:cubicBezTo>
                  <a:cubicBezTo>
                    <a:pt x="15967" y="4122"/>
                    <a:pt x="16003" y="3989"/>
                    <a:pt x="16003" y="3854"/>
                  </a:cubicBezTo>
                  <a:lnTo>
                    <a:pt x="16002" y="770"/>
                  </a:lnTo>
                  <a:lnTo>
                    <a:pt x="16003" y="771"/>
                  </a:lnTo>
                  <a:lnTo>
                    <a:pt x="16003" y="771"/>
                  </a:lnTo>
                  <a:cubicBezTo>
                    <a:pt x="16003" y="636"/>
                    <a:pt x="15967" y="503"/>
                    <a:pt x="15900" y="385"/>
                  </a:cubicBezTo>
                  <a:cubicBezTo>
                    <a:pt x="15832" y="268"/>
                    <a:pt x="15735" y="171"/>
                    <a:pt x="15618" y="103"/>
                  </a:cubicBezTo>
                  <a:cubicBezTo>
                    <a:pt x="15500" y="36"/>
                    <a:pt x="15367" y="0"/>
                    <a:pt x="15232" y="0"/>
                  </a:cubicBezTo>
                  <a:lnTo>
                    <a:pt x="770" y="0"/>
                  </a:lnTo>
                </a:path>
              </a:pathLst>
            </a:custGeom>
            <a:solidFill>
              <a:srgbClr val="cfe7f5">
                <a:alpha val="50000"/>
              </a:srgbClr>
            </a:solidFill>
            <a:ln>
              <a:solidFill>
                <a:srgbClr val="808080"/>
              </a:solidFill>
            </a:ln>
          </p:spPr>
          <p:style>
            <a:lnRef idx="0"/>
            <a:fillRef idx="0"/>
            <a:effectRef idx="0"/>
            <a:fontRef idx="minor"/>
          </p:style>
        </p:sp>
        <p:sp>
          <p:nvSpPr>
            <p:cNvPr id="1477" name="TextShape 12"/>
            <p:cNvSpPr txBox="1"/>
            <p:nvPr/>
          </p:nvSpPr>
          <p:spPr>
            <a:xfrm>
              <a:off x="4430880" y="1188360"/>
              <a:ext cx="5325120" cy="469800"/>
            </a:xfrm>
            <a:prstGeom prst="rect">
              <a:avLst/>
            </a:prstGeom>
            <a:noFill/>
            <a:ln>
              <a:noFill/>
            </a:ln>
          </p:spPr>
          <p:txBody>
            <a:bodyPr lIns="90000" rIns="90000" tIns="45000" bIns="45000">
              <a:noAutofit/>
            </a:bodyPr>
            <a:p>
              <a:r>
                <a:rPr b="1" lang="en-US" sz="2200" spc="-1" strike="noStrike">
                  <a:latin typeface="Arial"/>
                  <a:ea typeface="Arial"/>
                </a:rPr>
                <a:t>Σ</a:t>
              </a:r>
              <a:r>
                <a:rPr b="1" lang="en-US" sz="2200" spc="-1" strike="noStrike">
                  <a:latin typeface="Arial"/>
                </a:rPr>
                <a:t>p</a:t>
              </a:r>
              <a:r>
                <a:rPr b="1" lang="en-US" sz="2200" spc="-1" strike="noStrike" baseline="-33000">
                  <a:latin typeface="Arial"/>
                </a:rPr>
                <a:t>T</a:t>
              </a:r>
              <a:r>
                <a:rPr b="1" lang="en-US" sz="2200" spc="-1" strike="noStrike">
                  <a:latin typeface="Arial"/>
                </a:rPr>
                <a:t> of N particles</a:t>
              </a:r>
              <a:r>
                <a:rPr b="1" lang="en-US" sz="2200" spc="-1" strike="noStrike">
                  <a:latin typeface="Arial"/>
                  <a:ea typeface="Arial"/>
                </a:rPr>
                <a:t>→N</a:t>
              </a:r>
              <a:r>
                <a:rPr b="1" lang="en-US" sz="2200" spc="-1" strike="noStrike">
                  <a:latin typeface="Arial"/>
                </a:rPr>
                <a:t>-fold convolution:</a:t>
              </a:r>
              <a:endParaRPr b="0" lang="en-US" sz="2200" spc="-1" strike="noStrike">
                <a:latin typeface="Arial"/>
              </a:endParaRPr>
            </a:p>
          </p:txBody>
        </p:sp>
        <mc:AlternateContent>
          <mc:Choice xmlns:a14="http://schemas.microsoft.com/office/drawing/2010/main" Requires="a14">
            <p:sp>
              <p:nvSpPr>
                <p:cNvPr id="1478" name="Formula 13"/>
                <p:cNvSpPr txBox="1"/>
                <p:nvPr/>
              </p:nvSpPr>
              <p:spPr>
                <a:xfrm>
                  <a:off x="7373520" y="1545840"/>
                  <a:ext cx="2468160" cy="633960"/>
                </a:xfrm>
                <a:prstGeom prst="rect">
                  <a:avLst/>
                </a:prstGeom>
              </p:spPr>
              <p:txBody>
                <a:bodyPr/>
                <a:p>
                  <a14:m>
                    <m:oMath xmlns:m="http://schemas.openxmlformats.org/officeDocument/2006/math">
                      <m:f>
                        <m:num>
                          <m:sSup>
                            <m:e>
                              <m:r>
                                <m:t xml:space="preserve">dpT</m:t>
                              </m:r>
                            </m:e>
                            <m:sup>
                              <m:r>
                                <m:t xml:space="preserve">total</m:t>
                              </m:r>
                            </m:sup>
                          </m:sSup>
                        </m:num>
                        <m:den>
                          <m:r>
                            <m:t xml:space="preserve">dy</m:t>
                          </m:r>
                        </m:den>
                      </m:f>
                      <m:r>
                        <m:t xml:space="preserve">∝</m:t>
                      </m:r>
                      <m:sSub>
                        <m:e>
                          <m:r>
                            <m:t xml:space="preserve">f</m:t>
                          </m:r>
                        </m:e>
                        <m:sub>
                          <m:r>
                            <m:t xml:space="preserve">N</m:t>
                          </m:r>
                        </m:sub>
                      </m:sSub>
                      <m:d>
                        <m:dPr>
                          <m:begChr m:val="("/>
                          <m:endChr m:val=")"/>
                        </m:dPr>
                        <m:e>
                          <m:sSub>
                            <m:e>
                              <m:r>
                                <m:t xml:space="preserve">p</m:t>
                              </m:r>
                            </m:e>
                            <m:sub>
                              <m:r>
                                <m:t xml:space="preserve">T</m:t>
                              </m:r>
                            </m:sub>
                          </m:sSub>
                          <m:r>
                            <m:t xml:space="preserve">,</m:t>
                          </m:r>
                          <m:r>
                            <m:t xml:space="preserve">Np</m:t>
                          </m:r>
                          <m:r>
                            <m:t xml:space="preserve">,</m:t>
                          </m:r>
                          <m:r>
                            <m:t xml:space="preserve">b</m:t>
                          </m:r>
                        </m:e>
                      </m:d>
                    </m:oMath>
                  </a14:m>
                </a:p>
              </p:txBody>
            </p:sp>
          </mc:Choice>
          <mc:Fallback/>
        </mc:AlternateContent>
        <mc:AlternateContent>
          <mc:Choice xmlns:a14="http://schemas.microsoft.com/office/drawing/2010/main" Requires="a14">
            <p:sp>
              <p:nvSpPr>
                <p:cNvPr id="1479" name="Formula 14"/>
                <p:cNvSpPr txBox="1"/>
                <p:nvPr/>
              </p:nvSpPr>
              <p:spPr>
                <a:xfrm>
                  <a:off x="4140360" y="1704600"/>
                  <a:ext cx="2924280" cy="322560"/>
                </a:xfrm>
                <a:prstGeom prst="rect">
                  <a:avLst/>
                </a:prstGeom>
              </p:spPr>
              <p:txBody>
                <a:bodyPr/>
                <a:p>
                  <a14:m>
                    <m:oMath xmlns:m="http://schemas.openxmlformats.org/officeDocument/2006/math">
                      <m:sSub>
                        <m:e>
                          <m:r>
                            <m:t xml:space="preserve">f</m:t>
                          </m:r>
                        </m:e>
                        <m:sub>
                          <m:r>
                            <m:t xml:space="preserve">N</m:t>
                          </m:r>
                        </m:sub>
                      </m:sSub>
                      <m:d>
                        <m:dPr>
                          <m:begChr m:val="("/>
                          <m:endChr m:val=")"/>
                        </m:dPr>
                        <m:e>
                          <m:sSub>
                            <m:e>
                              <m:r>
                                <m:t xml:space="preserve">p</m:t>
                              </m:r>
                            </m:e>
                            <m:sub>
                              <m:r>
                                <m:t xml:space="preserve">T</m:t>
                              </m:r>
                            </m:sub>
                          </m:sSub>
                          <m:r>
                            <m:t xml:space="preserve">,</m:t>
                          </m:r>
                          <m:r>
                            <m:t xml:space="preserve">p</m:t>
                          </m:r>
                          <m:r>
                            <m:t xml:space="preserve">,</m:t>
                          </m:r>
                          <m:r>
                            <m:t xml:space="preserve">b</m:t>
                          </m:r>
                        </m:e>
                      </m:d>
                      <m:r>
                        <m:t xml:space="preserve">=</m:t>
                      </m:r>
                      <m:sSub>
                        <m:e>
                          <m:r>
                            <m:t xml:space="preserve">f</m:t>
                          </m:r>
                        </m:e>
                        <m:sub>
                          <m:r>
                            <m:t xml:space="preserve">Γ</m:t>
                          </m:r>
                        </m:sub>
                      </m:sSub>
                      <m:d>
                        <m:dPr>
                          <m:begChr m:val="("/>
                          <m:endChr m:val=")"/>
                        </m:dPr>
                        <m:e>
                          <m:sSub>
                            <m:e>
                              <m:r>
                                <m:t xml:space="preserve">p</m:t>
                              </m:r>
                            </m:e>
                            <m:sub>
                              <m:r>
                                <m:t xml:space="preserve">T</m:t>
                              </m:r>
                            </m:sub>
                          </m:sSub>
                          <m:r>
                            <m:t xml:space="preserve">,</m:t>
                          </m:r>
                          <m:r>
                            <m:t xml:space="preserve">Np</m:t>
                          </m:r>
                          <m:r>
                            <m:t xml:space="preserve">,</m:t>
                          </m:r>
                          <m:r>
                            <m:t xml:space="preserve">b</m:t>
                          </m:r>
                        </m:e>
                      </m:d>
                    </m:oMath>
                  </a14:m>
                </a:p>
              </p:txBody>
            </p:sp>
          </mc:Choice>
          <mc:Fallback/>
        </mc:AlternateContent>
        <mc:AlternateContent>
          <mc:Choice xmlns:a14="http://schemas.microsoft.com/office/drawing/2010/main" Requires="a14">
            <p:sp>
              <p:nvSpPr>
                <p:cNvPr id="1480" name="Formula 15"/>
                <p:cNvSpPr txBox="1"/>
                <p:nvPr/>
              </p:nvSpPr>
              <p:spPr>
                <a:xfrm>
                  <a:off x="5754960" y="2074680"/>
                  <a:ext cx="4087080" cy="620640"/>
                </a:xfrm>
                <a:prstGeom prst="rect">
                  <a:avLst/>
                </a:prstGeom>
              </p:spPr>
              <p:txBody>
                <a:bodyPr/>
                <a:p>
                  <a14:m>
                    <m:oMath xmlns:m="http://schemas.openxmlformats.org/officeDocument/2006/math">
                      <m:sSub>
                        <m:e>
                          <m:r>
                            <m:t xml:space="preserve">μ</m:t>
                          </m:r>
                        </m:e>
                        <m:sub>
                          <m:r>
                            <m:t xml:space="preserve">total</m:t>
                          </m:r>
                        </m:sub>
                      </m:sSub>
                      <m:r>
                        <m:t xml:space="preserve">=</m:t>
                      </m:r>
                      <m:f>
                        <m:num>
                          <m:r>
                            <m:t xml:space="preserve">Np</m:t>
                          </m:r>
                        </m:num>
                        <m:den>
                          <m:r>
                            <m:t xml:space="preserve">b</m:t>
                          </m:r>
                        </m:den>
                      </m:f>
                      <m:r>
                        <m:t xml:space="preserve">=</m:t>
                      </m:r>
                      <m:r>
                        <m:t xml:space="preserve">N</m:t>
                      </m:r>
                      <m:sSub>
                        <m:e>
                          <m:r>
                            <m:t xml:space="preserve">μ</m:t>
                          </m:r>
                        </m:e>
                        <m:sub>
                          <m:sSub>
                            <m:e>
                              <m:r>
                                <m:t xml:space="preserve">p</m:t>
                              </m:r>
                            </m:e>
                            <m:sub>
                              <m:r>
                                <m:t xml:space="preserve">T</m:t>
                              </m:r>
                            </m:sub>
                          </m:sSub>
                        </m:sub>
                      </m:sSub>
                      <m:r>
                        <m:t xml:space="preserve">,</m:t>
                      </m:r>
                      <m:sSub>
                        <m:e>
                          <m:r>
                            <m:t xml:space="preserve">σ</m:t>
                          </m:r>
                        </m:e>
                        <m:sub>
                          <m:r>
                            <m:t xml:space="preserve">total</m:t>
                          </m:r>
                        </m:sub>
                      </m:sSub>
                      <m:r>
                        <m:t xml:space="preserve">=</m:t>
                      </m:r>
                      <m:f>
                        <m:num>
                          <m:rad>
                            <m:radPr>
                              <m:degHide m:val="1"/>
                            </m:radPr>
                            <m:deg/>
                            <m:e>
                              <m:r>
                                <m:t xml:space="preserve">Np</m:t>
                              </m:r>
                            </m:e>
                          </m:rad>
                        </m:num>
                        <m:den>
                          <m:r>
                            <m:t xml:space="preserve">b</m:t>
                          </m:r>
                        </m:den>
                      </m:f>
                      <m:r>
                        <m:t xml:space="preserve">=</m:t>
                      </m:r>
                      <m:rad>
                        <m:radPr>
                          <m:degHide m:val="1"/>
                        </m:radPr>
                        <m:deg/>
                        <m:e>
                          <m:r>
                            <m:t xml:space="preserve">N</m:t>
                          </m:r>
                        </m:e>
                      </m:rad>
                      <m:sSub>
                        <m:e>
                          <m:r>
                            <m:t xml:space="preserve">σ</m:t>
                          </m:r>
                        </m:e>
                        <m:sub>
                          <m:sSub>
                            <m:e>
                              <m:r>
                                <m:t xml:space="preserve">p</m:t>
                              </m:r>
                            </m:e>
                            <m:sub>
                              <m:r>
                                <m:t xml:space="preserve">T</m:t>
                              </m:r>
                            </m:sub>
                          </m:sSub>
                        </m:sub>
                      </m:sSub>
                    </m:oMath>
                  </a14:m>
                </a:p>
              </p:txBody>
            </p:sp>
          </mc:Choice>
          <mc:Fallback/>
        </mc:AlternateContent>
        <mc:AlternateContent>
          <mc:Choice xmlns:a14="http://schemas.microsoft.com/office/drawing/2010/main" Requires="a14">
            <p:sp>
              <p:nvSpPr>
                <p:cNvPr id="1481" name="Formula 16"/>
                <p:cNvSpPr txBox="1"/>
                <p:nvPr/>
              </p:nvSpPr>
              <p:spPr>
                <a:xfrm>
                  <a:off x="4153680" y="2047680"/>
                  <a:ext cx="1501200" cy="669960"/>
                </a:xfrm>
                <a:prstGeom prst="rect">
                  <a:avLst/>
                </a:prstGeom>
              </p:spPr>
              <p:txBody>
                <a:bodyPr/>
                <a:p>
                  <a14:m>
                    <m:oMath xmlns:m="http://schemas.openxmlformats.org/officeDocument/2006/math">
                      <m:r>
                        <m:t xml:space="preserve">N</m:t>
                      </m:r>
                      <m:r>
                        <m:t xml:space="preserve">=</m:t>
                      </m:r>
                      <m:f>
                        <m:num>
                          <m:sSub>
                            <m:e>
                              <m:r>
                                <m:t xml:space="preserve">N</m:t>
                              </m:r>
                            </m:e>
                            <m:sub>
                              <m:r>
                                <m:t xml:space="preserve">total</m:t>
                              </m:r>
                            </m:sub>
                          </m:sSub>
                        </m:num>
                        <m:den>
                          <m:sSub>
                            <m:e>
                              <m:r>
                                <m:t xml:space="preserve">A</m:t>
                              </m:r>
                            </m:e>
                            <m:sub>
                              <m:r>
                                <m:t xml:space="preserve">total</m:t>
                              </m:r>
                            </m:sub>
                          </m:sSub>
                        </m:den>
                      </m:f>
                      <m:r>
                        <m:t xml:space="preserve">π</m:t>
                      </m:r>
                      <m:sSup>
                        <m:e>
                          <m:r>
                            <m:t xml:space="preserve">R</m:t>
                          </m:r>
                        </m:e>
                        <m:sup>
                          <m:r>
                            <m:t xml:space="preserve">2</m:t>
                          </m:r>
                        </m:sup>
                      </m:sSup>
                    </m:oMath>
                  </a14:m>
                </a:p>
              </p:txBody>
            </p:sp>
          </mc:Choice>
          <mc:Fallback/>
        </mc:AlternateContent>
      </p:grpSp>
      <p:grpSp>
        <p:nvGrpSpPr>
          <p:cNvPr id="1482" name="Group 17"/>
          <p:cNvGrpSpPr/>
          <p:nvPr/>
        </p:nvGrpSpPr>
        <p:grpSpPr>
          <a:xfrm>
            <a:off x="4154040" y="3105720"/>
            <a:ext cx="5766120" cy="652680"/>
            <a:chOff x="4154040" y="3105720"/>
            <a:chExt cx="5766120" cy="652680"/>
          </a:xfrm>
        </p:grpSpPr>
        <p:sp>
          <p:nvSpPr>
            <p:cNvPr id="1483" name="CustomShape 18"/>
            <p:cNvSpPr/>
            <p:nvPr/>
          </p:nvSpPr>
          <p:spPr>
            <a:xfrm>
              <a:off x="4154040" y="3105720"/>
              <a:ext cx="5766120" cy="430200"/>
            </a:xfrm>
            <a:custGeom>
              <a:avLst/>
              <a:gdLst/>
              <a:ahLst/>
              <a:rect l="0" t="0" r="r" b="b"/>
              <a:pathLst>
                <a:path w="16019" h="1197">
                  <a:moveTo>
                    <a:pt x="199" y="0"/>
                  </a:moveTo>
                  <a:lnTo>
                    <a:pt x="199" y="0"/>
                  </a:lnTo>
                  <a:cubicBezTo>
                    <a:pt x="164" y="0"/>
                    <a:pt x="130" y="9"/>
                    <a:pt x="100" y="27"/>
                  </a:cubicBezTo>
                  <a:cubicBezTo>
                    <a:pt x="69" y="44"/>
                    <a:pt x="44" y="69"/>
                    <a:pt x="27" y="100"/>
                  </a:cubicBezTo>
                  <a:cubicBezTo>
                    <a:pt x="9" y="130"/>
                    <a:pt x="0" y="164"/>
                    <a:pt x="0" y="199"/>
                  </a:cubicBezTo>
                  <a:lnTo>
                    <a:pt x="0" y="996"/>
                  </a:lnTo>
                  <a:lnTo>
                    <a:pt x="0" y="997"/>
                  </a:lnTo>
                  <a:cubicBezTo>
                    <a:pt x="0" y="1032"/>
                    <a:pt x="9" y="1066"/>
                    <a:pt x="27" y="1096"/>
                  </a:cubicBezTo>
                  <a:cubicBezTo>
                    <a:pt x="44" y="1127"/>
                    <a:pt x="69" y="1152"/>
                    <a:pt x="100" y="1169"/>
                  </a:cubicBezTo>
                  <a:cubicBezTo>
                    <a:pt x="130" y="1187"/>
                    <a:pt x="164" y="1196"/>
                    <a:pt x="199" y="1196"/>
                  </a:cubicBezTo>
                  <a:lnTo>
                    <a:pt x="15818" y="1196"/>
                  </a:lnTo>
                  <a:lnTo>
                    <a:pt x="15819" y="1196"/>
                  </a:lnTo>
                  <a:cubicBezTo>
                    <a:pt x="15854" y="1196"/>
                    <a:pt x="15888" y="1187"/>
                    <a:pt x="15918" y="1169"/>
                  </a:cubicBezTo>
                  <a:cubicBezTo>
                    <a:pt x="15949" y="1152"/>
                    <a:pt x="15974" y="1127"/>
                    <a:pt x="15991" y="1096"/>
                  </a:cubicBezTo>
                  <a:cubicBezTo>
                    <a:pt x="16009" y="1066"/>
                    <a:pt x="16018" y="1032"/>
                    <a:pt x="16018" y="997"/>
                  </a:cubicBezTo>
                  <a:lnTo>
                    <a:pt x="16017" y="199"/>
                  </a:lnTo>
                  <a:lnTo>
                    <a:pt x="16018" y="199"/>
                  </a:lnTo>
                  <a:lnTo>
                    <a:pt x="16018" y="199"/>
                  </a:lnTo>
                  <a:cubicBezTo>
                    <a:pt x="16018" y="164"/>
                    <a:pt x="16009" y="130"/>
                    <a:pt x="15991" y="100"/>
                  </a:cubicBezTo>
                  <a:cubicBezTo>
                    <a:pt x="15974" y="69"/>
                    <a:pt x="15949" y="44"/>
                    <a:pt x="15918" y="27"/>
                  </a:cubicBezTo>
                  <a:cubicBezTo>
                    <a:pt x="15888" y="9"/>
                    <a:pt x="15854" y="0"/>
                    <a:pt x="15819" y="0"/>
                  </a:cubicBezTo>
                  <a:lnTo>
                    <a:pt x="199" y="0"/>
                  </a:lnTo>
                </a:path>
              </a:pathLst>
            </a:custGeom>
            <a:solidFill>
              <a:srgbClr val="cfe7f5">
                <a:alpha val="50000"/>
              </a:srgbClr>
            </a:solidFill>
            <a:ln w="29160">
              <a:solidFill>
                <a:srgbClr val="000000"/>
              </a:solidFill>
              <a:round/>
            </a:ln>
          </p:spPr>
          <p:style>
            <a:lnRef idx="0"/>
            <a:fillRef idx="0"/>
            <a:effectRef idx="0"/>
            <a:fontRef idx="minor"/>
          </p:style>
        </p:sp>
        <p:sp>
          <p:nvSpPr>
            <p:cNvPr id="1484" name="TextShape 19"/>
            <p:cNvSpPr txBox="1"/>
            <p:nvPr/>
          </p:nvSpPr>
          <p:spPr>
            <a:xfrm>
              <a:off x="4182840" y="3156120"/>
              <a:ext cx="3634200" cy="602280"/>
            </a:xfrm>
            <a:prstGeom prst="rect">
              <a:avLst/>
            </a:prstGeom>
            <a:noFill/>
            <a:ln>
              <a:noFill/>
            </a:ln>
          </p:spPr>
          <p:txBody>
            <a:bodyPr lIns="90000" rIns="90000" tIns="45000" bIns="45000">
              <a:noAutofit/>
            </a:bodyPr>
            <a:p>
              <a:r>
                <a:rPr b="0" lang="en-US" sz="1800" spc="-1" strike="noStrike">
                  <a:latin typeface="Arial"/>
                </a:rPr>
                <a:t>Add Poissonian fluctuations in N:</a:t>
              </a:r>
              <a:endParaRPr b="0" lang="en-US" sz="1800" spc="-1" strike="noStrike">
                <a:latin typeface="Arial"/>
              </a:endParaRPr>
            </a:p>
          </p:txBody>
        </p:sp>
        <mc:AlternateContent>
          <mc:Choice xmlns:a14="http://schemas.microsoft.com/office/drawing/2010/main" Requires="a14">
            <p:sp>
              <p:nvSpPr>
                <p:cNvPr id="1485" name="Formula 20"/>
                <p:cNvSpPr txBox="1"/>
                <p:nvPr/>
              </p:nvSpPr>
              <p:spPr>
                <a:xfrm>
                  <a:off x="7673400" y="3123000"/>
                  <a:ext cx="2173680" cy="402120"/>
                </a:xfrm>
                <a:prstGeom prst="rect">
                  <a:avLst/>
                </a:prstGeom>
              </p:spPr>
              <p:txBody>
                <a:bodyPr/>
                <a:p>
                  <a14:m>
                    <m:oMath xmlns:m="http://schemas.openxmlformats.org/officeDocument/2006/math">
                      <m:sSub>
                        <m:e>
                          <m:r>
                            <m:t xml:space="preserve">σ</m:t>
                          </m:r>
                        </m:e>
                        <m:sub>
                          <m:r>
                            <m:t xml:space="preserve">total</m:t>
                          </m:r>
                        </m:sub>
                      </m:sSub>
                      <m:r>
                        <m:t xml:space="preserve">=</m:t>
                      </m:r>
                      <m:rad>
                        <m:radPr>
                          <m:degHide m:val="1"/>
                        </m:radPr>
                        <m:deg/>
                        <m:e>
                          <m:r>
                            <m:t xml:space="preserve">N</m:t>
                          </m:r>
                          <m:sSubSup>
                            <m:e>
                              <m:r>
                                <m:t xml:space="preserve">σ</m:t>
                              </m:r>
                            </m:e>
                            <m:sub>
                              <m:sSub>
                                <m:e>
                                  <m:r>
                                    <m:t xml:space="preserve">p</m:t>
                                  </m:r>
                                </m:e>
                                <m:sub>
                                  <m:r>
                                    <m:t xml:space="preserve">T</m:t>
                                  </m:r>
                                </m:sub>
                              </m:sSub>
                            </m:sub>
                            <m:sup>
                              <m:r>
                                <m:t xml:space="preserve">2</m:t>
                              </m:r>
                            </m:sup>
                          </m:sSubSup>
                          <m:r>
                            <m:t xml:space="preserve">+</m:t>
                          </m:r>
                          <m:r>
                            <m:t xml:space="preserve">N</m:t>
                          </m:r>
                          <m:sSubSup>
                            <m:e>
                              <m:r>
                                <m:t xml:space="preserve">μ</m:t>
                              </m:r>
                            </m:e>
                            <m:sub>
                              <m:sSub>
                                <m:e>
                                  <m:r>
                                    <m:t xml:space="preserve">p</m:t>
                                  </m:r>
                                </m:e>
                                <m:sub>
                                  <m:r>
                                    <m:t xml:space="preserve">T</m:t>
                                  </m:r>
                                </m:sub>
                              </m:sSub>
                            </m:sub>
                            <m:sup>
                              <m:r>
                                <m:t xml:space="preserve">2</m:t>
                              </m:r>
                            </m:sup>
                          </m:sSubSup>
                        </m:e>
                      </m:rad>
                    </m:oMath>
                  </a14:m>
                </a:p>
              </p:txBody>
            </p:sp>
          </mc:Choice>
          <mc:Fallback/>
        </mc:AlternateContent>
      </p:grpSp>
      <p:grpSp>
        <p:nvGrpSpPr>
          <p:cNvPr id="1486" name="Group 21"/>
          <p:cNvGrpSpPr/>
          <p:nvPr/>
        </p:nvGrpSpPr>
        <p:grpSpPr>
          <a:xfrm>
            <a:off x="2228760" y="4077720"/>
            <a:ext cx="5622840" cy="1089720"/>
            <a:chOff x="2228760" y="4077720"/>
            <a:chExt cx="5622840" cy="1089720"/>
          </a:xfrm>
        </p:grpSpPr>
        <p:sp>
          <p:nvSpPr>
            <p:cNvPr id="1487" name="CustomShape 22"/>
            <p:cNvSpPr/>
            <p:nvPr/>
          </p:nvSpPr>
          <p:spPr>
            <a:xfrm>
              <a:off x="2228760" y="4077720"/>
              <a:ext cx="5622840" cy="1089720"/>
            </a:xfrm>
            <a:custGeom>
              <a:avLst/>
              <a:gdLst/>
              <a:ahLst/>
              <a:rect l="0" t="0" r="r" b="b"/>
              <a:pathLst>
                <a:path w="15621" h="3029">
                  <a:moveTo>
                    <a:pt x="504" y="0"/>
                  </a:moveTo>
                  <a:lnTo>
                    <a:pt x="505" y="0"/>
                  </a:lnTo>
                  <a:cubicBezTo>
                    <a:pt x="416" y="0"/>
                    <a:pt x="329" y="23"/>
                    <a:pt x="252" y="68"/>
                  </a:cubicBezTo>
                  <a:cubicBezTo>
                    <a:pt x="176" y="112"/>
                    <a:pt x="112" y="176"/>
                    <a:pt x="68" y="252"/>
                  </a:cubicBezTo>
                  <a:cubicBezTo>
                    <a:pt x="23" y="329"/>
                    <a:pt x="0" y="416"/>
                    <a:pt x="0" y="505"/>
                  </a:cubicBezTo>
                  <a:lnTo>
                    <a:pt x="0" y="2523"/>
                  </a:lnTo>
                  <a:lnTo>
                    <a:pt x="0" y="2523"/>
                  </a:lnTo>
                  <a:cubicBezTo>
                    <a:pt x="0" y="2612"/>
                    <a:pt x="23" y="2699"/>
                    <a:pt x="68" y="2776"/>
                  </a:cubicBezTo>
                  <a:cubicBezTo>
                    <a:pt x="112" y="2852"/>
                    <a:pt x="176" y="2916"/>
                    <a:pt x="252" y="2960"/>
                  </a:cubicBezTo>
                  <a:cubicBezTo>
                    <a:pt x="329" y="3005"/>
                    <a:pt x="416" y="3028"/>
                    <a:pt x="505" y="3028"/>
                  </a:cubicBezTo>
                  <a:lnTo>
                    <a:pt x="15115" y="3028"/>
                  </a:lnTo>
                  <a:lnTo>
                    <a:pt x="15115" y="3028"/>
                  </a:lnTo>
                  <a:cubicBezTo>
                    <a:pt x="15204" y="3028"/>
                    <a:pt x="15291" y="3005"/>
                    <a:pt x="15368" y="2960"/>
                  </a:cubicBezTo>
                  <a:cubicBezTo>
                    <a:pt x="15444" y="2916"/>
                    <a:pt x="15508" y="2852"/>
                    <a:pt x="15552" y="2776"/>
                  </a:cubicBezTo>
                  <a:cubicBezTo>
                    <a:pt x="15597" y="2699"/>
                    <a:pt x="15620" y="2612"/>
                    <a:pt x="15620" y="2523"/>
                  </a:cubicBezTo>
                  <a:lnTo>
                    <a:pt x="15619" y="504"/>
                  </a:lnTo>
                  <a:lnTo>
                    <a:pt x="15620" y="505"/>
                  </a:lnTo>
                  <a:lnTo>
                    <a:pt x="15620" y="505"/>
                  </a:lnTo>
                  <a:cubicBezTo>
                    <a:pt x="15620" y="416"/>
                    <a:pt x="15597" y="329"/>
                    <a:pt x="15552" y="252"/>
                  </a:cubicBezTo>
                  <a:cubicBezTo>
                    <a:pt x="15508" y="176"/>
                    <a:pt x="15444" y="112"/>
                    <a:pt x="15368" y="68"/>
                  </a:cubicBezTo>
                  <a:cubicBezTo>
                    <a:pt x="15291" y="23"/>
                    <a:pt x="15204" y="0"/>
                    <a:pt x="15115" y="0"/>
                  </a:cubicBezTo>
                  <a:lnTo>
                    <a:pt x="504" y="0"/>
                  </a:lnTo>
                </a:path>
              </a:pathLst>
            </a:custGeom>
            <a:solidFill>
              <a:srgbClr val="cfe7f5">
                <a:alpha val="50000"/>
              </a:srgbClr>
            </a:solidFill>
            <a:ln w="38160">
              <a:solidFill>
                <a:srgbClr val="000000"/>
              </a:solidFill>
              <a:round/>
            </a:ln>
          </p:spPr>
          <p:style>
            <a:lnRef idx="0"/>
            <a:fillRef idx="0"/>
            <a:effectRef idx="0"/>
            <a:fontRef idx="minor"/>
          </p:style>
        </p:sp>
        <p:sp>
          <p:nvSpPr>
            <p:cNvPr id="1488" name="TextShape 23"/>
            <p:cNvSpPr txBox="1"/>
            <p:nvPr/>
          </p:nvSpPr>
          <p:spPr>
            <a:xfrm>
              <a:off x="2503080" y="4161600"/>
              <a:ext cx="5074200" cy="346320"/>
            </a:xfrm>
            <a:prstGeom prst="rect">
              <a:avLst/>
            </a:prstGeom>
            <a:noFill/>
            <a:ln>
              <a:noFill/>
            </a:ln>
          </p:spPr>
          <p:txBody>
            <a:bodyPr lIns="90000" rIns="90000" tIns="45000" bIns="45000">
              <a:noAutofit/>
            </a:bodyPr>
            <a:p>
              <a:r>
                <a:rPr b="0" lang="en-US" sz="1800" spc="-1" strike="noStrike">
                  <a:latin typeface="Arial"/>
                </a:rPr>
                <a:t>Add non-Poissonian fluctuations in N due to flow</a:t>
              </a:r>
              <a:endParaRPr b="0" lang="en-US" sz="1800" spc="-1" strike="noStrike">
                <a:latin typeface="Arial"/>
              </a:endParaRPr>
            </a:p>
          </p:txBody>
        </p:sp>
        <mc:AlternateContent>
          <mc:Choice xmlns:a14="http://schemas.microsoft.com/office/drawing/2010/main" Requires="a14">
            <p:sp>
              <p:nvSpPr>
                <p:cNvPr id="1489" name="Formula 24"/>
                <p:cNvSpPr txBox="1"/>
                <p:nvPr/>
              </p:nvSpPr>
              <p:spPr>
                <a:xfrm>
                  <a:off x="3215520" y="4618800"/>
                  <a:ext cx="3317760" cy="429840"/>
                </a:xfrm>
                <a:prstGeom prst="rect">
                  <a:avLst/>
                </a:prstGeom>
              </p:spPr>
              <p:txBody>
                <a:bodyPr/>
                <a:p>
                  <a14:m>
                    <m:oMath xmlns:m="http://schemas.openxmlformats.org/officeDocument/2006/math">
                      <m:sSub>
                        <m:e>
                          <m:r>
                            <m:t xml:space="preserve">σ</m:t>
                          </m:r>
                        </m:e>
                        <m:sub>
                          <m:r>
                            <m:t xml:space="preserve">total</m:t>
                          </m:r>
                        </m:sub>
                      </m:sSub>
                      <m:r>
                        <m:t xml:space="preserve">=</m:t>
                      </m:r>
                      <m:rad>
                        <m:radPr>
                          <m:degHide m:val="1"/>
                        </m:radPr>
                        <m:deg/>
                        <m:e>
                          <m:r>
                            <m:t xml:space="preserve">N</m:t>
                          </m:r>
                          <m:sSubSup>
                            <m:e>
                              <m:r>
                                <m:t xml:space="preserve">σ</m:t>
                              </m:r>
                            </m:e>
                            <m:sub>
                              <m:sSub>
                                <m:e>
                                  <m:r>
                                    <m:t xml:space="preserve">p</m:t>
                                  </m:r>
                                </m:e>
                                <m:sub>
                                  <m:r>
                                    <m:t xml:space="preserve">T</m:t>
                                  </m:r>
                                </m:sub>
                              </m:sSub>
                            </m:sub>
                            <m:sup>
                              <m:r>
                                <m:t xml:space="preserve">2</m:t>
                              </m:r>
                            </m:sup>
                          </m:sSubSup>
                          <m:r>
                            <m:t xml:space="preserve">+</m:t>
                          </m:r>
                          <m:d>
                            <m:dPr>
                              <m:begChr m:val="("/>
                              <m:endChr m:val=")"/>
                            </m:dPr>
                            <m:e>
                              <m:r>
                                <m:t xml:space="preserve">N</m:t>
                              </m:r>
                              <m:r>
                                <m:t xml:space="preserve">+</m:t>
                              </m:r>
                              <m:r>
                                <m:t xml:space="preserve">2</m:t>
                              </m:r>
                              <m:nary>
                                <m:naryPr>
                                  <m:chr m:val="∑"/>
                                  <m:subHide m:val="1"/>
                                  <m:supHide m:val="1"/>
                                </m:naryPr>
                                <m:sub/>
                                <m:sup/>
                                <m:e>
                                  <m:sSubSup>
                                    <m:e>
                                      <m:r>
                                        <m:t xml:space="preserve">v</m:t>
                                      </m:r>
                                    </m:e>
                                    <m:sub>
                                      <m:r>
                                        <m:t xml:space="preserve">n</m:t>
                                      </m:r>
                                    </m:sub>
                                    <m:sup>
                                      <m:r>
                                        <m:t xml:space="preserve">2</m:t>
                                      </m:r>
                                    </m:sup>
                                  </m:sSubSup>
                                </m:e>
                              </m:nary>
                            </m:e>
                          </m:d>
                          <m:sSubSup>
                            <m:e>
                              <m:r>
                                <m:t xml:space="preserve">μ</m:t>
                              </m:r>
                            </m:e>
                            <m:sub>
                              <m:sSub>
                                <m:e>
                                  <m:r>
                                    <m:t xml:space="preserve">p</m:t>
                                  </m:r>
                                </m:e>
                                <m:sub>
                                  <m:r>
                                    <m:t xml:space="preserve">T</m:t>
                                  </m:r>
                                </m:sub>
                              </m:sSub>
                            </m:sub>
                            <m:sup>
                              <m:r>
                                <m:t xml:space="preserve">2</m:t>
                              </m:r>
                            </m:sup>
                          </m:sSubSup>
                        </m:e>
                      </m:rad>
                    </m:oMath>
                  </a14:m>
                </a:p>
              </p:txBody>
            </p:sp>
          </mc:Choice>
          <mc:Fallback/>
        </mc:AlternateContent>
      </p:grpSp>
      <p:sp>
        <p:nvSpPr>
          <p:cNvPr id="1490" name="CustomShape 25"/>
          <p:cNvSpPr/>
          <p:nvPr/>
        </p:nvSpPr>
        <p:spPr>
          <a:xfrm rot="16200000">
            <a:off x="3792960" y="1884960"/>
            <a:ext cx="368640" cy="271440"/>
          </a:xfrm>
          <a:custGeom>
            <a:avLst/>
            <a:gdLst/>
            <a:ahLst/>
            <a:rect l="0" t="0" r="r" b="b"/>
            <a:pathLst>
              <a:path w="1026" h="756">
                <a:moveTo>
                  <a:pt x="256" y="0"/>
                </a:moveTo>
                <a:lnTo>
                  <a:pt x="256" y="566"/>
                </a:lnTo>
                <a:lnTo>
                  <a:pt x="0" y="566"/>
                </a:lnTo>
                <a:lnTo>
                  <a:pt x="512" y="755"/>
                </a:lnTo>
                <a:lnTo>
                  <a:pt x="1025" y="566"/>
                </a:lnTo>
                <a:lnTo>
                  <a:pt x="768" y="566"/>
                </a:lnTo>
                <a:lnTo>
                  <a:pt x="768" y="0"/>
                </a:lnTo>
                <a:lnTo>
                  <a:pt x="256" y="0"/>
                </a:lnTo>
              </a:path>
            </a:pathLst>
          </a:custGeom>
          <a:solidFill>
            <a:srgbClr val="58595b"/>
          </a:solidFill>
          <a:ln>
            <a:solidFill>
              <a:srgbClr val="808080"/>
            </a:solidFill>
          </a:ln>
        </p:spPr>
        <p:style>
          <a:lnRef idx="0"/>
          <a:fillRef idx="0"/>
          <a:effectRef idx="0"/>
          <a:fontRef idx="minor"/>
        </p:style>
      </p:sp>
      <p:sp>
        <p:nvSpPr>
          <p:cNvPr id="1491" name="CustomShape 26"/>
          <p:cNvSpPr/>
          <p:nvPr/>
        </p:nvSpPr>
        <p:spPr>
          <a:xfrm>
            <a:off x="6850080" y="2817720"/>
            <a:ext cx="368640" cy="271440"/>
          </a:xfrm>
          <a:custGeom>
            <a:avLst/>
            <a:gdLst/>
            <a:ahLst/>
            <a:rect l="0" t="0" r="r" b="b"/>
            <a:pathLst>
              <a:path w="1026" h="756">
                <a:moveTo>
                  <a:pt x="256" y="0"/>
                </a:moveTo>
                <a:lnTo>
                  <a:pt x="256" y="566"/>
                </a:lnTo>
                <a:lnTo>
                  <a:pt x="0" y="566"/>
                </a:lnTo>
                <a:lnTo>
                  <a:pt x="512" y="755"/>
                </a:lnTo>
                <a:lnTo>
                  <a:pt x="1025" y="566"/>
                </a:lnTo>
                <a:lnTo>
                  <a:pt x="768" y="566"/>
                </a:lnTo>
                <a:lnTo>
                  <a:pt x="768" y="0"/>
                </a:lnTo>
                <a:lnTo>
                  <a:pt x="256" y="0"/>
                </a:lnTo>
              </a:path>
            </a:pathLst>
          </a:custGeom>
          <a:solidFill>
            <a:srgbClr val="58595b"/>
          </a:solidFill>
          <a:ln>
            <a:solidFill>
              <a:srgbClr val="808080"/>
            </a:solidFill>
          </a:ln>
        </p:spPr>
        <p:style>
          <a:lnRef idx="0"/>
          <a:fillRef idx="0"/>
          <a:effectRef idx="0"/>
          <a:fontRef idx="minor"/>
        </p:style>
      </p:sp>
      <p:grpSp>
        <p:nvGrpSpPr>
          <p:cNvPr id="1492" name="Group 27"/>
          <p:cNvGrpSpPr/>
          <p:nvPr/>
        </p:nvGrpSpPr>
        <p:grpSpPr>
          <a:xfrm>
            <a:off x="2228760" y="4077720"/>
            <a:ext cx="7543080" cy="1134360"/>
            <a:chOff x="2228760" y="4077720"/>
            <a:chExt cx="7543080" cy="1134360"/>
          </a:xfrm>
        </p:grpSpPr>
        <p:sp>
          <p:nvSpPr>
            <p:cNvPr id="1493" name="CustomShape 28"/>
            <p:cNvSpPr/>
            <p:nvPr/>
          </p:nvSpPr>
          <p:spPr>
            <a:xfrm>
              <a:off x="2228760" y="4077720"/>
              <a:ext cx="5623560" cy="1088280"/>
            </a:xfrm>
            <a:custGeom>
              <a:avLst/>
              <a:gdLst/>
              <a:ahLst/>
              <a:rect l="0" t="0" r="r" b="b"/>
              <a:pathLst>
                <a:path w="15623" h="3025">
                  <a:moveTo>
                    <a:pt x="503" y="0"/>
                  </a:moveTo>
                  <a:lnTo>
                    <a:pt x="504" y="0"/>
                  </a:lnTo>
                  <a:cubicBezTo>
                    <a:pt x="416" y="0"/>
                    <a:pt x="329" y="23"/>
                    <a:pt x="252" y="68"/>
                  </a:cubicBezTo>
                  <a:cubicBezTo>
                    <a:pt x="175" y="112"/>
                    <a:pt x="112" y="175"/>
                    <a:pt x="68" y="252"/>
                  </a:cubicBezTo>
                  <a:cubicBezTo>
                    <a:pt x="23" y="329"/>
                    <a:pt x="0" y="416"/>
                    <a:pt x="0" y="504"/>
                  </a:cubicBezTo>
                  <a:lnTo>
                    <a:pt x="0" y="2520"/>
                  </a:lnTo>
                  <a:lnTo>
                    <a:pt x="0" y="2520"/>
                  </a:lnTo>
                  <a:cubicBezTo>
                    <a:pt x="0" y="2608"/>
                    <a:pt x="23" y="2695"/>
                    <a:pt x="68" y="2772"/>
                  </a:cubicBezTo>
                  <a:cubicBezTo>
                    <a:pt x="112" y="2849"/>
                    <a:pt x="175" y="2912"/>
                    <a:pt x="252" y="2956"/>
                  </a:cubicBezTo>
                  <a:cubicBezTo>
                    <a:pt x="329" y="3001"/>
                    <a:pt x="416" y="3024"/>
                    <a:pt x="504" y="3024"/>
                  </a:cubicBezTo>
                  <a:lnTo>
                    <a:pt x="15117" y="3024"/>
                  </a:lnTo>
                  <a:lnTo>
                    <a:pt x="15118" y="3024"/>
                  </a:lnTo>
                  <a:cubicBezTo>
                    <a:pt x="15206" y="3024"/>
                    <a:pt x="15293" y="3001"/>
                    <a:pt x="15370" y="2956"/>
                  </a:cubicBezTo>
                  <a:cubicBezTo>
                    <a:pt x="15447" y="2912"/>
                    <a:pt x="15510" y="2849"/>
                    <a:pt x="15554" y="2772"/>
                  </a:cubicBezTo>
                  <a:cubicBezTo>
                    <a:pt x="15599" y="2695"/>
                    <a:pt x="15622" y="2608"/>
                    <a:pt x="15622" y="2520"/>
                  </a:cubicBezTo>
                  <a:lnTo>
                    <a:pt x="15621" y="504"/>
                  </a:lnTo>
                  <a:lnTo>
                    <a:pt x="15622" y="504"/>
                  </a:lnTo>
                  <a:lnTo>
                    <a:pt x="15622" y="504"/>
                  </a:lnTo>
                  <a:cubicBezTo>
                    <a:pt x="15622" y="416"/>
                    <a:pt x="15599" y="329"/>
                    <a:pt x="15554" y="252"/>
                  </a:cubicBezTo>
                  <a:cubicBezTo>
                    <a:pt x="15510" y="175"/>
                    <a:pt x="15447" y="112"/>
                    <a:pt x="15370" y="68"/>
                  </a:cubicBezTo>
                  <a:cubicBezTo>
                    <a:pt x="15293" y="23"/>
                    <a:pt x="15206" y="0"/>
                    <a:pt x="15118" y="0"/>
                  </a:cubicBezTo>
                  <a:lnTo>
                    <a:pt x="503" y="0"/>
                  </a:lnTo>
                </a:path>
              </a:pathLst>
            </a:custGeom>
            <a:noFill/>
            <a:ln w="38160">
              <a:solidFill>
                <a:srgbClr val="ed1c24"/>
              </a:solidFill>
              <a:round/>
            </a:ln>
          </p:spPr>
          <p:style>
            <a:lnRef idx="0"/>
            <a:fillRef idx="0"/>
            <a:effectRef idx="0"/>
            <a:fontRef idx="minor"/>
          </p:style>
        </p:sp>
        <p:sp>
          <p:nvSpPr>
            <p:cNvPr id="1494" name="CustomShape 29"/>
            <p:cNvSpPr/>
            <p:nvPr/>
          </p:nvSpPr>
          <p:spPr>
            <a:xfrm>
              <a:off x="5248080" y="4618800"/>
              <a:ext cx="914400" cy="429840"/>
            </a:xfrm>
            <a:custGeom>
              <a:avLst/>
              <a:gdLst/>
              <a:ahLst/>
              <a:rect l="0" t="0" r="r" b="b"/>
              <a:pathLst>
                <a:path w="2542" h="1196">
                  <a:moveTo>
                    <a:pt x="199" y="0"/>
                  </a:moveTo>
                  <a:lnTo>
                    <a:pt x="199" y="0"/>
                  </a:lnTo>
                  <a:cubicBezTo>
                    <a:pt x="164" y="0"/>
                    <a:pt x="130" y="9"/>
                    <a:pt x="100" y="27"/>
                  </a:cubicBezTo>
                  <a:cubicBezTo>
                    <a:pt x="69" y="44"/>
                    <a:pt x="44" y="69"/>
                    <a:pt x="27" y="100"/>
                  </a:cubicBezTo>
                  <a:cubicBezTo>
                    <a:pt x="9" y="130"/>
                    <a:pt x="0" y="164"/>
                    <a:pt x="0" y="199"/>
                  </a:cubicBezTo>
                  <a:lnTo>
                    <a:pt x="0" y="995"/>
                  </a:lnTo>
                  <a:lnTo>
                    <a:pt x="0" y="996"/>
                  </a:lnTo>
                  <a:cubicBezTo>
                    <a:pt x="0" y="1031"/>
                    <a:pt x="9" y="1065"/>
                    <a:pt x="27" y="1095"/>
                  </a:cubicBezTo>
                  <a:cubicBezTo>
                    <a:pt x="44" y="1126"/>
                    <a:pt x="69" y="1151"/>
                    <a:pt x="100" y="1168"/>
                  </a:cubicBezTo>
                  <a:cubicBezTo>
                    <a:pt x="130" y="1186"/>
                    <a:pt x="164" y="1195"/>
                    <a:pt x="199" y="1195"/>
                  </a:cubicBezTo>
                  <a:lnTo>
                    <a:pt x="2341" y="1195"/>
                  </a:lnTo>
                  <a:lnTo>
                    <a:pt x="2342" y="1195"/>
                  </a:lnTo>
                  <a:cubicBezTo>
                    <a:pt x="2377" y="1195"/>
                    <a:pt x="2411" y="1186"/>
                    <a:pt x="2441" y="1168"/>
                  </a:cubicBezTo>
                  <a:cubicBezTo>
                    <a:pt x="2472" y="1151"/>
                    <a:pt x="2497" y="1126"/>
                    <a:pt x="2514" y="1095"/>
                  </a:cubicBezTo>
                  <a:cubicBezTo>
                    <a:pt x="2532" y="1065"/>
                    <a:pt x="2541" y="1031"/>
                    <a:pt x="2541" y="996"/>
                  </a:cubicBezTo>
                  <a:lnTo>
                    <a:pt x="2540" y="199"/>
                  </a:lnTo>
                  <a:lnTo>
                    <a:pt x="2541" y="199"/>
                  </a:lnTo>
                  <a:lnTo>
                    <a:pt x="2541" y="199"/>
                  </a:lnTo>
                  <a:cubicBezTo>
                    <a:pt x="2541" y="164"/>
                    <a:pt x="2532" y="130"/>
                    <a:pt x="2514" y="100"/>
                  </a:cubicBezTo>
                  <a:cubicBezTo>
                    <a:pt x="2497" y="69"/>
                    <a:pt x="2472" y="44"/>
                    <a:pt x="2441" y="27"/>
                  </a:cubicBezTo>
                  <a:cubicBezTo>
                    <a:pt x="2411" y="9"/>
                    <a:pt x="2377" y="0"/>
                    <a:pt x="2342" y="0"/>
                  </a:cubicBezTo>
                  <a:lnTo>
                    <a:pt x="199" y="0"/>
                  </a:lnTo>
                </a:path>
              </a:pathLst>
            </a:custGeom>
            <a:noFill/>
            <a:ln w="38160">
              <a:solidFill>
                <a:srgbClr val="ed1c24"/>
              </a:solidFill>
              <a:round/>
            </a:ln>
          </p:spPr>
          <p:style>
            <a:lnRef idx="0"/>
            <a:fillRef idx="0"/>
            <a:effectRef idx="0"/>
            <a:fontRef idx="minor"/>
          </p:style>
        </p:sp>
        <p:sp>
          <p:nvSpPr>
            <p:cNvPr id="1495" name="TextShape 30"/>
            <p:cNvSpPr txBox="1"/>
            <p:nvPr/>
          </p:nvSpPr>
          <p:spPr>
            <a:xfrm>
              <a:off x="7851600" y="4097880"/>
              <a:ext cx="1920240" cy="1114200"/>
            </a:xfrm>
            <a:prstGeom prst="rect">
              <a:avLst/>
            </a:prstGeom>
            <a:noFill/>
            <a:ln>
              <a:noFill/>
            </a:ln>
          </p:spPr>
          <p:txBody>
            <a:bodyPr lIns="90000" rIns="90000" tIns="45000" bIns="45000">
              <a:noAutofit/>
            </a:bodyPr>
            <a:p>
              <a:pPr algn="ctr"/>
              <a:r>
                <a:rPr b="1" lang="en-US" sz="1800" spc="-1" strike="noStrike">
                  <a:solidFill>
                    <a:srgbClr val="ce181e"/>
                  </a:solidFill>
                  <a:latin typeface="Arial"/>
                </a:rPr>
                <a:t>Assumes uncorrelated number fluctuations</a:t>
              </a:r>
              <a:endParaRPr b="0" lang="en-US" sz="1800" spc="-1" strike="noStrike">
                <a:latin typeface="Arial"/>
              </a:endParaRPr>
            </a:p>
          </p:txBody>
        </p:sp>
      </p:grpSp>
      <p:sp>
        <p:nvSpPr>
          <p:cNvPr id="1496" name="CustomShape 31"/>
          <p:cNvSpPr/>
          <p:nvPr/>
        </p:nvSpPr>
        <p:spPr>
          <a:xfrm>
            <a:off x="4154040" y="3105720"/>
            <a:ext cx="5786280" cy="430200"/>
          </a:xfrm>
          <a:custGeom>
            <a:avLst/>
            <a:gdLst/>
            <a:ahLst/>
            <a:rect l="0" t="0" r="r" b="b"/>
            <a:pathLst>
              <a:path w="16075" h="1197">
                <a:moveTo>
                  <a:pt x="199" y="0"/>
                </a:moveTo>
                <a:lnTo>
                  <a:pt x="199" y="0"/>
                </a:lnTo>
                <a:cubicBezTo>
                  <a:pt x="164" y="0"/>
                  <a:pt x="130" y="9"/>
                  <a:pt x="100" y="27"/>
                </a:cubicBezTo>
                <a:cubicBezTo>
                  <a:pt x="69" y="44"/>
                  <a:pt x="44" y="69"/>
                  <a:pt x="27" y="100"/>
                </a:cubicBezTo>
                <a:cubicBezTo>
                  <a:pt x="9" y="130"/>
                  <a:pt x="0" y="164"/>
                  <a:pt x="0" y="199"/>
                </a:cubicBezTo>
                <a:lnTo>
                  <a:pt x="0" y="996"/>
                </a:lnTo>
                <a:lnTo>
                  <a:pt x="0" y="997"/>
                </a:lnTo>
                <a:cubicBezTo>
                  <a:pt x="0" y="1032"/>
                  <a:pt x="9" y="1066"/>
                  <a:pt x="27" y="1096"/>
                </a:cubicBezTo>
                <a:cubicBezTo>
                  <a:pt x="44" y="1127"/>
                  <a:pt x="69" y="1152"/>
                  <a:pt x="100" y="1169"/>
                </a:cubicBezTo>
                <a:cubicBezTo>
                  <a:pt x="130" y="1187"/>
                  <a:pt x="164" y="1196"/>
                  <a:pt x="199" y="1196"/>
                </a:cubicBezTo>
                <a:lnTo>
                  <a:pt x="15874" y="1196"/>
                </a:lnTo>
                <a:lnTo>
                  <a:pt x="15875" y="1196"/>
                </a:lnTo>
                <a:cubicBezTo>
                  <a:pt x="15910" y="1196"/>
                  <a:pt x="15944" y="1187"/>
                  <a:pt x="15974" y="1169"/>
                </a:cubicBezTo>
                <a:cubicBezTo>
                  <a:pt x="16005" y="1152"/>
                  <a:pt x="16030" y="1127"/>
                  <a:pt x="16047" y="1096"/>
                </a:cubicBezTo>
                <a:cubicBezTo>
                  <a:pt x="16065" y="1066"/>
                  <a:pt x="16074" y="1032"/>
                  <a:pt x="16074" y="997"/>
                </a:cubicBezTo>
                <a:lnTo>
                  <a:pt x="16073" y="199"/>
                </a:lnTo>
                <a:lnTo>
                  <a:pt x="16074" y="199"/>
                </a:lnTo>
                <a:lnTo>
                  <a:pt x="16074" y="199"/>
                </a:lnTo>
                <a:cubicBezTo>
                  <a:pt x="16074" y="164"/>
                  <a:pt x="16065" y="130"/>
                  <a:pt x="16047" y="100"/>
                </a:cubicBezTo>
                <a:cubicBezTo>
                  <a:pt x="16030" y="69"/>
                  <a:pt x="16005" y="44"/>
                  <a:pt x="15974" y="27"/>
                </a:cubicBezTo>
                <a:cubicBezTo>
                  <a:pt x="15944" y="9"/>
                  <a:pt x="15910" y="0"/>
                  <a:pt x="15875" y="0"/>
                </a:cubicBezTo>
                <a:lnTo>
                  <a:pt x="199" y="0"/>
                </a:lnTo>
              </a:path>
            </a:pathLst>
          </a:custGeom>
          <a:noFill/>
          <a:ln w="38160">
            <a:solidFill>
              <a:srgbClr val="ed1c24"/>
            </a:solidFill>
            <a:round/>
          </a:ln>
        </p:spPr>
        <p:style>
          <a:lnRef idx="0"/>
          <a:fillRef idx="0"/>
          <a:effectRef idx="0"/>
          <a:fontRef idx="minor"/>
        </p:style>
      </p:sp>
      <p:sp>
        <p:nvSpPr>
          <p:cNvPr id="1497" name="CustomShape 32"/>
          <p:cNvSpPr/>
          <p:nvPr/>
        </p:nvSpPr>
        <p:spPr>
          <a:xfrm>
            <a:off x="532440" y="1775160"/>
            <a:ext cx="3216600" cy="693720"/>
          </a:xfrm>
          <a:custGeom>
            <a:avLst/>
            <a:gdLst/>
            <a:ahLst/>
            <a:rect l="0" t="0" r="r" b="b"/>
            <a:pathLst>
              <a:path w="8937" h="1929">
                <a:moveTo>
                  <a:pt x="321" y="0"/>
                </a:moveTo>
                <a:lnTo>
                  <a:pt x="321" y="0"/>
                </a:lnTo>
                <a:cubicBezTo>
                  <a:pt x="265" y="0"/>
                  <a:pt x="210" y="15"/>
                  <a:pt x="161" y="43"/>
                </a:cubicBezTo>
                <a:cubicBezTo>
                  <a:pt x="112" y="71"/>
                  <a:pt x="71" y="112"/>
                  <a:pt x="43" y="161"/>
                </a:cubicBezTo>
                <a:cubicBezTo>
                  <a:pt x="15" y="210"/>
                  <a:pt x="0" y="265"/>
                  <a:pt x="0" y="321"/>
                </a:cubicBezTo>
                <a:lnTo>
                  <a:pt x="0" y="1606"/>
                </a:lnTo>
                <a:lnTo>
                  <a:pt x="0" y="1607"/>
                </a:lnTo>
                <a:cubicBezTo>
                  <a:pt x="0" y="1663"/>
                  <a:pt x="15" y="1718"/>
                  <a:pt x="43" y="1767"/>
                </a:cubicBezTo>
                <a:cubicBezTo>
                  <a:pt x="71" y="1816"/>
                  <a:pt x="112" y="1857"/>
                  <a:pt x="161" y="1885"/>
                </a:cubicBezTo>
                <a:cubicBezTo>
                  <a:pt x="210" y="1913"/>
                  <a:pt x="265" y="1928"/>
                  <a:pt x="321" y="1928"/>
                </a:cubicBezTo>
                <a:lnTo>
                  <a:pt x="8614" y="1928"/>
                </a:lnTo>
                <a:lnTo>
                  <a:pt x="8615" y="1928"/>
                </a:lnTo>
                <a:cubicBezTo>
                  <a:pt x="8671" y="1928"/>
                  <a:pt x="8726" y="1913"/>
                  <a:pt x="8775" y="1885"/>
                </a:cubicBezTo>
                <a:cubicBezTo>
                  <a:pt x="8824" y="1857"/>
                  <a:pt x="8865" y="1816"/>
                  <a:pt x="8893" y="1767"/>
                </a:cubicBezTo>
                <a:cubicBezTo>
                  <a:pt x="8921" y="1718"/>
                  <a:pt x="8936" y="1663"/>
                  <a:pt x="8936" y="1607"/>
                </a:cubicBezTo>
                <a:lnTo>
                  <a:pt x="8936" y="321"/>
                </a:lnTo>
                <a:lnTo>
                  <a:pt x="8936" y="321"/>
                </a:lnTo>
                <a:lnTo>
                  <a:pt x="8936" y="321"/>
                </a:lnTo>
                <a:cubicBezTo>
                  <a:pt x="8936" y="265"/>
                  <a:pt x="8921" y="210"/>
                  <a:pt x="8893" y="161"/>
                </a:cubicBezTo>
                <a:cubicBezTo>
                  <a:pt x="8865" y="112"/>
                  <a:pt x="8824" y="71"/>
                  <a:pt x="8775" y="43"/>
                </a:cubicBezTo>
                <a:cubicBezTo>
                  <a:pt x="8726" y="15"/>
                  <a:pt x="8671" y="0"/>
                  <a:pt x="8615" y="0"/>
                </a:cubicBezTo>
                <a:lnTo>
                  <a:pt x="321" y="0"/>
                </a:lnTo>
              </a:path>
            </a:pathLst>
          </a:custGeom>
          <a:noFill/>
          <a:ln w="38160">
            <a:solidFill>
              <a:srgbClr val="ed1c24"/>
            </a:solidFill>
            <a:round/>
          </a:ln>
        </p:spPr>
        <p:style>
          <a:lnRef idx="0"/>
          <a:fillRef idx="0"/>
          <a:effectRef idx="0"/>
          <a:fontRef idx="minor"/>
        </p:style>
      </p:sp>
      <p:sp>
        <p:nvSpPr>
          <p:cNvPr id="1498" name="TextShape 33"/>
          <p:cNvSpPr txBox="1"/>
          <p:nvPr/>
        </p:nvSpPr>
        <p:spPr>
          <a:xfrm>
            <a:off x="2129400" y="3258720"/>
            <a:ext cx="2538360" cy="602280"/>
          </a:xfrm>
          <a:prstGeom prst="rect">
            <a:avLst/>
          </a:prstGeom>
          <a:noFill/>
          <a:ln>
            <a:noFill/>
          </a:ln>
        </p:spPr>
        <p:txBody>
          <a:bodyPr lIns="90000" rIns="90000" tIns="45000" bIns="45000">
            <a:noAutofit/>
          </a:bodyPr>
          <a:p>
            <a:r>
              <a:rPr b="1" lang="en-US" sz="1800" spc="-1" strike="noStrike">
                <a:solidFill>
                  <a:srgbClr val="ce181e"/>
                </a:solidFill>
                <a:latin typeface="Arial"/>
              </a:rPr>
              <a:t>Assumes shape</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499" name="Group 1"/>
          <p:cNvGrpSpPr/>
          <p:nvPr/>
        </p:nvGrpSpPr>
        <p:grpSpPr>
          <a:xfrm>
            <a:off x="4970880" y="1928160"/>
            <a:ext cx="5120640" cy="3475440"/>
            <a:chOff x="4970880" y="1928160"/>
            <a:chExt cx="5120640" cy="3475440"/>
          </a:xfrm>
        </p:grpSpPr>
        <p:pic>
          <p:nvPicPr>
            <p:cNvPr id="1500" name="" descr=""/>
            <p:cNvPicPr/>
            <p:nvPr/>
          </p:nvPicPr>
          <p:blipFill>
            <a:blip r:embed="rId1"/>
            <a:stretch/>
          </p:blipFill>
          <p:spPr>
            <a:xfrm>
              <a:off x="5321520" y="1928160"/>
              <a:ext cx="4770000" cy="3344400"/>
            </a:xfrm>
            <a:prstGeom prst="rect">
              <a:avLst/>
            </a:prstGeom>
            <a:ln>
              <a:noFill/>
            </a:ln>
          </p:spPr>
        </p:pic>
        <mc:AlternateContent>
          <mc:Choice xmlns:a14="http://schemas.microsoft.com/office/drawing/2010/main" Requires="a14">
            <p:sp>
              <p:nvSpPr>
                <p:cNvPr id="1501" name="Formula 2"/>
                <p:cNvSpPr txBox="1"/>
                <p:nvPr/>
              </p:nvSpPr>
              <p:spPr>
                <a:xfrm rot="20555400">
                  <a:off x="5529600" y="4506480"/>
                  <a:ext cx="288000" cy="361080"/>
                </a:xfrm>
                <a:prstGeom prst="rect">
                  <a:avLst/>
                </a:prstGeom>
              </p:spPr>
              <p:txBody>
                <a:bodyPr/>
                <a:p>
                  <a14:m>
                    <m:oMath xmlns:m="http://schemas.openxmlformats.org/officeDocument/2006/math">
                      <m:r>
                        <m:t xml:space="preserve">ϕ</m:t>
                      </m:r>
                    </m:oMath>
                  </a14:m>
                </a:p>
              </p:txBody>
            </p:sp>
          </mc:Choice>
          <mc:Fallback/>
        </mc:AlternateContent>
        <mc:AlternateContent>
          <mc:Choice xmlns:a14="http://schemas.microsoft.com/office/drawing/2010/main" Requires="a14">
            <p:sp>
              <p:nvSpPr>
                <p:cNvPr id="1502" name="Formula 3"/>
                <p:cNvSpPr txBox="1"/>
                <p:nvPr/>
              </p:nvSpPr>
              <p:spPr>
                <a:xfrm>
                  <a:off x="8019000" y="5117400"/>
                  <a:ext cx="316080" cy="286200"/>
                </a:xfrm>
                <a:prstGeom prst="rect">
                  <a:avLst/>
                </a:prstGeom>
              </p:spPr>
              <p:txBody>
                <a:bodyPr/>
                <a:p>
                  <a14:m>
                    <m:oMath xmlns:m="http://schemas.openxmlformats.org/officeDocument/2006/math">
                      <m:r>
                        <m:t xml:space="preserve">η</m:t>
                      </m:r>
                    </m:oMath>
                  </a14:m>
                </a:p>
              </p:txBody>
            </p:sp>
          </mc:Choice>
          <mc:Fallback/>
        </mc:AlternateContent>
        <p:sp>
          <p:nvSpPr>
            <p:cNvPr id="1503" name="TextShape 4"/>
            <p:cNvSpPr txBox="1"/>
            <p:nvPr/>
          </p:nvSpPr>
          <p:spPr>
            <a:xfrm rot="16200000">
              <a:off x="4114800" y="3058200"/>
              <a:ext cx="2058120" cy="346320"/>
            </a:xfrm>
            <a:prstGeom prst="rect">
              <a:avLst/>
            </a:prstGeom>
            <a:noFill/>
            <a:ln>
              <a:noFill/>
            </a:ln>
          </p:spPr>
          <p:txBody>
            <a:bodyPr lIns="90000" rIns="90000" tIns="45000" bIns="45000">
              <a:noAutofit/>
            </a:bodyPr>
            <a:p>
              <a:r>
                <a:rPr b="0" lang="en-US" sz="1800" spc="-1" strike="noStrike">
                  <a:latin typeface="Arial"/>
                </a:rPr>
                <a:t>Energy (arb. units)</a:t>
              </a:r>
              <a:endParaRPr b="0" lang="en-US" sz="1800" spc="-1" strike="noStrike">
                <a:latin typeface="Arial"/>
              </a:endParaRPr>
            </a:p>
          </p:txBody>
        </p:sp>
        <p:sp>
          <p:nvSpPr>
            <p:cNvPr id="1504" name="TextShape 5"/>
            <p:cNvSpPr txBox="1"/>
            <p:nvPr/>
          </p:nvSpPr>
          <p:spPr>
            <a:xfrm>
              <a:off x="5565600" y="3272040"/>
              <a:ext cx="1710720" cy="374040"/>
            </a:xfrm>
            <a:prstGeom prst="rect">
              <a:avLst/>
            </a:prstGeom>
            <a:noFill/>
            <a:ln>
              <a:noFill/>
            </a:ln>
          </p:spPr>
          <p:txBody>
            <a:bodyPr lIns="90000" rIns="90000" tIns="45000" bIns="45000">
              <a:noAutofit/>
            </a:bodyPr>
            <a:p>
              <a:r>
                <a:rPr b="0" lang="en-US" sz="1000" spc="-1" strike="noStrike">
                  <a:latin typeface="Arial"/>
                </a:rPr>
                <a:t>Cacciari &amp; Salam</a:t>
              </a:r>
              <a:br/>
              <a:r>
                <a:rPr b="0" lang="en-US" sz="1000" spc="-1" strike="noStrike">
                  <a:latin typeface="Arial"/>
                  <a:hlinkClick r:id="rId2"/>
                </a:rPr>
                <a:t>Phys.Lett.B641:57-61,2006</a:t>
              </a:r>
              <a:endParaRPr b="0" lang="en-US" sz="1000" spc="-1" strike="noStrike">
                <a:latin typeface="Arial"/>
              </a:endParaRPr>
            </a:p>
          </p:txBody>
        </p:sp>
        <p:sp>
          <p:nvSpPr>
            <p:cNvPr id="1505" name="TextShape 6"/>
            <p:cNvSpPr txBox="1"/>
            <p:nvPr/>
          </p:nvSpPr>
          <p:spPr>
            <a:xfrm>
              <a:off x="8811360" y="2130480"/>
              <a:ext cx="1280160" cy="431640"/>
            </a:xfrm>
            <a:prstGeom prst="rect">
              <a:avLst/>
            </a:prstGeom>
            <a:noFill/>
            <a:ln>
              <a:noFill/>
            </a:ln>
          </p:spPr>
          <p:txBody>
            <a:bodyPr lIns="90000" rIns="90000" tIns="45000" bIns="45000">
              <a:noAutofit/>
            </a:bodyPr>
            <a:p>
              <a:pPr algn="r"/>
              <a:r>
                <a:rPr b="1" lang="en-US" sz="1200" spc="-1" strike="noStrike">
                  <a:latin typeface="Arial"/>
                </a:rPr>
                <a:t>Cacciari DIS 2006</a:t>
              </a:r>
              <a:endParaRPr b="0" lang="en-US" sz="1200" spc="-1" strike="noStrike">
                <a:latin typeface="Arial"/>
              </a:endParaRPr>
            </a:p>
          </p:txBody>
        </p:sp>
      </p:grpSp>
      <p:sp>
        <p:nvSpPr>
          <p:cNvPr id="1506" name="TextShape 7"/>
          <p:cNvSpPr txBox="1"/>
          <p:nvPr/>
        </p:nvSpPr>
        <p:spPr>
          <a:xfrm>
            <a:off x="504000" y="225720"/>
            <a:ext cx="9071640" cy="946800"/>
          </a:xfrm>
          <a:prstGeom prst="rect">
            <a:avLst/>
          </a:prstGeom>
          <a:noFill/>
          <a:ln>
            <a:noFill/>
          </a:ln>
        </p:spPr>
        <p:txBody>
          <a:bodyPr lIns="0" rIns="0" tIns="0" bIns="0" anchor="ctr">
            <a:noAutofit/>
          </a:bodyPr>
          <a:p>
            <a:pPr algn="ctr"/>
            <a:r>
              <a:rPr b="0" lang="en-US" sz="3300" spc="-1" strike="noStrike">
                <a:latin typeface="Arial"/>
              </a:rPr>
              <a:t>Mini-summary</a:t>
            </a:r>
            <a:endParaRPr b="0" lang="en-US" sz="3300" spc="-1" strike="noStrike">
              <a:latin typeface="Arial"/>
            </a:endParaRPr>
          </a:p>
        </p:txBody>
      </p:sp>
      <p:sp>
        <p:nvSpPr>
          <p:cNvPr id="1507" name="TextShape 8"/>
          <p:cNvSpPr txBox="1"/>
          <p:nvPr/>
        </p:nvSpPr>
        <p:spPr>
          <a:xfrm>
            <a:off x="144000" y="1218600"/>
            <a:ext cx="8870040" cy="3288600"/>
          </a:xfrm>
          <a:prstGeom prst="rect">
            <a:avLst/>
          </a:prstGeom>
          <a:noFill/>
          <a:ln>
            <a:noFill/>
          </a:ln>
        </p:spPr>
        <p:txBody>
          <a:bodyPr lIns="0" rIns="0" tIns="0" bIns="0">
            <a:normAutofit/>
          </a:bodyPr>
          <a:p>
            <a:pPr marL="432000" indent="-324000">
              <a:spcAft>
                <a:spcPts val="1057"/>
              </a:spcAft>
              <a:buClr>
                <a:srgbClr val="000000"/>
              </a:buClr>
              <a:buSzPct val="45000"/>
              <a:buFont typeface="Wingdings" charset="2"/>
              <a:buChar char=""/>
            </a:pPr>
            <a:r>
              <a:rPr b="0" lang="en-US" sz="2400" spc="-1" strike="noStrike">
                <a:latin typeface="Arial"/>
              </a:rPr>
              <a:t>Jet finders put all input clusters, tracks in a jet candidate</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Background is </a:t>
            </a:r>
            <a:r>
              <a:rPr b="0" i="1" lang="en-US" sz="2400" spc="-1" strike="noStrike">
                <a:latin typeface="Arial"/>
              </a:rPr>
              <a:t>dominated </a:t>
            </a:r>
            <a:r>
              <a:rPr b="0" lang="en-US" sz="2400" spc="-1" strike="noStrike">
                <a:latin typeface="Arial"/>
              </a:rPr>
              <a:t>by random particles</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ea typeface="Droid Sans Fallback"/>
              </a:rPr>
              <a:t>But 5% effects from flow</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Models have background too!</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And it doesn’t agree with data!</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Sensitive to multiplicity, </a:t>
            </a:r>
            <a:br/>
            <a:r>
              <a:rPr b="0" lang="en-US" sz="2100" spc="-1" strike="noStrike">
                <a:latin typeface="Arial"/>
              </a:rPr>
              <a:t>shape of spectrum</a:t>
            </a:r>
            <a:endParaRPr b="0" lang="en-US" sz="2100" spc="-1" strike="noStrike">
              <a:latin typeface="Arial"/>
            </a:endParaRPr>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8" name="TextShape 1"/>
          <p:cNvSpPr txBox="1"/>
          <p:nvPr/>
        </p:nvSpPr>
        <p:spPr>
          <a:xfrm>
            <a:off x="548640" y="1817640"/>
            <a:ext cx="9071640" cy="1280160"/>
          </a:xfrm>
          <a:prstGeom prst="rect">
            <a:avLst/>
          </a:prstGeom>
          <a:solidFill>
            <a:srgbClr val="b2b2b2"/>
          </a:solidFill>
          <a:ln w="18360">
            <a:solidFill>
              <a:srgbClr val="000000"/>
            </a:solidFill>
            <a:round/>
          </a:ln>
        </p:spPr>
        <p:txBody>
          <a:bodyPr lIns="9000" rIns="9000" tIns="9000" bIns="9000" anchor="ctr">
            <a:noAutofit/>
          </a:bodyPr>
          <a:p>
            <a:pPr algn="ctr"/>
            <a:r>
              <a:rPr b="0" lang="en-US" sz="3300" spc="-1" strike="noStrike">
                <a:latin typeface="Arial"/>
              </a:rPr>
              <a:t>Jets in A+A collisions: Dealing with background</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9" name="CustomShape 1"/>
          <p:cNvSpPr/>
          <p:nvPr/>
        </p:nvSpPr>
        <p:spPr>
          <a:xfrm>
            <a:off x="734040" y="3622680"/>
            <a:ext cx="3333600" cy="835200"/>
          </a:xfrm>
          <a:prstGeom prst="rect">
            <a:avLst/>
          </a:prstGeom>
          <a:solidFill>
            <a:srgbClr val="cfe7f5"/>
          </a:solidFill>
          <a:ln>
            <a:solidFill>
              <a:srgbClr val="808080"/>
            </a:solidFill>
          </a:ln>
        </p:spPr>
        <p:style>
          <a:lnRef idx="0"/>
          <a:fillRef idx="0"/>
          <a:effectRef idx="0"/>
          <a:fontRef idx="minor"/>
        </p:style>
      </p:sp>
      <p:sp>
        <p:nvSpPr>
          <p:cNvPr id="1510" name="TextShape 2"/>
          <p:cNvSpPr txBox="1"/>
          <p:nvPr/>
        </p:nvSpPr>
        <p:spPr>
          <a:xfrm>
            <a:off x="2134800" y="172080"/>
            <a:ext cx="5948640" cy="753480"/>
          </a:xfrm>
          <a:prstGeom prst="rect">
            <a:avLst/>
          </a:prstGeom>
          <a:noFill/>
          <a:ln>
            <a:noFill/>
          </a:ln>
        </p:spPr>
        <p:txBody>
          <a:bodyPr lIns="0" rIns="0" tIns="0" bIns="0" anchor="ctr">
            <a:noAutofit/>
          </a:bodyPr>
          <a:p>
            <a:pPr algn="ctr"/>
            <a:r>
              <a:rPr b="0" lang="en-US" sz="3300" spc="-1" strike="noStrike">
                <a:latin typeface="Arial"/>
              </a:rPr>
              <a:t>Focus on smaller angles</a:t>
            </a:r>
            <a:endParaRPr b="0" lang="en-US" sz="3300" spc="-1" strike="noStrike">
              <a:latin typeface="Arial"/>
            </a:endParaRPr>
          </a:p>
        </p:txBody>
      </p:sp>
      <p:sp>
        <p:nvSpPr>
          <p:cNvPr id="1511" name="TextShape 3"/>
          <p:cNvSpPr txBox="1"/>
          <p:nvPr/>
        </p:nvSpPr>
        <p:spPr>
          <a:xfrm>
            <a:off x="46800" y="968040"/>
            <a:ext cx="5301360" cy="2513880"/>
          </a:xfrm>
          <a:prstGeom prst="rect">
            <a:avLst/>
          </a:prstGeom>
          <a:noFill/>
          <a:ln>
            <a:noFill/>
          </a:ln>
        </p:spPr>
        <p:txBody>
          <a:bodyPr lIns="0" rIns="0" tIns="0" bIns="0">
            <a:normAutofit/>
          </a:bodyPr>
          <a:p>
            <a:pPr marL="432000" indent="-324000">
              <a:spcAft>
                <a:spcPts val="1057"/>
              </a:spcAft>
              <a:buClr>
                <a:srgbClr val="000000"/>
              </a:buClr>
              <a:buSzPct val="45000"/>
              <a:buFont typeface="Wingdings" charset="2"/>
              <a:buChar char=""/>
            </a:pPr>
            <a:r>
              <a:rPr b="0" lang="en-US" sz="2400" spc="-1" strike="noStrike">
                <a:latin typeface="Arial"/>
              </a:rPr>
              <a:t>Pros</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Background is smaller</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Background fluctuations smaller</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Cons:</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Modifications expected at higher R</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Biases sample towards quarks</a:t>
            </a:r>
            <a:endParaRPr b="0" lang="en-US" sz="2100" spc="-1" strike="noStrike">
              <a:latin typeface="Arial"/>
            </a:endParaRPr>
          </a:p>
        </p:txBody>
      </p:sp>
      <p:grpSp>
        <p:nvGrpSpPr>
          <p:cNvPr id="1512" name="Group 4"/>
          <p:cNvGrpSpPr/>
          <p:nvPr/>
        </p:nvGrpSpPr>
        <p:grpSpPr>
          <a:xfrm>
            <a:off x="5658840" y="1197000"/>
            <a:ext cx="3943080" cy="3574800"/>
            <a:chOff x="5658840" y="1197000"/>
            <a:chExt cx="3943080" cy="3574800"/>
          </a:xfrm>
        </p:grpSpPr>
        <p:pic>
          <p:nvPicPr>
            <p:cNvPr id="1513" name="" descr=""/>
            <p:cNvPicPr/>
            <p:nvPr/>
          </p:nvPicPr>
          <p:blipFill>
            <a:blip r:embed="rId1"/>
            <a:stretch/>
          </p:blipFill>
          <p:spPr>
            <a:xfrm>
              <a:off x="5658840" y="1197000"/>
              <a:ext cx="3943080" cy="3574800"/>
            </a:xfrm>
            <a:prstGeom prst="rect">
              <a:avLst/>
            </a:prstGeom>
            <a:ln>
              <a:noFill/>
            </a:ln>
          </p:spPr>
        </p:pic>
        <p:sp>
          <p:nvSpPr>
            <p:cNvPr id="1514" name="TextShape 5"/>
            <p:cNvSpPr txBox="1"/>
            <p:nvPr/>
          </p:nvSpPr>
          <p:spPr>
            <a:xfrm>
              <a:off x="6809760" y="1684800"/>
              <a:ext cx="1629360" cy="287640"/>
            </a:xfrm>
            <a:prstGeom prst="rect">
              <a:avLst/>
            </a:prstGeom>
            <a:noFill/>
            <a:ln>
              <a:noFill/>
            </a:ln>
          </p:spPr>
          <p:txBody>
            <a:bodyPr lIns="90000" rIns="90000" tIns="45000" bIns="45000">
              <a:noAutofit/>
            </a:bodyPr>
            <a:p>
              <a:r>
                <a:rPr b="0" lang="en-US" sz="1000" spc="-1" strike="noStrike">
                  <a:latin typeface="Arial"/>
                </a:rPr>
                <a:t>JHEP 03 (2012) 053</a:t>
              </a:r>
              <a:endParaRPr b="0" lang="en-US" sz="1000" spc="-1" strike="noStrike">
                <a:latin typeface="Arial"/>
              </a:endParaRPr>
            </a:p>
          </p:txBody>
        </p:sp>
      </p:grpSp>
      <p:sp>
        <p:nvSpPr>
          <p:cNvPr id="1515" name="TextShape 6"/>
          <p:cNvSpPr txBox="1"/>
          <p:nvPr/>
        </p:nvSpPr>
        <p:spPr>
          <a:xfrm>
            <a:off x="858960" y="3747600"/>
            <a:ext cx="3153960" cy="602280"/>
          </a:xfrm>
          <a:prstGeom prst="rect">
            <a:avLst/>
          </a:prstGeom>
          <a:noFill/>
          <a:ln>
            <a:noFill/>
          </a:ln>
        </p:spPr>
        <p:txBody>
          <a:bodyPr lIns="90000" rIns="90000" tIns="45000" bIns="45000">
            <a:noAutofit/>
          </a:bodyPr>
          <a:p>
            <a:r>
              <a:rPr b="0" i="1" lang="en-US" sz="1800" spc="-1" strike="noStrike">
                <a:latin typeface="Arial"/>
              </a:rPr>
              <a:t>Aside: “quark” and “gluon” jet only defined at leading order.</a:t>
            </a:r>
            <a:endParaRPr b="0" lang="en-US" sz="1800" spc="-1" strike="noStrike">
              <a:latin typeface="Arial"/>
            </a:endParaRPr>
          </a:p>
        </p:txBody>
      </p:sp>
    </p:spTree>
  </p:cSld>
  <mc:AlternateContent>
    <mc:Choice Requires="p14">
      <p:transition spd="slow" p14:dur="2000"/>
    </mc:Choice>
    <mc:Fallback>
      <p:transition spd="slow"/>
    </mc:Fallback>
  </mc:AlternateContent>
  <p:timing>
    <p:tnLst>
      <p:par>
        <p:cTn id="69" dur="indefinite" restart="never" nodeType="tmRoot">
          <p:childTnLst>
            <p:seq>
              <p:cTn id="70" dur="indefinite" nodeType="mainSeq">
                <p:childTnLst>
                  <p:par>
                    <p:cTn id="71" fill="hold">
                      <p:stCondLst>
                        <p:cond delay="indefinite"/>
                      </p:stCondLst>
                      <p:childTnLst>
                        <p:par>
                          <p:cTn id="72" fill="hold">
                            <p:stCondLst>
                              <p:cond delay="0"/>
                            </p:stCondLst>
                            <p:childTnLst>
                              <p:par>
                                <p:cTn id="73" nodeType="clickEffect" fill="hold" presetClass="entr" presetID="1">
                                  <p:stCondLst>
                                    <p:cond delay="0"/>
                                  </p:stCondLst>
                                  <p:childTnLst>
                                    <p:set>
                                      <p:cBhvr>
                                        <p:cTn id="74" dur="1" fill="hold">
                                          <p:stCondLst>
                                            <p:cond delay="0"/>
                                          </p:stCondLst>
                                        </p:cTn>
                                        <p:tgtEl>
                                          <p:spTgt spid="15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6" name="TextShape 1"/>
          <p:cNvSpPr txBox="1"/>
          <p:nvPr/>
        </p:nvSpPr>
        <p:spPr>
          <a:xfrm>
            <a:off x="504000" y="301320"/>
            <a:ext cx="9071640" cy="776160"/>
          </a:xfrm>
          <a:prstGeom prst="rect">
            <a:avLst/>
          </a:prstGeom>
          <a:noFill/>
          <a:ln>
            <a:noFill/>
          </a:ln>
        </p:spPr>
        <p:txBody>
          <a:bodyPr lIns="0" rIns="0" tIns="0" bIns="0" anchor="ctr">
            <a:noAutofit/>
          </a:bodyPr>
          <a:p>
            <a:pPr algn="ctr"/>
            <a:r>
              <a:rPr b="0" lang="en-US" sz="3300" spc="-1" strike="noStrike">
                <a:latin typeface="Arial"/>
              </a:rPr>
              <a:t>Focus on high p</a:t>
            </a:r>
            <a:r>
              <a:rPr b="0" lang="en-US" sz="3300" spc="-1" strike="noStrike" baseline="-14000000">
                <a:latin typeface="Arial"/>
              </a:rPr>
              <a:t>T</a:t>
            </a:r>
            <a:endParaRPr b="0" lang="en-US" sz="3300" spc="-1" strike="noStrike">
              <a:latin typeface="Arial"/>
            </a:endParaRPr>
          </a:p>
        </p:txBody>
      </p:sp>
      <p:sp>
        <p:nvSpPr>
          <p:cNvPr id="1517" name="TextShape 2"/>
          <p:cNvSpPr txBox="1"/>
          <p:nvPr/>
        </p:nvSpPr>
        <p:spPr>
          <a:xfrm>
            <a:off x="46800" y="1007280"/>
            <a:ext cx="5160600" cy="3483720"/>
          </a:xfrm>
          <a:prstGeom prst="rect">
            <a:avLst/>
          </a:prstGeom>
          <a:noFill/>
          <a:ln>
            <a:noFill/>
          </a:ln>
        </p:spPr>
        <p:txBody>
          <a:bodyPr lIns="0" rIns="0" tIns="0" bIns="0">
            <a:normAutofit/>
          </a:bodyPr>
          <a:p>
            <a:pPr marL="432000" indent="-324000">
              <a:spcAft>
                <a:spcPts val="1057"/>
              </a:spcAft>
              <a:buClr>
                <a:srgbClr val="000000"/>
              </a:buClr>
              <a:buSzPct val="45000"/>
              <a:buFont typeface="Wingdings" charset="2"/>
              <a:buChar char=""/>
            </a:pPr>
            <a:r>
              <a:rPr b="0" lang="en-US" sz="2400" spc="-1" strike="noStrike">
                <a:latin typeface="Arial"/>
              </a:rPr>
              <a:t>Pros:</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Reduces combinatorial background</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Cons:</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Cuts signal where we expect modifications</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Could bias towards partons which have not interacted</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Biases sample towards quark jets</a:t>
            </a:r>
            <a:endParaRPr b="0" lang="en-US" sz="2100" spc="-1" strike="noStrike">
              <a:latin typeface="Arial"/>
            </a:endParaRPr>
          </a:p>
        </p:txBody>
      </p:sp>
      <p:pic>
        <p:nvPicPr>
          <p:cNvPr id="1518" name="" descr=""/>
          <p:cNvPicPr/>
          <p:nvPr/>
        </p:nvPicPr>
        <p:blipFill>
          <a:blip r:embed="rId1"/>
          <a:stretch/>
        </p:blipFill>
        <p:spPr>
          <a:xfrm>
            <a:off x="2971080" y="6047280"/>
            <a:ext cx="731520" cy="713160"/>
          </a:xfrm>
          <a:prstGeom prst="rect">
            <a:avLst/>
          </a:prstGeom>
          <a:ln>
            <a:noFill/>
          </a:ln>
        </p:spPr>
      </p:pic>
      <p:grpSp>
        <p:nvGrpSpPr>
          <p:cNvPr id="1519" name="Group 3"/>
          <p:cNvGrpSpPr/>
          <p:nvPr/>
        </p:nvGrpSpPr>
        <p:grpSpPr>
          <a:xfrm>
            <a:off x="2026800" y="5971320"/>
            <a:ext cx="914400" cy="914400"/>
            <a:chOff x="2026800" y="5971320"/>
            <a:chExt cx="914400" cy="914400"/>
          </a:xfrm>
        </p:grpSpPr>
        <p:pic>
          <p:nvPicPr>
            <p:cNvPr id="1520" name="" descr=""/>
            <p:cNvPicPr/>
            <p:nvPr/>
          </p:nvPicPr>
          <p:blipFill>
            <a:blip r:embed="rId2"/>
            <a:stretch/>
          </p:blipFill>
          <p:spPr>
            <a:xfrm>
              <a:off x="2026800" y="5971320"/>
              <a:ext cx="914400" cy="914400"/>
            </a:xfrm>
            <a:prstGeom prst="rect">
              <a:avLst/>
            </a:prstGeom>
            <a:ln>
              <a:noFill/>
            </a:ln>
          </p:spPr>
        </p:pic>
        <p:grpSp>
          <p:nvGrpSpPr>
            <p:cNvPr id="1521" name="Group 4"/>
            <p:cNvGrpSpPr/>
            <p:nvPr/>
          </p:nvGrpSpPr>
          <p:grpSpPr>
            <a:xfrm>
              <a:off x="2074320" y="6120360"/>
              <a:ext cx="675360" cy="645840"/>
              <a:chOff x="2074320" y="6120360"/>
              <a:chExt cx="675360" cy="645840"/>
            </a:xfrm>
          </p:grpSpPr>
          <p:sp>
            <p:nvSpPr>
              <p:cNvPr id="1522" name="Line 5"/>
              <p:cNvSpPr/>
              <p:nvPr/>
            </p:nvSpPr>
            <p:spPr>
              <a:xfrm flipV="1">
                <a:off x="2074320" y="6120360"/>
                <a:ext cx="630720" cy="643680"/>
              </a:xfrm>
              <a:prstGeom prst="line">
                <a:avLst/>
              </a:prstGeom>
              <a:ln w="29160">
                <a:solidFill>
                  <a:srgbClr val="ff0000"/>
                </a:solidFill>
                <a:round/>
              </a:ln>
            </p:spPr>
            <p:style>
              <a:lnRef idx="0"/>
              <a:fillRef idx="0"/>
              <a:effectRef idx="0"/>
              <a:fontRef idx="minor"/>
            </p:style>
          </p:sp>
          <p:sp>
            <p:nvSpPr>
              <p:cNvPr id="1523" name="Line 6"/>
              <p:cNvSpPr/>
              <p:nvPr/>
            </p:nvSpPr>
            <p:spPr>
              <a:xfrm>
                <a:off x="2118960" y="6122520"/>
                <a:ext cx="630720" cy="643680"/>
              </a:xfrm>
              <a:prstGeom prst="line">
                <a:avLst/>
              </a:prstGeom>
              <a:ln w="29160">
                <a:solidFill>
                  <a:srgbClr val="ff0000"/>
                </a:solidFill>
                <a:round/>
              </a:ln>
            </p:spPr>
            <p:style>
              <a:lnRef idx="0"/>
              <a:fillRef idx="0"/>
              <a:effectRef idx="0"/>
              <a:fontRef idx="minor"/>
            </p:style>
          </p:sp>
        </p:grpSp>
      </p:grpSp>
      <p:grpSp>
        <p:nvGrpSpPr>
          <p:cNvPr id="1524" name="Group 7"/>
          <p:cNvGrpSpPr/>
          <p:nvPr/>
        </p:nvGrpSpPr>
        <p:grpSpPr>
          <a:xfrm>
            <a:off x="5526360" y="1499040"/>
            <a:ext cx="4188600" cy="2982600"/>
            <a:chOff x="5526360" y="1499040"/>
            <a:chExt cx="4188600" cy="2982600"/>
          </a:xfrm>
        </p:grpSpPr>
        <p:grpSp>
          <p:nvGrpSpPr>
            <p:cNvPr id="1525" name="Group 8"/>
            <p:cNvGrpSpPr/>
            <p:nvPr/>
          </p:nvGrpSpPr>
          <p:grpSpPr>
            <a:xfrm>
              <a:off x="5526360" y="1738440"/>
              <a:ext cx="3996000" cy="2743200"/>
              <a:chOff x="5526360" y="1738440"/>
              <a:chExt cx="3996000" cy="2743200"/>
            </a:xfrm>
          </p:grpSpPr>
          <p:pic>
            <p:nvPicPr>
              <p:cNvPr id="1526" name="" descr=""/>
              <p:cNvPicPr/>
              <p:nvPr/>
            </p:nvPicPr>
            <p:blipFill>
              <a:blip r:embed="rId3"/>
              <a:stretch/>
            </p:blipFill>
            <p:spPr>
              <a:xfrm>
                <a:off x="5526360" y="1738440"/>
                <a:ext cx="3996000" cy="2743200"/>
              </a:xfrm>
              <a:prstGeom prst="rect">
                <a:avLst/>
              </a:prstGeom>
              <a:ln>
                <a:noFill/>
              </a:ln>
            </p:spPr>
          </p:pic>
          <p:pic>
            <p:nvPicPr>
              <p:cNvPr id="1527" name="" descr=""/>
              <p:cNvPicPr/>
              <p:nvPr/>
            </p:nvPicPr>
            <p:blipFill>
              <a:blip r:embed="rId4"/>
              <a:stretch/>
            </p:blipFill>
            <p:spPr>
              <a:xfrm>
                <a:off x="7879680" y="3565080"/>
                <a:ext cx="457200" cy="594360"/>
              </a:xfrm>
              <a:prstGeom prst="rect">
                <a:avLst/>
              </a:prstGeom>
              <a:ln>
                <a:noFill/>
              </a:ln>
            </p:spPr>
          </p:pic>
          <p:pic>
            <p:nvPicPr>
              <p:cNvPr id="1528" name="" descr=""/>
              <p:cNvPicPr/>
              <p:nvPr/>
            </p:nvPicPr>
            <p:blipFill>
              <a:blip r:embed="rId5"/>
              <a:stretch/>
            </p:blipFill>
            <p:spPr>
              <a:xfrm>
                <a:off x="5926320" y="3448440"/>
                <a:ext cx="731520" cy="713160"/>
              </a:xfrm>
              <a:prstGeom prst="rect">
                <a:avLst/>
              </a:prstGeom>
              <a:ln>
                <a:noFill/>
              </a:ln>
            </p:spPr>
          </p:pic>
          <p:pic>
            <p:nvPicPr>
              <p:cNvPr id="1529" name="" descr=""/>
              <p:cNvPicPr/>
              <p:nvPr/>
            </p:nvPicPr>
            <p:blipFill>
              <a:blip r:embed="rId6"/>
              <a:stretch/>
            </p:blipFill>
            <p:spPr>
              <a:xfrm>
                <a:off x="6695280" y="3407400"/>
                <a:ext cx="914400" cy="914400"/>
              </a:xfrm>
              <a:prstGeom prst="rect">
                <a:avLst/>
              </a:prstGeom>
              <a:ln>
                <a:noFill/>
              </a:ln>
            </p:spPr>
          </p:pic>
        </p:grpSp>
        <p:sp>
          <p:nvSpPr>
            <p:cNvPr id="1530" name="TextShape 9"/>
            <p:cNvSpPr txBox="1"/>
            <p:nvPr/>
          </p:nvSpPr>
          <p:spPr>
            <a:xfrm>
              <a:off x="5854680" y="1499040"/>
              <a:ext cx="3860280" cy="400320"/>
            </a:xfrm>
            <a:prstGeom prst="rect">
              <a:avLst/>
            </a:prstGeom>
            <a:noFill/>
            <a:ln>
              <a:noFill/>
            </a:ln>
          </p:spPr>
          <p:txBody>
            <a:bodyPr lIns="90000" rIns="90000" tIns="45000" bIns="45000">
              <a:noAutofit/>
            </a:bodyPr>
            <a:p>
              <a:r>
                <a:rPr b="0" lang="en-US" sz="1800" spc="-1" strike="noStrike">
                  <a:solidFill>
                    <a:srgbClr val="000000"/>
                  </a:solidFill>
                  <a:latin typeface="Arial"/>
                </a:rPr>
                <a:t>PoS High-pTphysics09:023,2009</a:t>
              </a:r>
              <a:endParaRPr b="0" lang="en-US" sz="1800" spc="-1" strike="noStrike">
                <a:solidFill>
                  <a:srgbClr val="000000"/>
                </a:solidFill>
                <a:latin typeface="Arial"/>
              </a:endParaRPr>
            </a:p>
          </p:txBody>
        </p:sp>
      </p:grpSp>
      <p:grpSp>
        <p:nvGrpSpPr>
          <p:cNvPr id="1531" name="Group 10"/>
          <p:cNvGrpSpPr/>
          <p:nvPr/>
        </p:nvGrpSpPr>
        <p:grpSpPr>
          <a:xfrm>
            <a:off x="1247760" y="4284000"/>
            <a:ext cx="3129120" cy="679320"/>
            <a:chOff x="1247760" y="4284000"/>
            <a:chExt cx="3129120" cy="679320"/>
          </a:xfrm>
        </p:grpSpPr>
        <p:sp>
          <p:nvSpPr>
            <p:cNvPr id="1532" name="CustomShape 11"/>
            <p:cNvSpPr/>
            <p:nvPr/>
          </p:nvSpPr>
          <p:spPr>
            <a:xfrm>
              <a:off x="1247760" y="4284000"/>
              <a:ext cx="3129120" cy="679320"/>
            </a:xfrm>
            <a:prstGeom prst="rect">
              <a:avLst/>
            </a:prstGeom>
            <a:solidFill>
              <a:srgbClr val="c0c0c0"/>
            </a:solidFill>
            <a:ln>
              <a:solidFill>
                <a:srgbClr val="000000"/>
              </a:solidFill>
            </a:ln>
          </p:spPr>
          <p:style>
            <a:lnRef idx="0"/>
            <a:fillRef idx="0"/>
            <a:effectRef idx="0"/>
            <a:fontRef idx="minor"/>
          </p:style>
        </p:sp>
        <p:sp>
          <p:nvSpPr>
            <p:cNvPr id="1533" name="TextShape 12"/>
            <p:cNvSpPr txBox="1"/>
            <p:nvPr/>
          </p:nvSpPr>
          <p:spPr>
            <a:xfrm>
              <a:off x="1270800" y="4311720"/>
              <a:ext cx="3093480" cy="602280"/>
            </a:xfrm>
            <a:prstGeom prst="rect">
              <a:avLst/>
            </a:prstGeom>
            <a:noFill/>
            <a:ln>
              <a:noFill/>
            </a:ln>
          </p:spPr>
          <p:txBody>
            <a:bodyPr lIns="90000" rIns="90000" tIns="45000" bIns="45000">
              <a:noAutofit/>
            </a:bodyPr>
            <a:p>
              <a:r>
                <a:rPr b="0" lang="en-US" sz="1800" spc="-1" strike="noStrike">
                  <a:latin typeface="Arial"/>
                </a:rPr>
                <a:t>“</a:t>
              </a:r>
              <a:r>
                <a:rPr b="0" lang="en-US" sz="1800" spc="-1" strike="noStrike">
                  <a:latin typeface="Arial"/>
                </a:rPr>
                <a:t>Quark” and “gluon” jets only defined at leading order!</a:t>
              </a:r>
              <a:endParaRPr b="0" lang="en-US" sz="1800" spc="-1" strike="noStrike">
                <a:latin typeface="Arial"/>
              </a:endParaRPr>
            </a:p>
          </p:txBody>
        </p:sp>
      </p:grpSp>
    </p:spTree>
  </p:cSld>
  <mc:AlternateContent>
    <mc:Choice Requires="p14">
      <p:transition spd="slow" p14:dur="2000"/>
    </mc:Choice>
    <mc:Fallback>
      <p:transition spd="slow"/>
    </mc:Fallback>
  </mc:AlternateContent>
  <p:timing>
    <p:tnLst>
      <p:par>
        <p:cTn id="75" dur="indefinite" restart="never" nodeType="tmRoot">
          <p:childTnLst>
            <p:seq>
              <p:cTn id="76" dur="indefinite" nodeType="mainSeq">
                <p:childTnLst>
                  <p:par>
                    <p:cTn id="77" fill="hold">
                      <p:stCondLst>
                        <p:cond delay="indefinite"/>
                      </p:stCondLst>
                      <p:childTnLst>
                        <p:par>
                          <p:cTn id="78" fill="hold">
                            <p:stCondLst>
                              <p:cond delay="0"/>
                            </p:stCondLst>
                            <p:childTnLst>
                              <p:par>
                                <p:cTn id="79" nodeType="clickEffect" fill="hold" presetClass="entr" presetID="1">
                                  <p:stCondLst>
                                    <p:cond delay="0"/>
                                  </p:stCondLst>
                                  <p:childTnLst>
                                    <p:set>
                                      <p:cBhvr>
                                        <p:cTn id="80" dur="1" fill="hold">
                                          <p:stCondLst>
                                            <p:cond delay="0"/>
                                          </p:stCondLst>
                                        </p:cTn>
                                        <p:tgtEl>
                                          <p:spTgt spid="1533">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4" name="TextShape 1"/>
          <p:cNvSpPr txBox="1"/>
          <p:nvPr/>
        </p:nvSpPr>
        <p:spPr>
          <a:xfrm>
            <a:off x="756000" y="90360"/>
            <a:ext cx="6000120" cy="672480"/>
          </a:xfrm>
          <a:prstGeom prst="rect">
            <a:avLst/>
          </a:prstGeom>
          <a:noFill/>
          <a:ln>
            <a:noFill/>
          </a:ln>
        </p:spPr>
        <p:txBody>
          <a:bodyPr anchor="b">
            <a:noAutofit/>
          </a:bodyPr>
          <a:p>
            <a:pPr algn="ctr">
              <a:lnSpc>
                <a:spcPct val="100000"/>
              </a:lnSpc>
            </a:pPr>
            <a:r>
              <a:rPr b="1" lang="en-US" sz="3300" spc="-1" strike="noStrike">
                <a:solidFill>
                  <a:srgbClr val="000000"/>
                </a:solidFill>
                <a:latin typeface="Times New Roman"/>
              </a:rPr>
              <a:t>Area-based subtraction</a:t>
            </a:r>
            <a:endParaRPr b="0" lang="en-US" sz="3300" spc="-1" strike="noStrike">
              <a:latin typeface="Arial"/>
            </a:endParaRPr>
          </a:p>
        </p:txBody>
      </p:sp>
      <p:sp>
        <p:nvSpPr>
          <p:cNvPr id="1535" name="TextShape 2"/>
          <p:cNvSpPr txBox="1"/>
          <p:nvPr/>
        </p:nvSpPr>
        <p:spPr>
          <a:xfrm>
            <a:off x="0" y="-1440000"/>
            <a:ext cx="360" cy="200160"/>
          </a:xfrm>
          <a:prstGeom prst="rect">
            <a:avLst/>
          </a:prstGeom>
          <a:noFill/>
          <a:ln>
            <a:noFill/>
          </a:ln>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pic>
        <p:nvPicPr>
          <p:cNvPr id="1536" name="Picture 7_1" descr=""/>
          <p:cNvPicPr/>
          <p:nvPr/>
        </p:nvPicPr>
        <p:blipFill>
          <a:blip r:embed="rId1"/>
          <a:srcRect l="6825" t="2197" r="3967" b="0"/>
          <a:stretch/>
        </p:blipFill>
        <p:spPr>
          <a:xfrm>
            <a:off x="5939640" y="36720"/>
            <a:ext cx="3325680" cy="5497560"/>
          </a:xfrm>
          <a:prstGeom prst="rect">
            <a:avLst/>
          </a:prstGeom>
          <a:ln>
            <a:noFill/>
          </a:ln>
        </p:spPr>
      </p:pic>
      <p:sp>
        <p:nvSpPr>
          <p:cNvPr id="1537" name="CustomShape 3"/>
          <p:cNvSpPr/>
          <p:nvPr/>
        </p:nvSpPr>
        <p:spPr>
          <a:xfrm>
            <a:off x="2350440" y="4134240"/>
            <a:ext cx="2724480" cy="4255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200" spc="-1" strike="noStrike">
                <a:solidFill>
                  <a:srgbClr val="ff0000"/>
                </a:solidFill>
                <a:latin typeface="Times New Roman"/>
              </a:rPr>
              <a:t>Combinatorial “jets”</a:t>
            </a:r>
            <a:endParaRPr b="1" lang="en-US" sz="2200" spc="-1" strike="noStrike">
              <a:solidFill>
                <a:srgbClr val="ff0000"/>
              </a:solidFill>
              <a:latin typeface="Times New Roman"/>
            </a:endParaRPr>
          </a:p>
        </p:txBody>
      </p:sp>
      <p:sp>
        <p:nvSpPr>
          <p:cNvPr id="1538" name="CustomShape 4"/>
          <p:cNvSpPr/>
          <p:nvPr/>
        </p:nvSpPr>
        <p:spPr>
          <a:xfrm flipV="1">
            <a:off x="4926600" y="1420920"/>
            <a:ext cx="1854720" cy="2779200"/>
          </a:xfrm>
          <a:custGeom>
            <a:avLst/>
            <a:gdLst/>
            <a:ahLst/>
            <a:rect l="l" t="t" r="r" b="b"/>
            <a:pathLst>
              <a:path w="21600" h="21600">
                <a:moveTo>
                  <a:pt x="0" y="0"/>
                </a:moveTo>
                <a:lnTo>
                  <a:pt x="21600" y="21600"/>
                </a:lnTo>
              </a:path>
            </a:pathLst>
          </a:custGeom>
          <a:noFill/>
          <a:ln w="25560">
            <a:solidFill>
              <a:srgbClr val="ff0000"/>
            </a:solidFill>
            <a:round/>
            <a:tailEnd len="med" type="arrow" w="med"/>
          </a:ln>
        </p:spPr>
        <p:style>
          <a:lnRef idx="0"/>
          <a:fillRef idx="0"/>
          <a:effectRef idx="0"/>
          <a:fontRef idx="minor"/>
        </p:style>
      </p:sp>
      <p:sp>
        <p:nvSpPr>
          <p:cNvPr id="1539" name="TextShape 5"/>
          <p:cNvSpPr txBox="1"/>
          <p:nvPr/>
        </p:nvSpPr>
        <p:spPr>
          <a:xfrm>
            <a:off x="93600" y="1100880"/>
            <a:ext cx="4637520" cy="4153680"/>
          </a:xfrm>
          <a:prstGeom prst="rect">
            <a:avLst/>
          </a:prstGeom>
          <a:noFill/>
          <a:ln>
            <a:noFill/>
          </a:ln>
        </p:spPr>
        <p:txBody>
          <a:bodyPr>
            <a:normAutofit/>
          </a:bodyPr>
          <a:p>
            <a:pPr>
              <a:lnSpc>
                <a:spcPct val="100000"/>
              </a:lnSpc>
              <a:spcBef>
                <a:spcPts val="2001"/>
              </a:spcBef>
              <a:spcAft>
                <a:spcPts val="1417"/>
              </a:spcAft>
              <a:buSzPct val="100000"/>
              <a:buBlip>
                <a:blip r:embed="rId2"/>
              </a:buBlip>
            </a:pPr>
            <a:r>
              <a:rPr b="0" lang="en-US" sz="2400" spc="-1" strike="noStrike">
                <a:solidFill>
                  <a:srgbClr val="000000"/>
                </a:solidFill>
                <a:latin typeface="Times New Roman"/>
              </a:rPr>
              <a:t>ALICE/STAR</a:t>
            </a:r>
            <a:endParaRPr b="0" lang="en-US" sz="2400" spc="-1" strike="noStrike">
              <a:latin typeface="Arial"/>
            </a:endParaRPr>
          </a:p>
          <a:p>
            <a:pPr>
              <a:lnSpc>
                <a:spcPct val="100000"/>
              </a:lnSpc>
              <a:spcAft>
                <a:spcPts val="1057"/>
              </a:spcAft>
              <a:buSzPct val="100000"/>
              <a:buBlip>
                <a:blip r:embed="rId3"/>
              </a:buBlip>
            </a:pPr>
            <a:r>
              <a:rPr b="0" lang="en-US" sz="2200" spc="-1" strike="noStrike">
                <a:solidFill>
                  <a:srgbClr val="000000"/>
                </a:solidFill>
                <a:latin typeface="Times New Roman"/>
              </a:rPr>
              <a:t>Require leading track p</a:t>
            </a:r>
            <a:r>
              <a:rPr b="0" lang="en-US" sz="2200" spc="-1" strike="noStrike" baseline="-14000000">
                <a:solidFill>
                  <a:srgbClr val="000000"/>
                </a:solidFill>
                <a:latin typeface="Times New Roman"/>
              </a:rPr>
              <a:t>T</a:t>
            </a:r>
            <a:r>
              <a:rPr b="0" lang="en-US" sz="2200" spc="-1" strike="noStrike">
                <a:solidFill>
                  <a:srgbClr val="000000"/>
                </a:solidFill>
                <a:latin typeface="Times New Roman"/>
              </a:rPr>
              <a:t> &gt; 5 GeV/c</a:t>
            </a:r>
            <a:endParaRPr b="0" lang="en-US" sz="2200" spc="-1" strike="noStrike">
              <a:latin typeface="Arial"/>
            </a:endParaRPr>
          </a:p>
          <a:p>
            <a:pPr lvl="1" marL="432000" indent="-216000">
              <a:lnSpc>
                <a:spcPct val="100000"/>
              </a:lnSpc>
              <a:spcAft>
                <a:spcPts val="850"/>
              </a:spcAft>
              <a:buSzPct val="100000"/>
              <a:buBlip>
                <a:blip r:embed="rId4"/>
              </a:buBlip>
            </a:pPr>
            <a:r>
              <a:rPr b="0" lang="en-US" sz="2200" spc="-1" strike="noStrike">
                <a:solidFill>
                  <a:srgbClr val="000000"/>
                </a:solidFill>
                <a:latin typeface="Times New Roman"/>
              </a:rPr>
              <a:t>Suppresses combinatorial “jets”</a:t>
            </a:r>
            <a:endParaRPr b="0" lang="en-US" sz="2200" spc="-1" strike="noStrike">
              <a:latin typeface="Arial"/>
            </a:endParaRPr>
          </a:p>
          <a:p>
            <a:pPr lvl="1" marL="432000" indent="-216000">
              <a:lnSpc>
                <a:spcPct val="100000"/>
              </a:lnSpc>
              <a:spcAft>
                <a:spcPts val="850"/>
              </a:spcAft>
              <a:buSzPct val="100000"/>
              <a:buBlip>
                <a:blip r:embed="rId5"/>
              </a:buBlip>
            </a:pPr>
            <a:r>
              <a:rPr b="0" lang="en-US" sz="2200" spc="-1" strike="noStrike">
                <a:solidFill>
                  <a:srgbClr val="000000"/>
                </a:solidFill>
                <a:latin typeface="Times New Roman"/>
              </a:rPr>
              <a:t>Biases fragmentation</a:t>
            </a:r>
            <a:endParaRPr b="0" lang="en-US" sz="2200" spc="-1" strike="noStrike">
              <a:latin typeface="Arial"/>
            </a:endParaRPr>
          </a:p>
          <a:p>
            <a:pPr>
              <a:lnSpc>
                <a:spcPct val="100000"/>
              </a:lnSpc>
              <a:spcAft>
                <a:spcPts val="1057"/>
              </a:spcAft>
              <a:buSzPct val="100000"/>
              <a:buBlip>
                <a:blip r:embed="rId6"/>
              </a:buBlip>
            </a:pPr>
            <a:r>
              <a:rPr b="0" lang="en-US" sz="2200" spc="-1" strike="noStrike">
                <a:solidFill>
                  <a:srgbClr val="000000"/>
                </a:solidFill>
                <a:latin typeface="Times New Roman"/>
              </a:rPr>
              <a:t>No threshold on constituents</a:t>
            </a:r>
            <a:endParaRPr b="0" lang="en-US" sz="2200" spc="-1" strike="noStrike">
              <a:latin typeface="Arial"/>
            </a:endParaRPr>
          </a:p>
          <a:p>
            <a:pPr>
              <a:lnSpc>
                <a:spcPct val="100000"/>
              </a:lnSpc>
              <a:spcAft>
                <a:spcPts val="1057"/>
              </a:spcAft>
              <a:buSzPct val="100000"/>
              <a:buBlip>
                <a:blip r:embed="rId7"/>
              </a:buBlip>
            </a:pPr>
            <a:r>
              <a:rPr b="0" lang="en-US" sz="2200" spc="-1" strike="noStrike">
                <a:solidFill>
                  <a:srgbClr val="000000"/>
                </a:solidFill>
                <a:latin typeface="Times New Roman"/>
              </a:rPr>
              <a:t>Limited to small R </a:t>
            </a:r>
            <a:endParaRPr b="0" lang="en-US" sz="2200" spc="-1" strike="noStrike">
              <a:latin typeface="Arial"/>
            </a:endParaRPr>
          </a:p>
        </p:txBody>
      </p:sp>
      <p:pic>
        <p:nvPicPr>
          <p:cNvPr id="1540" name="" descr=""/>
          <p:cNvPicPr/>
          <p:nvPr/>
        </p:nvPicPr>
        <p:blipFill>
          <a:blip r:embed="rId8"/>
          <a:stretch/>
        </p:blipFill>
        <p:spPr>
          <a:xfrm>
            <a:off x="8638560" y="3227400"/>
            <a:ext cx="438480" cy="550440"/>
          </a:xfrm>
          <a:prstGeom prst="rect">
            <a:avLst/>
          </a:prstGeom>
          <a:ln>
            <a:noFill/>
          </a:ln>
        </p:spPr>
      </p:pic>
      <p:pic>
        <p:nvPicPr>
          <p:cNvPr id="1541" name="" descr=""/>
          <p:cNvPicPr/>
          <p:nvPr/>
        </p:nvPicPr>
        <p:blipFill>
          <a:blip r:embed="rId9"/>
          <a:stretch/>
        </p:blipFill>
        <p:spPr>
          <a:xfrm>
            <a:off x="6451200" y="3011400"/>
            <a:ext cx="701280" cy="660240"/>
          </a:xfrm>
          <a:prstGeom prst="rect">
            <a:avLst/>
          </a:prstGeom>
          <a:ln>
            <a:noFill/>
          </a:ln>
        </p:spPr>
      </p:pic>
      <p:pic>
        <p:nvPicPr>
          <p:cNvPr id="1542" name="" descr=""/>
          <p:cNvPicPr/>
          <p:nvPr/>
        </p:nvPicPr>
        <p:blipFill>
          <a:blip r:embed="rId10"/>
          <a:stretch/>
        </p:blipFill>
        <p:spPr>
          <a:xfrm>
            <a:off x="7013160" y="2987640"/>
            <a:ext cx="876600" cy="847080"/>
          </a:xfrm>
          <a:prstGeom prst="rect">
            <a:avLst/>
          </a:prstGeom>
          <a:ln>
            <a:noFill/>
          </a:ln>
        </p:spPr>
      </p:pic>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3" name="TextShape 1"/>
          <p:cNvSpPr txBox="1"/>
          <p:nvPr/>
        </p:nvSpPr>
        <p:spPr>
          <a:xfrm>
            <a:off x="504000" y="225720"/>
            <a:ext cx="9071640" cy="946800"/>
          </a:xfrm>
          <a:prstGeom prst="rect">
            <a:avLst/>
          </a:prstGeom>
          <a:noFill/>
          <a:ln>
            <a:noFill/>
          </a:ln>
        </p:spPr>
        <p:txBody>
          <a:bodyPr lIns="0" rIns="0" tIns="0" bIns="0" anchor="ctr">
            <a:noAutofit/>
          </a:bodyPr>
          <a:p>
            <a:pPr algn="ctr"/>
            <a:r>
              <a:rPr b="0" lang="en-US" sz="3300" spc="-1" strike="noStrike">
                <a:latin typeface="Arial"/>
              </a:rPr>
              <a:t>Survivor bias</a:t>
            </a:r>
            <a:endParaRPr b="0" lang="en-US" sz="3300" spc="-1" strike="noStrike">
              <a:latin typeface="Arial"/>
            </a:endParaRPr>
          </a:p>
        </p:txBody>
      </p:sp>
      <p:sp>
        <p:nvSpPr>
          <p:cNvPr id="1544" name="TextShape 2"/>
          <p:cNvSpPr txBox="1"/>
          <p:nvPr/>
        </p:nvSpPr>
        <p:spPr>
          <a:xfrm>
            <a:off x="15480" y="4424400"/>
            <a:ext cx="9993600" cy="1126800"/>
          </a:xfrm>
          <a:prstGeom prst="rect">
            <a:avLst/>
          </a:prstGeom>
          <a:noFill/>
          <a:ln>
            <a:noFill/>
          </a:ln>
        </p:spPr>
        <p:txBody>
          <a:bodyPr lIns="0" rIns="0" tIns="0" bIns="0">
            <a:normAutofit fontScale="94000"/>
          </a:bodyPr>
          <a:p>
            <a:pPr marL="432000" indent="-324000">
              <a:spcAft>
                <a:spcPts val="1057"/>
              </a:spcAft>
              <a:buClr>
                <a:srgbClr val="000000"/>
              </a:buClr>
              <a:buSzPct val="45000"/>
              <a:buFont typeface="Wingdings" charset="2"/>
              <a:buChar char=""/>
            </a:pPr>
            <a:r>
              <a:rPr b="0" lang="en-US" sz="2400" spc="-1" strike="noStrike">
                <a:latin typeface="Arial"/>
                <a:hlinkClick r:id="rId1"/>
              </a:rPr>
              <a:t>WWII Example</a:t>
            </a:r>
            <a:r>
              <a:rPr b="0" lang="en-US" sz="2400" spc="-1" strike="noStrike">
                <a:latin typeface="Arial"/>
              </a:rPr>
              <a:t>: holes planes returning indicate where it’s </a:t>
            </a:r>
            <a:r>
              <a:rPr b="0" i="1" lang="en-US" sz="2400" spc="-1" strike="noStrike">
                <a:latin typeface="Arial"/>
              </a:rPr>
              <a:t>safer</a:t>
            </a:r>
            <a:r>
              <a:rPr b="0" lang="en-US" sz="2400" spc="-1" strike="noStrike">
                <a:latin typeface="Arial"/>
              </a:rPr>
              <a:t> to get hit </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We’re looking at the jets which </a:t>
            </a:r>
            <a:r>
              <a:rPr b="0" i="1" lang="en-US" sz="2400" spc="-1" strike="noStrike">
                <a:latin typeface="Arial"/>
              </a:rPr>
              <a:t>remain</a:t>
            </a:r>
            <a:endParaRPr b="0" lang="en-US" sz="2400" spc="-1" strike="noStrike">
              <a:latin typeface="Arial"/>
            </a:endParaRPr>
          </a:p>
        </p:txBody>
      </p:sp>
      <p:pic>
        <p:nvPicPr>
          <p:cNvPr id="1545" name="" descr=""/>
          <p:cNvPicPr/>
          <p:nvPr/>
        </p:nvPicPr>
        <p:blipFill>
          <a:blip r:embed="rId2"/>
          <a:stretch/>
        </p:blipFill>
        <p:spPr>
          <a:xfrm>
            <a:off x="2818080" y="968040"/>
            <a:ext cx="4529520" cy="3376080"/>
          </a:xfrm>
          <a:prstGeom prst="rect">
            <a:avLst/>
          </a:prstGeom>
          <a:ln>
            <a:noFill/>
          </a:ln>
        </p:spPr>
      </p:pic>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46" name="" descr=""/>
          <p:cNvPicPr/>
          <p:nvPr/>
        </p:nvPicPr>
        <p:blipFill>
          <a:blip r:embed="rId1"/>
          <a:stretch/>
        </p:blipFill>
        <p:spPr>
          <a:xfrm>
            <a:off x="2880" y="5400"/>
            <a:ext cx="11667600" cy="5829480"/>
          </a:xfrm>
          <a:prstGeom prst="rect">
            <a:avLst/>
          </a:prstGeom>
          <a:ln>
            <a:noFill/>
          </a:ln>
        </p:spPr>
      </p:pic>
      <p:sp>
        <p:nvSpPr>
          <p:cNvPr id="1547" name="TextShape 1"/>
          <p:cNvSpPr txBox="1"/>
          <p:nvPr/>
        </p:nvSpPr>
        <p:spPr>
          <a:xfrm>
            <a:off x="1794240" y="5454720"/>
            <a:ext cx="6720120" cy="281160"/>
          </a:xfrm>
          <a:prstGeom prst="rect">
            <a:avLst/>
          </a:prstGeom>
          <a:noFill/>
          <a:ln>
            <a:noFill/>
          </a:ln>
        </p:spPr>
        <p:txBody>
          <a:bodyPr lIns="90000" rIns="90000" tIns="45000" bIns="45000">
            <a:noAutofit/>
          </a:bodyPr>
          <a:p>
            <a:r>
              <a:rPr b="0" lang="en-US" sz="1350" spc="-1" strike="noStrike">
                <a:latin typeface="Arial"/>
              </a:rPr>
              <a:t>http://walkthewilderness.net/animals-of-india-72-asiatic-elephant/</a:t>
            </a:r>
            <a:endParaRPr b="0" lang="en-US" sz="135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8" name="TextShape 1"/>
          <p:cNvSpPr txBox="1"/>
          <p:nvPr/>
        </p:nvSpPr>
        <p:spPr>
          <a:xfrm>
            <a:off x="540000" y="93600"/>
            <a:ext cx="9071640" cy="751680"/>
          </a:xfrm>
          <a:prstGeom prst="rect">
            <a:avLst/>
          </a:prstGeom>
          <a:noFill/>
          <a:ln>
            <a:noFill/>
          </a:ln>
        </p:spPr>
        <p:txBody>
          <a:bodyPr lIns="0" rIns="0" tIns="0" bIns="0" anchor="ctr">
            <a:noAutofit/>
          </a:bodyPr>
          <a:p>
            <a:pPr algn="ctr"/>
            <a:r>
              <a:rPr b="0" lang="en-US" sz="3300" spc="-1" strike="noStrike">
                <a:latin typeface="Arial"/>
              </a:rPr>
              <a:t>Probing the Quark Gluon Plasma</a:t>
            </a:r>
            <a:endParaRPr b="0" lang="en-US" sz="3300" spc="-1" strike="noStrike">
              <a:latin typeface="Arial"/>
            </a:endParaRPr>
          </a:p>
        </p:txBody>
      </p:sp>
      <p:sp>
        <p:nvSpPr>
          <p:cNvPr id="539" name="TextShape 2"/>
          <p:cNvSpPr txBox="1"/>
          <p:nvPr/>
        </p:nvSpPr>
        <p:spPr>
          <a:xfrm>
            <a:off x="1231560" y="3794040"/>
            <a:ext cx="7800120" cy="1663560"/>
          </a:xfrm>
          <a:prstGeom prst="rect">
            <a:avLst/>
          </a:prstGeom>
          <a:noFill/>
          <a:ln>
            <a:noFill/>
          </a:ln>
        </p:spPr>
        <p:txBody>
          <a:bodyPr lIns="90000" rIns="90000" tIns="45000" bIns="45000">
            <a:noAutofit/>
          </a:bodyPr>
          <a:p>
            <a:r>
              <a:rPr b="0" lang="en-US" sz="3000" spc="-1" strike="noStrike">
                <a:latin typeface="Times New Roman"/>
              </a:rPr>
              <a:t>Want a probe which traveled through the collision</a:t>
            </a:r>
            <a:endParaRPr b="0" lang="en-US" sz="3000" spc="-1" strike="noStrike">
              <a:latin typeface="Arial"/>
            </a:endParaRPr>
          </a:p>
          <a:p>
            <a:r>
              <a:rPr b="0" lang="en-US" sz="3000" spc="-1" strike="noStrike">
                <a:latin typeface="Times New Roman"/>
              </a:rPr>
              <a:t>QGP is very short-lived (~1-10 fm/c) </a:t>
            </a:r>
            <a:r>
              <a:rPr b="0" lang="en-US" sz="3000" spc="-1" strike="noStrike">
                <a:latin typeface="Times New Roman"/>
                <a:ea typeface="Times New Roman"/>
              </a:rPr>
              <a:t>→</a:t>
            </a:r>
            <a:r>
              <a:rPr b="0" lang="en-US" sz="3000" spc="-1" strike="noStrike">
                <a:latin typeface="Times New Roman"/>
              </a:rPr>
              <a:t> </a:t>
            </a:r>
            <a:endParaRPr b="0" lang="en-US" sz="3000" spc="-1" strike="noStrike">
              <a:latin typeface="Arial"/>
            </a:endParaRPr>
          </a:p>
          <a:p>
            <a:r>
              <a:rPr b="0" lang="en-US" sz="3000" spc="-1" strike="noStrike">
                <a:latin typeface="Times New Roman"/>
              </a:rPr>
              <a:t>	</a:t>
            </a:r>
            <a:r>
              <a:rPr b="0" lang="en-US" sz="3000" spc="-1" strike="noStrike">
                <a:latin typeface="Times New Roman"/>
              </a:rPr>
              <a:t>cannot use an external probe</a:t>
            </a:r>
            <a:endParaRPr b="0" lang="en-US" sz="3000" spc="-1" strike="noStrike">
              <a:latin typeface="Arial"/>
            </a:endParaRPr>
          </a:p>
        </p:txBody>
      </p:sp>
      <p:grpSp>
        <p:nvGrpSpPr>
          <p:cNvPr id="540" name="Group 3"/>
          <p:cNvGrpSpPr/>
          <p:nvPr/>
        </p:nvGrpSpPr>
        <p:grpSpPr>
          <a:xfrm>
            <a:off x="1206000" y="1253520"/>
            <a:ext cx="7770240" cy="1910880"/>
            <a:chOff x="1206000" y="1253520"/>
            <a:chExt cx="7770240" cy="1910880"/>
          </a:xfrm>
        </p:grpSpPr>
        <p:sp>
          <p:nvSpPr>
            <p:cNvPr id="541" name="Freeform 4"/>
            <p:cNvSpPr/>
            <p:nvPr/>
          </p:nvSpPr>
          <p:spPr>
            <a:xfrm>
              <a:off x="1796040" y="2323440"/>
              <a:ext cx="2815560" cy="311040"/>
            </a:xfrm>
            <a:custGeom>
              <a:avLst/>
              <a:gdLst/>
              <a:ahLst/>
              <a:rect l="0" t="0" r="r" b="b"/>
              <a:pathLst>
                <a:path w="7821" h="864">
                  <a:moveTo>
                    <a:pt x="196" y="748"/>
                  </a:moveTo>
                  <a:cubicBezTo>
                    <a:pt x="196" y="115"/>
                    <a:pt x="0" y="196"/>
                    <a:pt x="196" y="115"/>
                  </a:cubicBezTo>
                  <a:cubicBezTo>
                    <a:pt x="473" y="0"/>
                    <a:pt x="554" y="863"/>
                    <a:pt x="831" y="748"/>
                  </a:cubicBezTo>
                  <a:cubicBezTo>
                    <a:pt x="1027" y="667"/>
                    <a:pt x="635" y="196"/>
                    <a:pt x="831" y="115"/>
                  </a:cubicBezTo>
                  <a:cubicBezTo>
                    <a:pt x="1108" y="0"/>
                    <a:pt x="1230" y="846"/>
                    <a:pt x="1468" y="748"/>
                  </a:cubicBezTo>
                  <a:cubicBezTo>
                    <a:pt x="1706" y="650"/>
                    <a:pt x="1270" y="196"/>
                    <a:pt x="1468" y="115"/>
                  </a:cubicBezTo>
                  <a:cubicBezTo>
                    <a:pt x="1745" y="0"/>
                    <a:pt x="1867" y="846"/>
                    <a:pt x="2102" y="748"/>
                  </a:cubicBezTo>
                  <a:cubicBezTo>
                    <a:pt x="2337" y="650"/>
                    <a:pt x="1907" y="196"/>
                    <a:pt x="2102" y="115"/>
                  </a:cubicBezTo>
                  <a:cubicBezTo>
                    <a:pt x="2379" y="0"/>
                    <a:pt x="2501" y="846"/>
                    <a:pt x="2737" y="748"/>
                  </a:cubicBezTo>
                  <a:cubicBezTo>
                    <a:pt x="2973" y="650"/>
                    <a:pt x="2541" y="196"/>
                    <a:pt x="2737" y="115"/>
                  </a:cubicBezTo>
                  <a:cubicBezTo>
                    <a:pt x="3014" y="0"/>
                    <a:pt x="3136" y="846"/>
                    <a:pt x="3372" y="748"/>
                  </a:cubicBezTo>
                  <a:cubicBezTo>
                    <a:pt x="3608" y="650"/>
                    <a:pt x="3176" y="196"/>
                    <a:pt x="3372" y="115"/>
                  </a:cubicBezTo>
                  <a:cubicBezTo>
                    <a:pt x="3649" y="0"/>
                    <a:pt x="3771" y="846"/>
                    <a:pt x="4007" y="748"/>
                  </a:cubicBezTo>
                  <a:cubicBezTo>
                    <a:pt x="4243" y="650"/>
                    <a:pt x="3811" y="196"/>
                    <a:pt x="4007" y="115"/>
                  </a:cubicBezTo>
                  <a:cubicBezTo>
                    <a:pt x="4284" y="0"/>
                    <a:pt x="4406" y="846"/>
                    <a:pt x="4644" y="748"/>
                  </a:cubicBezTo>
                  <a:cubicBezTo>
                    <a:pt x="4882" y="650"/>
                    <a:pt x="4448" y="196"/>
                    <a:pt x="4644" y="115"/>
                  </a:cubicBezTo>
                  <a:cubicBezTo>
                    <a:pt x="4921" y="0"/>
                    <a:pt x="5043" y="846"/>
                    <a:pt x="5278" y="748"/>
                  </a:cubicBezTo>
                  <a:cubicBezTo>
                    <a:pt x="5513" y="650"/>
                    <a:pt x="5083" y="196"/>
                    <a:pt x="5278" y="115"/>
                  </a:cubicBezTo>
                  <a:cubicBezTo>
                    <a:pt x="5555" y="0"/>
                    <a:pt x="5677" y="846"/>
                    <a:pt x="5913" y="748"/>
                  </a:cubicBezTo>
                  <a:cubicBezTo>
                    <a:pt x="6149" y="650"/>
                    <a:pt x="5717" y="196"/>
                    <a:pt x="5913" y="115"/>
                  </a:cubicBezTo>
                  <a:cubicBezTo>
                    <a:pt x="6190" y="0"/>
                    <a:pt x="6312" y="846"/>
                    <a:pt x="6548" y="748"/>
                  </a:cubicBezTo>
                  <a:cubicBezTo>
                    <a:pt x="6784" y="650"/>
                    <a:pt x="6352" y="196"/>
                    <a:pt x="6548" y="115"/>
                  </a:cubicBezTo>
                  <a:cubicBezTo>
                    <a:pt x="6825" y="0"/>
                    <a:pt x="6947" y="846"/>
                    <a:pt x="7183" y="748"/>
                  </a:cubicBezTo>
                  <a:cubicBezTo>
                    <a:pt x="7419" y="650"/>
                    <a:pt x="6987" y="196"/>
                    <a:pt x="7183" y="115"/>
                  </a:cubicBezTo>
                  <a:cubicBezTo>
                    <a:pt x="7460" y="0"/>
                    <a:pt x="7608" y="537"/>
                    <a:pt x="7820" y="748"/>
                  </a:cubicBezTo>
                </a:path>
              </a:pathLst>
            </a:custGeom>
            <a:ln>
              <a:solidFill>
                <a:srgbClr val="000000"/>
              </a:solidFill>
            </a:ln>
          </p:spPr>
        </p:sp>
        <p:sp>
          <p:nvSpPr>
            <p:cNvPr id="542" name="Freeform 5"/>
            <p:cNvSpPr/>
            <p:nvPr/>
          </p:nvSpPr>
          <p:spPr>
            <a:xfrm>
              <a:off x="4584240" y="2323440"/>
              <a:ext cx="3710880" cy="311040"/>
            </a:xfrm>
            <a:custGeom>
              <a:avLst/>
              <a:gdLst/>
              <a:ahLst/>
              <a:rect l="0" t="0" r="r" b="b"/>
              <a:pathLst>
                <a:path w="10308" h="864">
                  <a:moveTo>
                    <a:pt x="259" y="748"/>
                  </a:moveTo>
                  <a:cubicBezTo>
                    <a:pt x="259" y="115"/>
                    <a:pt x="0" y="196"/>
                    <a:pt x="259" y="115"/>
                  </a:cubicBezTo>
                  <a:cubicBezTo>
                    <a:pt x="624" y="0"/>
                    <a:pt x="730" y="863"/>
                    <a:pt x="1096" y="748"/>
                  </a:cubicBezTo>
                  <a:cubicBezTo>
                    <a:pt x="1356" y="667"/>
                    <a:pt x="837" y="196"/>
                    <a:pt x="1096" y="115"/>
                  </a:cubicBezTo>
                  <a:cubicBezTo>
                    <a:pt x="1463" y="0"/>
                    <a:pt x="1624" y="846"/>
                    <a:pt x="1935" y="748"/>
                  </a:cubicBezTo>
                  <a:cubicBezTo>
                    <a:pt x="2246" y="650"/>
                    <a:pt x="1676" y="196"/>
                    <a:pt x="1935" y="115"/>
                  </a:cubicBezTo>
                  <a:cubicBezTo>
                    <a:pt x="2299" y="0"/>
                    <a:pt x="2460" y="846"/>
                    <a:pt x="2771" y="748"/>
                  </a:cubicBezTo>
                  <a:cubicBezTo>
                    <a:pt x="3082" y="650"/>
                    <a:pt x="2512" y="196"/>
                    <a:pt x="2771" y="115"/>
                  </a:cubicBezTo>
                  <a:cubicBezTo>
                    <a:pt x="3136" y="0"/>
                    <a:pt x="3297" y="846"/>
                    <a:pt x="3608" y="748"/>
                  </a:cubicBezTo>
                  <a:cubicBezTo>
                    <a:pt x="3919" y="650"/>
                    <a:pt x="3350" y="196"/>
                    <a:pt x="3608" y="115"/>
                  </a:cubicBezTo>
                  <a:cubicBezTo>
                    <a:pt x="3973" y="0"/>
                    <a:pt x="4134" y="846"/>
                    <a:pt x="4445" y="748"/>
                  </a:cubicBezTo>
                  <a:cubicBezTo>
                    <a:pt x="4756" y="650"/>
                    <a:pt x="4187" y="196"/>
                    <a:pt x="4445" y="115"/>
                  </a:cubicBezTo>
                  <a:cubicBezTo>
                    <a:pt x="4812" y="0"/>
                    <a:pt x="4973" y="846"/>
                    <a:pt x="5283" y="748"/>
                  </a:cubicBezTo>
                  <a:cubicBezTo>
                    <a:pt x="5593" y="650"/>
                    <a:pt x="5026" y="196"/>
                    <a:pt x="5283" y="115"/>
                  </a:cubicBezTo>
                  <a:cubicBezTo>
                    <a:pt x="5648" y="0"/>
                    <a:pt x="5809" y="846"/>
                    <a:pt x="6120" y="748"/>
                  </a:cubicBezTo>
                  <a:cubicBezTo>
                    <a:pt x="6431" y="650"/>
                    <a:pt x="5862" y="196"/>
                    <a:pt x="6120" y="115"/>
                  </a:cubicBezTo>
                  <a:cubicBezTo>
                    <a:pt x="6485" y="0"/>
                    <a:pt x="6646" y="846"/>
                    <a:pt x="6957" y="748"/>
                  </a:cubicBezTo>
                  <a:cubicBezTo>
                    <a:pt x="7268" y="650"/>
                    <a:pt x="6699" y="196"/>
                    <a:pt x="6957" y="115"/>
                  </a:cubicBezTo>
                  <a:cubicBezTo>
                    <a:pt x="7323" y="0"/>
                    <a:pt x="7483" y="846"/>
                    <a:pt x="7797" y="748"/>
                  </a:cubicBezTo>
                  <a:cubicBezTo>
                    <a:pt x="8111" y="650"/>
                    <a:pt x="7536" y="196"/>
                    <a:pt x="7797" y="115"/>
                  </a:cubicBezTo>
                  <a:cubicBezTo>
                    <a:pt x="8162" y="0"/>
                    <a:pt x="8322" y="846"/>
                    <a:pt x="8633" y="748"/>
                  </a:cubicBezTo>
                  <a:cubicBezTo>
                    <a:pt x="8944" y="650"/>
                    <a:pt x="8374" y="196"/>
                    <a:pt x="8633" y="115"/>
                  </a:cubicBezTo>
                  <a:cubicBezTo>
                    <a:pt x="8998" y="0"/>
                    <a:pt x="9159" y="846"/>
                    <a:pt x="9470" y="748"/>
                  </a:cubicBezTo>
                  <a:cubicBezTo>
                    <a:pt x="9781" y="650"/>
                    <a:pt x="9211" y="196"/>
                    <a:pt x="9470" y="115"/>
                  </a:cubicBezTo>
                  <a:cubicBezTo>
                    <a:pt x="9835" y="0"/>
                    <a:pt x="10027" y="537"/>
                    <a:pt x="10307" y="748"/>
                  </a:cubicBezTo>
                </a:path>
              </a:pathLst>
            </a:custGeom>
            <a:ln>
              <a:solidFill>
                <a:srgbClr val="000000"/>
              </a:solidFill>
            </a:ln>
          </p:spPr>
        </p:sp>
        <p:sp>
          <p:nvSpPr>
            <p:cNvPr id="543" name="CustomShape 6"/>
            <p:cNvSpPr/>
            <p:nvPr/>
          </p:nvSpPr>
          <p:spPr>
            <a:xfrm>
              <a:off x="3949920" y="1793520"/>
              <a:ext cx="686160" cy="1370880"/>
            </a:xfrm>
            <a:prstGeom prst="rect">
              <a:avLst/>
            </a:prstGeom>
            <a:solidFill>
              <a:srgbClr val="c0c0c0">
                <a:alpha val="50000"/>
              </a:srgbClr>
            </a:solidFill>
            <a:ln>
              <a:solidFill>
                <a:srgbClr val="808080"/>
              </a:solidFill>
            </a:ln>
          </p:spPr>
          <p:style>
            <a:lnRef idx="0"/>
            <a:fillRef idx="0"/>
            <a:effectRef idx="0"/>
            <a:fontRef idx="minor"/>
          </p:style>
        </p:sp>
        <p:sp>
          <p:nvSpPr>
            <p:cNvPr id="544" name="TextShape 7"/>
            <p:cNvSpPr txBox="1"/>
            <p:nvPr/>
          </p:nvSpPr>
          <p:spPr>
            <a:xfrm>
              <a:off x="1206000" y="1793520"/>
              <a:ext cx="1371960" cy="514080"/>
            </a:xfrm>
            <a:prstGeom prst="rect">
              <a:avLst/>
            </a:prstGeom>
            <a:noFill/>
            <a:ln>
              <a:noFill/>
            </a:ln>
          </p:spPr>
          <p:txBody>
            <a:bodyPr lIns="90000" rIns="90000" tIns="45000" bIns="45000">
              <a:noAutofit/>
            </a:bodyPr>
            <a:p>
              <a:r>
                <a:rPr b="0" lang="en-US" sz="3000" spc="-1" strike="noStrike">
                  <a:latin typeface="Times New Roman"/>
                </a:rPr>
                <a:t>Probe</a:t>
              </a:r>
              <a:endParaRPr b="0" lang="en-US" sz="3000" spc="-1" strike="noStrike">
                <a:latin typeface="Arial"/>
              </a:endParaRPr>
            </a:p>
          </p:txBody>
        </p:sp>
        <p:sp>
          <p:nvSpPr>
            <p:cNvPr id="545" name="TextShape 8"/>
            <p:cNvSpPr txBox="1"/>
            <p:nvPr/>
          </p:nvSpPr>
          <p:spPr>
            <a:xfrm>
              <a:off x="3336120" y="1253520"/>
              <a:ext cx="1870920" cy="514080"/>
            </a:xfrm>
            <a:prstGeom prst="rect">
              <a:avLst/>
            </a:prstGeom>
            <a:noFill/>
            <a:ln>
              <a:noFill/>
            </a:ln>
          </p:spPr>
          <p:txBody>
            <a:bodyPr lIns="90000" rIns="90000" tIns="45000" bIns="45000">
              <a:noAutofit/>
            </a:bodyPr>
            <a:p>
              <a:pPr algn="ctr"/>
              <a:r>
                <a:rPr b="0" lang="en-US" sz="3000" spc="-1" strike="noStrike">
                  <a:latin typeface="Times New Roman"/>
                </a:rPr>
                <a:t>Medium</a:t>
              </a:r>
              <a:endParaRPr b="0" lang="en-US" sz="3000" spc="-1" strike="noStrike">
                <a:latin typeface="Arial"/>
              </a:endParaRPr>
            </a:p>
          </p:txBody>
        </p:sp>
        <p:sp>
          <p:nvSpPr>
            <p:cNvPr id="546" name="TextShape 9"/>
            <p:cNvSpPr txBox="1"/>
            <p:nvPr/>
          </p:nvSpPr>
          <p:spPr>
            <a:xfrm>
              <a:off x="7274520" y="1813680"/>
              <a:ext cx="1701720" cy="514080"/>
            </a:xfrm>
            <a:prstGeom prst="rect">
              <a:avLst/>
            </a:prstGeom>
            <a:noFill/>
            <a:ln>
              <a:noFill/>
            </a:ln>
          </p:spPr>
          <p:txBody>
            <a:bodyPr lIns="90000" rIns="90000" tIns="45000" bIns="45000">
              <a:noAutofit/>
            </a:bodyPr>
            <a:p>
              <a:r>
                <a:rPr b="0" lang="en-US" sz="3000" spc="-1" strike="noStrike">
                  <a:latin typeface="Times New Roman"/>
                </a:rPr>
                <a:t>Detector</a:t>
              </a:r>
              <a:endParaRPr b="0" lang="en-US" sz="3000" spc="-1" strike="noStrike">
                <a:latin typeface="Arial"/>
              </a:endParaRPr>
            </a:p>
          </p:txBody>
        </p:sp>
      </p:grpSp>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childTnLst>
                  <p:par>
                    <p:cTn id="9" fill="hold">
                      <p:stCondLst>
                        <p:cond delay="indefinite"/>
                      </p:stCondLst>
                      <p:childTnLst>
                        <p:par>
                          <p:cTn id="10" fill="hold">
                            <p:stCondLst>
                              <p:cond delay="0"/>
                            </p:stCondLst>
                            <p:childTnLst>
                              <p:par>
                                <p:cTn id="11" nodeType="clickEffect" fill="hold" presetClass="entr" presetID="1">
                                  <p:stCondLst>
                                    <p:cond delay="0"/>
                                  </p:stCondLst>
                                  <p:childTnLst>
                                    <p:set>
                                      <p:cBhvr>
                                        <p:cTn id="12" dur="1" fill="hold">
                                          <p:stCondLst>
                                            <p:cond delay="0"/>
                                          </p:stCondLst>
                                        </p:cTn>
                                        <p:tgtEl>
                                          <p:spTgt spid="539">
                                            <p:txEl>
                                              <p:pRg st="1" end="1"/>
                                            </p:txEl>
                                          </p:spTgt>
                                        </p:tgtEl>
                                        <p:attrNameLst>
                                          <p:attrName>style.visibility</p:attrName>
                                        </p:attrNameLst>
                                      </p:cBhvr>
                                      <p:to>
                                        <p:strVal val="visible"/>
                                      </p:to>
                                    </p:set>
                                  </p:childTnLst>
                                </p:cTn>
                              </p:par>
                              <p:par>
                                <p:cTn id="13" nodeType="withEffect" fill="hold" presetClass="entr" presetID="1">
                                  <p:stCondLst>
                                    <p:cond delay="0"/>
                                  </p:stCondLst>
                                  <p:childTnLst>
                                    <p:set>
                                      <p:cBhvr>
                                        <p:cTn id="14" dur="1" fill="hold">
                                          <p:stCondLst>
                                            <p:cond delay="0"/>
                                          </p:stCondLst>
                                        </p:cTn>
                                        <p:tgtEl>
                                          <p:spTgt spid="539">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48" name="" descr=""/>
          <p:cNvPicPr/>
          <p:nvPr/>
        </p:nvPicPr>
        <p:blipFill>
          <a:blip r:embed="rId1"/>
          <a:stretch/>
        </p:blipFill>
        <p:spPr>
          <a:xfrm>
            <a:off x="-1541160" y="-63720"/>
            <a:ext cx="11667600" cy="5829480"/>
          </a:xfrm>
          <a:prstGeom prst="rect">
            <a:avLst/>
          </a:prstGeom>
          <a:ln>
            <a:noFill/>
          </a:ln>
        </p:spPr>
      </p:pic>
      <p:sp>
        <p:nvSpPr>
          <p:cNvPr id="1549" name="TextShape 1"/>
          <p:cNvSpPr txBox="1"/>
          <p:nvPr/>
        </p:nvSpPr>
        <p:spPr>
          <a:xfrm>
            <a:off x="1794240" y="5454720"/>
            <a:ext cx="6720120" cy="346320"/>
          </a:xfrm>
          <a:prstGeom prst="rect">
            <a:avLst/>
          </a:prstGeom>
          <a:noFill/>
          <a:ln>
            <a:noFill/>
          </a:ln>
        </p:spPr>
        <p:txBody>
          <a:bodyPr lIns="90000" rIns="90000" tIns="45000" bIns="45000">
            <a:noAutofit/>
          </a:bodyPr>
          <a:p>
            <a:r>
              <a:rPr b="0" lang="en-US" sz="1800" spc="-1" strike="noStrike">
                <a:latin typeface="Arial"/>
              </a:rPr>
              <a:t>http://walkthewilderness.net/animals-of-india-72-asiatic-elephant/</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50" name="" descr=""/>
          <p:cNvPicPr/>
          <p:nvPr/>
        </p:nvPicPr>
        <p:blipFill>
          <a:blip r:embed="rId1"/>
          <a:stretch/>
        </p:blipFill>
        <p:spPr>
          <a:xfrm>
            <a:off x="-10080" y="6120"/>
            <a:ext cx="11667600" cy="5829480"/>
          </a:xfrm>
          <a:prstGeom prst="rect">
            <a:avLst/>
          </a:prstGeom>
          <a:ln>
            <a:noFill/>
          </a:ln>
        </p:spPr>
      </p:pic>
      <p:sp>
        <p:nvSpPr>
          <p:cNvPr id="1551" name="TextShape 1"/>
          <p:cNvSpPr txBox="1"/>
          <p:nvPr/>
        </p:nvSpPr>
        <p:spPr>
          <a:xfrm>
            <a:off x="1793880" y="5454360"/>
            <a:ext cx="6720120" cy="346320"/>
          </a:xfrm>
          <a:prstGeom prst="rect">
            <a:avLst/>
          </a:prstGeom>
          <a:noFill/>
          <a:ln>
            <a:noFill/>
          </a:ln>
        </p:spPr>
        <p:txBody>
          <a:bodyPr lIns="90000" rIns="90000" tIns="45000" bIns="45000">
            <a:noAutofit/>
          </a:bodyPr>
          <a:p>
            <a:r>
              <a:rPr b="0" lang="en-US" sz="1800" spc="-1" strike="noStrike">
                <a:latin typeface="Arial"/>
              </a:rPr>
              <a:t>http://walkthewilderness.net/animals-of-india-72-asiatic-elephant/</a:t>
            </a:r>
            <a:endParaRPr b="0" lang="en-US" sz="1800" spc="-1" strike="noStrike">
              <a:latin typeface="Arial"/>
            </a:endParaRPr>
          </a:p>
        </p:txBody>
      </p:sp>
      <p:sp>
        <p:nvSpPr>
          <p:cNvPr id="1552" name="TextShape 2"/>
          <p:cNvSpPr txBox="1"/>
          <p:nvPr/>
        </p:nvSpPr>
        <p:spPr>
          <a:xfrm>
            <a:off x="834480" y="369720"/>
            <a:ext cx="8997480" cy="1355400"/>
          </a:xfrm>
          <a:prstGeom prst="rect">
            <a:avLst/>
          </a:prstGeom>
          <a:solidFill>
            <a:srgbClr val="ffffff">
              <a:alpha val="50000"/>
            </a:srgbClr>
          </a:solidFill>
          <a:ln>
            <a:noFill/>
          </a:ln>
        </p:spPr>
        <p:txBody>
          <a:bodyPr lIns="90000" rIns="90000" tIns="45000" bIns="45000">
            <a:noAutofit/>
          </a:bodyPr>
          <a:p>
            <a:pPr algn="ctr"/>
            <a:r>
              <a:rPr b="0" lang="en-US" sz="4500" spc="-1" strike="noStrike">
                <a:solidFill>
                  <a:srgbClr val="ff0000"/>
                </a:solidFill>
                <a:latin typeface="Times New Roman"/>
              </a:rPr>
              <a:t>What you see depends on what you're looking for</a:t>
            </a:r>
            <a:endParaRPr b="0" lang="en-US" sz="4500" spc="-1" strike="noStrike">
              <a:latin typeface="Arial"/>
            </a:endParaRPr>
          </a:p>
        </p:txBody>
      </p:sp>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53" name="" descr=""/>
          <p:cNvPicPr/>
          <p:nvPr/>
        </p:nvPicPr>
        <p:blipFill>
          <a:blip r:embed="rId1"/>
          <a:stretch/>
        </p:blipFill>
        <p:spPr>
          <a:xfrm>
            <a:off x="-10080" y="6120"/>
            <a:ext cx="11667600" cy="5829480"/>
          </a:xfrm>
          <a:prstGeom prst="rect">
            <a:avLst/>
          </a:prstGeom>
          <a:ln>
            <a:noFill/>
          </a:ln>
        </p:spPr>
      </p:pic>
      <p:sp>
        <p:nvSpPr>
          <p:cNvPr id="1554" name="TextShape 1"/>
          <p:cNvSpPr txBox="1"/>
          <p:nvPr/>
        </p:nvSpPr>
        <p:spPr>
          <a:xfrm>
            <a:off x="1793880" y="5454360"/>
            <a:ext cx="6720120" cy="346320"/>
          </a:xfrm>
          <a:prstGeom prst="rect">
            <a:avLst/>
          </a:prstGeom>
          <a:noFill/>
          <a:ln>
            <a:noFill/>
          </a:ln>
        </p:spPr>
        <p:txBody>
          <a:bodyPr lIns="90000" rIns="90000" tIns="45000" bIns="45000">
            <a:noAutofit/>
          </a:bodyPr>
          <a:p>
            <a:r>
              <a:rPr b="0" lang="en-US" sz="1800" spc="-1" strike="noStrike">
                <a:latin typeface="Arial"/>
              </a:rPr>
              <a:t>http://walkthewilderness.net/animals-of-india-72-asiatic-elephant/</a:t>
            </a:r>
            <a:endParaRPr b="0" lang="en-US" sz="1800" spc="-1" strike="noStrike">
              <a:latin typeface="Arial"/>
            </a:endParaRPr>
          </a:p>
        </p:txBody>
      </p:sp>
      <p:sp>
        <p:nvSpPr>
          <p:cNvPr id="1555" name="TextShape 2"/>
          <p:cNvSpPr txBox="1"/>
          <p:nvPr/>
        </p:nvSpPr>
        <p:spPr>
          <a:xfrm>
            <a:off x="1017000" y="204840"/>
            <a:ext cx="7994160" cy="993960"/>
          </a:xfrm>
          <a:prstGeom prst="rect">
            <a:avLst/>
          </a:prstGeom>
          <a:solidFill>
            <a:srgbClr val="ffffff">
              <a:alpha val="50000"/>
            </a:srgbClr>
          </a:solidFill>
          <a:ln>
            <a:noFill/>
          </a:ln>
        </p:spPr>
        <p:txBody>
          <a:bodyPr lIns="0" rIns="0" tIns="0" bIns="0" anchor="ctr">
            <a:noAutofit/>
          </a:bodyPr>
          <a:p>
            <a:pPr algn="ctr"/>
            <a:r>
              <a:rPr b="0" lang="en-US" sz="7000" spc="-1" strike="noStrike">
                <a:solidFill>
                  <a:srgbClr val="000000"/>
                </a:solidFill>
                <a:latin typeface="Arial"/>
              </a:rPr>
              <a:t>Bias &amp; background</a:t>
            </a:r>
            <a:endParaRPr b="0" lang="en-US" sz="7000" spc="-1" strike="noStrike">
              <a:latin typeface="Arial"/>
            </a:endParaRPr>
          </a:p>
        </p:txBody>
      </p:sp>
      <p:sp>
        <p:nvSpPr>
          <p:cNvPr id="1556" name="TextShape 3"/>
          <p:cNvSpPr txBox="1"/>
          <p:nvPr/>
        </p:nvSpPr>
        <p:spPr>
          <a:xfrm>
            <a:off x="504360" y="1479600"/>
            <a:ext cx="8870040" cy="3712320"/>
          </a:xfrm>
          <a:prstGeom prst="rect">
            <a:avLst/>
          </a:prstGeom>
          <a:solidFill>
            <a:srgbClr val="ffffff">
              <a:alpha val="50000"/>
            </a:srgbClr>
          </a:solidFill>
          <a:ln>
            <a:noFill/>
          </a:ln>
        </p:spPr>
        <p:txBody>
          <a:bodyPr lIns="0" rIns="0" tIns="0" bIns="0">
            <a:normAutofit fontScale="26000"/>
          </a:bodyPr>
          <a:p>
            <a:pPr marL="432000" indent="-324000">
              <a:spcAft>
                <a:spcPts val="1057"/>
              </a:spcAft>
              <a:buClr>
                <a:srgbClr val="000000"/>
              </a:buClr>
              <a:buSzPct val="45000"/>
              <a:buFont typeface="Wingdings" charset="2"/>
              <a:buChar char=""/>
            </a:pPr>
            <a:r>
              <a:rPr b="1" lang="en-US" sz="3200" spc="-1" strike="noStrike">
                <a:solidFill>
                  <a:srgbClr val="0000ff"/>
                </a:solidFill>
                <a:latin typeface="Times New Roman"/>
              </a:rPr>
              <a:t>Experimental background subtraction methods:</a:t>
            </a:r>
            <a:r>
              <a:rPr b="1" lang="en-US" sz="3200" spc="-1" strike="noStrike">
                <a:solidFill>
                  <a:srgbClr val="000000"/>
                </a:solidFill>
                <a:latin typeface="Times New Roman"/>
              </a:rPr>
              <a:t> complex, make assumptions, apply biases</a:t>
            </a:r>
            <a:endParaRPr b="0" lang="en-US" sz="3200" spc="-1" strike="noStrike">
              <a:latin typeface="Arial"/>
            </a:endParaRPr>
          </a:p>
          <a:p>
            <a:pPr marL="432000" indent="-324000">
              <a:spcAft>
                <a:spcPts val="1057"/>
              </a:spcAft>
              <a:buClr>
                <a:srgbClr val="000000"/>
              </a:buClr>
              <a:buSzPct val="45000"/>
              <a:buFont typeface="Wingdings" charset="2"/>
              <a:buChar char=""/>
            </a:pPr>
            <a:r>
              <a:rPr b="1" lang="en-US" sz="3200" spc="-1" strike="noStrike">
                <a:solidFill>
                  <a:srgbClr val="0000ff"/>
                </a:solidFill>
                <a:latin typeface="Times New Roman"/>
              </a:rPr>
              <a:t>Survivor bias:</a:t>
            </a:r>
            <a:r>
              <a:rPr b="1" lang="en-US" sz="3200" spc="-1" strike="noStrike">
                <a:solidFill>
                  <a:srgbClr val="000000"/>
                </a:solidFill>
                <a:latin typeface="Times New Roman"/>
              </a:rPr>
              <a:t> Modified jets probably look more like the medium</a:t>
            </a:r>
            <a:endParaRPr b="0" lang="en-US" sz="3200" spc="-1" strike="noStrike">
              <a:latin typeface="Arial"/>
            </a:endParaRPr>
          </a:p>
          <a:p>
            <a:pPr marL="432000" indent="-324000">
              <a:spcAft>
                <a:spcPts val="1057"/>
              </a:spcAft>
              <a:buClr>
                <a:srgbClr val="000000"/>
              </a:buClr>
              <a:buSzPct val="45000"/>
              <a:buFont typeface="Wingdings" charset="2"/>
              <a:buChar char=""/>
            </a:pPr>
            <a:r>
              <a:rPr b="1" lang="en-US" sz="3200" spc="-1" strike="noStrike">
                <a:solidFill>
                  <a:srgbClr val="0000ff"/>
                </a:solidFill>
                <a:latin typeface="Times New Roman"/>
              </a:rPr>
              <a:t>Quark/Gluon bias:</a:t>
            </a:r>
            <a:endParaRPr b="0" lang="en-US" sz="3200" spc="-1" strike="noStrike">
              <a:latin typeface="Arial"/>
            </a:endParaRPr>
          </a:p>
          <a:p>
            <a:pPr lvl="1" marL="864000" indent="-324000">
              <a:spcAft>
                <a:spcPts val="850"/>
              </a:spcAft>
              <a:buClr>
                <a:srgbClr val="000000"/>
              </a:buClr>
              <a:buSzPct val="75000"/>
              <a:buFont typeface="Symbol" charset="2"/>
              <a:buChar char=""/>
            </a:pPr>
            <a:r>
              <a:rPr b="1" lang="en-US" sz="3200" spc="-1" strike="noStrike">
                <a:solidFill>
                  <a:srgbClr val="000000"/>
                </a:solidFill>
                <a:latin typeface="Times New Roman"/>
              </a:rPr>
              <a:t>Quark jets are narrower, have fewer tracks, fragment harder [Z Phys C 68, 179-201 (1995), Z Phys C 70, 179-196 (1996), ]</a:t>
            </a:r>
            <a:endParaRPr b="0" lang="en-US" sz="3200" spc="-1" strike="noStrike">
              <a:latin typeface="Arial"/>
            </a:endParaRPr>
          </a:p>
          <a:p>
            <a:pPr lvl="1" marL="864000" indent="-324000">
              <a:spcAft>
                <a:spcPts val="850"/>
              </a:spcAft>
              <a:buClr>
                <a:srgbClr val="000000"/>
              </a:buClr>
              <a:buSzPct val="75000"/>
              <a:buFont typeface="Symbol" charset="2"/>
              <a:buChar char=""/>
            </a:pPr>
            <a:r>
              <a:rPr b="1" lang="en-US" sz="3200" spc="-1" strike="noStrike">
                <a:solidFill>
                  <a:srgbClr val="000000"/>
                </a:solidFill>
                <a:latin typeface="Times New Roman"/>
              </a:rPr>
              <a:t>Gluon jets reconstructed with k</a:t>
            </a:r>
            <a:r>
              <a:rPr b="1" lang="en-US" sz="3200" spc="-1" strike="noStrike" baseline="-14000000">
                <a:solidFill>
                  <a:srgbClr val="000000"/>
                </a:solidFill>
                <a:latin typeface="Times New Roman"/>
              </a:rPr>
              <a:t>T</a:t>
            </a:r>
            <a:r>
              <a:rPr b="1" lang="en-US" sz="3200" spc="-1" strike="noStrike">
                <a:solidFill>
                  <a:srgbClr val="000000"/>
                </a:solidFill>
                <a:latin typeface="Times New Roman"/>
              </a:rPr>
              <a:t> algorithm have more particles than jets reconstructed with anti-k</a:t>
            </a:r>
            <a:r>
              <a:rPr b="1" lang="en-US" sz="3200" spc="-1" strike="noStrike" baseline="-14000000">
                <a:solidFill>
                  <a:srgbClr val="000000"/>
                </a:solidFill>
                <a:latin typeface="Times New Roman"/>
              </a:rPr>
              <a:t>T</a:t>
            </a:r>
            <a:r>
              <a:rPr b="1" lang="en-US" sz="3200" spc="-1" strike="noStrike">
                <a:solidFill>
                  <a:srgbClr val="000000"/>
                </a:solidFill>
                <a:latin typeface="Times New Roman"/>
              </a:rPr>
              <a:t> algorithm [Phys. Rev. D 45, 1448 (1992)]</a:t>
            </a:r>
            <a:endParaRPr b="0" lang="en-US" sz="3200" spc="-1" strike="noStrike">
              <a:latin typeface="Arial"/>
            </a:endParaRPr>
          </a:p>
          <a:p>
            <a:pPr lvl="1" marL="864000" indent="-324000">
              <a:spcAft>
                <a:spcPts val="850"/>
              </a:spcAft>
              <a:buClr>
                <a:srgbClr val="000000"/>
              </a:buClr>
              <a:buSzPct val="75000"/>
              <a:buFont typeface="Symbol" charset="2"/>
              <a:buChar char=""/>
            </a:pPr>
            <a:r>
              <a:rPr b="1" lang="en-US" sz="3200" spc="-1" strike="noStrike">
                <a:solidFill>
                  <a:srgbClr val="000000"/>
                </a:solidFill>
                <a:latin typeface="Times New Roman"/>
              </a:rPr>
              <a:t>Gluon jets fragment into more baryons [EPJC 8, 241-254, 1998]</a:t>
            </a:r>
            <a:endParaRPr b="0" lang="en-US" sz="3200" spc="-1" strike="noStrike">
              <a:latin typeface="Arial"/>
            </a:endParaRPr>
          </a:p>
          <a:p>
            <a:pPr marL="432000" indent="-324000">
              <a:spcAft>
                <a:spcPts val="1057"/>
              </a:spcAft>
              <a:buClr>
                <a:srgbClr val="000000"/>
              </a:buClr>
              <a:buSzPct val="45000"/>
              <a:buFont typeface="Wingdings" charset="2"/>
              <a:buChar char=""/>
            </a:pPr>
            <a:r>
              <a:rPr b="1" lang="en-US" sz="3200" spc="-1" strike="noStrike">
                <a:solidFill>
                  <a:srgbClr val="0000ff"/>
                </a:solidFill>
                <a:latin typeface="Times New Roman"/>
              </a:rPr>
              <a:t>Fragmentation bias:</a:t>
            </a:r>
            <a:r>
              <a:rPr b="1" lang="en-US" sz="3200" spc="-1" strike="noStrike">
                <a:solidFill>
                  <a:srgbClr val="000000"/>
                </a:solidFill>
                <a:latin typeface="Times New Roman"/>
              </a:rPr>
              <a:t>  Experimental measurements explicitly select jets with hard fragments</a:t>
            </a:r>
            <a:endParaRPr b="0" lang="en-US" sz="3200" spc="-1" strike="noStrike">
              <a:latin typeface="Arial"/>
            </a:endParaRPr>
          </a:p>
          <a:p>
            <a:pPr marL="432000" indent="-324000">
              <a:spcAft>
                <a:spcPts val="1057"/>
              </a:spcAft>
              <a:buClr>
                <a:srgbClr val="000000"/>
              </a:buClr>
              <a:buSzPct val="45000"/>
              <a:buFont typeface="Wingdings" charset="2"/>
              <a:buChar char=""/>
            </a:pP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7" name="TextShape 1"/>
          <p:cNvSpPr txBox="1"/>
          <p:nvPr/>
        </p:nvSpPr>
        <p:spPr>
          <a:xfrm>
            <a:off x="516960" y="73440"/>
            <a:ext cx="5369760" cy="761760"/>
          </a:xfrm>
          <a:prstGeom prst="rect">
            <a:avLst/>
          </a:prstGeom>
          <a:noFill/>
          <a:ln>
            <a:noFill/>
          </a:ln>
        </p:spPr>
        <p:txBody>
          <a:bodyPr lIns="0" rIns="0" tIns="0" bIns="0" anchor="ctr">
            <a:noAutofit/>
          </a:bodyPr>
          <a:p>
            <a:pPr algn="ctr"/>
            <a:r>
              <a:rPr b="1" lang="en-US" sz="3300" spc="-1" strike="noStrike">
                <a:latin typeface="Arial"/>
              </a:rPr>
              <a:t>Iterative procedure</a:t>
            </a:r>
            <a:endParaRPr b="0" lang="en-US" sz="3300" spc="-1" strike="noStrike">
              <a:latin typeface="Arial"/>
            </a:endParaRPr>
          </a:p>
        </p:txBody>
      </p:sp>
      <p:sp>
        <p:nvSpPr>
          <p:cNvPr id="1558" name="TextShape 2"/>
          <p:cNvSpPr txBox="1"/>
          <p:nvPr/>
        </p:nvSpPr>
        <p:spPr>
          <a:xfrm>
            <a:off x="117000" y="929160"/>
            <a:ext cx="5652360" cy="4169160"/>
          </a:xfrm>
          <a:prstGeom prst="rect">
            <a:avLst/>
          </a:prstGeom>
          <a:noFill/>
          <a:ln>
            <a:noFill/>
          </a:ln>
        </p:spPr>
        <p:txBody>
          <a:bodyPr lIns="0" rIns="0" tIns="0" bIns="0">
            <a:normAutofit fontScale="64000"/>
          </a:bodyPr>
          <a:p>
            <a:pPr marL="432000" indent="-324000">
              <a:spcAft>
                <a:spcPts val="1057"/>
              </a:spcAft>
              <a:buClr>
                <a:srgbClr val="000000"/>
              </a:buClr>
              <a:buSzPct val="45000"/>
              <a:buFont typeface="Wingdings" charset="2"/>
              <a:buChar char=""/>
            </a:pPr>
            <a:r>
              <a:rPr b="0" lang="en-US" sz="2400" spc="-1" strike="noStrike">
                <a:latin typeface="Arial"/>
              </a:rPr>
              <a:t>Used by ATLAS &amp; CMS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ATLAS</a:t>
            </a:r>
            <a:endParaRPr b="0" lang="en-US" sz="2400" spc="-1" strike="noStrike">
              <a:latin typeface="Arial"/>
            </a:endParaRPr>
          </a:p>
          <a:p>
            <a:pPr lvl="1" marL="864000" indent="-324000">
              <a:spcAft>
                <a:spcPts val="850"/>
              </a:spcAft>
              <a:buClr>
                <a:srgbClr val="000000"/>
              </a:buClr>
              <a:buSzPct val="75000"/>
              <a:buFont typeface="Symbol" charset="2"/>
              <a:buChar char=""/>
            </a:pPr>
            <a:r>
              <a:rPr b="1" lang="en-US" sz="2100" spc="-1" strike="noStrike">
                <a:latin typeface="Arial"/>
              </a:rPr>
              <a:t>Calorimeter jets:</a:t>
            </a:r>
            <a:r>
              <a:rPr b="0" lang="en-US" sz="2100" spc="-1" strike="noStrike">
                <a:latin typeface="Arial"/>
              </a:rPr>
              <a:t> Reconstruct jets with R=0.2.  v</a:t>
            </a:r>
            <a:r>
              <a:rPr b="0" lang="en-US" sz="2100" spc="-1" strike="noStrike" baseline="-14000000">
                <a:latin typeface="Arial"/>
              </a:rPr>
              <a:t>2</a:t>
            </a:r>
            <a:r>
              <a:rPr b="0" lang="en-US" sz="2100" spc="-1" strike="noStrike">
                <a:latin typeface="Arial"/>
              </a:rPr>
              <a:t> modulated &lt;Bkgd&gt; estimated by energy in calorimeters excluding jets with at least one tower with </a:t>
            </a:r>
            <a:br/>
            <a:r>
              <a:rPr b="0" lang="en-US" sz="2100" spc="-1" strike="noStrike">
                <a:latin typeface="Arial"/>
              </a:rPr>
              <a:t>E</a:t>
            </a:r>
            <a:r>
              <a:rPr b="0" lang="en-US" sz="2100" spc="-1" strike="noStrike" baseline="-14000000">
                <a:latin typeface="Arial"/>
              </a:rPr>
              <a:t>tower </a:t>
            </a:r>
            <a:r>
              <a:rPr b="0" lang="en-US" sz="2100" spc="-1" strike="noStrike">
                <a:latin typeface="Arial"/>
              </a:rPr>
              <a:t>&gt; &lt;E</a:t>
            </a:r>
            <a:r>
              <a:rPr b="0" lang="en-US" sz="2100" spc="-1" strike="noStrike" baseline="-14000000">
                <a:latin typeface="Arial"/>
              </a:rPr>
              <a:t>tower</a:t>
            </a:r>
            <a:r>
              <a:rPr b="0" lang="en-US" sz="2100" spc="-1" strike="noStrike">
                <a:latin typeface="Arial"/>
              </a:rPr>
              <a:t>&gt;</a:t>
            </a:r>
            <a:br/>
            <a:r>
              <a:rPr b="1" lang="en-US" sz="2100" spc="-1" strike="noStrike">
                <a:latin typeface="Arial"/>
              </a:rPr>
              <a:t>Track jets:</a:t>
            </a:r>
            <a:r>
              <a:rPr b="0" lang="en-US" sz="2100" spc="-1" strike="noStrike">
                <a:latin typeface="Arial"/>
              </a:rPr>
              <a:t> Use tracks with p</a:t>
            </a:r>
            <a:r>
              <a:rPr b="0" lang="en-US" sz="2100" spc="-1" strike="noStrike" baseline="-14000000">
                <a:latin typeface="Arial"/>
              </a:rPr>
              <a:t>T</a:t>
            </a:r>
            <a:r>
              <a:rPr b="0" lang="en-US" sz="2100" spc="-1" strike="noStrike">
                <a:latin typeface="Arial"/>
              </a:rPr>
              <a:t>&gt;4 GeV/c</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Calorimeter jets from above with E&gt;25 GeV and track jets with p</a:t>
            </a:r>
            <a:r>
              <a:rPr b="0" lang="en-US" sz="2100" spc="-1" strike="noStrike" baseline="-14000000">
                <a:latin typeface="Arial"/>
              </a:rPr>
              <a:t>T</a:t>
            </a:r>
            <a:r>
              <a:rPr b="0" lang="en-US" sz="2100" spc="-1" strike="noStrike">
                <a:latin typeface="Arial"/>
              </a:rPr>
              <a:t>&gt;10 GeV/c used to estimate background again.</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Calorimeter tracks matching one track with p</a:t>
            </a:r>
            <a:r>
              <a:rPr b="0" lang="en-US" sz="2100" spc="-1" strike="noStrike" baseline="-14000000">
                <a:latin typeface="Arial"/>
              </a:rPr>
              <a:t>T</a:t>
            </a:r>
            <a:r>
              <a:rPr b="0" lang="en-US" sz="2100" spc="-1" strike="noStrike">
                <a:latin typeface="Arial"/>
              </a:rPr>
              <a:t>&gt;7 GeV/c or containing a high energy cluster E &gt;7 GeV are used for analysis down to E</a:t>
            </a:r>
            <a:r>
              <a:rPr b="0" lang="en-US" sz="2100" spc="-1" strike="noStrike" baseline="-14000000">
                <a:latin typeface="Arial"/>
              </a:rPr>
              <a:t>jet</a:t>
            </a:r>
            <a:r>
              <a:rPr b="0" lang="en-US" sz="2100" spc="-1" strike="noStrike">
                <a:latin typeface="Arial"/>
              </a:rPr>
              <a:t> = 20 GeV</a:t>
            </a:r>
            <a:endParaRPr b="0" lang="en-US" sz="2100" spc="-1" strike="noStrike">
              <a:latin typeface="Arial"/>
            </a:endParaRPr>
          </a:p>
        </p:txBody>
      </p:sp>
      <p:sp>
        <p:nvSpPr>
          <p:cNvPr id="1559" name="TextShape 3"/>
          <p:cNvSpPr txBox="1"/>
          <p:nvPr/>
        </p:nvSpPr>
        <p:spPr>
          <a:xfrm>
            <a:off x="133200" y="6319080"/>
            <a:ext cx="4481640" cy="1243800"/>
          </a:xfrm>
          <a:prstGeom prst="rect">
            <a:avLst/>
          </a:prstGeom>
          <a:noFill/>
          <a:ln>
            <a:noFill/>
          </a:ln>
        </p:spPr>
        <p:txBody>
          <a:bodyPr lIns="90000" rIns="90000" tIns="45000" bIns="45000">
            <a:noAutofit/>
          </a:bodyPr>
          <a:p>
            <a:endParaRPr b="0" lang="en-US" sz="1800" spc="-1" strike="noStrike">
              <a:latin typeface="Arial"/>
            </a:endParaRPr>
          </a:p>
          <a:p>
            <a:r>
              <a:rPr b="0" lang="en-US" sz="2000" spc="-1" strike="noStrike">
                <a:latin typeface="Times New Roman"/>
              </a:rPr>
              <a:t>Phys. Lett. B 719 (2013) 220-241</a:t>
            </a:r>
            <a:endParaRPr b="0" lang="en-US" sz="2000" spc="-1" strike="noStrike">
              <a:latin typeface="Arial"/>
            </a:endParaRPr>
          </a:p>
          <a:p>
            <a:endParaRPr b="0" lang="en-US" sz="2000" spc="-1" strike="noStrike">
              <a:latin typeface="Arial"/>
            </a:endParaRPr>
          </a:p>
        </p:txBody>
      </p:sp>
      <p:pic>
        <p:nvPicPr>
          <p:cNvPr id="1560" name="" descr=""/>
          <p:cNvPicPr/>
          <p:nvPr/>
        </p:nvPicPr>
        <p:blipFill>
          <a:blip r:embed="rId1"/>
          <a:stretch/>
        </p:blipFill>
        <p:spPr>
          <a:xfrm>
            <a:off x="6348600" y="1346040"/>
            <a:ext cx="3657600" cy="3520440"/>
          </a:xfrm>
          <a:prstGeom prst="rect">
            <a:avLst/>
          </a:prstGeom>
          <a:ln>
            <a:noFill/>
          </a:ln>
        </p:spPr>
      </p:pic>
      <p:sp>
        <p:nvSpPr>
          <p:cNvPr id="1561" name="Freeform 4"/>
          <p:cNvSpPr/>
          <p:nvPr/>
        </p:nvSpPr>
        <p:spPr>
          <a:xfrm>
            <a:off x="8668440" y="1183320"/>
            <a:ext cx="279720" cy="2433960"/>
          </a:xfrm>
          <a:custGeom>
            <a:avLst/>
            <a:gdLst/>
            <a:ahLst/>
            <a:rect l="0" t="0" r="r" b="b"/>
            <a:pathLst>
              <a:path w="777" h="6761">
                <a:moveTo>
                  <a:pt x="776" y="0"/>
                </a:moveTo>
                <a:lnTo>
                  <a:pt x="0" y="6760"/>
                </a:lnTo>
              </a:path>
            </a:pathLst>
          </a:custGeom>
          <a:ln w="54720">
            <a:solidFill>
              <a:srgbClr val="ff0000"/>
            </a:solidFill>
            <a:round/>
            <a:tailEnd len="med" type="triangle" w="med"/>
          </a:ln>
        </p:spPr>
      </p:sp>
      <p:sp>
        <p:nvSpPr>
          <p:cNvPr id="1562" name="TextShape 5"/>
          <p:cNvSpPr txBox="1"/>
          <p:nvPr/>
        </p:nvSpPr>
        <p:spPr>
          <a:xfrm>
            <a:off x="6954840" y="514080"/>
            <a:ext cx="2834640" cy="858240"/>
          </a:xfrm>
          <a:prstGeom prst="rect">
            <a:avLst/>
          </a:prstGeom>
          <a:noFill/>
          <a:ln>
            <a:noFill/>
          </a:ln>
        </p:spPr>
        <p:txBody>
          <a:bodyPr lIns="90000" rIns="90000" tIns="45000" bIns="45000">
            <a:noAutofit/>
          </a:bodyPr>
          <a:p>
            <a:pPr algn="ctr"/>
            <a:r>
              <a:rPr b="1" lang="en-US" sz="1800" spc="-1" strike="noStrike">
                <a:solidFill>
                  <a:srgbClr val="ff0000"/>
                </a:solidFill>
                <a:latin typeface="Arial"/>
              </a:rPr>
              <a:t>Constituent biases don't matter that much up here</a:t>
            </a:r>
            <a:endParaRPr b="0" lang="en-US" sz="1800" spc="-1" strike="noStrike">
              <a:latin typeface="Arial"/>
            </a:endParaRPr>
          </a:p>
        </p:txBody>
      </p:sp>
      <p:sp>
        <p:nvSpPr>
          <p:cNvPr id="1563" name="Freeform 6"/>
          <p:cNvSpPr/>
          <p:nvPr/>
        </p:nvSpPr>
        <p:spPr>
          <a:xfrm>
            <a:off x="7450560" y="4054680"/>
            <a:ext cx="776160" cy="794520"/>
          </a:xfrm>
          <a:custGeom>
            <a:avLst/>
            <a:gdLst/>
            <a:ahLst/>
            <a:rect l="0" t="0" r="r" b="b"/>
            <a:pathLst>
              <a:path w="2156" h="2207">
                <a:moveTo>
                  <a:pt x="2155" y="2206"/>
                </a:moveTo>
                <a:lnTo>
                  <a:pt x="0" y="0"/>
                </a:lnTo>
              </a:path>
            </a:pathLst>
          </a:custGeom>
          <a:ln w="54720">
            <a:solidFill>
              <a:srgbClr val="ff0000"/>
            </a:solidFill>
            <a:round/>
            <a:tailEnd len="med" type="triangle" w="med"/>
          </a:ln>
        </p:spPr>
      </p:sp>
      <p:sp>
        <p:nvSpPr>
          <p:cNvPr id="1564" name="TextShape 7"/>
          <p:cNvSpPr txBox="1"/>
          <p:nvPr/>
        </p:nvSpPr>
        <p:spPr>
          <a:xfrm>
            <a:off x="7171560" y="4866480"/>
            <a:ext cx="2834640" cy="602280"/>
          </a:xfrm>
          <a:prstGeom prst="rect">
            <a:avLst/>
          </a:prstGeom>
          <a:noFill/>
          <a:ln>
            <a:noFill/>
          </a:ln>
        </p:spPr>
        <p:txBody>
          <a:bodyPr lIns="90000" rIns="90000" tIns="45000" bIns="45000">
            <a:noAutofit/>
          </a:bodyPr>
          <a:p>
            <a:pPr algn="ctr"/>
            <a:r>
              <a:rPr b="1" lang="en-US" sz="1800" spc="-1" strike="noStrike">
                <a:solidFill>
                  <a:srgbClr val="ff0000"/>
                </a:solidFill>
                <a:latin typeface="Arial"/>
              </a:rPr>
              <a:t>But they do matter down here!</a:t>
            </a:r>
            <a:endParaRPr b="0" lang="en-US" sz="1800" spc="-1" strike="noStrike">
              <a:latin typeface="Arial"/>
            </a:endParaRPr>
          </a:p>
        </p:txBody>
      </p:sp>
    </p:spTree>
  </p:cSld>
  <mc:AlternateContent>
    <mc:Choice Requires="p14">
      <p:transition spd="slow" p14:dur="2000"/>
    </mc:Choice>
    <mc:Fallback>
      <p:transition spd="slow"/>
    </mc:Fallback>
  </mc:AlternateContent>
  <p:timing>
    <p:tnLst>
      <p:par>
        <p:cTn id="81" dur="indefinite" restart="never" nodeType="tmRoot">
          <p:childTnLst>
            <p:seq>
              <p:cTn id="82" dur="indefinite" nodeType="mainSeq">
                <p:childTnLst>
                  <p:par>
                    <p:cTn id="83" fill="hold">
                      <p:stCondLst>
                        <p:cond delay="indefinite"/>
                      </p:stCondLst>
                      <p:childTnLst>
                        <p:par>
                          <p:cTn id="84" fill="hold">
                            <p:stCondLst>
                              <p:cond delay="0"/>
                            </p:stCondLst>
                            <p:childTnLst>
                              <p:par>
                                <p:cTn id="85" nodeType="clickEffect" fill="hold" presetClass="entr" presetID="1">
                                  <p:stCondLst>
                                    <p:cond delay="0"/>
                                  </p:stCondLst>
                                  <p:childTnLst>
                                    <p:set>
                                      <p:cBhvr>
                                        <p:cTn id="86" dur="1" fill="hold">
                                          <p:stCondLst>
                                            <p:cond delay="0"/>
                                          </p:stCondLst>
                                        </p:cTn>
                                        <p:tgtEl>
                                          <p:spTgt spid="1561"/>
                                        </p:tgtEl>
                                        <p:attrNameLst>
                                          <p:attrName>style.visibility</p:attrName>
                                        </p:attrNameLst>
                                      </p:cBhvr>
                                      <p:to>
                                        <p:strVal val="visible"/>
                                      </p:to>
                                    </p:set>
                                  </p:childTnLst>
                                </p:cTn>
                              </p:par>
                              <p:par>
                                <p:cTn id="87" nodeType="withEffect" fill="hold" presetClass="entr" presetID="1">
                                  <p:stCondLst>
                                    <p:cond delay="0"/>
                                  </p:stCondLst>
                                  <p:childTnLst>
                                    <p:set>
                                      <p:cBhvr>
                                        <p:cTn id="88" dur="1" fill="hold">
                                          <p:stCondLst>
                                            <p:cond delay="0"/>
                                          </p:stCondLst>
                                        </p:cTn>
                                        <p:tgtEl>
                                          <p:spTgt spid="1562"/>
                                        </p:tgtEl>
                                        <p:attrNameLst>
                                          <p:attrName>style.visibility</p:attrName>
                                        </p:attrNameLst>
                                      </p:cBhvr>
                                      <p:to>
                                        <p:strVal val="visible"/>
                                      </p:to>
                                    </p:set>
                                  </p:childTnLst>
                                </p:cTn>
                              </p:par>
                              <p:par>
                                <p:cTn id="89" nodeType="withEffect" fill="hold" presetClass="entr" presetID="1">
                                  <p:stCondLst>
                                    <p:cond delay="0"/>
                                  </p:stCondLst>
                                  <p:childTnLst>
                                    <p:set>
                                      <p:cBhvr>
                                        <p:cTn id="90" dur="1" fill="hold">
                                          <p:stCondLst>
                                            <p:cond delay="0"/>
                                          </p:stCondLst>
                                        </p:cTn>
                                        <p:tgtEl>
                                          <p:spTgt spid="1563"/>
                                        </p:tgtEl>
                                        <p:attrNameLst>
                                          <p:attrName>style.visibility</p:attrName>
                                        </p:attrNameLst>
                                      </p:cBhvr>
                                      <p:to>
                                        <p:strVal val="visible"/>
                                      </p:to>
                                    </p:set>
                                  </p:childTnLst>
                                </p:cTn>
                              </p:par>
                              <p:par>
                                <p:cTn id="91" nodeType="withEffect" fill="hold" presetClass="entr" presetID="1">
                                  <p:stCondLst>
                                    <p:cond delay="0"/>
                                  </p:stCondLst>
                                  <p:childTnLst>
                                    <p:set>
                                      <p:cBhvr>
                                        <p:cTn id="92" dur="1" fill="hold">
                                          <p:stCondLst>
                                            <p:cond delay="0"/>
                                          </p:stCondLst>
                                        </p:cTn>
                                        <p:tgtEl>
                                          <p:spTgt spid="15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5" name="TextShape 1"/>
          <p:cNvSpPr txBox="1"/>
          <p:nvPr/>
        </p:nvSpPr>
        <p:spPr>
          <a:xfrm>
            <a:off x="504000" y="-75960"/>
            <a:ext cx="9071640" cy="811080"/>
          </a:xfrm>
          <a:prstGeom prst="rect">
            <a:avLst/>
          </a:prstGeom>
          <a:noFill/>
          <a:ln>
            <a:noFill/>
          </a:ln>
        </p:spPr>
        <p:txBody>
          <a:bodyPr lIns="0" rIns="0" tIns="0" bIns="0" anchor="ctr">
            <a:noAutofit/>
          </a:bodyPr>
          <a:p>
            <a:pPr algn="ctr"/>
            <a:r>
              <a:rPr b="0" lang="en-US" sz="3300" spc="-1" strike="noStrike">
                <a:latin typeface="Arial"/>
              </a:rPr>
              <a:t>Jet R</a:t>
            </a:r>
            <a:r>
              <a:rPr b="0" lang="en-US" sz="3300" spc="-1" strike="noStrike" baseline="-14000000">
                <a:latin typeface="Arial"/>
              </a:rPr>
              <a:t>AA</a:t>
            </a:r>
            <a:endParaRPr b="0" lang="en-US" sz="3300" spc="-1" strike="noStrike">
              <a:latin typeface="Arial"/>
            </a:endParaRPr>
          </a:p>
        </p:txBody>
      </p:sp>
      <p:pic>
        <p:nvPicPr>
          <p:cNvPr id="1566" name="" descr=""/>
          <p:cNvPicPr/>
          <p:nvPr/>
        </p:nvPicPr>
        <p:blipFill>
          <a:blip r:embed="rId1"/>
          <a:stretch/>
        </p:blipFill>
        <p:spPr>
          <a:xfrm>
            <a:off x="2517120" y="651600"/>
            <a:ext cx="5733360" cy="4114800"/>
          </a:xfrm>
          <a:prstGeom prst="rect">
            <a:avLst/>
          </a:prstGeom>
          <a:ln>
            <a:noFill/>
          </a:ln>
        </p:spPr>
      </p:pic>
      <p:sp>
        <p:nvSpPr>
          <p:cNvPr id="1567" name="TextShape 2"/>
          <p:cNvSpPr txBox="1"/>
          <p:nvPr/>
        </p:nvSpPr>
        <p:spPr>
          <a:xfrm>
            <a:off x="3865320" y="2233800"/>
            <a:ext cx="1204560" cy="234000"/>
          </a:xfrm>
          <a:prstGeom prst="rect">
            <a:avLst/>
          </a:prstGeom>
          <a:noFill/>
          <a:ln>
            <a:noFill/>
          </a:ln>
        </p:spPr>
        <p:txBody>
          <a:bodyPr lIns="90000" rIns="90000" tIns="45000" bIns="45000">
            <a:noAutofit/>
          </a:bodyPr>
          <a:p>
            <a:r>
              <a:rPr b="0" lang="en-US" sz="1000" spc="-1" strike="noStrike">
                <a:latin typeface="Arial"/>
              </a:rPr>
              <a:t> </a:t>
            </a:r>
            <a:r>
              <a:rPr b="0" lang="en-US" sz="1000" spc="-1" strike="noStrike">
                <a:latin typeface="Arial"/>
                <a:hlinkClick r:id="rId2"/>
              </a:rPr>
              <a:t>arXiv:1705.01974</a:t>
            </a:r>
            <a:endParaRPr b="0" lang="en-US" sz="1000" spc="-1" strike="noStrike">
              <a:latin typeface="Arial"/>
            </a:endParaRPr>
          </a:p>
        </p:txBody>
      </p:sp>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8" name="TextShape 1"/>
          <p:cNvSpPr txBox="1"/>
          <p:nvPr/>
        </p:nvSpPr>
        <p:spPr>
          <a:xfrm>
            <a:off x="504000" y="-75960"/>
            <a:ext cx="9071640" cy="811080"/>
          </a:xfrm>
          <a:prstGeom prst="rect">
            <a:avLst/>
          </a:prstGeom>
          <a:noFill/>
          <a:ln>
            <a:noFill/>
          </a:ln>
        </p:spPr>
        <p:txBody>
          <a:bodyPr lIns="0" rIns="0" tIns="0" bIns="0" anchor="ctr">
            <a:noAutofit/>
          </a:bodyPr>
          <a:p>
            <a:pPr algn="ctr"/>
            <a:r>
              <a:rPr b="0" lang="en-US" sz="3300" spc="-1" strike="noStrike">
                <a:latin typeface="Arial"/>
              </a:rPr>
              <a:t>Jet R</a:t>
            </a:r>
            <a:r>
              <a:rPr b="0" lang="en-US" sz="3300" spc="-1" strike="noStrike" baseline="-14000000">
                <a:latin typeface="Arial"/>
              </a:rPr>
              <a:t>AA</a:t>
            </a:r>
            <a:endParaRPr b="0" lang="en-US" sz="3300" spc="-1" strike="noStrike">
              <a:latin typeface="Arial"/>
            </a:endParaRPr>
          </a:p>
        </p:txBody>
      </p:sp>
      <p:pic>
        <p:nvPicPr>
          <p:cNvPr id="1569" name="" descr=""/>
          <p:cNvPicPr/>
          <p:nvPr/>
        </p:nvPicPr>
        <p:blipFill>
          <a:blip r:embed="rId1"/>
          <a:stretch/>
        </p:blipFill>
        <p:spPr>
          <a:xfrm>
            <a:off x="2517120" y="651600"/>
            <a:ext cx="5733360" cy="4114800"/>
          </a:xfrm>
          <a:prstGeom prst="rect">
            <a:avLst/>
          </a:prstGeom>
          <a:ln>
            <a:noFill/>
          </a:ln>
        </p:spPr>
      </p:pic>
      <p:sp>
        <p:nvSpPr>
          <p:cNvPr id="1570" name="TextShape 2"/>
          <p:cNvSpPr txBox="1"/>
          <p:nvPr/>
        </p:nvSpPr>
        <p:spPr>
          <a:xfrm>
            <a:off x="3865320" y="2233800"/>
            <a:ext cx="1204560" cy="234000"/>
          </a:xfrm>
          <a:prstGeom prst="rect">
            <a:avLst/>
          </a:prstGeom>
          <a:noFill/>
          <a:ln>
            <a:noFill/>
          </a:ln>
        </p:spPr>
        <p:txBody>
          <a:bodyPr lIns="90000" rIns="90000" tIns="45000" bIns="45000">
            <a:noAutofit/>
          </a:bodyPr>
          <a:p>
            <a:r>
              <a:rPr b="0" lang="en-US" sz="1000" spc="-1" strike="noStrike">
                <a:latin typeface="Arial"/>
              </a:rPr>
              <a:t> </a:t>
            </a:r>
            <a:r>
              <a:rPr b="0" lang="en-US" sz="1000" spc="-1" strike="noStrike">
                <a:latin typeface="Arial"/>
                <a:hlinkClick r:id="rId2"/>
              </a:rPr>
              <a:t>arXiv:1705.01974</a:t>
            </a:r>
            <a:endParaRPr b="0" lang="en-US" sz="1000" spc="-1" strike="noStrike">
              <a:latin typeface="Arial"/>
            </a:endParaRPr>
          </a:p>
        </p:txBody>
      </p:sp>
      <p:grpSp>
        <p:nvGrpSpPr>
          <p:cNvPr id="1571" name="Group 3"/>
          <p:cNvGrpSpPr/>
          <p:nvPr/>
        </p:nvGrpSpPr>
        <p:grpSpPr>
          <a:xfrm>
            <a:off x="1726560" y="4791960"/>
            <a:ext cx="7191360" cy="549720"/>
            <a:chOff x="1726560" y="4791960"/>
            <a:chExt cx="7191360" cy="549720"/>
          </a:xfrm>
        </p:grpSpPr>
        <p:sp>
          <p:nvSpPr>
            <p:cNvPr id="1572" name="TextShape 4"/>
            <p:cNvSpPr txBox="1"/>
            <p:nvPr/>
          </p:nvSpPr>
          <p:spPr>
            <a:xfrm>
              <a:off x="1726560" y="4791960"/>
              <a:ext cx="7191360" cy="549720"/>
            </a:xfrm>
            <a:prstGeom prst="rect">
              <a:avLst/>
            </a:prstGeom>
            <a:noFill/>
            <a:ln>
              <a:noFill/>
            </a:ln>
          </p:spPr>
          <p:txBody>
            <a:bodyPr lIns="90000" rIns="90000" tIns="45000" bIns="45000">
              <a:noAutofit/>
            </a:bodyPr>
            <a:p>
              <a:r>
                <a:rPr b="1" lang="en-US" sz="3000" spc="-1" strike="noStrike">
                  <a:solidFill>
                    <a:srgbClr val="ff0000"/>
                  </a:solidFill>
                  <a:latin typeface="Arial"/>
                </a:rPr>
                <a:t>Tension between ATLAS &amp; ALICE/CMS</a:t>
              </a:r>
              <a:endParaRPr b="0" lang="en-US" sz="3000" spc="-1" strike="noStrike">
                <a:latin typeface="Arial"/>
              </a:endParaRPr>
            </a:p>
          </p:txBody>
        </p:sp>
      </p:grpSp>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73" name="" descr=""/>
          <p:cNvPicPr/>
          <p:nvPr/>
        </p:nvPicPr>
        <p:blipFill>
          <a:blip r:embed="rId1"/>
          <a:stretch/>
        </p:blipFill>
        <p:spPr>
          <a:xfrm>
            <a:off x="4656600" y="1306440"/>
            <a:ext cx="3657600" cy="2640240"/>
          </a:xfrm>
          <a:prstGeom prst="rect">
            <a:avLst/>
          </a:prstGeom>
          <a:ln>
            <a:noFill/>
          </a:ln>
        </p:spPr>
      </p:pic>
      <p:sp>
        <p:nvSpPr>
          <p:cNvPr id="1574" name="TextShape 1"/>
          <p:cNvSpPr txBox="1"/>
          <p:nvPr/>
        </p:nvSpPr>
        <p:spPr>
          <a:xfrm>
            <a:off x="516960" y="55080"/>
            <a:ext cx="9071280" cy="946800"/>
          </a:xfrm>
          <a:prstGeom prst="rect">
            <a:avLst/>
          </a:prstGeom>
          <a:noFill/>
          <a:ln>
            <a:noFill/>
          </a:ln>
        </p:spPr>
        <p:txBody>
          <a:bodyPr lIns="0" rIns="0" tIns="0" bIns="0" anchor="ctr">
            <a:noAutofit/>
          </a:bodyPr>
          <a:p>
            <a:pPr algn="ctr"/>
            <a:r>
              <a:rPr b="0" lang="en-US" sz="3300" spc="-1" strike="noStrike">
                <a:latin typeface="Arial"/>
              </a:rPr>
              <a:t>ATLAS</a:t>
            </a:r>
            <a:endParaRPr b="0" lang="en-US" sz="3300" spc="-1" strike="noStrike">
              <a:latin typeface="Arial"/>
            </a:endParaRPr>
          </a:p>
        </p:txBody>
      </p:sp>
      <p:sp>
        <p:nvSpPr>
          <p:cNvPr id="1575" name="TextShape 2"/>
          <p:cNvSpPr txBox="1"/>
          <p:nvPr/>
        </p:nvSpPr>
        <p:spPr>
          <a:xfrm>
            <a:off x="71640" y="905400"/>
            <a:ext cx="4962960" cy="4031280"/>
          </a:xfrm>
          <a:prstGeom prst="rect">
            <a:avLst/>
          </a:prstGeom>
          <a:noFill/>
          <a:ln>
            <a:noFill/>
          </a:ln>
        </p:spPr>
        <p:txBody>
          <a:bodyPr lIns="0" rIns="0" tIns="0" bIns="0">
            <a:normAutofit fontScale="42000"/>
          </a:bodyPr>
          <a:p>
            <a:r>
              <a:rPr b="1" lang="en-US" sz="2400" spc="-1" strike="noStrike">
                <a:latin typeface="Arial"/>
              </a:rPr>
              <a:t>Background subtraction method:</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Iterative procedure</a:t>
            </a:r>
            <a:endParaRPr b="0" lang="en-US" sz="2400" spc="-1" strike="noStrike">
              <a:latin typeface="Arial"/>
            </a:endParaRPr>
          </a:p>
          <a:p>
            <a:pPr lvl="1" marL="864000" indent="-324000">
              <a:spcAft>
                <a:spcPts val="850"/>
              </a:spcAft>
              <a:buClr>
                <a:srgbClr val="000000"/>
              </a:buClr>
              <a:buSzPct val="75000"/>
              <a:buFont typeface="Symbol" charset="2"/>
              <a:buChar char=""/>
            </a:pPr>
            <a:r>
              <a:rPr b="1" lang="en-US" sz="2100" spc="-1" strike="noStrike">
                <a:latin typeface="Arial"/>
              </a:rPr>
              <a:t>Calorimeter jets:</a:t>
            </a:r>
            <a:r>
              <a:rPr b="0" lang="en-US" sz="2100" spc="-1" strike="noStrike">
                <a:latin typeface="Arial"/>
              </a:rPr>
              <a:t> Reconstruct jets with R=0.2.  v</a:t>
            </a:r>
            <a:r>
              <a:rPr b="0" lang="en-US" sz="2100" spc="-1" strike="noStrike" baseline="-14000000">
                <a:latin typeface="Arial"/>
              </a:rPr>
              <a:t>2</a:t>
            </a:r>
            <a:r>
              <a:rPr b="0" lang="en-US" sz="2100" spc="-1" strike="noStrike">
                <a:latin typeface="Arial"/>
              </a:rPr>
              <a:t> modulated &lt;Bkgd&gt; estimated by energy in calorimeters excluding jets with at least one tower with </a:t>
            </a:r>
            <a:br/>
            <a:r>
              <a:rPr b="0" lang="en-US" sz="2100" spc="-1" strike="noStrike">
                <a:latin typeface="Arial"/>
              </a:rPr>
              <a:t>E</a:t>
            </a:r>
            <a:r>
              <a:rPr b="0" lang="en-US" sz="2100" spc="-1" strike="noStrike" baseline="-14000000">
                <a:latin typeface="Arial"/>
              </a:rPr>
              <a:t>tower </a:t>
            </a:r>
            <a:r>
              <a:rPr b="0" lang="en-US" sz="2100" spc="-1" strike="noStrike">
                <a:latin typeface="Arial"/>
              </a:rPr>
              <a:t>&gt; &lt;E</a:t>
            </a:r>
            <a:r>
              <a:rPr b="0" lang="en-US" sz="2100" spc="-1" strike="noStrike" baseline="-14000000">
                <a:latin typeface="Arial"/>
              </a:rPr>
              <a:t>tower</a:t>
            </a:r>
            <a:r>
              <a:rPr b="0" lang="en-US" sz="2100" spc="-1" strike="noStrike">
                <a:latin typeface="Arial"/>
              </a:rPr>
              <a:t>&gt;</a:t>
            </a:r>
            <a:br/>
            <a:r>
              <a:rPr b="1" lang="en-US" sz="2100" spc="-1" strike="noStrike">
                <a:latin typeface="Arial"/>
              </a:rPr>
              <a:t>Track jets:</a:t>
            </a:r>
            <a:r>
              <a:rPr b="0" lang="en-US" sz="2100" spc="-1" strike="noStrike">
                <a:latin typeface="Arial"/>
              </a:rPr>
              <a:t> Use tracks with p</a:t>
            </a:r>
            <a:r>
              <a:rPr b="0" lang="en-US" sz="2100" spc="-1" strike="noStrike" baseline="-14000000">
                <a:latin typeface="Arial"/>
              </a:rPr>
              <a:t>T</a:t>
            </a:r>
            <a:r>
              <a:rPr b="0" lang="en-US" sz="2100" spc="-1" strike="noStrike">
                <a:latin typeface="Arial"/>
              </a:rPr>
              <a:t>&gt;4 GeV/c</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Calorimeter jets from above with E&gt;25 GeV and track jets with p</a:t>
            </a:r>
            <a:r>
              <a:rPr b="0" lang="en-US" sz="2100" spc="-1" strike="noStrike" baseline="-14000000">
                <a:latin typeface="Arial"/>
              </a:rPr>
              <a:t>T</a:t>
            </a:r>
            <a:r>
              <a:rPr b="0" lang="en-US" sz="2100" spc="-1" strike="noStrike">
                <a:latin typeface="Arial"/>
              </a:rPr>
              <a:t>&gt;10 GeV/c used to estimate background again.</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Calorimeter tracks matching one track with p</a:t>
            </a:r>
            <a:r>
              <a:rPr b="0" lang="en-US" sz="2400" spc="-1" strike="noStrike" baseline="-14000000">
                <a:latin typeface="Arial"/>
              </a:rPr>
              <a:t>T</a:t>
            </a:r>
            <a:r>
              <a:rPr b="0" lang="en-US" sz="2400" spc="-1" strike="noStrike">
                <a:latin typeface="Arial"/>
              </a:rPr>
              <a:t>&gt;7 GeV/c or containing a high energy cluster E &gt;7 GeV are used for analysis down to E</a:t>
            </a:r>
            <a:r>
              <a:rPr b="0" lang="en-US" sz="2400" spc="-1" strike="noStrike" baseline="-14000000">
                <a:latin typeface="Arial"/>
              </a:rPr>
              <a:t>jet</a:t>
            </a:r>
            <a:r>
              <a:rPr b="0" lang="en-US" sz="2400" spc="-1" strike="noStrike">
                <a:latin typeface="Arial"/>
              </a:rPr>
              <a:t> = 20 GeV</a:t>
            </a:r>
            <a:endParaRPr b="0" lang="en-US" sz="2400" spc="-1" strike="noStrike">
              <a:latin typeface="Arial"/>
            </a:endParaRPr>
          </a:p>
        </p:txBody>
      </p:sp>
      <p:sp>
        <p:nvSpPr>
          <p:cNvPr id="1576" name="TextShape 3"/>
          <p:cNvSpPr txBox="1"/>
          <p:nvPr/>
        </p:nvSpPr>
        <p:spPr>
          <a:xfrm>
            <a:off x="133200" y="4451040"/>
            <a:ext cx="4481640" cy="1238400"/>
          </a:xfrm>
          <a:prstGeom prst="rect">
            <a:avLst/>
          </a:prstGeom>
          <a:noFill/>
          <a:ln>
            <a:noFill/>
          </a:ln>
        </p:spPr>
        <p:txBody>
          <a:bodyPr lIns="90000" rIns="90000" tIns="45000" bIns="45000">
            <a:noAutofit/>
          </a:bodyPr>
          <a:p>
            <a:endParaRPr b="0" lang="en-US" sz="1800" spc="-1" strike="noStrike">
              <a:latin typeface="Arial"/>
            </a:endParaRPr>
          </a:p>
          <a:p>
            <a:r>
              <a:rPr b="0" lang="en-US" sz="2000" spc="-1" strike="noStrike">
                <a:latin typeface="Times New Roman"/>
              </a:rPr>
              <a:t>Phys. Lett. B 719 (2013) 220-241</a:t>
            </a:r>
            <a:endParaRPr b="0" lang="en-US" sz="2000" spc="-1" strike="noStrike">
              <a:latin typeface="Arial"/>
            </a:endParaRPr>
          </a:p>
          <a:p>
            <a:endParaRPr b="0" lang="en-US" sz="2000" spc="-1" strike="noStrike">
              <a:latin typeface="Arial"/>
            </a:endParaRPr>
          </a:p>
        </p:txBody>
      </p:sp>
      <p:sp>
        <p:nvSpPr>
          <p:cNvPr id="1577" name="TextShape 4"/>
          <p:cNvSpPr txBox="1"/>
          <p:nvPr/>
        </p:nvSpPr>
        <p:spPr>
          <a:xfrm>
            <a:off x="8217720" y="1449720"/>
            <a:ext cx="1817280" cy="1114200"/>
          </a:xfrm>
          <a:prstGeom prst="rect">
            <a:avLst/>
          </a:prstGeom>
          <a:noFill/>
          <a:ln>
            <a:noFill/>
          </a:ln>
        </p:spPr>
        <p:txBody>
          <a:bodyPr lIns="90000" rIns="90000" tIns="45000" bIns="45000">
            <a:noAutofit/>
          </a:bodyPr>
          <a:p>
            <a:pPr algn="ctr"/>
            <a:r>
              <a:rPr b="1" lang="en-US" sz="1800" spc="-1" strike="noStrike">
                <a:solidFill>
                  <a:srgbClr val="ff0000"/>
                </a:solidFill>
                <a:latin typeface="Arial"/>
              </a:rPr>
              <a:t>Constituent biases don't matter that much up here</a:t>
            </a:r>
            <a:endParaRPr b="0" lang="en-US" sz="1800" spc="-1" strike="noStrike">
              <a:latin typeface="Arial"/>
            </a:endParaRPr>
          </a:p>
        </p:txBody>
      </p:sp>
      <p:sp>
        <p:nvSpPr>
          <p:cNvPr id="1578" name="TextShape 5"/>
          <p:cNvSpPr txBox="1"/>
          <p:nvPr/>
        </p:nvSpPr>
        <p:spPr>
          <a:xfrm>
            <a:off x="4656600" y="4452480"/>
            <a:ext cx="2834640" cy="646920"/>
          </a:xfrm>
          <a:prstGeom prst="rect">
            <a:avLst/>
          </a:prstGeom>
          <a:noFill/>
          <a:ln>
            <a:noFill/>
          </a:ln>
        </p:spPr>
        <p:txBody>
          <a:bodyPr lIns="90000" rIns="90000" tIns="45000" bIns="45000">
            <a:noAutofit/>
          </a:bodyPr>
          <a:p>
            <a:pPr algn="ctr"/>
            <a:r>
              <a:rPr b="1" lang="en-US" sz="1800" spc="-1" strike="noStrike">
                <a:solidFill>
                  <a:srgbClr val="008000"/>
                </a:solidFill>
                <a:latin typeface="Arial"/>
              </a:rPr>
              <a:t>But they do matter down here!</a:t>
            </a:r>
            <a:endParaRPr b="0" lang="en-US" sz="1800" spc="-1" strike="noStrike">
              <a:latin typeface="Arial"/>
            </a:endParaRPr>
          </a:p>
        </p:txBody>
      </p:sp>
      <p:grpSp>
        <p:nvGrpSpPr>
          <p:cNvPr id="1579" name="Group 6"/>
          <p:cNvGrpSpPr/>
          <p:nvPr/>
        </p:nvGrpSpPr>
        <p:grpSpPr>
          <a:xfrm>
            <a:off x="7313760" y="39960"/>
            <a:ext cx="2601720" cy="2705400"/>
            <a:chOff x="7313760" y="39960"/>
            <a:chExt cx="2601720" cy="2705400"/>
          </a:xfrm>
        </p:grpSpPr>
        <p:pic>
          <p:nvPicPr>
            <p:cNvPr id="1580" name="" descr=""/>
            <p:cNvPicPr/>
            <p:nvPr/>
          </p:nvPicPr>
          <p:blipFill>
            <a:blip r:embed="rId2"/>
            <a:stretch/>
          </p:blipFill>
          <p:spPr>
            <a:xfrm>
              <a:off x="7313760" y="39960"/>
              <a:ext cx="2601720" cy="1299960"/>
            </a:xfrm>
            <a:prstGeom prst="rect">
              <a:avLst/>
            </a:prstGeom>
            <a:ln w="36720">
              <a:solidFill>
                <a:srgbClr val="ff0000"/>
              </a:solidFill>
              <a:round/>
            </a:ln>
          </p:spPr>
        </p:pic>
        <p:sp>
          <p:nvSpPr>
            <p:cNvPr id="1581" name="Line 7"/>
            <p:cNvSpPr/>
            <p:nvPr/>
          </p:nvSpPr>
          <p:spPr>
            <a:xfrm flipH="1">
              <a:off x="7377120" y="1358640"/>
              <a:ext cx="747000" cy="1386720"/>
            </a:xfrm>
            <a:prstGeom prst="line">
              <a:avLst/>
            </a:prstGeom>
            <a:ln w="73080">
              <a:solidFill>
                <a:srgbClr val="ff0000"/>
              </a:solidFill>
              <a:round/>
              <a:tailEnd len="med" type="triangle" w="med"/>
            </a:ln>
          </p:spPr>
          <p:style>
            <a:lnRef idx="0"/>
            <a:fillRef idx="0"/>
            <a:effectRef idx="0"/>
            <a:fontRef idx="minor"/>
          </p:style>
        </p:sp>
      </p:grpSp>
      <p:grpSp>
        <p:nvGrpSpPr>
          <p:cNvPr id="1582" name="Group 8"/>
          <p:cNvGrpSpPr/>
          <p:nvPr/>
        </p:nvGrpSpPr>
        <p:grpSpPr>
          <a:xfrm>
            <a:off x="5864400" y="3361680"/>
            <a:ext cx="4085280" cy="1905480"/>
            <a:chOff x="5864400" y="3361680"/>
            <a:chExt cx="4085280" cy="1905480"/>
          </a:xfrm>
        </p:grpSpPr>
        <p:pic>
          <p:nvPicPr>
            <p:cNvPr id="1583" name="" descr=""/>
            <p:cNvPicPr/>
            <p:nvPr/>
          </p:nvPicPr>
          <p:blipFill>
            <a:blip r:embed="rId3"/>
            <a:stretch/>
          </p:blipFill>
          <p:spPr>
            <a:xfrm>
              <a:off x="7323480" y="3954240"/>
              <a:ext cx="2626200" cy="1312920"/>
            </a:xfrm>
            <a:prstGeom prst="rect">
              <a:avLst/>
            </a:prstGeom>
            <a:ln w="36720">
              <a:solidFill>
                <a:srgbClr val="008000"/>
              </a:solidFill>
              <a:round/>
            </a:ln>
          </p:spPr>
        </p:pic>
        <p:sp>
          <p:nvSpPr>
            <p:cNvPr id="1584" name="Line 9"/>
            <p:cNvSpPr/>
            <p:nvPr/>
          </p:nvSpPr>
          <p:spPr>
            <a:xfrm flipH="1" flipV="1">
              <a:off x="5864400" y="3361680"/>
              <a:ext cx="1456920" cy="1092600"/>
            </a:xfrm>
            <a:prstGeom prst="line">
              <a:avLst/>
            </a:prstGeom>
            <a:ln w="73080">
              <a:solidFill>
                <a:srgbClr val="008000"/>
              </a:solidFill>
              <a:round/>
              <a:tailEnd len="med" type="triangle" w="med"/>
            </a:ln>
          </p:spPr>
          <p:style>
            <a:lnRef idx="0"/>
            <a:fillRef idx="0"/>
            <a:effectRef idx="0"/>
            <a:fontRef idx="minor"/>
          </p:style>
        </p:sp>
      </p:grpSp>
    </p:spTree>
  </p:cSld>
  <mc:AlternateContent>
    <mc:Choice Requires="p14">
      <p:transition spd="slow" p14:dur="2000"/>
    </mc:Choice>
    <mc:Fallback>
      <p:transition spd="slow"/>
    </mc:Fallback>
  </mc:AlternateContent>
  <p:timing>
    <p:tnLst>
      <p:par>
        <p:cTn id="93" dur="indefinite" restart="never" nodeType="tmRoot">
          <p:childTnLst>
            <p:seq>
              <p:cTn id="94" dur="indefinite" nodeType="mainSeq">
                <p:childTnLst>
                  <p:par>
                    <p:cTn id="95" fill="hold">
                      <p:stCondLst>
                        <p:cond delay="0"/>
                      </p:stCondLst>
                      <p:childTnLst>
                        <p:par>
                          <p:cTn id="96" fill="hold">
                            <p:stCondLst>
                              <p:cond delay="0"/>
                            </p:stCondLst>
                            <p:childTnLst>
                              <p:par>
                                <p:cTn id="97" nodeType="withEffect" fill="hold" presetClass="entr" presetID="1">
                                  <p:stCondLst>
                                    <p:cond delay="0"/>
                                  </p:stCondLst>
                                  <p:childTnLst>
                                    <p:set>
                                      <p:cBhvr>
                                        <p:cTn id="98" dur="1" fill="hold">
                                          <p:stCondLst>
                                            <p:cond delay="0"/>
                                          </p:stCondLst>
                                        </p:cTn>
                                        <p:tgtEl>
                                          <p:spTgt spid="1577"/>
                                        </p:tgtEl>
                                        <p:attrNameLst>
                                          <p:attrName>style.visibility</p:attrName>
                                        </p:attrNameLst>
                                      </p:cBhvr>
                                      <p:to>
                                        <p:strVal val="visible"/>
                                      </p:to>
                                    </p:set>
                                  </p:childTnLst>
                                </p:cTn>
                              </p:par>
                              <p:par>
                                <p:cTn id="99" nodeType="withEffect" fill="hold" presetClass="entr" presetID="1">
                                  <p:stCondLst>
                                    <p:cond delay="0"/>
                                  </p:stCondLst>
                                  <p:childTnLst>
                                    <p:set>
                                      <p:cBhvr>
                                        <p:cTn id="100" dur="1" fill="hold">
                                          <p:stCondLst>
                                            <p:cond delay="0"/>
                                          </p:stCondLst>
                                        </p:cTn>
                                        <p:tgtEl>
                                          <p:spTgt spid="15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85" name="" descr=""/>
          <p:cNvPicPr/>
          <p:nvPr/>
        </p:nvPicPr>
        <p:blipFill>
          <a:blip r:embed="rId1"/>
          <a:stretch/>
        </p:blipFill>
        <p:spPr>
          <a:xfrm>
            <a:off x="-1849680" y="806040"/>
            <a:ext cx="8019720" cy="4250520"/>
          </a:xfrm>
          <a:prstGeom prst="rect">
            <a:avLst/>
          </a:prstGeom>
          <a:ln>
            <a:noFill/>
          </a:ln>
        </p:spPr>
      </p:pic>
      <p:sp>
        <p:nvSpPr>
          <p:cNvPr id="1586" name="TextShape 1"/>
          <p:cNvSpPr txBox="1"/>
          <p:nvPr/>
        </p:nvSpPr>
        <p:spPr>
          <a:xfrm>
            <a:off x="464040" y="-126360"/>
            <a:ext cx="9651240" cy="946800"/>
          </a:xfrm>
          <a:prstGeom prst="rect">
            <a:avLst/>
          </a:prstGeom>
          <a:noFill/>
          <a:ln>
            <a:noFill/>
          </a:ln>
        </p:spPr>
        <p:txBody>
          <a:bodyPr lIns="0" rIns="0" tIns="0" bIns="0" anchor="ctr">
            <a:noAutofit/>
          </a:bodyPr>
          <a:p>
            <a:pPr algn="ctr"/>
            <a:r>
              <a:rPr b="0" lang="en-US" sz="3300" spc="-1" strike="noStrike">
                <a:latin typeface="Arial"/>
              </a:rPr>
              <a:t>What you see depends on where you look</a:t>
            </a:r>
            <a:endParaRPr b="0" lang="en-US" sz="3300" spc="-1" strike="noStrike">
              <a:latin typeface="Arial"/>
            </a:endParaRPr>
          </a:p>
        </p:txBody>
      </p:sp>
      <p:sp>
        <p:nvSpPr>
          <p:cNvPr id="1587" name="TextShape 2"/>
          <p:cNvSpPr txBox="1"/>
          <p:nvPr/>
        </p:nvSpPr>
        <p:spPr>
          <a:xfrm>
            <a:off x="3428640" y="2091960"/>
            <a:ext cx="2062440" cy="667080"/>
          </a:xfrm>
          <a:prstGeom prst="rect">
            <a:avLst/>
          </a:prstGeom>
          <a:noFill/>
          <a:ln>
            <a:noFill/>
          </a:ln>
        </p:spPr>
        <p:txBody>
          <a:bodyPr lIns="90000" rIns="90000" tIns="45000" bIns="45000">
            <a:noAutofit/>
          </a:bodyPr>
          <a:p>
            <a:r>
              <a:rPr b="0" lang="en-US" sz="1000" spc="-1" strike="noStrike">
                <a:latin typeface="Arial"/>
              </a:rPr>
              <a:t>Phys. Rev. C 90, 024908 (2014)</a:t>
            </a:r>
            <a:br/>
            <a:r>
              <a:rPr b="0" lang="en-US" sz="1000" spc="-1" strike="noStrike">
                <a:latin typeface="Arial"/>
              </a:rPr>
              <a:t>JHEP10(2012)087</a:t>
            </a:r>
            <a:endParaRPr b="0" lang="en-US" sz="1000" spc="-1" strike="noStrike">
              <a:latin typeface="Arial"/>
            </a:endParaRPr>
          </a:p>
          <a:p>
            <a:endParaRPr b="0" lang="en-US" sz="1000" spc="-1" strike="noStrike">
              <a:latin typeface="Arial"/>
            </a:endParaRPr>
          </a:p>
        </p:txBody>
      </p:sp>
      <p:sp>
        <p:nvSpPr>
          <p:cNvPr id="1588" name="TextShape 3"/>
          <p:cNvSpPr txBox="1"/>
          <p:nvPr/>
        </p:nvSpPr>
        <p:spPr>
          <a:xfrm>
            <a:off x="2829960" y="4804920"/>
            <a:ext cx="1632960" cy="548640"/>
          </a:xfrm>
          <a:prstGeom prst="rect">
            <a:avLst/>
          </a:prstGeom>
          <a:noFill/>
          <a:ln>
            <a:noFill/>
          </a:ln>
        </p:spPr>
        <p:txBody>
          <a:bodyPr lIns="90000" rIns="90000" tIns="45000" bIns="45000">
            <a:noAutofit/>
          </a:bodyPr>
          <a:p>
            <a:r>
              <a:rPr b="1" lang="en-US" sz="2500" spc="-1" strike="noStrike">
                <a:latin typeface="Arial"/>
              </a:rPr>
              <a:t>z = p</a:t>
            </a:r>
            <a:r>
              <a:rPr b="1" lang="en-US" sz="2500" spc="-1" strike="noStrike" baseline="-14000000">
                <a:latin typeface="Arial"/>
              </a:rPr>
              <a:t>T</a:t>
            </a:r>
            <a:r>
              <a:rPr b="1" lang="en-US" sz="2500" spc="-1" strike="noStrike">
                <a:latin typeface="Arial"/>
              </a:rPr>
              <a:t>/E</a:t>
            </a:r>
            <a:r>
              <a:rPr b="1" lang="en-US" sz="2500" spc="-1" strike="noStrike" baseline="-14000000">
                <a:latin typeface="Arial"/>
              </a:rPr>
              <a:t>jet</a:t>
            </a:r>
            <a:endParaRPr b="0" lang="en-US" sz="2500" spc="-1" strike="noStrike">
              <a:latin typeface="Arial"/>
            </a:endParaRPr>
          </a:p>
        </p:txBody>
      </p:sp>
      <p:sp>
        <p:nvSpPr>
          <p:cNvPr id="1589" name="Line 4"/>
          <p:cNvSpPr/>
          <p:nvPr/>
        </p:nvSpPr>
        <p:spPr>
          <a:xfrm flipH="1" flipV="1">
            <a:off x="5850720" y="6376320"/>
            <a:ext cx="1179360" cy="442440"/>
          </a:xfrm>
          <a:prstGeom prst="line">
            <a:avLst/>
          </a:prstGeom>
          <a:ln w="36720">
            <a:solidFill>
              <a:srgbClr val="000080"/>
            </a:solidFill>
            <a:round/>
            <a:tailEnd len="med" type="triangle" w="med"/>
          </a:ln>
        </p:spPr>
        <p:style>
          <a:lnRef idx="0"/>
          <a:fillRef idx="0"/>
          <a:effectRef idx="0"/>
          <a:fontRef idx="minor"/>
        </p:style>
      </p:sp>
      <p:sp>
        <p:nvSpPr>
          <p:cNvPr id="1590" name="TextShape 5"/>
          <p:cNvSpPr txBox="1"/>
          <p:nvPr/>
        </p:nvSpPr>
        <p:spPr>
          <a:xfrm>
            <a:off x="7030080" y="6818400"/>
            <a:ext cx="1874520" cy="421560"/>
          </a:xfrm>
          <a:prstGeom prst="rect">
            <a:avLst/>
          </a:prstGeom>
          <a:noFill/>
          <a:ln>
            <a:noFill/>
          </a:ln>
        </p:spPr>
        <p:txBody>
          <a:bodyPr lIns="90000" rIns="90000" tIns="45000" bIns="45000">
            <a:noAutofit/>
          </a:bodyPr>
          <a:p>
            <a:r>
              <a:rPr b="1" lang="en-US" sz="1800" spc="-1" strike="noStrike">
                <a:solidFill>
                  <a:srgbClr val="000080"/>
                </a:solidFill>
                <a:latin typeface="Arial"/>
              </a:rPr>
              <a:t>L</a:t>
            </a:r>
            <a:r>
              <a:rPr b="1" lang="en-US" sz="1800" spc="-1" strike="noStrike">
                <a:solidFill>
                  <a:srgbClr val="000080"/>
                </a:solidFill>
                <a:latin typeface="Arial"/>
              </a:rPr>
              <a:t>o</a:t>
            </a:r>
            <a:r>
              <a:rPr b="1" lang="en-US" sz="1800" spc="-1" strike="noStrike">
                <a:solidFill>
                  <a:srgbClr val="000080"/>
                </a:solidFill>
                <a:latin typeface="Arial"/>
              </a:rPr>
              <a:t>w</a:t>
            </a:r>
            <a:r>
              <a:rPr b="1" lang="en-US" sz="1800" spc="-1" strike="noStrike">
                <a:solidFill>
                  <a:srgbClr val="000080"/>
                </a:solidFill>
                <a:latin typeface="Arial"/>
              </a:rPr>
              <a:t> </a:t>
            </a:r>
            <a:r>
              <a:rPr b="1" lang="en-US" sz="1800" spc="-1" strike="noStrike">
                <a:solidFill>
                  <a:srgbClr val="000080"/>
                </a:solidFill>
                <a:latin typeface="Arial"/>
              </a:rPr>
              <a:t>p</a:t>
            </a:r>
            <a:r>
              <a:rPr b="1" lang="en-US" sz="1800" spc="-1" strike="noStrike" baseline="-14000000">
                <a:solidFill>
                  <a:srgbClr val="000080"/>
                </a:solidFill>
                <a:latin typeface="Arial"/>
              </a:rPr>
              <a:t>T</a:t>
            </a:r>
            <a:endParaRPr b="0" lang="en-US" sz="1800" spc="-1" strike="noStrike">
              <a:latin typeface="Arial"/>
            </a:endParaRPr>
          </a:p>
        </p:txBody>
      </p:sp>
      <p:sp>
        <p:nvSpPr>
          <p:cNvPr id="1591" name="TextShape 6"/>
          <p:cNvSpPr txBox="1"/>
          <p:nvPr/>
        </p:nvSpPr>
        <p:spPr>
          <a:xfrm>
            <a:off x="2520000" y="6892200"/>
            <a:ext cx="1874520" cy="421560"/>
          </a:xfrm>
          <a:prstGeom prst="rect">
            <a:avLst/>
          </a:prstGeom>
          <a:noFill/>
          <a:ln>
            <a:noFill/>
          </a:ln>
        </p:spPr>
        <p:txBody>
          <a:bodyPr lIns="90000" rIns="90000" tIns="45000" bIns="45000">
            <a:noAutofit/>
          </a:bodyPr>
          <a:p>
            <a:r>
              <a:rPr b="1" lang="en-US" sz="1800" spc="-1" strike="noStrike">
                <a:solidFill>
                  <a:srgbClr val="000080"/>
                </a:solidFill>
                <a:latin typeface="Arial"/>
              </a:rPr>
              <a:t>H</a:t>
            </a:r>
            <a:r>
              <a:rPr b="1" lang="en-US" sz="1800" spc="-1" strike="noStrike">
                <a:solidFill>
                  <a:srgbClr val="000080"/>
                </a:solidFill>
                <a:latin typeface="Arial"/>
              </a:rPr>
              <a:t>i</a:t>
            </a:r>
            <a:r>
              <a:rPr b="1" lang="en-US" sz="1800" spc="-1" strike="noStrike">
                <a:solidFill>
                  <a:srgbClr val="000080"/>
                </a:solidFill>
                <a:latin typeface="Arial"/>
              </a:rPr>
              <a:t>g</a:t>
            </a:r>
            <a:r>
              <a:rPr b="1" lang="en-US" sz="1800" spc="-1" strike="noStrike">
                <a:solidFill>
                  <a:srgbClr val="000080"/>
                </a:solidFill>
                <a:latin typeface="Arial"/>
              </a:rPr>
              <a:t>h</a:t>
            </a:r>
            <a:r>
              <a:rPr b="1" lang="en-US" sz="1800" spc="-1" strike="noStrike">
                <a:solidFill>
                  <a:srgbClr val="000080"/>
                </a:solidFill>
                <a:latin typeface="Arial"/>
              </a:rPr>
              <a:t> </a:t>
            </a:r>
            <a:r>
              <a:rPr b="1" lang="en-US" sz="1800" spc="-1" strike="noStrike">
                <a:solidFill>
                  <a:srgbClr val="000080"/>
                </a:solidFill>
                <a:latin typeface="Arial"/>
              </a:rPr>
              <a:t>p</a:t>
            </a:r>
            <a:r>
              <a:rPr b="1" lang="en-US" sz="1800" spc="-1" strike="noStrike" baseline="-14000000">
                <a:solidFill>
                  <a:srgbClr val="000080"/>
                </a:solidFill>
                <a:latin typeface="Arial"/>
              </a:rPr>
              <a:t>T</a:t>
            </a:r>
            <a:endParaRPr b="0" lang="en-US" sz="1800" spc="-1" strike="noStrike">
              <a:latin typeface="Arial"/>
            </a:endParaRPr>
          </a:p>
        </p:txBody>
      </p:sp>
      <p:sp>
        <p:nvSpPr>
          <p:cNvPr id="1592" name="Line 7"/>
          <p:cNvSpPr/>
          <p:nvPr/>
        </p:nvSpPr>
        <p:spPr>
          <a:xfrm flipV="1">
            <a:off x="3446640" y="6324120"/>
            <a:ext cx="923760" cy="585000"/>
          </a:xfrm>
          <a:prstGeom prst="line">
            <a:avLst/>
          </a:prstGeom>
          <a:ln w="36720">
            <a:solidFill>
              <a:srgbClr val="000080"/>
            </a:solidFill>
            <a:round/>
            <a:tailEnd len="med" type="triangle" w="med"/>
          </a:ln>
        </p:spPr>
        <p:style>
          <a:lnRef idx="0"/>
          <a:fillRef idx="0"/>
          <a:effectRef idx="0"/>
          <a:fontRef idx="minor"/>
        </p:style>
      </p:sp>
      <p:sp>
        <p:nvSpPr>
          <p:cNvPr id="1593" name="Line 8"/>
          <p:cNvSpPr/>
          <p:nvPr/>
        </p:nvSpPr>
        <p:spPr>
          <a:xfrm flipH="1" flipV="1">
            <a:off x="5850720" y="6376320"/>
            <a:ext cx="1179360" cy="442440"/>
          </a:xfrm>
          <a:prstGeom prst="line">
            <a:avLst/>
          </a:prstGeom>
          <a:ln w="36720">
            <a:solidFill>
              <a:srgbClr val="000080"/>
            </a:solidFill>
            <a:round/>
            <a:tailEnd len="med" type="triangle" w="med"/>
          </a:ln>
        </p:spPr>
        <p:style>
          <a:lnRef idx="0"/>
          <a:fillRef idx="0"/>
          <a:effectRef idx="0"/>
          <a:fontRef idx="minor"/>
        </p:style>
      </p:sp>
      <p:sp>
        <p:nvSpPr>
          <p:cNvPr id="1594" name="TextShape 9"/>
          <p:cNvSpPr txBox="1"/>
          <p:nvPr/>
        </p:nvSpPr>
        <p:spPr>
          <a:xfrm>
            <a:off x="7030080" y="6818400"/>
            <a:ext cx="1874520" cy="421560"/>
          </a:xfrm>
          <a:prstGeom prst="rect">
            <a:avLst/>
          </a:prstGeom>
          <a:noFill/>
          <a:ln>
            <a:noFill/>
          </a:ln>
        </p:spPr>
        <p:txBody>
          <a:bodyPr lIns="90000" rIns="90000" tIns="45000" bIns="45000">
            <a:noAutofit/>
          </a:bodyPr>
          <a:p>
            <a:r>
              <a:rPr b="1" lang="en-US" sz="1800" spc="-1" strike="noStrike">
                <a:solidFill>
                  <a:srgbClr val="000080"/>
                </a:solidFill>
                <a:latin typeface="Arial"/>
              </a:rPr>
              <a:t>L</a:t>
            </a:r>
            <a:r>
              <a:rPr b="1" lang="en-US" sz="1800" spc="-1" strike="noStrike">
                <a:solidFill>
                  <a:srgbClr val="000080"/>
                </a:solidFill>
                <a:latin typeface="Arial"/>
              </a:rPr>
              <a:t>o</a:t>
            </a:r>
            <a:r>
              <a:rPr b="1" lang="en-US" sz="1800" spc="-1" strike="noStrike">
                <a:solidFill>
                  <a:srgbClr val="000080"/>
                </a:solidFill>
                <a:latin typeface="Arial"/>
              </a:rPr>
              <a:t>w</a:t>
            </a:r>
            <a:r>
              <a:rPr b="1" lang="en-US" sz="1800" spc="-1" strike="noStrike">
                <a:solidFill>
                  <a:srgbClr val="000080"/>
                </a:solidFill>
                <a:latin typeface="Arial"/>
              </a:rPr>
              <a:t> </a:t>
            </a:r>
            <a:r>
              <a:rPr b="1" lang="en-US" sz="1800" spc="-1" strike="noStrike">
                <a:solidFill>
                  <a:srgbClr val="000080"/>
                </a:solidFill>
                <a:latin typeface="Arial"/>
              </a:rPr>
              <a:t>p</a:t>
            </a:r>
            <a:r>
              <a:rPr b="1" lang="en-US" sz="1800" spc="-1" strike="noStrike" baseline="-14000000">
                <a:solidFill>
                  <a:srgbClr val="000080"/>
                </a:solidFill>
                <a:latin typeface="Arial"/>
              </a:rPr>
              <a:t>T</a:t>
            </a:r>
            <a:endParaRPr b="0" lang="en-US" sz="1800" spc="-1" strike="noStrike">
              <a:latin typeface="Arial"/>
            </a:endParaRPr>
          </a:p>
        </p:txBody>
      </p:sp>
      <p:sp>
        <p:nvSpPr>
          <p:cNvPr id="1595" name="TextShape 10"/>
          <p:cNvSpPr txBox="1"/>
          <p:nvPr/>
        </p:nvSpPr>
        <p:spPr>
          <a:xfrm>
            <a:off x="2520000" y="6892200"/>
            <a:ext cx="1874520" cy="421560"/>
          </a:xfrm>
          <a:prstGeom prst="rect">
            <a:avLst/>
          </a:prstGeom>
          <a:noFill/>
          <a:ln>
            <a:noFill/>
          </a:ln>
        </p:spPr>
        <p:txBody>
          <a:bodyPr lIns="90000" rIns="90000" tIns="45000" bIns="45000">
            <a:noAutofit/>
          </a:bodyPr>
          <a:p>
            <a:r>
              <a:rPr b="1" lang="en-US" sz="1800" spc="-1" strike="noStrike">
                <a:solidFill>
                  <a:srgbClr val="000080"/>
                </a:solidFill>
                <a:latin typeface="Arial"/>
              </a:rPr>
              <a:t>High p</a:t>
            </a:r>
            <a:r>
              <a:rPr b="1" lang="en-US" sz="1800" spc="-1" strike="noStrike" baseline="-14000000">
                <a:solidFill>
                  <a:srgbClr val="000080"/>
                </a:solidFill>
                <a:latin typeface="Arial"/>
              </a:rPr>
              <a:t>T</a:t>
            </a:r>
            <a:endParaRPr b="0" lang="en-US" sz="1800" spc="-1" strike="noStrike">
              <a:latin typeface="Arial"/>
            </a:endParaRPr>
          </a:p>
        </p:txBody>
      </p:sp>
      <p:sp>
        <p:nvSpPr>
          <p:cNvPr id="1596" name="Line 11"/>
          <p:cNvSpPr/>
          <p:nvPr/>
        </p:nvSpPr>
        <p:spPr>
          <a:xfrm flipH="1" flipV="1">
            <a:off x="5850720" y="6376320"/>
            <a:ext cx="1179360" cy="442440"/>
          </a:xfrm>
          <a:prstGeom prst="line">
            <a:avLst/>
          </a:prstGeom>
          <a:ln w="36720">
            <a:solidFill>
              <a:srgbClr val="000080"/>
            </a:solidFill>
            <a:round/>
            <a:tailEnd len="med" type="triangle" w="med"/>
          </a:ln>
        </p:spPr>
        <p:style>
          <a:lnRef idx="0"/>
          <a:fillRef idx="0"/>
          <a:effectRef idx="0"/>
          <a:fontRef idx="minor"/>
        </p:style>
      </p:sp>
      <p:sp>
        <p:nvSpPr>
          <p:cNvPr id="1597" name="TextShape 12"/>
          <p:cNvSpPr txBox="1"/>
          <p:nvPr/>
        </p:nvSpPr>
        <p:spPr>
          <a:xfrm>
            <a:off x="7030080" y="6818400"/>
            <a:ext cx="1874520" cy="421560"/>
          </a:xfrm>
          <a:prstGeom prst="rect">
            <a:avLst/>
          </a:prstGeom>
          <a:noFill/>
          <a:ln>
            <a:noFill/>
          </a:ln>
        </p:spPr>
        <p:txBody>
          <a:bodyPr lIns="90000" rIns="90000" tIns="45000" bIns="45000">
            <a:noAutofit/>
          </a:bodyPr>
          <a:p>
            <a:r>
              <a:rPr b="1" lang="en-US" sz="1800" spc="-1" strike="noStrike">
                <a:solidFill>
                  <a:srgbClr val="000080"/>
                </a:solidFill>
                <a:latin typeface="Arial"/>
              </a:rPr>
              <a:t>Low p</a:t>
            </a:r>
            <a:r>
              <a:rPr b="1" lang="en-US" sz="1800" spc="-1" strike="noStrike" baseline="-14000000">
                <a:solidFill>
                  <a:srgbClr val="000080"/>
                </a:solidFill>
                <a:latin typeface="Arial"/>
              </a:rPr>
              <a:t>T</a:t>
            </a:r>
            <a:endParaRPr b="0" lang="en-US" sz="1800" spc="-1" strike="noStrike">
              <a:latin typeface="Arial"/>
            </a:endParaRPr>
          </a:p>
        </p:txBody>
      </p:sp>
      <p:sp>
        <p:nvSpPr>
          <p:cNvPr id="1598" name="TextShape 13"/>
          <p:cNvSpPr txBox="1"/>
          <p:nvPr/>
        </p:nvSpPr>
        <p:spPr>
          <a:xfrm>
            <a:off x="2520000" y="6892200"/>
            <a:ext cx="1874520" cy="421560"/>
          </a:xfrm>
          <a:prstGeom prst="rect">
            <a:avLst/>
          </a:prstGeom>
          <a:noFill/>
          <a:ln>
            <a:noFill/>
          </a:ln>
        </p:spPr>
        <p:txBody>
          <a:bodyPr lIns="90000" rIns="90000" tIns="45000" bIns="45000">
            <a:noAutofit/>
          </a:bodyPr>
          <a:p>
            <a:r>
              <a:rPr b="1" lang="en-US" sz="1800" spc="-1" strike="noStrike">
                <a:solidFill>
                  <a:srgbClr val="000080"/>
                </a:solidFill>
                <a:latin typeface="Arial"/>
              </a:rPr>
              <a:t>High p</a:t>
            </a:r>
            <a:r>
              <a:rPr b="1" lang="en-US" sz="1800" spc="-1" strike="noStrike" baseline="-14000000">
                <a:solidFill>
                  <a:srgbClr val="000080"/>
                </a:solidFill>
                <a:latin typeface="Arial"/>
              </a:rPr>
              <a:t>T</a:t>
            </a:r>
            <a:endParaRPr b="0" lang="en-US" sz="1800" spc="-1" strike="noStrike">
              <a:latin typeface="Arial"/>
            </a:endParaRPr>
          </a:p>
        </p:txBody>
      </p:sp>
      <p:sp>
        <p:nvSpPr>
          <p:cNvPr id="1599" name="TextShape 14"/>
          <p:cNvSpPr txBox="1"/>
          <p:nvPr/>
        </p:nvSpPr>
        <p:spPr>
          <a:xfrm>
            <a:off x="7030080" y="6818400"/>
            <a:ext cx="1874520" cy="421560"/>
          </a:xfrm>
          <a:prstGeom prst="rect">
            <a:avLst/>
          </a:prstGeom>
          <a:noFill/>
          <a:ln>
            <a:noFill/>
          </a:ln>
        </p:spPr>
        <p:txBody>
          <a:bodyPr lIns="90000" rIns="90000" tIns="45000" bIns="45000">
            <a:noAutofit/>
          </a:bodyPr>
          <a:p>
            <a:r>
              <a:rPr b="1" lang="en-US" sz="1800" spc="-1" strike="noStrike">
                <a:solidFill>
                  <a:srgbClr val="000080"/>
                </a:solidFill>
                <a:latin typeface="Arial"/>
              </a:rPr>
              <a:t>Low p</a:t>
            </a:r>
            <a:r>
              <a:rPr b="1" lang="en-US" sz="1800" spc="-1" strike="noStrike" baseline="-14000000">
                <a:solidFill>
                  <a:srgbClr val="000080"/>
                </a:solidFill>
                <a:latin typeface="Arial"/>
              </a:rPr>
              <a:t>T</a:t>
            </a:r>
            <a:endParaRPr b="0" lang="en-US" sz="1800" spc="-1" strike="noStrike">
              <a:latin typeface="Arial"/>
            </a:endParaRPr>
          </a:p>
        </p:txBody>
      </p:sp>
      <p:sp>
        <p:nvSpPr>
          <p:cNvPr id="1600" name="TextShape 15"/>
          <p:cNvSpPr txBox="1"/>
          <p:nvPr/>
        </p:nvSpPr>
        <p:spPr>
          <a:xfrm>
            <a:off x="2520000" y="6892200"/>
            <a:ext cx="1874520" cy="421560"/>
          </a:xfrm>
          <a:prstGeom prst="rect">
            <a:avLst/>
          </a:prstGeom>
          <a:noFill/>
          <a:ln>
            <a:noFill/>
          </a:ln>
        </p:spPr>
        <p:txBody>
          <a:bodyPr lIns="90000" rIns="90000" tIns="45000" bIns="45000">
            <a:noAutofit/>
          </a:bodyPr>
          <a:p>
            <a:r>
              <a:rPr b="1" lang="en-US" sz="1800" spc="-1" strike="noStrike">
                <a:solidFill>
                  <a:srgbClr val="000080"/>
                </a:solidFill>
                <a:latin typeface="Arial"/>
              </a:rPr>
              <a:t>High p</a:t>
            </a:r>
            <a:r>
              <a:rPr b="1" lang="en-US" sz="1800" spc="-1" strike="noStrike" baseline="-14000000">
                <a:solidFill>
                  <a:srgbClr val="000080"/>
                </a:solidFill>
                <a:latin typeface="Arial"/>
              </a:rPr>
              <a:t>T</a:t>
            </a:r>
            <a:endParaRPr b="0" lang="en-US" sz="1800" spc="-1" strike="noStrike">
              <a:latin typeface="Arial"/>
            </a:endParaRPr>
          </a:p>
        </p:txBody>
      </p:sp>
      <p:sp>
        <p:nvSpPr>
          <p:cNvPr id="1601" name="TextShape 16"/>
          <p:cNvSpPr txBox="1"/>
          <p:nvPr/>
        </p:nvSpPr>
        <p:spPr>
          <a:xfrm>
            <a:off x="7030080" y="6818400"/>
            <a:ext cx="1874520" cy="421560"/>
          </a:xfrm>
          <a:prstGeom prst="rect">
            <a:avLst/>
          </a:prstGeom>
          <a:noFill/>
          <a:ln>
            <a:noFill/>
          </a:ln>
        </p:spPr>
        <p:txBody>
          <a:bodyPr lIns="90000" rIns="90000" tIns="45000" bIns="45000">
            <a:noAutofit/>
          </a:bodyPr>
          <a:p>
            <a:r>
              <a:rPr b="1" lang="en-US" sz="1800" spc="-1" strike="noStrike">
                <a:solidFill>
                  <a:srgbClr val="000080"/>
                </a:solidFill>
                <a:latin typeface="Arial"/>
              </a:rPr>
              <a:t>Low p</a:t>
            </a:r>
            <a:r>
              <a:rPr b="1" lang="en-US" sz="1800" spc="-1" strike="noStrike" baseline="-14000000">
                <a:solidFill>
                  <a:srgbClr val="000080"/>
                </a:solidFill>
                <a:latin typeface="Arial"/>
              </a:rPr>
              <a:t>T</a:t>
            </a:r>
            <a:endParaRPr b="0" lang="en-US" sz="1800" spc="-1" strike="noStrike">
              <a:latin typeface="Arial"/>
            </a:endParaRPr>
          </a:p>
        </p:txBody>
      </p:sp>
      <p:sp>
        <p:nvSpPr>
          <p:cNvPr id="1602" name="Line 17"/>
          <p:cNvSpPr/>
          <p:nvPr/>
        </p:nvSpPr>
        <p:spPr>
          <a:xfrm flipV="1">
            <a:off x="1405440" y="4401000"/>
            <a:ext cx="346320" cy="515880"/>
          </a:xfrm>
          <a:prstGeom prst="line">
            <a:avLst/>
          </a:prstGeom>
          <a:ln w="38160">
            <a:solidFill>
              <a:srgbClr val="0000ff"/>
            </a:solidFill>
            <a:round/>
            <a:tailEnd len="med" type="triangle" w="med"/>
          </a:ln>
        </p:spPr>
        <p:style>
          <a:lnRef idx="0"/>
          <a:fillRef idx="0"/>
          <a:effectRef idx="0"/>
          <a:fontRef idx="minor"/>
        </p:style>
      </p:sp>
      <p:sp>
        <p:nvSpPr>
          <p:cNvPr id="1603" name="TextShape 18"/>
          <p:cNvSpPr txBox="1"/>
          <p:nvPr/>
        </p:nvSpPr>
        <p:spPr>
          <a:xfrm>
            <a:off x="345960" y="4820400"/>
            <a:ext cx="2670840" cy="548640"/>
          </a:xfrm>
          <a:prstGeom prst="rect">
            <a:avLst/>
          </a:prstGeom>
          <a:noFill/>
          <a:ln>
            <a:noFill/>
          </a:ln>
        </p:spPr>
        <p:txBody>
          <a:bodyPr lIns="90000" rIns="90000" tIns="45000" bIns="45000">
            <a:noAutofit/>
          </a:bodyPr>
          <a:p>
            <a:r>
              <a:rPr b="1" lang="en-US" sz="2500" spc="-1" strike="noStrike">
                <a:solidFill>
                  <a:srgbClr val="0000ff"/>
                </a:solidFill>
                <a:latin typeface="Arial"/>
              </a:rPr>
              <a:t>High p</a:t>
            </a:r>
            <a:r>
              <a:rPr b="1" lang="en-US" sz="2500" spc="-1" strike="noStrike" baseline="-14000000">
                <a:solidFill>
                  <a:srgbClr val="0000ff"/>
                </a:solidFill>
                <a:latin typeface="Arial"/>
              </a:rPr>
              <a:t>T</a:t>
            </a:r>
            <a:endParaRPr b="0" lang="en-US" sz="2500" spc="-1" strike="noStrike">
              <a:latin typeface="Arial"/>
            </a:endParaRPr>
          </a:p>
        </p:txBody>
      </p:sp>
      <p:sp>
        <p:nvSpPr>
          <p:cNvPr id="1604" name="Line 19"/>
          <p:cNvSpPr/>
          <p:nvPr/>
        </p:nvSpPr>
        <p:spPr>
          <a:xfrm flipH="1" flipV="1">
            <a:off x="5428080" y="4468320"/>
            <a:ext cx="324360" cy="434160"/>
          </a:xfrm>
          <a:prstGeom prst="line">
            <a:avLst/>
          </a:prstGeom>
          <a:ln w="38160">
            <a:solidFill>
              <a:srgbClr val="0000ff"/>
            </a:solidFill>
            <a:round/>
            <a:tailEnd len="med" type="triangle" w="med"/>
          </a:ln>
        </p:spPr>
        <p:style>
          <a:lnRef idx="0"/>
          <a:fillRef idx="0"/>
          <a:effectRef idx="0"/>
          <a:fontRef idx="minor"/>
        </p:style>
      </p:sp>
      <p:sp>
        <p:nvSpPr>
          <p:cNvPr id="1605" name="TextShape 20"/>
          <p:cNvSpPr txBox="1"/>
          <p:nvPr/>
        </p:nvSpPr>
        <p:spPr>
          <a:xfrm>
            <a:off x="5315040" y="4806360"/>
            <a:ext cx="2670840" cy="548640"/>
          </a:xfrm>
          <a:prstGeom prst="rect">
            <a:avLst/>
          </a:prstGeom>
          <a:noFill/>
          <a:ln>
            <a:noFill/>
          </a:ln>
        </p:spPr>
        <p:txBody>
          <a:bodyPr lIns="90000" rIns="90000" tIns="45000" bIns="45000">
            <a:noAutofit/>
          </a:bodyPr>
          <a:p>
            <a:r>
              <a:rPr b="1" lang="en-US" sz="2500" spc="-1" strike="noStrike">
                <a:solidFill>
                  <a:srgbClr val="0000ff"/>
                </a:solidFill>
                <a:latin typeface="Arial"/>
              </a:rPr>
              <a:t>Low p</a:t>
            </a:r>
            <a:r>
              <a:rPr b="1" lang="en-US" sz="2500" spc="-1" strike="noStrike" baseline="-14000000">
                <a:solidFill>
                  <a:srgbClr val="0000ff"/>
                </a:solidFill>
                <a:latin typeface="Arial"/>
              </a:rPr>
              <a:t>T</a:t>
            </a:r>
            <a:endParaRPr b="0" lang="en-US" sz="2500" spc="-1" strike="noStrike">
              <a:latin typeface="Arial"/>
            </a:endParaRPr>
          </a:p>
        </p:txBody>
      </p:sp>
      <p:pic>
        <p:nvPicPr>
          <p:cNvPr id="1606" name="" descr=""/>
          <p:cNvPicPr/>
          <p:nvPr/>
        </p:nvPicPr>
        <p:blipFill>
          <a:blip r:embed="rId2"/>
          <a:stretch/>
        </p:blipFill>
        <p:spPr>
          <a:xfrm>
            <a:off x="6733080" y="3801960"/>
            <a:ext cx="2961720" cy="1479600"/>
          </a:xfrm>
          <a:prstGeom prst="rect">
            <a:avLst/>
          </a:prstGeom>
          <a:ln w="36720">
            <a:solidFill>
              <a:srgbClr val="ff0000"/>
            </a:solidFill>
            <a:round/>
          </a:ln>
        </p:spPr>
      </p:pic>
      <p:sp>
        <p:nvSpPr>
          <p:cNvPr id="1607" name="Line 21"/>
          <p:cNvSpPr/>
          <p:nvPr/>
        </p:nvSpPr>
        <p:spPr>
          <a:xfrm flipH="1" flipV="1">
            <a:off x="5203800" y="3637440"/>
            <a:ext cx="1519560" cy="774720"/>
          </a:xfrm>
          <a:prstGeom prst="line">
            <a:avLst/>
          </a:prstGeom>
          <a:ln w="73080">
            <a:solidFill>
              <a:srgbClr val="ff0000"/>
            </a:solidFill>
            <a:round/>
            <a:tailEnd len="med" type="triangle" w="med"/>
          </a:ln>
        </p:spPr>
        <p:style>
          <a:lnRef idx="0"/>
          <a:fillRef idx="0"/>
          <a:effectRef idx="0"/>
          <a:fontRef idx="minor"/>
        </p:style>
      </p:sp>
      <p:pic>
        <p:nvPicPr>
          <p:cNvPr id="1608" name="" descr=""/>
          <p:cNvPicPr/>
          <p:nvPr/>
        </p:nvPicPr>
        <p:blipFill>
          <a:blip r:embed="rId3"/>
          <a:stretch/>
        </p:blipFill>
        <p:spPr>
          <a:xfrm>
            <a:off x="6742440" y="2239200"/>
            <a:ext cx="2962800" cy="1481040"/>
          </a:xfrm>
          <a:prstGeom prst="rect">
            <a:avLst/>
          </a:prstGeom>
          <a:ln w="36720">
            <a:solidFill>
              <a:srgbClr val="008000"/>
            </a:solidFill>
            <a:round/>
          </a:ln>
        </p:spPr>
      </p:pic>
      <p:sp>
        <p:nvSpPr>
          <p:cNvPr id="1609" name="Line 22"/>
          <p:cNvSpPr/>
          <p:nvPr/>
        </p:nvSpPr>
        <p:spPr>
          <a:xfrm flipH="1" flipV="1">
            <a:off x="5752440" y="2717280"/>
            <a:ext cx="949680" cy="160560"/>
          </a:xfrm>
          <a:prstGeom prst="line">
            <a:avLst/>
          </a:prstGeom>
          <a:ln w="73080">
            <a:solidFill>
              <a:srgbClr val="008000"/>
            </a:solidFill>
            <a:round/>
            <a:tailEnd len="med" type="triangle" w="med"/>
          </a:ln>
        </p:spPr>
        <p:style>
          <a:lnRef idx="0"/>
          <a:fillRef idx="0"/>
          <a:effectRef idx="0"/>
          <a:fontRef idx="minor"/>
        </p:style>
      </p:sp>
      <p:pic>
        <p:nvPicPr>
          <p:cNvPr id="1610" name="" descr=""/>
          <p:cNvPicPr/>
          <p:nvPr/>
        </p:nvPicPr>
        <p:blipFill>
          <a:blip r:embed="rId4"/>
          <a:stretch/>
        </p:blipFill>
        <p:spPr>
          <a:xfrm>
            <a:off x="6761160" y="669240"/>
            <a:ext cx="2962800" cy="1481040"/>
          </a:xfrm>
          <a:prstGeom prst="rect">
            <a:avLst/>
          </a:prstGeom>
          <a:ln w="36720">
            <a:solidFill>
              <a:srgbClr val="9966cc"/>
            </a:solidFill>
            <a:round/>
          </a:ln>
        </p:spPr>
      </p:pic>
      <p:sp>
        <p:nvSpPr>
          <p:cNvPr id="1611" name="TextShape 23"/>
          <p:cNvSpPr txBox="1"/>
          <p:nvPr/>
        </p:nvSpPr>
        <p:spPr>
          <a:xfrm>
            <a:off x="7877520" y="1052640"/>
            <a:ext cx="1400760" cy="942480"/>
          </a:xfrm>
          <a:prstGeom prst="rect">
            <a:avLst/>
          </a:prstGeom>
          <a:noFill/>
          <a:ln>
            <a:noFill/>
          </a:ln>
        </p:spPr>
        <p:txBody>
          <a:bodyPr lIns="90000" rIns="90000" tIns="45000" bIns="45000">
            <a:noAutofit/>
          </a:bodyPr>
          <a:p>
            <a:r>
              <a:rPr b="1" lang="en-US" sz="6000" spc="-1" strike="noStrike">
                <a:solidFill>
                  <a:srgbClr val="9966cc"/>
                </a:solidFill>
                <a:latin typeface="Arial"/>
              </a:rPr>
              <a:t>?</a:t>
            </a:r>
            <a:endParaRPr b="0" lang="en-US" sz="6000" spc="-1" strike="noStrike">
              <a:latin typeface="Arial"/>
            </a:endParaRPr>
          </a:p>
        </p:txBody>
      </p:sp>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2" name="TextShape 1"/>
          <p:cNvSpPr txBox="1"/>
          <p:nvPr/>
        </p:nvSpPr>
        <p:spPr>
          <a:xfrm>
            <a:off x="504000" y="225720"/>
            <a:ext cx="9071640" cy="946800"/>
          </a:xfrm>
          <a:prstGeom prst="rect">
            <a:avLst/>
          </a:prstGeom>
          <a:noFill/>
          <a:ln>
            <a:noFill/>
          </a:ln>
        </p:spPr>
        <p:txBody>
          <a:bodyPr lIns="0" rIns="0" tIns="0" bIns="0" anchor="ctr">
            <a:noAutofit/>
          </a:bodyPr>
          <a:p>
            <a:pPr algn="ctr"/>
            <a:r>
              <a:rPr b="0" lang="en-US" sz="3300" spc="-1" strike="noStrike">
                <a:latin typeface="Arial"/>
              </a:rPr>
              <a:t>Mini-summary</a:t>
            </a:r>
            <a:endParaRPr b="0" lang="en-US" sz="3300" spc="-1" strike="noStrike">
              <a:latin typeface="Arial"/>
            </a:endParaRPr>
          </a:p>
        </p:txBody>
      </p:sp>
      <p:sp>
        <p:nvSpPr>
          <p:cNvPr id="1613" name="TextShape 2"/>
          <p:cNvSpPr txBox="1"/>
          <p:nvPr/>
        </p:nvSpPr>
        <p:spPr>
          <a:xfrm>
            <a:off x="504000" y="1326600"/>
            <a:ext cx="8870040" cy="3288600"/>
          </a:xfrm>
          <a:prstGeom prst="rect">
            <a:avLst/>
          </a:prstGeom>
          <a:noFill/>
          <a:ln>
            <a:noFill/>
          </a:ln>
        </p:spPr>
        <p:txBody>
          <a:bodyPr lIns="0" rIns="0" tIns="0" bIns="0">
            <a:normAutofit/>
          </a:bodyPr>
          <a:p>
            <a:pPr marL="432000" indent="-324000">
              <a:spcAft>
                <a:spcPts val="1057"/>
              </a:spcAft>
              <a:buClr>
                <a:srgbClr val="000000"/>
              </a:buClr>
              <a:buSzPct val="45000"/>
              <a:buFont typeface="Wingdings" charset="2"/>
              <a:buChar char=""/>
            </a:pPr>
            <a:r>
              <a:rPr b="0" lang="en-US" sz="2400" spc="-1" strike="noStrike">
                <a:latin typeface="Arial"/>
              </a:rPr>
              <a:t>Most studies do one or more of the following:</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Explicitly apply a (non-purturbative) bias</a:t>
            </a:r>
            <a:endParaRPr b="0" lang="en-US" sz="2100" spc="-1" strike="noStrike">
              <a:latin typeface="Arial"/>
            </a:endParaRPr>
          </a:p>
          <a:p>
            <a:pPr lvl="1" marL="864000" indent="-324000">
              <a:spcAft>
                <a:spcPts val="850"/>
              </a:spcAft>
              <a:buClr>
                <a:srgbClr val="000000"/>
              </a:buClr>
              <a:buSzPct val="75000"/>
              <a:buFont typeface="Symbol" charset="2"/>
              <a:buChar char=""/>
            </a:pPr>
            <a:r>
              <a:rPr b="0" i="1" lang="en-US" sz="2100" spc="-1" strike="noStrike">
                <a:latin typeface="Arial"/>
                <a:ea typeface="Droid Sans Fallback"/>
              </a:rPr>
              <a:t>Implicitly</a:t>
            </a:r>
            <a:r>
              <a:rPr b="0" lang="en-US" sz="2100" spc="-1" strike="noStrike">
                <a:latin typeface="Arial"/>
                <a:ea typeface="Droid Sans Fallback"/>
              </a:rPr>
              <a:t> apply a (</a:t>
            </a:r>
            <a:r>
              <a:rPr b="0" lang="en-US" sz="2100" spc="-1" strike="noStrike">
                <a:latin typeface="Arial"/>
              </a:rPr>
              <a:t>non-purturbative) bias</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Focus on small R</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Focus on high pT</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May also → survivor bias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Background subtraction should be part of definition of algorithm</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4" name="TextShape 1"/>
          <p:cNvSpPr txBox="1"/>
          <p:nvPr/>
        </p:nvSpPr>
        <p:spPr>
          <a:xfrm>
            <a:off x="548640" y="1817640"/>
            <a:ext cx="9071640" cy="1280160"/>
          </a:xfrm>
          <a:prstGeom prst="rect">
            <a:avLst/>
          </a:prstGeom>
          <a:solidFill>
            <a:srgbClr val="ff8200"/>
          </a:solidFill>
          <a:ln w="18360">
            <a:solidFill>
              <a:srgbClr val="000000"/>
            </a:solidFill>
            <a:round/>
          </a:ln>
        </p:spPr>
        <p:txBody>
          <a:bodyPr lIns="9000" rIns="9000" tIns="9000" bIns="9000" anchor="ctr">
            <a:noAutofit/>
          </a:bodyPr>
          <a:p>
            <a:pPr algn="ctr"/>
            <a:r>
              <a:rPr b="0" lang="en-US" sz="3300" spc="-1" strike="noStrike">
                <a:latin typeface="Arial"/>
              </a:rPr>
              <a:t>What are the dominant uncertainties?</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7" name="TextShape 1"/>
          <p:cNvSpPr txBox="1"/>
          <p:nvPr/>
        </p:nvSpPr>
        <p:spPr>
          <a:xfrm>
            <a:off x="540000" y="93600"/>
            <a:ext cx="9071640" cy="751680"/>
          </a:xfrm>
          <a:prstGeom prst="rect">
            <a:avLst/>
          </a:prstGeom>
          <a:noFill/>
          <a:ln>
            <a:noFill/>
          </a:ln>
        </p:spPr>
        <p:txBody>
          <a:bodyPr lIns="0" rIns="0" tIns="0" bIns="0" anchor="ctr">
            <a:noAutofit/>
          </a:bodyPr>
          <a:p>
            <a:pPr algn="ctr"/>
            <a:r>
              <a:rPr b="0" lang="en-US" sz="3300" spc="-1" strike="noStrike">
                <a:latin typeface="Arial"/>
              </a:rPr>
              <a:t>Probes of the Quark Gluon Plasma</a:t>
            </a:r>
            <a:endParaRPr b="0" lang="en-US" sz="3300" spc="-1" strike="noStrike">
              <a:latin typeface="Arial"/>
            </a:endParaRPr>
          </a:p>
        </p:txBody>
      </p:sp>
      <p:grpSp>
        <p:nvGrpSpPr>
          <p:cNvPr id="548" name="Group 2"/>
          <p:cNvGrpSpPr/>
          <p:nvPr/>
        </p:nvGrpSpPr>
        <p:grpSpPr>
          <a:xfrm>
            <a:off x="5058000" y="969480"/>
            <a:ext cx="4732920" cy="3807360"/>
            <a:chOff x="5058000" y="969480"/>
            <a:chExt cx="4732920" cy="3807360"/>
          </a:xfrm>
        </p:grpSpPr>
        <p:pic>
          <p:nvPicPr>
            <p:cNvPr id="549" name="" descr=""/>
            <p:cNvPicPr/>
            <p:nvPr/>
          </p:nvPicPr>
          <p:blipFill>
            <a:blip r:embed="rId1"/>
            <a:stretch/>
          </p:blipFill>
          <p:spPr>
            <a:xfrm>
              <a:off x="7055640" y="2544120"/>
              <a:ext cx="914760" cy="1371240"/>
            </a:xfrm>
            <a:prstGeom prst="rect">
              <a:avLst/>
            </a:prstGeom>
            <a:ln>
              <a:noFill/>
            </a:ln>
          </p:spPr>
        </p:pic>
        <p:grpSp>
          <p:nvGrpSpPr>
            <p:cNvPr id="550" name="Group 3"/>
            <p:cNvGrpSpPr/>
            <p:nvPr/>
          </p:nvGrpSpPr>
          <p:grpSpPr>
            <a:xfrm>
              <a:off x="5058000" y="969480"/>
              <a:ext cx="4732920" cy="3807360"/>
              <a:chOff x="5058000" y="969480"/>
              <a:chExt cx="4732920" cy="3807360"/>
            </a:xfrm>
          </p:grpSpPr>
          <p:grpSp>
            <p:nvGrpSpPr>
              <p:cNvPr id="551" name="Group 4"/>
              <p:cNvGrpSpPr/>
              <p:nvPr/>
            </p:nvGrpSpPr>
            <p:grpSpPr>
              <a:xfrm>
                <a:off x="5058000" y="969480"/>
                <a:ext cx="4732920" cy="3807360"/>
                <a:chOff x="5058000" y="969480"/>
                <a:chExt cx="4732920" cy="3807360"/>
              </a:xfrm>
            </p:grpSpPr>
            <p:grpSp>
              <p:nvGrpSpPr>
                <p:cNvPr id="552" name="Group 5"/>
                <p:cNvGrpSpPr/>
                <p:nvPr/>
              </p:nvGrpSpPr>
              <p:grpSpPr>
                <a:xfrm>
                  <a:off x="6015600" y="2341080"/>
                  <a:ext cx="640080" cy="1645560"/>
                  <a:chOff x="6015600" y="2341080"/>
                  <a:chExt cx="640080" cy="1645560"/>
                </a:xfrm>
              </p:grpSpPr>
              <p:pic>
                <p:nvPicPr>
                  <p:cNvPr id="553" name="" descr=""/>
                  <p:cNvPicPr/>
                  <p:nvPr/>
                </p:nvPicPr>
                <p:blipFill>
                  <a:blip r:embed="rId2"/>
                  <a:stretch/>
                </p:blipFill>
                <p:spPr>
                  <a:xfrm>
                    <a:off x="6015600" y="2341080"/>
                    <a:ext cx="640080" cy="1645560"/>
                  </a:xfrm>
                  <a:prstGeom prst="rect">
                    <a:avLst/>
                  </a:prstGeom>
                  <a:ln>
                    <a:noFill/>
                  </a:ln>
                </p:spPr>
              </p:pic>
              <p:sp>
                <p:nvSpPr>
                  <p:cNvPr id="554" name="CustomShape 6"/>
                  <p:cNvSpPr/>
                  <p:nvPr/>
                </p:nvSpPr>
                <p:spPr>
                  <a:xfrm>
                    <a:off x="6370200" y="2687760"/>
                    <a:ext cx="91440" cy="209880"/>
                  </a:xfrm>
                  <a:prstGeom prst="ellipse">
                    <a:avLst/>
                  </a:prstGeom>
                  <a:solidFill>
                    <a:srgbClr val="000000"/>
                  </a:solidFill>
                  <a:ln w="9360">
                    <a:solidFill>
                      <a:srgbClr val="000000"/>
                    </a:solidFill>
                    <a:miter/>
                  </a:ln>
                </p:spPr>
                <p:style>
                  <a:lnRef idx="0"/>
                  <a:fillRef idx="0"/>
                  <a:effectRef idx="0"/>
                  <a:fontRef idx="minor"/>
                </p:style>
              </p:sp>
            </p:grpSp>
            <p:grpSp>
              <p:nvGrpSpPr>
                <p:cNvPr id="555" name="Group 7"/>
                <p:cNvGrpSpPr/>
                <p:nvPr/>
              </p:nvGrpSpPr>
              <p:grpSpPr>
                <a:xfrm>
                  <a:off x="8320320" y="2629080"/>
                  <a:ext cx="640080" cy="1645200"/>
                  <a:chOff x="8320320" y="2629080"/>
                  <a:chExt cx="640080" cy="1645200"/>
                </a:xfrm>
              </p:grpSpPr>
              <p:pic>
                <p:nvPicPr>
                  <p:cNvPr id="556" name="" descr=""/>
                  <p:cNvPicPr/>
                  <p:nvPr/>
                </p:nvPicPr>
                <p:blipFill>
                  <a:blip r:embed="rId3"/>
                  <a:stretch/>
                </p:blipFill>
                <p:spPr>
                  <a:xfrm>
                    <a:off x="8320320" y="2629080"/>
                    <a:ext cx="640080" cy="1645200"/>
                  </a:xfrm>
                  <a:prstGeom prst="rect">
                    <a:avLst/>
                  </a:prstGeom>
                  <a:ln>
                    <a:noFill/>
                  </a:ln>
                </p:spPr>
              </p:pic>
              <p:sp>
                <p:nvSpPr>
                  <p:cNvPr id="557" name="CustomShape 8"/>
                  <p:cNvSpPr/>
                  <p:nvPr/>
                </p:nvSpPr>
                <p:spPr>
                  <a:xfrm>
                    <a:off x="8578800" y="2842200"/>
                    <a:ext cx="91440" cy="209880"/>
                  </a:xfrm>
                  <a:prstGeom prst="ellipse">
                    <a:avLst/>
                  </a:prstGeom>
                  <a:solidFill>
                    <a:srgbClr val="000000"/>
                  </a:solidFill>
                  <a:ln w="9360">
                    <a:solidFill>
                      <a:srgbClr val="000000"/>
                    </a:solidFill>
                    <a:miter/>
                  </a:ln>
                </p:spPr>
                <p:style>
                  <a:lnRef idx="0"/>
                  <a:fillRef idx="0"/>
                  <a:effectRef idx="0"/>
                  <a:fontRef idx="minor"/>
                </p:style>
              </p:sp>
            </p:grpSp>
            <p:sp>
              <p:nvSpPr>
                <p:cNvPr id="558" name="CustomShape 9"/>
                <p:cNvSpPr/>
                <p:nvPr/>
              </p:nvSpPr>
              <p:spPr>
                <a:xfrm>
                  <a:off x="5058000" y="2948400"/>
                  <a:ext cx="838440" cy="380880"/>
                </a:xfrm>
                <a:custGeom>
                  <a:avLst/>
                  <a:gdLst/>
                  <a:ahLst/>
                  <a:rect l="0" t="0" r="r" b="b"/>
                  <a:pathLst>
                    <a:path w="2331" h="1060">
                      <a:moveTo>
                        <a:pt x="364" y="264"/>
                      </a:moveTo>
                      <a:lnTo>
                        <a:pt x="1747" y="264"/>
                      </a:lnTo>
                      <a:lnTo>
                        <a:pt x="1747" y="0"/>
                      </a:lnTo>
                      <a:lnTo>
                        <a:pt x="2330" y="529"/>
                      </a:lnTo>
                      <a:lnTo>
                        <a:pt x="1747" y="1059"/>
                      </a:lnTo>
                      <a:lnTo>
                        <a:pt x="1747" y="794"/>
                      </a:lnTo>
                      <a:lnTo>
                        <a:pt x="364" y="794"/>
                      </a:lnTo>
                      <a:lnTo>
                        <a:pt x="364" y="264"/>
                      </a:lnTo>
                      <a:moveTo>
                        <a:pt x="0" y="264"/>
                      </a:moveTo>
                      <a:lnTo>
                        <a:pt x="72" y="264"/>
                      </a:lnTo>
                      <a:lnTo>
                        <a:pt x="72" y="794"/>
                      </a:lnTo>
                      <a:lnTo>
                        <a:pt x="0" y="794"/>
                      </a:lnTo>
                      <a:lnTo>
                        <a:pt x="0" y="264"/>
                      </a:lnTo>
                      <a:moveTo>
                        <a:pt x="145" y="264"/>
                      </a:moveTo>
                      <a:lnTo>
                        <a:pt x="291" y="264"/>
                      </a:lnTo>
                      <a:lnTo>
                        <a:pt x="291" y="794"/>
                      </a:lnTo>
                      <a:lnTo>
                        <a:pt x="145" y="794"/>
                      </a:lnTo>
                      <a:lnTo>
                        <a:pt x="145" y="264"/>
                      </a:lnTo>
                    </a:path>
                  </a:pathLst>
                </a:custGeom>
                <a:solidFill>
                  <a:srgbClr val="000000"/>
                </a:solidFill>
                <a:ln w="9360">
                  <a:solidFill>
                    <a:srgbClr val="000000"/>
                  </a:solidFill>
                  <a:miter/>
                </a:ln>
              </p:spPr>
              <p:style>
                <a:lnRef idx="0"/>
                <a:fillRef idx="0"/>
                <a:effectRef idx="0"/>
                <a:fontRef idx="minor"/>
              </p:style>
            </p:sp>
            <p:sp>
              <p:nvSpPr>
                <p:cNvPr id="559" name="CustomShape 10"/>
                <p:cNvSpPr/>
                <p:nvPr/>
              </p:nvSpPr>
              <p:spPr>
                <a:xfrm>
                  <a:off x="8952120" y="3267360"/>
                  <a:ext cx="838440" cy="381240"/>
                </a:xfrm>
                <a:custGeom>
                  <a:avLst/>
                  <a:gdLst/>
                  <a:ahLst/>
                  <a:rect l="0" t="0" r="r" b="b"/>
                  <a:pathLst>
                    <a:path w="2331" h="1061">
                      <a:moveTo>
                        <a:pt x="1966" y="265"/>
                      </a:moveTo>
                      <a:lnTo>
                        <a:pt x="583" y="265"/>
                      </a:lnTo>
                      <a:lnTo>
                        <a:pt x="583" y="0"/>
                      </a:lnTo>
                      <a:lnTo>
                        <a:pt x="0" y="530"/>
                      </a:lnTo>
                      <a:lnTo>
                        <a:pt x="583" y="1060"/>
                      </a:lnTo>
                      <a:lnTo>
                        <a:pt x="583" y="795"/>
                      </a:lnTo>
                      <a:lnTo>
                        <a:pt x="1966" y="795"/>
                      </a:lnTo>
                      <a:lnTo>
                        <a:pt x="1966" y="265"/>
                      </a:lnTo>
                      <a:moveTo>
                        <a:pt x="2330" y="265"/>
                      </a:moveTo>
                      <a:lnTo>
                        <a:pt x="2258" y="265"/>
                      </a:lnTo>
                      <a:lnTo>
                        <a:pt x="2258" y="795"/>
                      </a:lnTo>
                      <a:lnTo>
                        <a:pt x="2330" y="795"/>
                      </a:lnTo>
                      <a:lnTo>
                        <a:pt x="2330" y="265"/>
                      </a:lnTo>
                      <a:moveTo>
                        <a:pt x="2185" y="265"/>
                      </a:moveTo>
                      <a:lnTo>
                        <a:pt x="2039" y="265"/>
                      </a:lnTo>
                      <a:lnTo>
                        <a:pt x="2039" y="795"/>
                      </a:lnTo>
                      <a:lnTo>
                        <a:pt x="2185" y="795"/>
                      </a:lnTo>
                      <a:lnTo>
                        <a:pt x="2185" y="265"/>
                      </a:lnTo>
                    </a:path>
                  </a:pathLst>
                </a:custGeom>
                <a:solidFill>
                  <a:srgbClr val="000000"/>
                </a:solidFill>
                <a:ln w="9360">
                  <a:solidFill>
                    <a:srgbClr val="000000"/>
                  </a:solidFill>
                  <a:miter/>
                </a:ln>
              </p:spPr>
              <p:style>
                <a:lnRef idx="0"/>
                <a:fillRef idx="0"/>
                <a:effectRef idx="0"/>
                <a:fontRef idx="minor"/>
              </p:style>
            </p:sp>
            <p:sp>
              <p:nvSpPr>
                <p:cNvPr id="560" name="CustomShape 11"/>
                <p:cNvSpPr/>
                <p:nvPr/>
              </p:nvSpPr>
              <p:spPr>
                <a:xfrm>
                  <a:off x="8206560" y="969480"/>
                  <a:ext cx="210240" cy="210240"/>
                </a:xfrm>
                <a:prstGeom prst="ellipse">
                  <a:avLst/>
                </a:prstGeom>
                <a:solidFill>
                  <a:srgbClr val="000000"/>
                </a:solidFill>
                <a:ln w="9360">
                  <a:solidFill>
                    <a:srgbClr val="000000"/>
                  </a:solidFill>
                  <a:miter/>
                </a:ln>
              </p:spPr>
              <p:style>
                <a:lnRef idx="0"/>
                <a:fillRef idx="0"/>
                <a:effectRef idx="0"/>
                <a:fontRef idx="minor"/>
              </p:style>
            </p:sp>
            <p:sp>
              <p:nvSpPr>
                <p:cNvPr id="561" name="CustomShape 12"/>
                <p:cNvSpPr/>
                <p:nvPr/>
              </p:nvSpPr>
              <p:spPr>
                <a:xfrm>
                  <a:off x="6790320" y="4566600"/>
                  <a:ext cx="210240" cy="210240"/>
                </a:xfrm>
                <a:prstGeom prst="ellipse">
                  <a:avLst/>
                </a:prstGeom>
                <a:solidFill>
                  <a:srgbClr val="000000"/>
                </a:solidFill>
                <a:ln w="9360">
                  <a:solidFill>
                    <a:srgbClr val="000000"/>
                  </a:solidFill>
                  <a:miter/>
                </a:ln>
              </p:spPr>
              <p:style>
                <a:lnRef idx="0"/>
                <a:fillRef idx="0"/>
                <a:effectRef idx="0"/>
                <a:fontRef idx="minor"/>
              </p:style>
            </p:sp>
            <p:sp>
              <p:nvSpPr>
                <p:cNvPr id="562" name="CustomShape 13"/>
                <p:cNvSpPr/>
                <p:nvPr/>
              </p:nvSpPr>
              <p:spPr>
                <a:xfrm>
                  <a:off x="5853240" y="2053440"/>
                  <a:ext cx="1000800" cy="375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pPr>
                  <a:r>
                    <a:rPr b="1" i="1" lang="en-US" sz="2000" spc="-1" strike="noStrike">
                      <a:solidFill>
                        <a:srgbClr val="008000"/>
                      </a:solidFill>
                      <a:latin typeface="Times New Roman"/>
                    </a:rPr>
                    <a:t>nucleus</a:t>
                  </a:r>
                  <a:endParaRPr b="1" i="1" lang="en-US" sz="2000" spc="-1" strike="noStrike">
                    <a:solidFill>
                      <a:srgbClr val="008000"/>
                    </a:solidFill>
                    <a:latin typeface="Times New Roman"/>
                  </a:endParaRPr>
                </a:p>
              </p:txBody>
            </p:sp>
            <p:sp>
              <p:nvSpPr>
                <p:cNvPr id="563" name="CustomShape 14"/>
                <p:cNvSpPr/>
                <p:nvPr/>
              </p:nvSpPr>
              <p:spPr>
                <a:xfrm>
                  <a:off x="8121960" y="4176720"/>
                  <a:ext cx="1000800" cy="375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pPr>
                  <a:r>
                    <a:rPr b="1" i="1" lang="en-US" sz="2000" spc="-1" strike="noStrike">
                      <a:solidFill>
                        <a:srgbClr val="008000"/>
                      </a:solidFill>
                      <a:latin typeface="Times New Roman"/>
                    </a:rPr>
                    <a:t>nucleus</a:t>
                  </a:r>
                  <a:endParaRPr b="1" i="1" lang="en-US" sz="2000" spc="-1" strike="noStrike">
                    <a:solidFill>
                      <a:srgbClr val="008000"/>
                    </a:solidFill>
                    <a:latin typeface="Times New Roman"/>
                  </a:endParaRPr>
                </a:p>
              </p:txBody>
            </p:sp>
          </p:grpSp>
          <p:grpSp>
            <p:nvGrpSpPr>
              <p:cNvPr id="564" name="Group 15"/>
              <p:cNvGrpSpPr/>
              <p:nvPr/>
            </p:nvGrpSpPr>
            <p:grpSpPr>
              <a:xfrm>
                <a:off x="6527160" y="1244520"/>
                <a:ext cx="2008800" cy="3352320"/>
                <a:chOff x="6527160" y="1244520"/>
                <a:chExt cx="2008800" cy="3352320"/>
              </a:xfrm>
            </p:grpSpPr>
            <p:sp>
              <p:nvSpPr>
                <p:cNvPr id="565" name="Line 16"/>
                <p:cNvSpPr/>
                <p:nvPr/>
              </p:nvSpPr>
              <p:spPr>
                <a:xfrm>
                  <a:off x="6527160" y="2844720"/>
                  <a:ext cx="914760" cy="0"/>
                </a:xfrm>
                <a:prstGeom prst="line">
                  <a:avLst/>
                </a:prstGeom>
                <a:ln w="38160">
                  <a:solidFill>
                    <a:srgbClr val="000000"/>
                  </a:solidFill>
                  <a:miter/>
                </a:ln>
              </p:spPr>
              <p:style>
                <a:lnRef idx="0"/>
                <a:fillRef idx="0"/>
                <a:effectRef idx="0"/>
                <a:fontRef idx="minor"/>
              </p:style>
            </p:sp>
            <p:sp>
              <p:nvSpPr>
                <p:cNvPr id="566" name="Line 17"/>
                <p:cNvSpPr/>
                <p:nvPr/>
              </p:nvSpPr>
              <p:spPr>
                <a:xfrm flipV="1">
                  <a:off x="7484400" y="1244520"/>
                  <a:ext cx="762480" cy="1599840"/>
                </a:xfrm>
                <a:prstGeom prst="line">
                  <a:avLst/>
                </a:prstGeom>
                <a:ln w="38160">
                  <a:solidFill>
                    <a:srgbClr val="000000"/>
                  </a:solidFill>
                  <a:miter/>
                  <a:tailEnd len="med" type="triangle" w="med"/>
                </a:ln>
              </p:spPr>
              <p:style>
                <a:lnRef idx="0"/>
                <a:fillRef idx="0"/>
                <a:effectRef idx="0"/>
                <a:fontRef idx="minor"/>
              </p:style>
            </p:sp>
            <p:grpSp>
              <p:nvGrpSpPr>
                <p:cNvPr id="567" name="Group 18"/>
                <p:cNvGrpSpPr/>
                <p:nvPr/>
              </p:nvGrpSpPr>
              <p:grpSpPr>
                <a:xfrm>
                  <a:off x="6950520" y="2996640"/>
                  <a:ext cx="1585440" cy="1600200"/>
                  <a:chOff x="6950520" y="2996640"/>
                  <a:chExt cx="1585440" cy="1600200"/>
                </a:xfrm>
              </p:grpSpPr>
              <p:sp>
                <p:nvSpPr>
                  <p:cNvPr id="568" name="Line 19"/>
                  <p:cNvSpPr/>
                  <p:nvPr/>
                </p:nvSpPr>
                <p:spPr>
                  <a:xfrm flipH="1">
                    <a:off x="7712640" y="2996640"/>
                    <a:ext cx="823320" cy="0"/>
                  </a:xfrm>
                  <a:prstGeom prst="line">
                    <a:avLst/>
                  </a:prstGeom>
                  <a:ln w="38160">
                    <a:solidFill>
                      <a:srgbClr val="000000"/>
                    </a:solidFill>
                    <a:miter/>
                  </a:ln>
                </p:spPr>
                <p:style>
                  <a:lnRef idx="0"/>
                  <a:fillRef idx="0"/>
                  <a:effectRef idx="0"/>
                  <a:fontRef idx="minor"/>
                </p:style>
              </p:sp>
              <p:sp>
                <p:nvSpPr>
                  <p:cNvPr id="569" name="Line 20"/>
                  <p:cNvSpPr/>
                  <p:nvPr/>
                </p:nvSpPr>
                <p:spPr>
                  <a:xfrm flipH="1">
                    <a:off x="6950520" y="2997000"/>
                    <a:ext cx="762480" cy="1599840"/>
                  </a:xfrm>
                  <a:prstGeom prst="line">
                    <a:avLst/>
                  </a:prstGeom>
                  <a:ln w="38160">
                    <a:solidFill>
                      <a:srgbClr val="000000"/>
                    </a:solidFill>
                    <a:miter/>
                    <a:tailEnd len="med" type="triangle" w="med"/>
                  </a:ln>
                </p:spPr>
                <p:style>
                  <a:lnRef idx="0"/>
                  <a:fillRef idx="0"/>
                  <a:effectRef idx="0"/>
                  <a:fontRef idx="minor"/>
                </p:style>
              </p:sp>
            </p:grpSp>
            <p:sp>
              <p:nvSpPr>
                <p:cNvPr id="570" name="CustomShape 21"/>
                <p:cNvSpPr/>
                <p:nvPr/>
              </p:nvSpPr>
              <p:spPr>
                <a:xfrm>
                  <a:off x="7255800" y="2616120"/>
                  <a:ext cx="686160" cy="533160"/>
                </a:xfrm>
                <a:custGeom>
                  <a:avLst/>
                  <a:gdLst/>
                  <a:ahLst/>
                  <a:rect l="l" t="t" r="r" b="b"/>
                  <a:pathLst>
                    <a:path w="21600" h="21600">
                      <a:moveTo>
                        <a:pt x="11464" y="4340"/>
                      </a:moveTo>
                      <a:lnTo>
                        <a:pt x="9722" y="1887"/>
                      </a:lnTo>
                      <a:lnTo>
                        <a:pt x="8548" y="6383"/>
                      </a:lnTo>
                      <a:lnTo>
                        <a:pt x="4503" y="3626"/>
                      </a:lnTo>
                      <a:lnTo>
                        <a:pt x="5373" y="7816"/>
                      </a:lnTo>
                      <a:lnTo>
                        <a:pt x="1174" y="8270"/>
                      </a:lnTo>
                      <a:lnTo>
                        <a:pt x="3934" y="11592"/>
                      </a:lnTo>
                      <a:lnTo>
                        <a:pt x="0" y="12875"/>
                      </a:lnTo>
                      <a:lnTo>
                        <a:pt x="3329" y="15372"/>
                      </a:lnTo>
                      <a:lnTo>
                        <a:pt x="1283" y="17824"/>
                      </a:lnTo>
                      <a:lnTo>
                        <a:pt x="4804" y="18239"/>
                      </a:lnTo>
                      <a:lnTo>
                        <a:pt x="4918" y="21600"/>
                      </a:lnTo>
                      <a:lnTo>
                        <a:pt x="7525" y="18125"/>
                      </a:lnTo>
                      <a:lnTo>
                        <a:pt x="8698" y="19712"/>
                      </a:lnTo>
                      <a:lnTo>
                        <a:pt x="9871" y="17371"/>
                      </a:lnTo>
                      <a:lnTo>
                        <a:pt x="11614" y="18844"/>
                      </a:lnTo>
                      <a:lnTo>
                        <a:pt x="12178" y="15937"/>
                      </a:lnTo>
                      <a:lnTo>
                        <a:pt x="14943" y="17371"/>
                      </a:lnTo>
                      <a:lnTo>
                        <a:pt x="14640" y="14348"/>
                      </a:lnTo>
                      <a:lnTo>
                        <a:pt x="18878" y="15632"/>
                      </a:lnTo>
                      <a:lnTo>
                        <a:pt x="16382" y="12311"/>
                      </a:lnTo>
                      <a:lnTo>
                        <a:pt x="18270" y="11292"/>
                      </a:lnTo>
                      <a:lnTo>
                        <a:pt x="16986" y="9404"/>
                      </a:lnTo>
                      <a:lnTo>
                        <a:pt x="21600" y="6646"/>
                      </a:lnTo>
                      <a:lnTo>
                        <a:pt x="16382" y="6533"/>
                      </a:lnTo>
                      <a:lnTo>
                        <a:pt x="18005" y="3172"/>
                      </a:lnTo>
                      <a:lnTo>
                        <a:pt x="14524" y="5778"/>
                      </a:lnTo>
                      <a:lnTo>
                        <a:pt x="14789" y="0"/>
                      </a:lnTo>
                      <a:lnTo>
                        <a:pt x="11464" y="4340"/>
                      </a:lnTo>
                      <a:close/>
                    </a:path>
                  </a:pathLst>
                </a:custGeom>
                <a:solidFill>
                  <a:srgbClr val="f5fd55"/>
                </a:solidFill>
                <a:ln w="9360">
                  <a:solidFill>
                    <a:srgbClr val="000000"/>
                  </a:solidFill>
                  <a:miter/>
                </a:ln>
              </p:spPr>
              <p:style>
                <a:lnRef idx="0"/>
                <a:fillRef idx="0"/>
                <a:effectRef idx="0"/>
                <a:fontRef idx="minor"/>
              </p:style>
            </p:sp>
          </p:grpSp>
        </p:grpSp>
      </p:grpSp>
      <p:sp>
        <p:nvSpPr>
          <p:cNvPr id="571" name="TextShape 22"/>
          <p:cNvSpPr txBox="1"/>
          <p:nvPr/>
        </p:nvSpPr>
        <p:spPr>
          <a:xfrm>
            <a:off x="103680" y="1199160"/>
            <a:ext cx="4622400" cy="2710080"/>
          </a:xfrm>
          <a:prstGeom prst="rect">
            <a:avLst/>
          </a:prstGeom>
          <a:noFill/>
          <a:ln>
            <a:noFill/>
          </a:ln>
        </p:spPr>
        <p:txBody>
          <a:bodyPr lIns="90000" rIns="90000" tIns="45000" bIns="45000">
            <a:noAutofit/>
          </a:bodyPr>
          <a:p>
            <a:r>
              <a:rPr b="0" lang="en-US" sz="3000" spc="-1" strike="noStrike">
                <a:latin typeface="Times New Roman"/>
              </a:rPr>
              <a:t>Want a probe which traveled through the medium</a:t>
            </a:r>
            <a:endParaRPr b="0" lang="en-US" sz="3000" spc="-1" strike="noStrike">
              <a:latin typeface="Arial"/>
            </a:endParaRPr>
          </a:p>
          <a:p>
            <a:r>
              <a:rPr b="0" lang="en-US" sz="3000" spc="-1" strike="noStrike">
                <a:latin typeface="Times New Roman"/>
              </a:rPr>
              <a:t>QGP is short lived </a:t>
            </a:r>
            <a:r>
              <a:rPr b="0" lang="en-US" sz="3000" spc="-1" strike="noStrike">
                <a:latin typeface="Times New Roman"/>
                <a:ea typeface="Times New Roman"/>
              </a:rPr>
              <a:t>→</a:t>
            </a:r>
            <a:r>
              <a:rPr b="0" lang="en-US" sz="3000" spc="-1" strike="noStrike">
                <a:latin typeface="Times New Roman"/>
              </a:rPr>
              <a:t> need a probe created in the collision</a:t>
            </a:r>
            <a:b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5" name="TextShape 1"/>
          <p:cNvSpPr txBox="1"/>
          <p:nvPr/>
        </p:nvSpPr>
        <p:spPr>
          <a:xfrm>
            <a:off x="496080" y="124920"/>
            <a:ext cx="9071640" cy="509760"/>
          </a:xfrm>
          <a:prstGeom prst="rect">
            <a:avLst/>
          </a:prstGeom>
          <a:noFill/>
          <a:ln>
            <a:noFill/>
          </a:ln>
        </p:spPr>
        <p:txBody>
          <a:bodyPr lIns="0" rIns="0" tIns="0" bIns="0" anchor="ctr">
            <a:noAutofit/>
          </a:bodyPr>
          <a:p>
            <a:pPr algn="ctr"/>
            <a:r>
              <a:rPr b="0" lang="en-US" sz="3300" spc="-1" strike="noStrike">
                <a:latin typeface="Arial"/>
              </a:rPr>
              <a:t>Analysis steps</a:t>
            </a:r>
            <a:endParaRPr b="0" lang="en-US" sz="3300" spc="-1" strike="noStrike">
              <a:latin typeface="Arial"/>
            </a:endParaRPr>
          </a:p>
        </p:txBody>
      </p:sp>
      <p:grpSp>
        <p:nvGrpSpPr>
          <p:cNvPr id="1616" name="Group 2"/>
          <p:cNvGrpSpPr/>
          <p:nvPr/>
        </p:nvGrpSpPr>
        <p:grpSpPr>
          <a:xfrm>
            <a:off x="195120" y="710280"/>
            <a:ext cx="1007280" cy="390240"/>
            <a:chOff x="195120" y="710280"/>
            <a:chExt cx="1007280" cy="390240"/>
          </a:xfrm>
        </p:grpSpPr>
        <p:sp>
          <p:nvSpPr>
            <p:cNvPr id="1617" name="CustomShape 3"/>
            <p:cNvSpPr/>
            <p:nvPr/>
          </p:nvSpPr>
          <p:spPr>
            <a:xfrm>
              <a:off x="195120" y="768600"/>
              <a:ext cx="1007280" cy="331920"/>
            </a:xfrm>
            <a:custGeom>
              <a:avLst/>
              <a:gdLst/>
              <a:ahLst/>
              <a:rect l="0" t="0" r="r" b="b"/>
              <a:pathLst>
                <a:path w="2800" h="924">
                  <a:moveTo>
                    <a:pt x="153" y="0"/>
                  </a:moveTo>
                  <a:lnTo>
                    <a:pt x="154" y="0"/>
                  </a:lnTo>
                  <a:cubicBezTo>
                    <a:pt x="127" y="0"/>
                    <a:pt x="100" y="7"/>
                    <a:pt x="77" y="21"/>
                  </a:cubicBezTo>
                  <a:cubicBezTo>
                    <a:pt x="54" y="34"/>
                    <a:pt x="34" y="54"/>
                    <a:pt x="21" y="77"/>
                  </a:cubicBezTo>
                  <a:cubicBezTo>
                    <a:pt x="7" y="100"/>
                    <a:pt x="0" y="127"/>
                    <a:pt x="0" y="154"/>
                  </a:cubicBezTo>
                  <a:lnTo>
                    <a:pt x="0" y="769"/>
                  </a:lnTo>
                  <a:lnTo>
                    <a:pt x="0" y="769"/>
                  </a:lnTo>
                  <a:cubicBezTo>
                    <a:pt x="0" y="796"/>
                    <a:pt x="7" y="823"/>
                    <a:pt x="21" y="846"/>
                  </a:cubicBezTo>
                  <a:cubicBezTo>
                    <a:pt x="34" y="869"/>
                    <a:pt x="54" y="889"/>
                    <a:pt x="77" y="902"/>
                  </a:cubicBezTo>
                  <a:cubicBezTo>
                    <a:pt x="100" y="916"/>
                    <a:pt x="127" y="923"/>
                    <a:pt x="154" y="923"/>
                  </a:cubicBezTo>
                  <a:lnTo>
                    <a:pt x="2645" y="923"/>
                  </a:lnTo>
                  <a:lnTo>
                    <a:pt x="2645" y="923"/>
                  </a:lnTo>
                  <a:cubicBezTo>
                    <a:pt x="2672" y="923"/>
                    <a:pt x="2699" y="916"/>
                    <a:pt x="2722" y="902"/>
                  </a:cubicBezTo>
                  <a:cubicBezTo>
                    <a:pt x="2745" y="889"/>
                    <a:pt x="2765" y="869"/>
                    <a:pt x="2778" y="846"/>
                  </a:cubicBezTo>
                  <a:cubicBezTo>
                    <a:pt x="2792" y="823"/>
                    <a:pt x="2799" y="796"/>
                    <a:pt x="2799" y="769"/>
                  </a:cubicBezTo>
                  <a:lnTo>
                    <a:pt x="2799" y="153"/>
                  </a:lnTo>
                  <a:lnTo>
                    <a:pt x="2799" y="154"/>
                  </a:lnTo>
                  <a:lnTo>
                    <a:pt x="2799" y="154"/>
                  </a:lnTo>
                  <a:cubicBezTo>
                    <a:pt x="2799" y="127"/>
                    <a:pt x="2792" y="100"/>
                    <a:pt x="2778" y="77"/>
                  </a:cubicBezTo>
                  <a:cubicBezTo>
                    <a:pt x="2765" y="54"/>
                    <a:pt x="2745" y="34"/>
                    <a:pt x="2722" y="21"/>
                  </a:cubicBezTo>
                  <a:cubicBezTo>
                    <a:pt x="2699" y="7"/>
                    <a:pt x="2672" y="0"/>
                    <a:pt x="2645" y="0"/>
                  </a:cubicBezTo>
                  <a:lnTo>
                    <a:pt x="153" y="0"/>
                  </a:lnTo>
                </a:path>
              </a:pathLst>
            </a:custGeom>
            <a:solidFill>
              <a:srgbClr val="e6ff00"/>
            </a:solidFill>
            <a:ln>
              <a:solidFill>
                <a:srgbClr val="3465a4"/>
              </a:solidFill>
            </a:ln>
          </p:spPr>
          <p:style>
            <a:lnRef idx="0"/>
            <a:fillRef idx="0"/>
            <a:effectRef idx="0"/>
            <a:fontRef idx="minor"/>
          </p:style>
        </p:sp>
        <p:sp>
          <p:nvSpPr>
            <p:cNvPr id="1618" name="TextShape 4"/>
            <p:cNvSpPr txBox="1"/>
            <p:nvPr/>
          </p:nvSpPr>
          <p:spPr>
            <a:xfrm>
              <a:off x="214560" y="710280"/>
              <a:ext cx="966600" cy="373680"/>
            </a:xfrm>
            <a:prstGeom prst="rect">
              <a:avLst/>
            </a:prstGeom>
            <a:noFill/>
            <a:ln>
              <a:noFill/>
            </a:ln>
          </p:spPr>
          <p:txBody>
            <a:bodyPr lIns="90000" rIns="90000" tIns="45000" bIns="45000">
              <a:noAutofit/>
            </a:bodyPr>
            <a:p>
              <a:r>
                <a:rPr b="0" lang="en-US" sz="2000" spc="-1" strike="noStrike">
                  <a:latin typeface="Arial"/>
                </a:rPr>
                <a:t>Tracks</a:t>
              </a:r>
              <a:endParaRPr b="0" lang="en-US" sz="2000" spc="-1" strike="noStrike">
                <a:latin typeface="Arial"/>
              </a:endParaRPr>
            </a:p>
          </p:txBody>
        </p:sp>
      </p:grpSp>
      <p:grpSp>
        <p:nvGrpSpPr>
          <p:cNvPr id="1619" name="Group 5"/>
          <p:cNvGrpSpPr/>
          <p:nvPr/>
        </p:nvGrpSpPr>
        <p:grpSpPr>
          <a:xfrm>
            <a:off x="79560" y="1194480"/>
            <a:ext cx="1216080" cy="390960"/>
            <a:chOff x="79560" y="1194480"/>
            <a:chExt cx="1216080" cy="390960"/>
          </a:xfrm>
        </p:grpSpPr>
        <p:sp>
          <p:nvSpPr>
            <p:cNvPr id="1620" name="CustomShape 6"/>
            <p:cNvSpPr/>
            <p:nvPr/>
          </p:nvSpPr>
          <p:spPr>
            <a:xfrm>
              <a:off x="132840" y="1194480"/>
              <a:ext cx="1130040" cy="390960"/>
            </a:xfrm>
            <a:custGeom>
              <a:avLst/>
              <a:gdLst/>
              <a:ahLst/>
              <a:rect l="0" t="0" r="r" b="b"/>
              <a:pathLst>
                <a:path w="3141" h="1088">
                  <a:moveTo>
                    <a:pt x="181" y="0"/>
                  </a:moveTo>
                  <a:lnTo>
                    <a:pt x="181" y="0"/>
                  </a:lnTo>
                  <a:cubicBezTo>
                    <a:pt x="149" y="0"/>
                    <a:pt x="118" y="8"/>
                    <a:pt x="91" y="24"/>
                  </a:cubicBezTo>
                  <a:cubicBezTo>
                    <a:pt x="63" y="40"/>
                    <a:pt x="40" y="63"/>
                    <a:pt x="24" y="91"/>
                  </a:cubicBezTo>
                  <a:cubicBezTo>
                    <a:pt x="8" y="118"/>
                    <a:pt x="0" y="149"/>
                    <a:pt x="0" y="181"/>
                  </a:cubicBezTo>
                  <a:lnTo>
                    <a:pt x="0" y="905"/>
                  </a:lnTo>
                  <a:lnTo>
                    <a:pt x="0" y="906"/>
                  </a:lnTo>
                  <a:cubicBezTo>
                    <a:pt x="0" y="938"/>
                    <a:pt x="8" y="969"/>
                    <a:pt x="24" y="996"/>
                  </a:cubicBezTo>
                  <a:cubicBezTo>
                    <a:pt x="40" y="1024"/>
                    <a:pt x="63" y="1047"/>
                    <a:pt x="91" y="1063"/>
                  </a:cubicBezTo>
                  <a:cubicBezTo>
                    <a:pt x="118" y="1079"/>
                    <a:pt x="149" y="1087"/>
                    <a:pt x="181" y="1087"/>
                  </a:cubicBezTo>
                  <a:lnTo>
                    <a:pt x="2958" y="1087"/>
                  </a:lnTo>
                  <a:lnTo>
                    <a:pt x="2959" y="1087"/>
                  </a:lnTo>
                  <a:cubicBezTo>
                    <a:pt x="2991" y="1087"/>
                    <a:pt x="3022" y="1079"/>
                    <a:pt x="3049" y="1063"/>
                  </a:cubicBezTo>
                  <a:cubicBezTo>
                    <a:pt x="3077" y="1047"/>
                    <a:pt x="3100" y="1024"/>
                    <a:pt x="3116" y="996"/>
                  </a:cubicBezTo>
                  <a:cubicBezTo>
                    <a:pt x="3132" y="969"/>
                    <a:pt x="3140" y="938"/>
                    <a:pt x="3140" y="906"/>
                  </a:cubicBezTo>
                  <a:lnTo>
                    <a:pt x="3140" y="181"/>
                  </a:lnTo>
                  <a:lnTo>
                    <a:pt x="3140" y="181"/>
                  </a:lnTo>
                  <a:lnTo>
                    <a:pt x="3140" y="181"/>
                  </a:lnTo>
                  <a:cubicBezTo>
                    <a:pt x="3140" y="149"/>
                    <a:pt x="3132" y="118"/>
                    <a:pt x="3116" y="91"/>
                  </a:cubicBezTo>
                  <a:cubicBezTo>
                    <a:pt x="3100" y="63"/>
                    <a:pt x="3077" y="40"/>
                    <a:pt x="3049" y="24"/>
                  </a:cubicBezTo>
                  <a:cubicBezTo>
                    <a:pt x="3022" y="8"/>
                    <a:pt x="2991" y="0"/>
                    <a:pt x="2959" y="0"/>
                  </a:cubicBezTo>
                  <a:lnTo>
                    <a:pt x="181" y="0"/>
                  </a:lnTo>
                </a:path>
              </a:pathLst>
            </a:custGeom>
            <a:solidFill>
              <a:srgbClr val="e6ff00"/>
            </a:solidFill>
            <a:ln>
              <a:solidFill>
                <a:srgbClr val="3465a4"/>
              </a:solidFill>
            </a:ln>
          </p:spPr>
          <p:style>
            <a:lnRef idx="0"/>
            <a:fillRef idx="0"/>
            <a:effectRef idx="0"/>
            <a:fontRef idx="minor"/>
          </p:style>
        </p:sp>
        <p:sp>
          <p:nvSpPr>
            <p:cNvPr id="1621" name="TextShape 7"/>
            <p:cNvSpPr txBox="1"/>
            <p:nvPr/>
          </p:nvSpPr>
          <p:spPr>
            <a:xfrm>
              <a:off x="79560" y="1197000"/>
              <a:ext cx="1216080" cy="373680"/>
            </a:xfrm>
            <a:prstGeom prst="rect">
              <a:avLst/>
            </a:prstGeom>
            <a:noFill/>
            <a:ln>
              <a:noFill/>
            </a:ln>
          </p:spPr>
          <p:txBody>
            <a:bodyPr lIns="90000" rIns="90000" tIns="45000" bIns="45000">
              <a:noAutofit/>
            </a:bodyPr>
            <a:p>
              <a:pPr algn="ctr"/>
              <a:r>
                <a:rPr b="0" lang="en-US" sz="2000" spc="-1" strike="noStrike">
                  <a:latin typeface="Arial"/>
                </a:rPr>
                <a:t>Clusters</a:t>
              </a:r>
              <a:endParaRPr b="0" lang="en-US" sz="2000" spc="-1" strike="noStrike">
                <a:latin typeface="Arial"/>
              </a:endParaRPr>
            </a:p>
          </p:txBody>
        </p:sp>
      </p:grpSp>
      <p:grpSp>
        <p:nvGrpSpPr>
          <p:cNvPr id="1622" name="Group 8"/>
          <p:cNvGrpSpPr/>
          <p:nvPr/>
        </p:nvGrpSpPr>
        <p:grpSpPr>
          <a:xfrm>
            <a:off x="3060360" y="858600"/>
            <a:ext cx="1392120" cy="671400"/>
            <a:chOff x="3060360" y="858600"/>
            <a:chExt cx="1392120" cy="671400"/>
          </a:xfrm>
        </p:grpSpPr>
        <p:sp>
          <p:nvSpPr>
            <p:cNvPr id="1623" name="CustomShape 9"/>
            <p:cNvSpPr/>
            <p:nvPr/>
          </p:nvSpPr>
          <p:spPr>
            <a:xfrm>
              <a:off x="3083760" y="866520"/>
              <a:ext cx="1368720" cy="663480"/>
            </a:xfrm>
            <a:custGeom>
              <a:avLst/>
              <a:gdLst/>
              <a:ahLst/>
              <a:rect l="0" t="0" r="r" b="b"/>
              <a:pathLst>
                <a:path w="3804" h="1845">
                  <a:moveTo>
                    <a:pt x="307" y="0"/>
                  </a:moveTo>
                  <a:lnTo>
                    <a:pt x="307" y="0"/>
                  </a:lnTo>
                  <a:cubicBezTo>
                    <a:pt x="253" y="0"/>
                    <a:pt x="200" y="14"/>
                    <a:pt x="154" y="41"/>
                  </a:cubicBezTo>
                  <a:cubicBezTo>
                    <a:pt x="107" y="68"/>
                    <a:pt x="68" y="107"/>
                    <a:pt x="41" y="154"/>
                  </a:cubicBezTo>
                  <a:cubicBezTo>
                    <a:pt x="14" y="200"/>
                    <a:pt x="0" y="253"/>
                    <a:pt x="0" y="307"/>
                  </a:cubicBezTo>
                  <a:lnTo>
                    <a:pt x="0" y="1536"/>
                  </a:lnTo>
                  <a:lnTo>
                    <a:pt x="0" y="1537"/>
                  </a:lnTo>
                  <a:cubicBezTo>
                    <a:pt x="0" y="1591"/>
                    <a:pt x="14" y="1644"/>
                    <a:pt x="41" y="1690"/>
                  </a:cubicBezTo>
                  <a:cubicBezTo>
                    <a:pt x="68" y="1737"/>
                    <a:pt x="107" y="1776"/>
                    <a:pt x="154" y="1803"/>
                  </a:cubicBezTo>
                  <a:cubicBezTo>
                    <a:pt x="200" y="1830"/>
                    <a:pt x="253" y="1844"/>
                    <a:pt x="307" y="1844"/>
                  </a:cubicBezTo>
                  <a:lnTo>
                    <a:pt x="3495" y="1844"/>
                  </a:lnTo>
                  <a:lnTo>
                    <a:pt x="3496" y="1844"/>
                  </a:lnTo>
                  <a:cubicBezTo>
                    <a:pt x="3550" y="1844"/>
                    <a:pt x="3603" y="1830"/>
                    <a:pt x="3649" y="1803"/>
                  </a:cubicBezTo>
                  <a:cubicBezTo>
                    <a:pt x="3696" y="1776"/>
                    <a:pt x="3735" y="1737"/>
                    <a:pt x="3762" y="1690"/>
                  </a:cubicBezTo>
                  <a:cubicBezTo>
                    <a:pt x="3789" y="1644"/>
                    <a:pt x="3803" y="1591"/>
                    <a:pt x="3803" y="1537"/>
                  </a:cubicBezTo>
                  <a:lnTo>
                    <a:pt x="3802" y="307"/>
                  </a:lnTo>
                  <a:lnTo>
                    <a:pt x="3803" y="307"/>
                  </a:lnTo>
                  <a:lnTo>
                    <a:pt x="3803" y="307"/>
                  </a:lnTo>
                  <a:cubicBezTo>
                    <a:pt x="3803" y="253"/>
                    <a:pt x="3789" y="200"/>
                    <a:pt x="3762" y="154"/>
                  </a:cubicBezTo>
                  <a:cubicBezTo>
                    <a:pt x="3735" y="107"/>
                    <a:pt x="3696" y="68"/>
                    <a:pt x="3649" y="41"/>
                  </a:cubicBezTo>
                  <a:cubicBezTo>
                    <a:pt x="3603" y="14"/>
                    <a:pt x="3550" y="0"/>
                    <a:pt x="3496" y="0"/>
                  </a:cubicBezTo>
                  <a:lnTo>
                    <a:pt x="307" y="0"/>
                  </a:lnTo>
                </a:path>
              </a:pathLst>
            </a:custGeom>
            <a:solidFill>
              <a:srgbClr val="7da647"/>
            </a:solidFill>
            <a:ln>
              <a:solidFill>
                <a:srgbClr val="3465a4"/>
              </a:solidFill>
            </a:ln>
          </p:spPr>
          <p:style>
            <a:lnRef idx="0"/>
            <a:fillRef idx="0"/>
            <a:effectRef idx="0"/>
            <a:fontRef idx="minor"/>
          </p:style>
        </p:sp>
        <p:sp>
          <p:nvSpPr>
            <p:cNvPr id="1624" name="TextShape 10"/>
            <p:cNvSpPr txBox="1"/>
            <p:nvPr/>
          </p:nvSpPr>
          <p:spPr>
            <a:xfrm>
              <a:off x="3060360" y="858600"/>
              <a:ext cx="1392120" cy="657000"/>
            </a:xfrm>
            <a:prstGeom prst="rect">
              <a:avLst/>
            </a:prstGeom>
            <a:noFill/>
            <a:ln>
              <a:noFill/>
            </a:ln>
          </p:spPr>
          <p:txBody>
            <a:bodyPr lIns="90000" rIns="90000" tIns="45000" bIns="45000">
              <a:noAutofit/>
            </a:bodyPr>
            <a:p>
              <a:pPr algn="ctr"/>
              <a:r>
                <a:rPr b="0" lang="en-US" sz="2000" spc="-1" strike="noStrike">
                  <a:latin typeface="Arial"/>
                </a:rPr>
                <a:t>Jet finding algorithm</a:t>
              </a:r>
              <a:endParaRPr b="0" lang="en-US" sz="2000" spc="-1" strike="noStrike">
                <a:latin typeface="Arial"/>
              </a:endParaRPr>
            </a:p>
          </p:txBody>
        </p:sp>
      </p:grpSp>
      <p:grpSp>
        <p:nvGrpSpPr>
          <p:cNvPr id="1625" name="Group 11"/>
          <p:cNvGrpSpPr/>
          <p:nvPr/>
        </p:nvGrpSpPr>
        <p:grpSpPr>
          <a:xfrm>
            <a:off x="5184360" y="843840"/>
            <a:ext cx="1624680" cy="670680"/>
            <a:chOff x="5184360" y="843840"/>
            <a:chExt cx="1624680" cy="670680"/>
          </a:xfrm>
        </p:grpSpPr>
        <p:sp>
          <p:nvSpPr>
            <p:cNvPr id="1626" name="CustomShape 12"/>
            <p:cNvSpPr/>
            <p:nvPr/>
          </p:nvSpPr>
          <p:spPr>
            <a:xfrm>
              <a:off x="5184360" y="882360"/>
              <a:ext cx="1624680" cy="632160"/>
            </a:xfrm>
            <a:custGeom>
              <a:avLst/>
              <a:gdLst/>
              <a:ahLst/>
              <a:rect l="0" t="0" r="r" b="b"/>
              <a:pathLst>
                <a:path w="4515" h="1758">
                  <a:moveTo>
                    <a:pt x="292" y="0"/>
                  </a:moveTo>
                  <a:lnTo>
                    <a:pt x="293" y="0"/>
                  </a:lnTo>
                  <a:cubicBezTo>
                    <a:pt x="241" y="0"/>
                    <a:pt x="191" y="14"/>
                    <a:pt x="146" y="39"/>
                  </a:cubicBezTo>
                  <a:cubicBezTo>
                    <a:pt x="102" y="65"/>
                    <a:pt x="65" y="102"/>
                    <a:pt x="39" y="146"/>
                  </a:cubicBezTo>
                  <a:cubicBezTo>
                    <a:pt x="14" y="191"/>
                    <a:pt x="0" y="241"/>
                    <a:pt x="0" y="293"/>
                  </a:cubicBezTo>
                  <a:lnTo>
                    <a:pt x="0" y="1464"/>
                  </a:lnTo>
                  <a:lnTo>
                    <a:pt x="0" y="1464"/>
                  </a:lnTo>
                  <a:cubicBezTo>
                    <a:pt x="0" y="1516"/>
                    <a:pt x="14" y="1566"/>
                    <a:pt x="39" y="1611"/>
                  </a:cubicBezTo>
                  <a:cubicBezTo>
                    <a:pt x="65" y="1655"/>
                    <a:pt x="102" y="1692"/>
                    <a:pt x="146" y="1718"/>
                  </a:cubicBezTo>
                  <a:cubicBezTo>
                    <a:pt x="191" y="1743"/>
                    <a:pt x="241" y="1757"/>
                    <a:pt x="293" y="1757"/>
                  </a:cubicBezTo>
                  <a:lnTo>
                    <a:pt x="4221" y="1757"/>
                  </a:lnTo>
                  <a:lnTo>
                    <a:pt x="4221" y="1757"/>
                  </a:lnTo>
                  <a:cubicBezTo>
                    <a:pt x="4273" y="1757"/>
                    <a:pt x="4323" y="1743"/>
                    <a:pt x="4368" y="1718"/>
                  </a:cubicBezTo>
                  <a:cubicBezTo>
                    <a:pt x="4412" y="1692"/>
                    <a:pt x="4449" y="1655"/>
                    <a:pt x="4475" y="1611"/>
                  </a:cubicBezTo>
                  <a:cubicBezTo>
                    <a:pt x="4500" y="1566"/>
                    <a:pt x="4514" y="1516"/>
                    <a:pt x="4514" y="1464"/>
                  </a:cubicBezTo>
                  <a:lnTo>
                    <a:pt x="4514" y="292"/>
                  </a:lnTo>
                  <a:lnTo>
                    <a:pt x="4514" y="293"/>
                  </a:lnTo>
                  <a:lnTo>
                    <a:pt x="4514" y="293"/>
                  </a:lnTo>
                  <a:cubicBezTo>
                    <a:pt x="4514" y="241"/>
                    <a:pt x="4500" y="191"/>
                    <a:pt x="4475" y="146"/>
                  </a:cubicBezTo>
                  <a:cubicBezTo>
                    <a:pt x="4449" y="102"/>
                    <a:pt x="4412" y="65"/>
                    <a:pt x="4368" y="39"/>
                  </a:cubicBezTo>
                  <a:cubicBezTo>
                    <a:pt x="4323" y="14"/>
                    <a:pt x="4273" y="0"/>
                    <a:pt x="4221" y="0"/>
                  </a:cubicBezTo>
                  <a:lnTo>
                    <a:pt x="292" y="0"/>
                  </a:lnTo>
                </a:path>
              </a:pathLst>
            </a:custGeom>
            <a:solidFill>
              <a:srgbClr val="9966cc"/>
            </a:solidFill>
            <a:ln>
              <a:solidFill>
                <a:srgbClr val="3465a4"/>
              </a:solidFill>
            </a:ln>
          </p:spPr>
          <p:style>
            <a:lnRef idx="0"/>
            <a:fillRef idx="0"/>
            <a:effectRef idx="0"/>
            <a:fontRef idx="minor"/>
          </p:style>
        </p:sp>
        <p:sp>
          <p:nvSpPr>
            <p:cNvPr id="1627" name="TextShape 13"/>
            <p:cNvSpPr txBox="1"/>
            <p:nvPr/>
          </p:nvSpPr>
          <p:spPr>
            <a:xfrm>
              <a:off x="5270400" y="843840"/>
              <a:ext cx="1502640" cy="657000"/>
            </a:xfrm>
            <a:prstGeom prst="rect">
              <a:avLst/>
            </a:prstGeom>
            <a:noFill/>
            <a:ln>
              <a:noFill/>
            </a:ln>
          </p:spPr>
          <p:txBody>
            <a:bodyPr lIns="90000" rIns="90000" tIns="45000" bIns="45000">
              <a:noAutofit/>
            </a:bodyPr>
            <a:p>
              <a:pPr algn="ctr"/>
              <a:r>
                <a:rPr b="0" lang="en-US" sz="2000" spc="-1" strike="noStrike">
                  <a:latin typeface="Arial"/>
                </a:rPr>
                <a:t>Jet candidates</a:t>
              </a:r>
              <a:endParaRPr b="0" lang="en-US" sz="2000" spc="-1" strike="noStrike">
                <a:latin typeface="Arial"/>
              </a:endParaRPr>
            </a:p>
          </p:txBody>
        </p:sp>
      </p:grpSp>
      <p:cxnSp>
        <p:nvCxnSpPr>
          <p:cNvPr id="1628" name="Line 14"/>
          <p:cNvCxnSpPr>
            <a:stCxn id="1619" idx="3"/>
            <a:endCxn id="1622" idx="1"/>
          </p:cNvCxnSpPr>
          <p:nvPr/>
        </p:nvCxnSpPr>
        <p:spPr>
          <a:xfrm flipV="1">
            <a:off x="1295640" y="1194120"/>
            <a:ext cx="1765080" cy="196200"/>
          </a:xfrm>
          <a:prstGeom prst="straightConnector1">
            <a:avLst/>
          </a:prstGeom>
          <a:ln w="54720">
            <a:solidFill>
              <a:srgbClr val="808080"/>
            </a:solidFill>
            <a:round/>
            <a:tailEnd len="med" type="triangle" w="med"/>
          </a:ln>
        </p:spPr>
      </p:cxnSp>
      <p:cxnSp>
        <p:nvCxnSpPr>
          <p:cNvPr id="1629" name="Line 15"/>
          <p:cNvCxnSpPr>
            <a:stCxn id="1616" idx="3"/>
            <a:endCxn id="1622" idx="1"/>
          </p:cNvCxnSpPr>
          <p:nvPr/>
        </p:nvCxnSpPr>
        <p:spPr>
          <a:xfrm>
            <a:off x="1202400" y="905400"/>
            <a:ext cx="1858320" cy="289080"/>
          </a:xfrm>
          <a:prstGeom prst="straightConnector1">
            <a:avLst/>
          </a:prstGeom>
          <a:ln w="54720">
            <a:solidFill>
              <a:srgbClr val="808080"/>
            </a:solidFill>
            <a:round/>
            <a:tailEnd len="med" type="triangle" w="med"/>
          </a:ln>
        </p:spPr>
      </p:cxnSp>
      <p:cxnSp>
        <p:nvCxnSpPr>
          <p:cNvPr id="1630" name="Line 16"/>
          <p:cNvCxnSpPr>
            <a:endCxn id="1625" idx="1"/>
          </p:cNvCxnSpPr>
          <p:nvPr/>
        </p:nvCxnSpPr>
        <p:spPr>
          <a:xfrm flipV="1">
            <a:off x="4452480" y="1179000"/>
            <a:ext cx="732240" cy="33480"/>
          </a:xfrm>
          <a:prstGeom prst="straightConnector1">
            <a:avLst/>
          </a:prstGeom>
          <a:ln w="54720">
            <a:solidFill>
              <a:srgbClr val="808080"/>
            </a:solidFill>
            <a:round/>
            <a:tailEnd len="med" type="triangle" w="med"/>
          </a:ln>
        </p:spPr>
      </p:cxnSp>
      <p:grpSp>
        <p:nvGrpSpPr>
          <p:cNvPr id="1631" name="Group 17"/>
          <p:cNvGrpSpPr/>
          <p:nvPr/>
        </p:nvGrpSpPr>
        <p:grpSpPr>
          <a:xfrm>
            <a:off x="7439040" y="765000"/>
            <a:ext cx="1828440" cy="780840"/>
            <a:chOff x="7439040" y="765000"/>
            <a:chExt cx="1828440" cy="780840"/>
          </a:xfrm>
        </p:grpSpPr>
        <p:sp>
          <p:nvSpPr>
            <p:cNvPr id="1632" name="CustomShape 18"/>
            <p:cNvSpPr/>
            <p:nvPr/>
          </p:nvSpPr>
          <p:spPr>
            <a:xfrm>
              <a:off x="7439040" y="765000"/>
              <a:ext cx="1765800" cy="780840"/>
            </a:xfrm>
            <a:custGeom>
              <a:avLst/>
              <a:gdLst/>
              <a:ahLst/>
              <a:rect l="0" t="0" r="r" b="b"/>
              <a:pathLst>
                <a:path w="4907" h="2171">
                  <a:moveTo>
                    <a:pt x="361" y="0"/>
                  </a:moveTo>
                  <a:lnTo>
                    <a:pt x="362" y="0"/>
                  </a:lnTo>
                  <a:cubicBezTo>
                    <a:pt x="298" y="0"/>
                    <a:pt x="236" y="17"/>
                    <a:pt x="181" y="48"/>
                  </a:cubicBezTo>
                  <a:cubicBezTo>
                    <a:pt x="126" y="80"/>
                    <a:pt x="80" y="126"/>
                    <a:pt x="48" y="181"/>
                  </a:cubicBezTo>
                  <a:cubicBezTo>
                    <a:pt x="17" y="236"/>
                    <a:pt x="0" y="298"/>
                    <a:pt x="0" y="362"/>
                  </a:cubicBezTo>
                  <a:lnTo>
                    <a:pt x="0" y="1808"/>
                  </a:lnTo>
                  <a:lnTo>
                    <a:pt x="0" y="1808"/>
                  </a:lnTo>
                  <a:cubicBezTo>
                    <a:pt x="0" y="1872"/>
                    <a:pt x="17" y="1934"/>
                    <a:pt x="48" y="1989"/>
                  </a:cubicBezTo>
                  <a:cubicBezTo>
                    <a:pt x="80" y="2044"/>
                    <a:pt x="126" y="2090"/>
                    <a:pt x="181" y="2122"/>
                  </a:cubicBezTo>
                  <a:cubicBezTo>
                    <a:pt x="236" y="2153"/>
                    <a:pt x="298" y="2170"/>
                    <a:pt x="362" y="2170"/>
                  </a:cubicBezTo>
                  <a:lnTo>
                    <a:pt x="4544" y="2170"/>
                  </a:lnTo>
                  <a:lnTo>
                    <a:pt x="4544" y="2170"/>
                  </a:lnTo>
                  <a:cubicBezTo>
                    <a:pt x="4608" y="2170"/>
                    <a:pt x="4670" y="2153"/>
                    <a:pt x="4725" y="2122"/>
                  </a:cubicBezTo>
                  <a:cubicBezTo>
                    <a:pt x="4780" y="2090"/>
                    <a:pt x="4826" y="2044"/>
                    <a:pt x="4858" y="1989"/>
                  </a:cubicBezTo>
                  <a:cubicBezTo>
                    <a:pt x="4889" y="1934"/>
                    <a:pt x="4906" y="1872"/>
                    <a:pt x="4906" y="1808"/>
                  </a:cubicBezTo>
                  <a:lnTo>
                    <a:pt x="4906" y="361"/>
                  </a:lnTo>
                  <a:lnTo>
                    <a:pt x="4906" y="362"/>
                  </a:lnTo>
                  <a:lnTo>
                    <a:pt x="4906" y="362"/>
                  </a:lnTo>
                  <a:cubicBezTo>
                    <a:pt x="4906" y="298"/>
                    <a:pt x="4889" y="236"/>
                    <a:pt x="4858" y="181"/>
                  </a:cubicBezTo>
                  <a:cubicBezTo>
                    <a:pt x="4826" y="126"/>
                    <a:pt x="4780" y="80"/>
                    <a:pt x="4725" y="48"/>
                  </a:cubicBezTo>
                  <a:cubicBezTo>
                    <a:pt x="4670" y="17"/>
                    <a:pt x="4608" y="0"/>
                    <a:pt x="4544" y="0"/>
                  </a:cubicBezTo>
                  <a:lnTo>
                    <a:pt x="361" y="0"/>
                  </a:lnTo>
                </a:path>
              </a:pathLst>
            </a:custGeom>
            <a:solidFill>
              <a:srgbClr val="00bfff"/>
            </a:solidFill>
            <a:ln>
              <a:solidFill>
                <a:srgbClr val="3465a4"/>
              </a:solidFill>
            </a:ln>
          </p:spPr>
          <p:style>
            <a:lnRef idx="0"/>
            <a:fillRef idx="0"/>
            <a:effectRef idx="0"/>
            <a:fontRef idx="minor"/>
          </p:style>
        </p:sp>
        <p:sp>
          <p:nvSpPr>
            <p:cNvPr id="1633" name="TextShape 19"/>
            <p:cNvSpPr txBox="1"/>
            <p:nvPr/>
          </p:nvSpPr>
          <p:spPr>
            <a:xfrm>
              <a:off x="7518600" y="858600"/>
              <a:ext cx="1748880" cy="657000"/>
            </a:xfrm>
            <a:prstGeom prst="rect">
              <a:avLst/>
            </a:prstGeom>
            <a:noFill/>
            <a:ln>
              <a:noFill/>
            </a:ln>
          </p:spPr>
          <p:txBody>
            <a:bodyPr lIns="90000" rIns="90000" tIns="45000" bIns="45000">
              <a:noAutofit/>
            </a:bodyPr>
            <a:p>
              <a:pPr algn="ctr"/>
              <a:r>
                <a:rPr b="0" lang="en-US" sz="2000" spc="-1" strike="noStrike">
                  <a:latin typeface="Arial"/>
                </a:rPr>
                <a:t>Background subtraction</a:t>
              </a:r>
              <a:endParaRPr b="0" lang="en-US" sz="2000" spc="-1" strike="noStrike">
                <a:latin typeface="Arial"/>
              </a:endParaRPr>
            </a:p>
          </p:txBody>
        </p:sp>
      </p:grpSp>
      <p:cxnSp>
        <p:nvCxnSpPr>
          <p:cNvPr id="1634" name="Line 20"/>
          <p:cNvCxnSpPr>
            <a:stCxn id="1625" idx="3"/>
            <a:endCxn id="1631" idx="1"/>
          </p:cNvCxnSpPr>
          <p:nvPr/>
        </p:nvCxnSpPr>
        <p:spPr>
          <a:xfrm flipV="1">
            <a:off x="6809040" y="1155240"/>
            <a:ext cx="630360" cy="24120"/>
          </a:xfrm>
          <a:prstGeom prst="straightConnector1">
            <a:avLst/>
          </a:prstGeom>
          <a:ln w="54720">
            <a:solidFill>
              <a:srgbClr val="808080"/>
            </a:solidFill>
            <a:round/>
            <a:tailEnd len="med" type="triangle" w="med"/>
          </a:ln>
        </p:spPr>
      </p:cxnSp>
      <p:grpSp>
        <p:nvGrpSpPr>
          <p:cNvPr id="1635" name="Group 21"/>
          <p:cNvGrpSpPr/>
          <p:nvPr/>
        </p:nvGrpSpPr>
        <p:grpSpPr>
          <a:xfrm>
            <a:off x="100800" y="2220840"/>
            <a:ext cx="2342880" cy="3189600"/>
            <a:chOff x="100800" y="2220840"/>
            <a:chExt cx="2342880" cy="3189600"/>
          </a:xfrm>
        </p:grpSpPr>
        <p:sp>
          <p:nvSpPr>
            <p:cNvPr id="1636" name="CustomShape 22"/>
            <p:cNvSpPr/>
            <p:nvPr/>
          </p:nvSpPr>
          <p:spPr>
            <a:xfrm>
              <a:off x="100800" y="2220840"/>
              <a:ext cx="2249640" cy="3049920"/>
            </a:xfrm>
            <a:custGeom>
              <a:avLst/>
              <a:gdLst/>
              <a:ahLst/>
              <a:rect l="0" t="0" r="r" b="b"/>
              <a:pathLst>
                <a:path w="6251" h="8474">
                  <a:moveTo>
                    <a:pt x="1041" y="0"/>
                  </a:moveTo>
                  <a:lnTo>
                    <a:pt x="1042" y="0"/>
                  </a:lnTo>
                  <a:cubicBezTo>
                    <a:pt x="859" y="0"/>
                    <a:pt x="679" y="48"/>
                    <a:pt x="521" y="140"/>
                  </a:cubicBezTo>
                  <a:cubicBezTo>
                    <a:pt x="362" y="231"/>
                    <a:pt x="231" y="362"/>
                    <a:pt x="140" y="521"/>
                  </a:cubicBezTo>
                  <a:cubicBezTo>
                    <a:pt x="48" y="679"/>
                    <a:pt x="0" y="859"/>
                    <a:pt x="0" y="1042"/>
                  </a:cubicBezTo>
                  <a:lnTo>
                    <a:pt x="0" y="7431"/>
                  </a:lnTo>
                  <a:lnTo>
                    <a:pt x="0" y="7431"/>
                  </a:lnTo>
                  <a:cubicBezTo>
                    <a:pt x="0" y="7614"/>
                    <a:pt x="48" y="7794"/>
                    <a:pt x="140" y="7952"/>
                  </a:cubicBezTo>
                  <a:cubicBezTo>
                    <a:pt x="231" y="8111"/>
                    <a:pt x="362" y="8242"/>
                    <a:pt x="521" y="8333"/>
                  </a:cubicBezTo>
                  <a:cubicBezTo>
                    <a:pt x="679" y="8425"/>
                    <a:pt x="859" y="8473"/>
                    <a:pt x="1042" y="8473"/>
                  </a:cubicBezTo>
                  <a:lnTo>
                    <a:pt x="5208" y="8473"/>
                  </a:lnTo>
                  <a:lnTo>
                    <a:pt x="5208" y="8473"/>
                  </a:lnTo>
                  <a:cubicBezTo>
                    <a:pt x="5391" y="8473"/>
                    <a:pt x="5571" y="8425"/>
                    <a:pt x="5729" y="8333"/>
                  </a:cubicBezTo>
                  <a:cubicBezTo>
                    <a:pt x="5888" y="8242"/>
                    <a:pt x="6019" y="8111"/>
                    <a:pt x="6110" y="7952"/>
                  </a:cubicBezTo>
                  <a:cubicBezTo>
                    <a:pt x="6202" y="7794"/>
                    <a:pt x="6250" y="7614"/>
                    <a:pt x="6250" y="7431"/>
                  </a:cubicBezTo>
                  <a:lnTo>
                    <a:pt x="6250" y="1041"/>
                  </a:lnTo>
                  <a:lnTo>
                    <a:pt x="6250" y="1042"/>
                  </a:lnTo>
                  <a:lnTo>
                    <a:pt x="6250" y="1042"/>
                  </a:lnTo>
                  <a:cubicBezTo>
                    <a:pt x="6250" y="859"/>
                    <a:pt x="6202" y="679"/>
                    <a:pt x="6110" y="521"/>
                  </a:cubicBezTo>
                  <a:cubicBezTo>
                    <a:pt x="6019" y="362"/>
                    <a:pt x="5888" y="231"/>
                    <a:pt x="5729" y="140"/>
                  </a:cubicBezTo>
                  <a:cubicBezTo>
                    <a:pt x="5571" y="48"/>
                    <a:pt x="5391" y="0"/>
                    <a:pt x="5208" y="0"/>
                  </a:cubicBezTo>
                  <a:lnTo>
                    <a:pt x="1041" y="0"/>
                  </a:lnTo>
                </a:path>
              </a:pathLst>
            </a:custGeom>
            <a:solidFill>
              <a:srgbClr val="98fb98"/>
            </a:solidFill>
            <a:ln>
              <a:solidFill>
                <a:srgbClr val="3465a4"/>
              </a:solidFill>
            </a:ln>
          </p:spPr>
          <p:style>
            <a:lnRef idx="0"/>
            <a:fillRef idx="0"/>
            <a:effectRef idx="0"/>
            <a:fontRef idx="minor"/>
          </p:style>
        </p:sp>
        <p:pic>
          <p:nvPicPr>
            <p:cNvPr id="1637" name="Picture 7_0" descr=""/>
            <p:cNvPicPr/>
            <p:nvPr/>
          </p:nvPicPr>
          <p:blipFill>
            <a:blip r:embed="rId1"/>
            <a:srcRect l="6825" t="3617" r="7480" b="31243"/>
            <a:stretch/>
          </p:blipFill>
          <p:spPr>
            <a:xfrm>
              <a:off x="263520" y="2291040"/>
              <a:ext cx="1883520" cy="2158560"/>
            </a:xfrm>
            <a:prstGeom prst="rect">
              <a:avLst/>
            </a:prstGeom>
            <a:ln>
              <a:noFill/>
            </a:ln>
          </p:spPr>
        </p:pic>
        <p:sp>
          <p:nvSpPr>
            <p:cNvPr id="1638" name="TextShape 23"/>
            <p:cNvSpPr txBox="1"/>
            <p:nvPr/>
          </p:nvSpPr>
          <p:spPr>
            <a:xfrm>
              <a:off x="117000" y="4473360"/>
              <a:ext cx="2326680" cy="937080"/>
            </a:xfrm>
            <a:prstGeom prst="rect">
              <a:avLst/>
            </a:prstGeom>
            <a:noFill/>
            <a:ln>
              <a:noFill/>
            </a:ln>
          </p:spPr>
          <p:txBody>
            <a:bodyPr lIns="90000" rIns="90000" tIns="45000" bIns="45000">
              <a:noAutofit/>
            </a:bodyPr>
            <a:p>
              <a:r>
                <a:rPr b="0" lang="en-US" sz="1500" spc="-1" strike="noStrike">
                  <a:latin typeface="Arial"/>
                </a:rPr>
                <a:t>Jet spectrum smeared by energy resolution, background fluctuations</a:t>
              </a:r>
              <a:endParaRPr b="0" lang="en-US" sz="1500" spc="-1" strike="noStrike">
                <a:latin typeface="Arial"/>
              </a:endParaRPr>
            </a:p>
          </p:txBody>
        </p:sp>
      </p:grpSp>
      <p:cxnSp>
        <p:nvCxnSpPr>
          <p:cNvPr id="1639" name="Line 24"/>
          <p:cNvCxnSpPr>
            <a:stCxn id="1631" idx="2"/>
            <a:endCxn id="1635" idx="0"/>
          </p:cNvCxnSpPr>
          <p:nvPr/>
        </p:nvCxnSpPr>
        <p:spPr>
          <a:xfrm flipH="1">
            <a:off x="1272240" y="1545840"/>
            <a:ext cx="7081200" cy="675360"/>
          </a:xfrm>
          <a:prstGeom prst="straightConnector1">
            <a:avLst/>
          </a:prstGeom>
          <a:ln w="54720">
            <a:solidFill>
              <a:srgbClr val="808080"/>
            </a:solidFill>
            <a:round/>
            <a:tailEnd len="med" type="triangle" w="med"/>
          </a:ln>
        </p:spPr>
      </p:cxnSp>
      <p:grpSp>
        <p:nvGrpSpPr>
          <p:cNvPr id="1640" name="Group 25"/>
          <p:cNvGrpSpPr/>
          <p:nvPr/>
        </p:nvGrpSpPr>
        <p:grpSpPr>
          <a:xfrm>
            <a:off x="2697480" y="1942200"/>
            <a:ext cx="3489840" cy="3336120"/>
            <a:chOff x="2697480" y="1942200"/>
            <a:chExt cx="3489840" cy="3336120"/>
          </a:xfrm>
        </p:grpSpPr>
        <p:sp>
          <p:nvSpPr>
            <p:cNvPr id="1641" name="CustomShape 26"/>
            <p:cNvSpPr/>
            <p:nvPr/>
          </p:nvSpPr>
          <p:spPr>
            <a:xfrm>
              <a:off x="2697480" y="1942200"/>
              <a:ext cx="3489840" cy="3302280"/>
            </a:xfrm>
            <a:custGeom>
              <a:avLst/>
              <a:gdLst/>
              <a:ahLst/>
              <a:rect l="0" t="0" r="r" b="b"/>
              <a:pathLst>
                <a:path w="9696" h="9175">
                  <a:moveTo>
                    <a:pt x="1529" y="0"/>
                  </a:moveTo>
                  <a:lnTo>
                    <a:pt x="1529" y="0"/>
                  </a:lnTo>
                  <a:cubicBezTo>
                    <a:pt x="1261" y="0"/>
                    <a:pt x="997" y="71"/>
                    <a:pt x="765" y="205"/>
                  </a:cubicBezTo>
                  <a:cubicBezTo>
                    <a:pt x="532" y="339"/>
                    <a:pt x="339" y="532"/>
                    <a:pt x="205" y="765"/>
                  </a:cubicBezTo>
                  <a:cubicBezTo>
                    <a:pt x="71" y="997"/>
                    <a:pt x="0" y="1261"/>
                    <a:pt x="0" y="1529"/>
                  </a:cubicBezTo>
                  <a:lnTo>
                    <a:pt x="0" y="7645"/>
                  </a:lnTo>
                  <a:lnTo>
                    <a:pt x="0" y="7645"/>
                  </a:lnTo>
                  <a:cubicBezTo>
                    <a:pt x="0" y="7913"/>
                    <a:pt x="71" y="8177"/>
                    <a:pt x="205" y="8410"/>
                  </a:cubicBezTo>
                  <a:cubicBezTo>
                    <a:pt x="339" y="8642"/>
                    <a:pt x="532" y="8835"/>
                    <a:pt x="765" y="8969"/>
                  </a:cubicBezTo>
                  <a:cubicBezTo>
                    <a:pt x="997" y="9103"/>
                    <a:pt x="1261" y="9174"/>
                    <a:pt x="1529" y="9174"/>
                  </a:cubicBezTo>
                  <a:lnTo>
                    <a:pt x="8166" y="9174"/>
                  </a:lnTo>
                  <a:lnTo>
                    <a:pt x="8166" y="9174"/>
                  </a:lnTo>
                  <a:cubicBezTo>
                    <a:pt x="8434" y="9174"/>
                    <a:pt x="8698" y="9103"/>
                    <a:pt x="8931" y="8969"/>
                  </a:cubicBezTo>
                  <a:cubicBezTo>
                    <a:pt x="9163" y="8835"/>
                    <a:pt x="9356" y="8642"/>
                    <a:pt x="9490" y="8410"/>
                  </a:cubicBezTo>
                  <a:cubicBezTo>
                    <a:pt x="9624" y="8177"/>
                    <a:pt x="9695" y="7913"/>
                    <a:pt x="9695" y="7645"/>
                  </a:cubicBezTo>
                  <a:lnTo>
                    <a:pt x="9695" y="1529"/>
                  </a:lnTo>
                  <a:lnTo>
                    <a:pt x="9695" y="1529"/>
                  </a:lnTo>
                  <a:lnTo>
                    <a:pt x="9695" y="1529"/>
                  </a:lnTo>
                  <a:cubicBezTo>
                    <a:pt x="9695" y="1261"/>
                    <a:pt x="9624" y="997"/>
                    <a:pt x="9490" y="764"/>
                  </a:cubicBezTo>
                  <a:cubicBezTo>
                    <a:pt x="9356" y="532"/>
                    <a:pt x="9163" y="339"/>
                    <a:pt x="8931" y="205"/>
                  </a:cubicBezTo>
                  <a:cubicBezTo>
                    <a:pt x="8698" y="71"/>
                    <a:pt x="8434" y="0"/>
                    <a:pt x="8166" y="0"/>
                  </a:cubicBezTo>
                  <a:lnTo>
                    <a:pt x="1529" y="0"/>
                  </a:lnTo>
                </a:path>
              </a:pathLst>
            </a:custGeom>
            <a:solidFill>
              <a:srgbClr val="ffc0cb"/>
            </a:solidFill>
            <a:ln>
              <a:solidFill>
                <a:srgbClr val="3465a4"/>
              </a:solidFill>
            </a:ln>
          </p:spPr>
          <p:style>
            <a:lnRef idx="0"/>
            <a:fillRef idx="0"/>
            <a:effectRef idx="0"/>
            <a:fontRef idx="minor"/>
          </p:style>
        </p:sp>
        <p:grpSp>
          <p:nvGrpSpPr>
            <p:cNvPr id="1642" name="Group 27"/>
            <p:cNvGrpSpPr/>
            <p:nvPr/>
          </p:nvGrpSpPr>
          <p:grpSpPr>
            <a:xfrm>
              <a:off x="3083040" y="2084400"/>
              <a:ext cx="2701440" cy="2412000"/>
              <a:chOff x="3083040" y="2084400"/>
              <a:chExt cx="2701440" cy="2412000"/>
            </a:xfrm>
          </p:grpSpPr>
          <p:sp>
            <p:nvSpPr>
              <p:cNvPr id="1643" name="CustomShape 28"/>
              <p:cNvSpPr/>
              <p:nvPr/>
            </p:nvSpPr>
            <p:spPr>
              <a:xfrm>
                <a:off x="3142440" y="2125800"/>
                <a:ext cx="2642040" cy="2314440"/>
              </a:xfrm>
              <a:prstGeom prst="rect">
                <a:avLst/>
              </a:prstGeom>
              <a:solidFill>
                <a:srgbClr val="ffffff"/>
              </a:solidFill>
              <a:ln>
                <a:noFill/>
              </a:ln>
            </p:spPr>
            <p:style>
              <a:lnRef idx="0"/>
              <a:fillRef idx="0"/>
              <a:effectRef idx="0"/>
              <a:fontRef idx="minor"/>
            </p:style>
          </p:sp>
          <p:pic>
            <p:nvPicPr>
              <p:cNvPr id="1644" name="" descr=""/>
              <p:cNvPicPr/>
              <p:nvPr/>
            </p:nvPicPr>
            <p:blipFill>
              <a:blip r:embed="rId2"/>
              <a:stretch/>
            </p:blipFill>
            <p:spPr>
              <a:xfrm>
                <a:off x="3083040" y="2084400"/>
                <a:ext cx="2688480" cy="2412000"/>
              </a:xfrm>
              <a:prstGeom prst="rect">
                <a:avLst/>
              </a:prstGeom>
              <a:ln>
                <a:noFill/>
              </a:ln>
            </p:spPr>
          </p:pic>
        </p:grpSp>
        <p:sp>
          <p:nvSpPr>
            <p:cNvPr id="1645" name="TextShape 29"/>
            <p:cNvSpPr txBox="1"/>
            <p:nvPr/>
          </p:nvSpPr>
          <p:spPr>
            <a:xfrm>
              <a:off x="2866680" y="4420080"/>
              <a:ext cx="3316320" cy="858240"/>
            </a:xfrm>
            <a:prstGeom prst="rect">
              <a:avLst/>
            </a:prstGeom>
            <a:noFill/>
            <a:ln>
              <a:noFill/>
            </a:ln>
          </p:spPr>
          <p:txBody>
            <a:bodyPr lIns="90000" rIns="90000" tIns="45000" bIns="45000">
              <a:noAutofit/>
            </a:bodyPr>
            <a:p>
              <a:r>
                <a:rPr b="1" lang="en-US" sz="1800" spc="-1" strike="noStrike">
                  <a:latin typeface="Arial"/>
                </a:rPr>
                <a:t>Unfolding</a:t>
              </a:r>
              <a:r>
                <a:rPr b="0" lang="en-US" sz="1800" spc="-1" strike="noStrike">
                  <a:latin typeface="Arial"/>
                </a:rPr>
                <a:t> – corrects for single track reco </a:t>
              </a:r>
              <a:r>
                <a:rPr b="0" lang="en-US" sz="1800" spc="-1" strike="noStrike">
                  <a:latin typeface="Arial"/>
                  <a:ea typeface="Arial"/>
                </a:rPr>
                <a:t>ε</a:t>
              </a:r>
              <a:r>
                <a:rPr b="0" lang="en-US" sz="1800" spc="-1" strike="noStrike">
                  <a:latin typeface="Arial"/>
                  <a:ea typeface="Arial"/>
                </a:rPr>
                <a:t>, E resolution, background fluctuations</a:t>
              </a:r>
              <a:endParaRPr b="0" lang="en-US" sz="1800" spc="-1" strike="noStrike">
                <a:latin typeface="Arial"/>
              </a:endParaRPr>
            </a:p>
          </p:txBody>
        </p:sp>
      </p:grpSp>
      <p:cxnSp>
        <p:nvCxnSpPr>
          <p:cNvPr id="1646" name="Line 30"/>
          <p:cNvCxnSpPr>
            <a:stCxn id="1635" idx="3"/>
            <a:endCxn id="1640" idx="1"/>
          </p:cNvCxnSpPr>
          <p:nvPr/>
        </p:nvCxnSpPr>
        <p:spPr>
          <a:xfrm flipV="1">
            <a:off x="2443680" y="3610080"/>
            <a:ext cx="254160" cy="205920"/>
          </a:xfrm>
          <a:prstGeom prst="straightConnector1">
            <a:avLst/>
          </a:prstGeom>
          <a:ln w="54720">
            <a:solidFill>
              <a:srgbClr val="808080"/>
            </a:solidFill>
            <a:round/>
            <a:tailEnd len="med" type="triangle" w="med"/>
          </a:ln>
        </p:spPr>
      </p:cxnSp>
      <p:cxnSp>
        <p:nvCxnSpPr>
          <p:cNvPr id="1647" name="Line 31"/>
          <p:cNvCxnSpPr>
            <a:stCxn id="1640" idx="3"/>
          </p:cNvCxnSpPr>
          <p:nvPr/>
        </p:nvCxnSpPr>
        <p:spPr>
          <a:xfrm flipV="1">
            <a:off x="6187320" y="3583800"/>
            <a:ext cx="537840" cy="26640"/>
          </a:xfrm>
          <a:prstGeom prst="straightConnector1">
            <a:avLst/>
          </a:prstGeom>
          <a:ln w="54720">
            <a:solidFill>
              <a:srgbClr val="808080"/>
            </a:solidFill>
            <a:round/>
            <a:tailEnd len="med" type="triangle" w="med"/>
          </a:ln>
        </p:spPr>
      </p:cxnSp>
      <p:grpSp>
        <p:nvGrpSpPr>
          <p:cNvPr id="1648" name="Group 32"/>
          <p:cNvGrpSpPr/>
          <p:nvPr/>
        </p:nvGrpSpPr>
        <p:grpSpPr>
          <a:xfrm>
            <a:off x="6724800" y="1932840"/>
            <a:ext cx="3286080" cy="3302280"/>
            <a:chOff x="6724800" y="1932840"/>
            <a:chExt cx="3286080" cy="3302280"/>
          </a:xfrm>
        </p:grpSpPr>
        <p:sp>
          <p:nvSpPr>
            <p:cNvPr id="1649" name="CustomShape 33"/>
            <p:cNvSpPr/>
            <p:nvPr/>
          </p:nvSpPr>
          <p:spPr>
            <a:xfrm>
              <a:off x="6724800" y="1932840"/>
              <a:ext cx="3286080" cy="3302280"/>
            </a:xfrm>
            <a:custGeom>
              <a:avLst/>
              <a:gdLst/>
              <a:ahLst/>
              <a:rect l="0" t="0" r="r" b="b"/>
              <a:pathLst>
                <a:path w="9130" h="9175">
                  <a:moveTo>
                    <a:pt x="1521" y="0"/>
                  </a:moveTo>
                  <a:lnTo>
                    <a:pt x="1522" y="0"/>
                  </a:lnTo>
                  <a:cubicBezTo>
                    <a:pt x="1254" y="0"/>
                    <a:pt x="992" y="70"/>
                    <a:pt x="761" y="204"/>
                  </a:cubicBezTo>
                  <a:cubicBezTo>
                    <a:pt x="529" y="337"/>
                    <a:pt x="337" y="529"/>
                    <a:pt x="204" y="761"/>
                  </a:cubicBezTo>
                  <a:cubicBezTo>
                    <a:pt x="70" y="992"/>
                    <a:pt x="0" y="1254"/>
                    <a:pt x="0" y="1522"/>
                  </a:cubicBezTo>
                  <a:lnTo>
                    <a:pt x="0" y="7652"/>
                  </a:lnTo>
                  <a:lnTo>
                    <a:pt x="0" y="7653"/>
                  </a:lnTo>
                  <a:cubicBezTo>
                    <a:pt x="0" y="7920"/>
                    <a:pt x="70" y="8182"/>
                    <a:pt x="204" y="8413"/>
                  </a:cubicBezTo>
                  <a:cubicBezTo>
                    <a:pt x="337" y="8645"/>
                    <a:pt x="529" y="8837"/>
                    <a:pt x="761" y="8970"/>
                  </a:cubicBezTo>
                  <a:cubicBezTo>
                    <a:pt x="992" y="9104"/>
                    <a:pt x="1254" y="9174"/>
                    <a:pt x="1522" y="9174"/>
                  </a:cubicBezTo>
                  <a:lnTo>
                    <a:pt x="7607" y="9174"/>
                  </a:lnTo>
                  <a:lnTo>
                    <a:pt x="7608" y="9174"/>
                  </a:lnTo>
                  <a:cubicBezTo>
                    <a:pt x="7875" y="9174"/>
                    <a:pt x="8137" y="9104"/>
                    <a:pt x="8368" y="8970"/>
                  </a:cubicBezTo>
                  <a:cubicBezTo>
                    <a:pt x="8600" y="8837"/>
                    <a:pt x="8792" y="8645"/>
                    <a:pt x="8925" y="8413"/>
                  </a:cubicBezTo>
                  <a:cubicBezTo>
                    <a:pt x="9059" y="8182"/>
                    <a:pt x="9129" y="7920"/>
                    <a:pt x="9129" y="7653"/>
                  </a:cubicBezTo>
                  <a:lnTo>
                    <a:pt x="9129" y="1521"/>
                  </a:lnTo>
                  <a:lnTo>
                    <a:pt x="9129" y="1522"/>
                  </a:lnTo>
                  <a:lnTo>
                    <a:pt x="9129" y="1521"/>
                  </a:lnTo>
                  <a:cubicBezTo>
                    <a:pt x="9129" y="1254"/>
                    <a:pt x="9059" y="992"/>
                    <a:pt x="8925" y="761"/>
                  </a:cubicBezTo>
                  <a:cubicBezTo>
                    <a:pt x="8792" y="529"/>
                    <a:pt x="8600" y="337"/>
                    <a:pt x="8368" y="204"/>
                  </a:cubicBezTo>
                  <a:cubicBezTo>
                    <a:pt x="8137" y="70"/>
                    <a:pt x="7875" y="0"/>
                    <a:pt x="7608" y="0"/>
                  </a:cubicBezTo>
                  <a:lnTo>
                    <a:pt x="1521" y="0"/>
                  </a:lnTo>
                </a:path>
              </a:pathLst>
            </a:custGeom>
            <a:solidFill>
              <a:srgbClr val="ffebcd"/>
            </a:solidFill>
            <a:ln>
              <a:solidFill>
                <a:srgbClr val="3465a4"/>
              </a:solidFill>
            </a:ln>
          </p:spPr>
          <p:style>
            <a:lnRef idx="0"/>
            <a:fillRef idx="0"/>
            <a:effectRef idx="0"/>
            <a:fontRef idx="minor"/>
          </p:style>
        </p:sp>
        <p:pic>
          <p:nvPicPr>
            <p:cNvPr id="1650" name="" descr=""/>
            <p:cNvPicPr/>
            <p:nvPr/>
          </p:nvPicPr>
          <p:blipFill>
            <a:blip r:embed="rId3"/>
            <a:stretch/>
          </p:blipFill>
          <p:spPr>
            <a:xfrm>
              <a:off x="7095960" y="2199600"/>
              <a:ext cx="2644920" cy="2449440"/>
            </a:xfrm>
            <a:prstGeom prst="rect">
              <a:avLst/>
            </a:prstGeom>
            <a:ln>
              <a:noFill/>
            </a:ln>
          </p:spPr>
        </p:pic>
        <p:sp>
          <p:nvSpPr>
            <p:cNvPr id="1651" name="TextShape 34"/>
            <p:cNvSpPr txBox="1"/>
            <p:nvPr/>
          </p:nvSpPr>
          <p:spPr>
            <a:xfrm>
              <a:off x="7178400" y="4694040"/>
              <a:ext cx="2441520" cy="346680"/>
            </a:xfrm>
            <a:prstGeom prst="rect">
              <a:avLst/>
            </a:prstGeom>
            <a:noFill/>
            <a:ln>
              <a:noFill/>
            </a:ln>
          </p:spPr>
          <p:txBody>
            <a:bodyPr lIns="90000" rIns="90000" tIns="45000" bIns="45000">
              <a:noAutofit/>
            </a:bodyPr>
            <a:p>
              <a:r>
                <a:rPr b="0" lang="en-US" sz="1800" spc="-1" strike="noStrike">
                  <a:latin typeface="Arial"/>
                </a:rPr>
                <a:t>Corrected spectra</a:t>
              </a:r>
              <a:endParaRPr b="0" lang="en-US" sz="1800" spc="-1" strike="noStrike">
                <a:latin typeface="Arial"/>
              </a:endParaRPr>
            </a:p>
          </p:txBody>
        </p:sp>
      </p:grpSp>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2" name="TextShape 1"/>
          <p:cNvSpPr txBox="1"/>
          <p:nvPr/>
        </p:nvSpPr>
        <p:spPr>
          <a:xfrm>
            <a:off x="1097280" y="286560"/>
            <a:ext cx="4360680" cy="827640"/>
          </a:xfrm>
          <a:prstGeom prst="rect">
            <a:avLst/>
          </a:prstGeom>
          <a:noFill/>
          <a:ln>
            <a:noFill/>
          </a:ln>
        </p:spPr>
        <p:txBody>
          <a:bodyPr anchor="b">
            <a:noAutofit/>
          </a:bodyPr>
          <a:p>
            <a:pPr>
              <a:lnSpc>
                <a:spcPct val="100000"/>
              </a:lnSpc>
            </a:pPr>
            <a:r>
              <a:rPr b="0" lang="en-US" sz="4800" spc="-49" strike="noStrike">
                <a:solidFill>
                  <a:srgbClr val="404040"/>
                </a:solidFill>
                <a:latin typeface="Calibri Light"/>
              </a:rPr>
              <a:t>Unfolding</a:t>
            </a:r>
            <a:endParaRPr b="0" lang="en-US" sz="4800" spc="-1" strike="noStrike">
              <a:latin typeface="Arial"/>
            </a:endParaRPr>
          </a:p>
        </p:txBody>
      </p:sp>
      <p:sp>
        <p:nvSpPr>
          <p:cNvPr id="1653" name="TextShape 2"/>
          <p:cNvSpPr txBox="1"/>
          <p:nvPr/>
        </p:nvSpPr>
        <p:spPr>
          <a:xfrm>
            <a:off x="4295160" y="1222920"/>
            <a:ext cx="5715720" cy="4023000"/>
          </a:xfrm>
          <a:prstGeom prst="rect">
            <a:avLst/>
          </a:prstGeom>
          <a:noFill/>
          <a:ln>
            <a:noFill/>
          </a:ln>
        </p:spPr>
        <p:txBody>
          <a:bodyPr lIns="0" rIns="0">
            <a:normAutofit/>
          </a:bodyPr>
          <a:p>
            <a:pPr marL="91440" indent="-91080">
              <a:lnSpc>
                <a:spcPct val="200000"/>
              </a:lnSpc>
              <a:buClr>
                <a:srgbClr val="e48312"/>
              </a:buClr>
              <a:buFont typeface="Arial"/>
              <a:buChar char="•"/>
            </a:pPr>
            <a:r>
              <a:rPr b="0" lang="en-US" sz="2000" spc="-1" strike="noStrike">
                <a:solidFill>
                  <a:srgbClr val="404040"/>
                </a:solidFill>
                <a:latin typeface="Calibri"/>
              </a:rPr>
              <a:t>    </a:t>
            </a:r>
            <a:r>
              <a:rPr b="0" lang="en-US" sz="2000" spc="-1" strike="noStrike">
                <a:solidFill>
                  <a:srgbClr val="404040"/>
                </a:solidFill>
                <a:latin typeface="Calibri"/>
              </a:rPr>
              <a:t>: the “true” histogram</a:t>
            </a:r>
            <a:endParaRPr b="0" lang="en-US" sz="2000" spc="-1" strike="noStrike">
              <a:latin typeface="Arial"/>
            </a:endParaRPr>
          </a:p>
          <a:p>
            <a:pPr marL="91440" indent="-91080">
              <a:lnSpc>
                <a:spcPct val="200000"/>
              </a:lnSpc>
              <a:buClr>
                <a:srgbClr val="e48312"/>
              </a:buClr>
              <a:buFont typeface="Arial"/>
              <a:buChar char="•"/>
            </a:pPr>
            <a:r>
              <a:rPr b="0" lang="en-US" sz="2000" spc="-1" strike="noStrike">
                <a:solidFill>
                  <a:srgbClr val="404040"/>
                </a:solidFill>
                <a:latin typeface="Calibri"/>
              </a:rPr>
              <a:t>      </a:t>
            </a:r>
            <a:r>
              <a:rPr b="0" lang="en-US" sz="2000" spc="-1" strike="noStrike">
                <a:solidFill>
                  <a:srgbClr val="404040"/>
                </a:solidFill>
                <a:latin typeface="Calibri"/>
              </a:rPr>
              <a:t>: the actual data we measure</a:t>
            </a:r>
            <a:endParaRPr b="0" lang="en-US" sz="2000" spc="-1" strike="noStrike">
              <a:latin typeface="Arial"/>
            </a:endParaRPr>
          </a:p>
          <a:p>
            <a:pPr marL="91440" indent="-91080">
              <a:lnSpc>
                <a:spcPct val="200000"/>
              </a:lnSpc>
              <a:buClr>
                <a:srgbClr val="e48312"/>
              </a:buClr>
              <a:buFont typeface="Arial"/>
              <a:buChar char="•"/>
            </a:pPr>
            <a:r>
              <a:rPr b="0" lang="en-US" sz="2000" spc="-1" strike="noStrike">
                <a:solidFill>
                  <a:srgbClr val="404040"/>
                </a:solidFill>
                <a:latin typeface="Calibri"/>
              </a:rPr>
              <a:t>    </a:t>
            </a:r>
            <a:r>
              <a:rPr b="0" lang="en-US" sz="2000" spc="-1" strike="noStrike">
                <a:solidFill>
                  <a:srgbClr val="404040"/>
                </a:solidFill>
                <a:latin typeface="Calibri"/>
              </a:rPr>
              <a:t>: background</a:t>
            </a:r>
            <a:endParaRPr b="0" lang="en-US" sz="2000" spc="-1" strike="noStrike">
              <a:latin typeface="Arial"/>
            </a:endParaRPr>
          </a:p>
          <a:p>
            <a:pPr marL="91440" indent="-91080">
              <a:lnSpc>
                <a:spcPct val="200000"/>
              </a:lnSpc>
              <a:buClr>
                <a:srgbClr val="e48312"/>
              </a:buClr>
              <a:buFont typeface="Arial"/>
              <a:buChar char="•"/>
            </a:pPr>
            <a:r>
              <a:rPr b="0" lang="en-US" sz="2000" spc="-1" strike="noStrike">
                <a:solidFill>
                  <a:srgbClr val="404040"/>
                </a:solidFill>
                <a:latin typeface="Calibri"/>
              </a:rPr>
              <a:t> </a:t>
            </a:r>
            <a:r>
              <a:rPr b="0" lang="en-US" sz="2000" spc="-1" strike="noStrike">
                <a:solidFill>
                  <a:srgbClr val="404040"/>
                </a:solidFill>
                <a:latin typeface="Calibri"/>
              </a:rPr>
              <a:t>R : the response matrix</a:t>
            </a:r>
            <a:endParaRPr b="0" lang="en-US" sz="2000" spc="-1" strike="noStrike">
              <a:latin typeface="Arial"/>
            </a:endParaRPr>
          </a:p>
          <a:p>
            <a:pPr>
              <a:lnSpc>
                <a:spcPct val="200000"/>
              </a:lnSpc>
            </a:pPr>
            <a:endParaRPr b="0" lang="en-US" sz="2000" spc="-1" strike="noStrike">
              <a:latin typeface="Arial"/>
            </a:endParaRPr>
          </a:p>
        </p:txBody>
      </p:sp>
      <p:sp>
        <p:nvSpPr>
          <p:cNvPr id="1654" name="CustomShape 3"/>
          <p:cNvSpPr/>
          <p:nvPr/>
        </p:nvSpPr>
        <p:spPr>
          <a:xfrm>
            <a:off x="2457360" y="1737360"/>
            <a:ext cx="181080" cy="1309320"/>
          </a:xfrm>
          <a:prstGeom prst="rect">
            <a:avLst/>
          </a:prstGeom>
          <a:noFill/>
          <a:ln>
            <a:noFill/>
          </a:ln>
        </p:spPr>
        <p:style>
          <a:lnRef idx="0"/>
          <a:fillRef idx="0"/>
          <a:effectRef idx="0"/>
          <a:fontRef idx="minor"/>
        </p:style>
        <p:txBody>
          <a:bodyPr wrap="none" lIns="90000" rIns="90000" tIns="45000" bIns="45000">
            <a:spAutoFit/>
          </a:bodyPr>
          <a:p>
            <a:pPr>
              <a:lnSpc>
                <a:spcPct val="200000"/>
              </a:lnSpc>
            </a:pPr>
            <a:endParaRPr b="0" lang="en-US" sz="1800" spc="-1" strike="noStrike">
              <a:latin typeface="Arial"/>
            </a:endParaRPr>
          </a:p>
          <a:p>
            <a:pPr>
              <a:lnSpc>
                <a:spcPct val="200000"/>
              </a:lnSpc>
            </a:pPr>
            <a:endParaRPr b="0" lang="en-US" sz="1800" spc="-1" strike="noStrike">
              <a:latin typeface="Arial"/>
            </a:endParaRPr>
          </a:p>
        </p:txBody>
      </p:sp>
      <p:sp>
        <p:nvSpPr>
          <p:cNvPr id="1655" name="CustomShape 4"/>
          <p:cNvSpPr/>
          <p:nvPr/>
        </p:nvSpPr>
        <p:spPr>
          <a:xfrm>
            <a:off x="1097280" y="1737360"/>
            <a:ext cx="2901600" cy="3383640"/>
          </a:xfrm>
          <a:prstGeom prst="rect">
            <a:avLst/>
          </a:prstGeom>
          <a:blipFill rotWithShape="0">
            <a:blip r:embed="rId1"/>
            <a:stretch>
              <a:fillRect/>
            </a:stretch>
          </a:blipFill>
          <a:ln>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Calibri"/>
              </a:rPr>
              <a:t> </a:t>
            </a:r>
            <a:endParaRPr b="0" lang="en-US" sz="1800" spc="-1" strike="noStrike">
              <a:latin typeface="Arial"/>
            </a:endParaRPr>
          </a:p>
        </p:txBody>
      </p:sp>
      <mc:AlternateContent>
        <mc:Choice xmlns:a14="http://schemas.microsoft.com/office/drawing/2010/main" Requires="a14">
          <p:sp>
            <p:nvSpPr>
              <p:cNvPr id="1656" name="Formula 5"/>
              <p:cNvSpPr txBox="1"/>
              <p:nvPr/>
            </p:nvSpPr>
            <p:spPr>
              <a:xfrm>
                <a:off x="4354920" y="1601280"/>
                <a:ext cx="226440" cy="267120"/>
              </a:xfrm>
              <a:prstGeom prst="rect">
                <a:avLst/>
              </a:prstGeom>
            </p:spPr>
            <p:txBody>
              <a:bodyPr/>
              <a:p>
                <a14:m>
                  <m:oMath xmlns:m="http://schemas.openxmlformats.org/officeDocument/2006/math">
                    <m:acc>
                      <m:accPr>
                        <m:chr m:val="⃗"/>
                      </m:accPr>
                      <m:e>
                        <m:r>
                          <m:t xml:space="preserve">μ</m:t>
                        </m:r>
                      </m:e>
                    </m:acc>
                  </m:oMath>
                </a14:m>
              </a:p>
            </p:txBody>
          </p:sp>
        </mc:Choice>
        <mc:Fallback/>
      </mc:AlternateContent>
      <mc:AlternateContent>
        <mc:Choice xmlns:a14="http://schemas.microsoft.com/office/drawing/2010/main" Requires="a14">
          <p:sp>
            <p:nvSpPr>
              <p:cNvPr id="1657" name="Formula 6"/>
              <p:cNvSpPr txBox="1"/>
              <p:nvPr/>
            </p:nvSpPr>
            <p:spPr>
              <a:xfrm>
                <a:off x="4355280" y="2213280"/>
                <a:ext cx="220680" cy="221400"/>
              </a:xfrm>
              <a:prstGeom prst="rect">
                <a:avLst/>
              </a:prstGeom>
            </p:spPr>
            <p:txBody>
              <a:bodyPr/>
              <a:p>
                <a14:m>
                  <m:oMath xmlns:m="http://schemas.openxmlformats.org/officeDocument/2006/math">
                    <m:acc>
                      <m:accPr>
                        <m:chr m:val="⃗"/>
                      </m:accPr>
                      <m:e>
                        <m:r>
                          <m:t xml:space="preserve">ν</m:t>
                        </m:r>
                      </m:e>
                    </m:acc>
                  </m:oMath>
                </a14:m>
              </a:p>
            </p:txBody>
          </p:sp>
        </mc:Choice>
        <mc:Fallback/>
      </mc:AlternateContent>
      <mc:AlternateContent>
        <mc:Choice xmlns:a14="http://schemas.microsoft.com/office/drawing/2010/main" Requires="a14">
          <p:sp>
            <p:nvSpPr>
              <p:cNvPr id="1658" name="Formula 7"/>
              <p:cNvSpPr txBox="1"/>
              <p:nvPr/>
            </p:nvSpPr>
            <p:spPr>
              <a:xfrm>
                <a:off x="4355640" y="2789640"/>
                <a:ext cx="214920" cy="328320"/>
              </a:xfrm>
              <a:prstGeom prst="rect">
                <a:avLst/>
              </a:prstGeom>
            </p:spPr>
            <p:txBody>
              <a:bodyPr/>
              <a:p>
                <a14:m>
                  <m:oMath xmlns:m="http://schemas.openxmlformats.org/officeDocument/2006/math">
                    <m:acc>
                      <m:accPr>
                        <m:chr m:val="⃗"/>
                      </m:accPr>
                      <m:e>
                        <m:r>
                          <m:t xml:space="preserve">β</m:t>
                        </m:r>
                      </m:e>
                    </m:acc>
                  </m:oMath>
                </a14:m>
              </a:p>
            </p:txBody>
          </p:sp>
        </mc:Choice>
        <mc:Fallback/>
      </mc:AlternateContent>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9" name="TextShape 1"/>
          <p:cNvSpPr txBox="1"/>
          <p:nvPr/>
        </p:nvSpPr>
        <p:spPr>
          <a:xfrm>
            <a:off x="106560" y="77040"/>
            <a:ext cx="10058040" cy="789840"/>
          </a:xfrm>
          <a:prstGeom prst="rect">
            <a:avLst/>
          </a:prstGeom>
          <a:noFill/>
          <a:ln>
            <a:noFill/>
          </a:ln>
        </p:spPr>
        <p:txBody>
          <a:bodyPr anchor="b">
            <a:noAutofit/>
          </a:bodyPr>
          <a:p>
            <a:pPr>
              <a:lnSpc>
                <a:spcPct val="100000"/>
              </a:lnSpc>
            </a:pPr>
            <a:r>
              <a:rPr b="0" lang="en-US" sz="4800" spc="-49" strike="noStrike">
                <a:solidFill>
                  <a:srgbClr val="404040"/>
                </a:solidFill>
                <a:latin typeface="Calibri Light"/>
              </a:rPr>
              <a:t>Simple Solution (Inversion)</a:t>
            </a:r>
            <a:endParaRPr b="0" lang="en-US" sz="4800" spc="-1" strike="noStrike">
              <a:latin typeface="Arial"/>
            </a:endParaRPr>
          </a:p>
        </p:txBody>
      </p:sp>
      <p:sp>
        <p:nvSpPr>
          <p:cNvPr id="1660" name="TextShape 2"/>
          <p:cNvSpPr txBox="1"/>
          <p:nvPr/>
        </p:nvSpPr>
        <p:spPr>
          <a:xfrm>
            <a:off x="17280" y="1485720"/>
            <a:ext cx="10058040" cy="4023000"/>
          </a:xfrm>
          <a:prstGeom prst="rect">
            <a:avLst/>
          </a:prstGeom>
          <a:blipFill rotWithShape="0">
            <a:blip r:embed="rId1"/>
            <a:stretch>
              <a:fillRect/>
            </a:stretch>
          </a:blipFill>
          <a:ln>
            <a:noFill/>
          </a:ln>
        </p:spPr>
        <p:txBody>
          <a:bodyPr lIns="0" rIns="0">
            <a:noAutofit/>
          </a:bodyPr>
          <a:p>
            <a:pPr marL="91440" indent="-91080">
              <a:lnSpc>
                <a:spcPct val="90000"/>
              </a:lnSpc>
              <a:spcBef>
                <a:spcPts val="1199"/>
              </a:spcBef>
              <a:spcAft>
                <a:spcPts val="201"/>
              </a:spcAft>
              <a:buClr>
                <a:srgbClr val="e48312"/>
              </a:buClr>
              <a:buFont typeface="Calibri"/>
              <a:buChar char=" "/>
            </a:pPr>
            <a:r>
              <a:rPr b="0" lang="en-US" sz="2000" spc="-1" strike="noStrike">
                <a:solidFill>
                  <a:srgbClr val="404040"/>
                </a:solidFill>
                <a:latin typeface="Calibri"/>
              </a:rPr>
              <a:t> </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1" name="TextShape 1"/>
          <p:cNvSpPr txBox="1"/>
          <p:nvPr/>
        </p:nvSpPr>
        <p:spPr>
          <a:xfrm>
            <a:off x="17280" y="286560"/>
            <a:ext cx="10058040" cy="741960"/>
          </a:xfrm>
          <a:prstGeom prst="rect">
            <a:avLst/>
          </a:prstGeom>
          <a:noFill/>
          <a:ln>
            <a:noFill/>
          </a:ln>
        </p:spPr>
        <p:txBody>
          <a:bodyPr anchor="b">
            <a:noAutofit/>
          </a:bodyPr>
          <a:p>
            <a:pPr>
              <a:lnSpc>
                <a:spcPct val="100000"/>
              </a:lnSpc>
            </a:pPr>
            <a:r>
              <a:rPr b="0" lang="en-US" sz="4800" spc="-49" strike="noStrike">
                <a:solidFill>
                  <a:srgbClr val="404040"/>
                </a:solidFill>
                <a:latin typeface="Calibri Light"/>
              </a:rPr>
              <a:t>Iterative Bayesian Method</a:t>
            </a:r>
            <a:endParaRPr b="0" lang="en-US" sz="4800" spc="-1" strike="noStrike">
              <a:latin typeface="Arial"/>
            </a:endParaRPr>
          </a:p>
        </p:txBody>
      </p:sp>
      <p:sp>
        <p:nvSpPr>
          <p:cNvPr id="1662" name="TextShape 2"/>
          <p:cNvSpPr txBox="1"/>
          <p:nvPr/>
        </p:nvSpPr>
        <p:spPr>
          <a:xfrm>
            <a:off x="53280" y="1125720"/>
            <a:ext cx="10058040" cy="4023000"/>
          </a:xfrm>
          <a:prstGeom prst="rect">
            <a:avLst/>
          </a:prstGeom>
          <a:blipFill rotWithShape="0">
            <a:blip r:embed="rId1"/>
            <a:stretch>
              <a:fillRect/>
            </a:stretch>
          </a:blipFill>
          <a:ln>
            <a:noFill/>
          </a:ln>
        </p:spPr>
        <p:txBody>
          <a:bodyPr lIns="0" rIns="0">
            <a:noAutofit/>
          </a:bodyPr>
          <a:p>
            <a:pPr marL="91440" indent="-91080">
              <a:lnSpc>
                <a:spcPct val="90000"/>
              </a:lnSpc>
              <a:spcBef>
                <a:spcPts val="1199"/>
              </a:spcBef>
              <a:spcAft>
                <a:spcPts val="201"/>
              </a:spcAft>
              <a:buClr>
                <a:srgbClr val="e48312"/>
              </a:buClr>
              <a:buFont typeface="Calibri"/>
              <a:buChar char=" "/>
            </a:pPr>
            <a:r>
              <a:rPr b="0" lang="en-US" sz="2000" spc="-1" strike="noStrike">
                <a:solidFill>
                  <a:srgbClr val="404040"/>
                </a:solidFill>
                <a:latin typeface="Calibri"/>
              </a:rPr>
              <a:t> </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3" name="TextShape 1"/>
          <p:cNvSpPr txBox="1"/>
          <p:nvPr/>
        </p:nvSpPr>
        <p:spPr>
          <a:xfrm>
            <a:off x="163800" y="143640"/>
            <a:ext cx="6055920" cy="694440"/>
          </a:xfrm>
          <a:prstGeom prst="rect">
            <a:avLst/>
          </a:prstGeom>
          <a:noFill/>
          <a:ln>
            <a:noFill/>
          </a:ln>
        </p:spPr>
        <p:txBody>
          <a:bodyPr anchor="b">
            <a:noAutofit/>
          </a:bodyPr>
          <a:p>
            <a:pPr>
              <a:lnSpc>
                <a:spcPct val="100000"/>
              </a:lnSpc>
            </a:pPr>
            <a:r>
              <a:rPr b="0" lang="en-US" sz="4800" spc="-49" strike="noStrike">
                <a:solidFill>
                  <a:srgbClr val="404040"/>
                </a:solidFill>
                <a:latin typeface="Calibri Light"/>
              </a:rPr>
              <a:t>RooUnfold-Bayes</a:t>
            </a:r>
            <a:endParaRPr b="0" lang="en-US" sz="4800" spc="-1" strike="noStrike">
              <a:latin typeface="Arial"/>
            </a:endParaRPr>
          </a:p>
        </p:txBody>
      </p:sp>
      <p:sp>
        <p:nvSpPr>
          <p:cNvPr id="1664" name="TextShape 2"/>
          <p:cNvSpPr txBox="1"/>
          <p:nvPr/>
        </p:nvSpPr>
        <p:spPr>
          <a:xfrm>
            <a:off x="1097280" y="1845720"/>
            <a:ext cx="4924080" cy="4023000"/>
          </a:xfrm>
          <a:prstGeom prst="rect">
            <a:avLst/>
          </a:prstGeom>
          <a:noFill/>
          <a:ln>
            <a:noFill/>
          </a:ln>
        </p:spPr>
        <p:txBody>
          <a:bodyPr lIns="0" rIns="0">
            <a:noAutofit/>
          </a:bodyPr>
          <a:p>
            <a:pPr marL="91440" indent="-91080">
              <a:lnSpc>
                <a:spcPct val="150000"/>
              </a:lnSpc>
              <a:spcBef>
                <a:spcPts val="1199"/>
              </a:spcBef>
              <a:spcAft>
                <a:spcPts val="201"/>
              </a:spcAft>
              <a:buClr>
                <a:srgbClr val="e48312"/>
              </a:buClr>
              <a:buFont typeface="Arial"/>
              <a:buChar char="•"/>
            </a:pPr>
            <a:r>
              <a:rPr b="0" lang="en-US" sz="2000" spc="-1" strike="noStrike">
                <a:solidFill>
                  <a:srgbClr val="404040"/>
                </a:solidFill>
                <a:latin typeface="Calibri"/>
              </a:rPr>
              <a:t> </a:t>
            </a:r>
            <a:r>
              <a:rPr b="0" lang="en-US" sz="2000" spc="-1" strike="noStrike">
                <a:solidFill>
                  <a:srgbClr val="404040"/>
                </a:solidFill>
                <a:latin typeface="Calibri"/>
              </a:rPr>
              <a:t>RooUnfoldTest.cxx</a:t>
            </a:r>
            <a:endParaRPr b="0" lang="en-US" sz="2000" spc="-1" strike="noStrike">
              <a:latin typeface="Arial"/>
            </a:endParaRPr>
          </a:p>
          <a:p>
            <a:pPr marL="91440" indent="-91080">
              <a:lnSpc>
                <a:spcPct val="150000"/>
              </a:lnSpc>
              <a:spcBef>
                <a:spcPts val="1199"/>
              </a:spcBef>
              <a:spcAft>
                <a:spcPts val="201"/>
              </a:spcAft>
              <a:buClr>
                <a:srgbClr val="e48312"/>
              </a:buClr>
              <a:buFont typeface="Arial"/>
              <a:buChar char="•"/>
            </a:pPr>
            <a:r>
              <a:rPr b="0" lang="en-US" sz="2000" spc="-1" strike="noStrike">
                <a:solidFill>
                  <a:srgbClr val="404040"/>
                </a:solidFill>
                <a:latin typeface="Calibri"/>
              </a:rPr>
              <a:t> </a:t>
            </a:r>
            <a:r>
              <a:rPr b="0" lang="en-US" sz="2000" spc="-1" strike="noStrike">
                <a:solidFill>
                  <a:srgbClr val="404040"/>
                </a:solidFill>
                <a:latin typeface="Calibri"/>
              </a:rPr>
              <a:t>method = Bayes</a:t>
            </a:r>
            <a:endParaRPr b="0" lang="en-US" sz="2000" spc="-1" strike="noStrike">
              <a:latin typeface="Arial"/>
            </a:endParaRPr>
          </a:p>
          <a:p>
            <a:pPr marL="91440" indent="-91080">
              <a:lnSpc>
                <a:spcPct val="150000"/>
              </a:lnSpc>
              <a:spcBef>
                <a:spcPts val="1199"/>
              </a:spcBef>
              <a:spcAft>
                <a:spcPts val="201"/>
              </a:spcAft>
              <a:buClr>
                <a:srgbClr val="e48312"/>
              </a:buClr>
              <a:buFont typeface="Arial"/>
              <a:buChar char="•"/>
            </a:pPr>
            <a:r>
              <a:rPr b="0" lang="en-US" sz="2000" spc="-1" strike="noStrike">
                <a:solidFill>
                  <a:srgbClr val="404040"/>
                </a:solidFill>
                <a:latin typeface="Calibri"/>
              </a:rPr>
              <a:t> </a:t>
            </a:r>
            <a:r>
              <a:rPr b="0" lang="en-US" sz="2000" spc="-1" strike="noStrike">
                <a:solidFill>
                  <a:srgbClr val="404040"/>
                </a:solidFill>
                <a:latin typeface="Calibri"/>
              </a:rPr>
              <a:t>Exponential training and testing</a:t>
            </a:r>
            <a:endParaRPr b="0" lang="en-US" sz="2000" spc="-1" strike="noStrike">
              <a:latin typeface="Arial"/>
            </a:endParaRPr>
          </a:p>
        </p:txBody>
      </p:sp>
      <p:pic>
        <p:nvPicPr>
          <p:cNvPr id="1665" name="Picture 3_1" descr=""/>
          <p:cNvPicPr/>
          <p:nvPr/>
        </p:nvPicPr>
        <p:blipFill>
          <a:blip r:embed="rId1"/>
          <a:stretch/>
        </p:blipFill>
        <p:spPr>
          <a:xfrm>
            <a:off x="5553000" y="48600"/>
            <a:ext cx="4468680" cy="5248440"/>
          </a:xfrm>
          <a:prstGeom prst="rect">
            <a:avLst/>
          </a:prstGeom>
          <a:ln>
            <a:noFill/>
          </a:ln>
        </p:spPr>
      </p:pic>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6" name="TextShape 1"/>
          <p:cNvSpPr txBox="1"/>
          <p:nvPr/>
        </p:nvSpPr>
        <p:spPr>
          <a:xfrm>
            <a:off x="504000" y="225720"/>
            <a:ext cx="9071640" cy="946800"/>
          </a:xfrm>
          <a:prstGeom prst="rect">
            <a:avLst/>
          </a:prstGeom>
          <a:noFill/>
          <a:ln>
            <a:noFill/>
          </a:ln>
        </p:spPr>
        <p:txBody>
          <a:bodyPr lIns="0" rIns="0" tIns="0" bIns="0" anchor="ctr">
            <a:noAutofit/>
          </a:bodyPr>
          <a:p>
            <a:pPr algn="ctr"/>
            <a:r>
              <a:rPr b="0" lang="en-US" sz="3300" spc="-1" strike="noStrike">
                <a:latin typeface="Arial"/>
              </a:rPr>
              <a:t>About unfolding...</a:t>
            </a:r>
            <a:endParaRPr b="0" lang="en-US" sz="3300" spc="-1" strike="noStrike">
              <a:latin typeface="Arial"/>
            </a:endParaRPr>
          </a:p>
        </p:txBody>
      </p:sp>
      <p:sp>
        <p:nvSpPr>
          <p:cNvPr id="1667" name="TextShape 2"/>
          <p:cNvSpPr txBox="1"/>
          <p:nvPr/>
        </p:nvSpPr>
        <p:spPr>
          <a:xfrm>
            <a:off x="114120" y="961920"/>
            <a:ext cx="9734760" cy="4191120"/>
          </a:xfrm>
          <a:prstGeom prst="rect">
            <a:avLst/>
          </a:prstGeom>
          <a:noFill/>
          <a:ln>
            <a:noFill/>
          </a:ln>
        </p:spPr>
        <p:txBody>
          <a:bodyPr lIns="0" rIns="0" tIns="0" bIns="0">
            <a:normAutofit fontScale="78000"/>
          </a:bodyPr>
          <a:p>
            <a:pPr marL="432000" indent="-324000">
              <a:spcAft>
                <a:spcPts val="1057"/>
              </a:spcAft>
              <a:buClr>
                <a:srgbClr val="000000"/>
              </a:buClr>
              <a:buSzPct val="45000"/>
              <a:buFont typeface="Wingdings" charset="2"/>
              <a:buChar char=""/>
            </a:pPr>
            <a:r>
              <a:rPr b="0" lang="en-US" sz="2400" spc="-1" strike="noStrike">
                <a:latin typeface="Arial"/>
              </a:rPr>
              <a:t>d'Agostini (author of Bayesian unfolding algorithm) says you should avoid it if you can</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Necessary when experimental resolution is poor</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Ex: Single particle spectra                  → unfolding unnecessary</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Ex: Jet  spectra                → unfolding necessary</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Algorithm assumes response matrix is correct</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Matching reconstructed and simulated jets is non-trivial!</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Corrects for multiple experimental effects simultaneously</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Difficult to disentangle different effects</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Leads to non-trivial uncertainty correlations between data points due to algorithm</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May not handle systematic correlations between effects correctly</a:t>
            </a:r>
            <a:endParaRPr b="0" lang="en-US" sz="2100" spc="-1" strike="noStrike">
              <a:latin typeface="Arial"/>
            </a:endParaRPr>
          </a:p>
        </p:txBody>
      </p:sp>
      <mc:AlternateContent>
        <mc:Choice xmlns:a14="http://schemas.microsoft.com/office/drawing/2010/main" Requires="a14">
          <p:sp>
            <p:nvSpPr>
              <p:cNvPr id="1668" name="Formula 3"/>
              <p:cNvSpPr txBox="1"/>
              <p:nvPr/>
            </p:nvSpPr>
            <p:spPr>
              <a:xfrm>
                <a:off x="3741120" y="2026080"/>
                <a:ext cx="1085760" cy="543240"/>
              </a:xfrm>
              <a:prstGeom prst="rect">
                <a:avLst/>
              </a:prstGeom>
            </p:spPr>
            <p:txBody>
              <a:bodyPr/>
              <a:p>
                <a14:m>
                  <m:oMath xmlns:m="http://schemas.openxmlformats.org/officeDocument/2006/math">
                    <m:f>
                      <m:num>
                        <m:sSub>
                          <m:e>
                            <m:r>
                              <m:t xml:space="preserve">σ</m:t>
                            </m:r>
                          </m:e>
                          <m:sub>
                            <m:r>
                              <m:t xml:space="preserve">p</m:t>
                            </m:r>
                          </m:sub>
                        </m:sSub>
                      </m:num>
                      <m:den>
                        <m:r>
                          <m:t xml:space="preserve">p</m:t>
                        </m:r>
                      </m:den>
                    </m:f>
                    <m:r>
                      <m:t xml:space="preserve">≪</m:t>
                    </m:r>
                    <m:sSub>
                      <m:e>
                        <m:r>
                          <m:t xml:space="preserve">w</m:t>
                        </m:r>
                      </m:e>
                      <m:sub>
                        <m:r>
                          <m:t xml:space="preserve">bin</m:t>
                        </m:r>
                      </m:sub>
                    </m:sSub>
                  </m:oMath>
                </a14:m>
              </a:p>
            </p:txBody>
          </p:sp>
        </mc:Choice>
        <mc:Fallback/>
      </mc:AlternateContent>
      <mc:AlternateContent>
        <mc:Choice xmlns:a14="http://schemas.microsoft.com/office/drawing/2010/main" Requires="a14">
          <p:sp>
            <p:nvSpPr>
              <p:cNvPr id="1669" name="Formula 4"/>
              <p:cNvSpPr txBox="1"/>
              <p:nvPr/>
            </p:nvSpPr>
            <p:spPr>
              <a:xfrm>
                <a:off x="2718360" y="2427840"/>
                <a:ext cx="993240" cy="543240"/>
              </a:xfrm>
              <a:prstGeom prst="rect">
                <a:avLst/>
              </a:prstGeom>
            </p:spPr>
            <p:txBody>
              <a:bodyPr/>
              <a:p>
                <a14:m>
                  <m:oMath xmlns:m="http://schemas.openxmlformats.org/officeDocument/2006/math">
                    <m:f>
                      <m:num>
                        <m:sSub>
                          <m:e>
                            <m:r>
                              <m:t xml:space="preserve">σ</m:t>
                            </m:r>
                          </m:e>
                          <m:sub>
                            <m:r>
                              <m:t xml:space="preserve">p</m:t>
                            </m:r>
                          </m:sub>
                        </m:sSub>
                      </m:num>
                      <m:den>
                        <m:r>
                          <m:t xml:space="preserve">p</m:t>
                        </m:r>
                      </m:den>
                    </m:f>
                    <m:r>
                      <m:t xml:space="preserve">≈</m:t>
                    </m:r>
                    <m:sSub>
                      <m:e>
                        <m:r>
                          <m:t xml:space="preserve">w</m:t>
                        </m:r>
                      </m:e>
                      <m:sub>
                        <m:r>
                          <m:t xml:space="preserve">bin</m:t>
                        </m:r>
                      </m:sub>
                    </m:sSub>
                  </m:oMath>
                </a14:m>
              </a:p>
            </p:txBody>
          </p:sp>
        </mc:Choice>
        <mc:Fallback/>
      </mc:AlternateContent>
    </p:spTree>
  </p:cSld>
  <mc:AlternateContent>
    <mc:Choice Requires="p14">
      <p:transition spd="slow" p14:dur="2000"/>
    </mc:Choice>
    <mc:Fallback>
      <p:transition spd="slow"/>
    </mc:Fallback>
  </mc:AlternateContent>
  <p:timing>
    <p:tnLst>
      <p:par>
        <p:cTn id="101" dur="indefinite" restart="never" nodeType="tmRoot">
          <p:childTnLst>
            <p:seq>
              <p:cTn id="102" dur="indefinite" nodeType="mainSeq">
                <p:childTnLst>
                  <p:par>
                    <p:cTn id="103" fill="hold">
                      <p:stCondLst>
                        <p:cond delay="indefinite"/>
                      </p:stCondLst>
                      <p:childTnLst>
                        <p:par>
                          <p:cTn id="104" fill="hold">
                            <p:stCondLst>
                              <p:cond delay="0"/>
                            </p:stCondLst>
                            <p:childTnLst>
                              <p:par>
                                <p:cTn id="105" nodeType="clickEffect" fill="hold" presetClass="entr" presetID="1">
                                  <p:stCondLst>
                                    <p:cond delay="0"/>
                                  </p:stCondLst>
                                  <p:childTnLst>
                                    <p:set>
                                      <p:cBhvr>
                                        <p:cTn id="106" dur="1" fill="hold">
                                          <p:stCondLst>
                                            <p:cond delay="0"/>
                                          </p:stCondLst>
                                        </p:cTn>
                                        <p:tgtEl>
                                          <p:spTgt spid="1667">
                                            <p:txEl>
                                              <p:pRg st="0" end="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nodeType="clickEffect" fill="hold" presetClass="entr" presetID="1">
                                  <p:stCondLst>
                                    <p:cond delay="0"/>
                                  </p:stCondLst>
                                  <p:childTnLst>
                                    <p:set>
                                      <p:cBhvr>
                                        <p:cTn id="110" dur="1" fill="hold">
                                          <p:stCondLst>
                                            <p:cond delay="0"/>
                                          </p:stCondLst>
                                        </p:cTn>
                                        <p:tgtEl>
                                          <p:spTgt spid="1667">
                                            <p:txEl>
                                              <p:pRg st="1" end="1"/>
                                            </p:txEl>
                                          </p:spTgt>
                                        </p:tgtEl>
                                        <p:attrNameLst>
                                          <p:attrName>style.visibility</p:attrName>
                                        </p:attrNameLst>
                                      </p:cBhvr>
                                      <p:to>
                                        <p:strVal val="visible"/>
                                      </p:to>
                                    </p:set>
                                  </p:childTnLst>
                                </p:cTn>
                              </p:par>
                              <p:par>
                                <p:cTn id="111" nodeType="withEffect" fill="hold" presetClass="entr" presetID="1">
                                  <p:stCondLst>
                                    <p:cond delay="0"/>
                                  </p:stCondLst>
                                  <p:childTnLst>
                                    <p:set>
                                      <p:cBhvr>
                                        <p:cTn id="112" dur="1" fill="hold">
                                          <p:stCondLst>
                                            <p:cond delay="0"/>
                                          </p:stCondLst>
                                        </p:cTn>
                                        <p:tgtEl>
                                          <p:spTgt spid="1667">
                                            <p:txEl>
                                              <p:pRg st="2" end="2"/>
                                            </p:txEl>
                                          </p:spTgt>
                                        </p:tgtEl>
                                        <p:attrNameLst>
                                          <p:attrName>style.visibility</p:attrName>
                                        </p:attrNameLst>
                                      </p:cBhvr>
                                      <p:to>
                                        <p:strVal val="visible"/>
                                      </p:to>
                                    </p:set>
                                  </p:childTnLst>
                                </p:cTn>
                              </p:par>
                              <p:par>
                                <p:cTn id="113" nodeType="withEffect" fill="hold" presetClass="entr" presetID="1">
                                  <p:stCondLst>
                                    <p:cond delay="0"/>
                                  </p:stCondLst>
                                  <p:childTnLst>
                                    <p:set>
                                      <p:cBhvr>
                                        <p:cTn id="114" dur="1" fill="hold">
                                          <p:stCondLst>
                                            <p:cond delay="0"/>
                                          </p:stCondLst>
                                        </p:cTn>
                                        <p:tgtEl>
                                          <p:spTgt spid="1667">
                                            <p:txEl>
                                              <p:pRg st="3" end="3"/>
                                            </p:txEl>
                                          </p:spTgt>
                                        </p:tgtEl>
                                        <p:attrNameLst>
                                          <p:attrName>style.visibility</p:attrName>
                                        </p:attrNameLst>
                                      </p:cBhvr>
                                      <p:to>
                                        <p:strVal val="visible"/>
                                      </p:to>
                                    </p:set>
                                  </p:childTnLst>
                                </p:cTn>
                              </p:par>
                              <p:par>
                                <p:cTn id="115" nodeType="withEffect" fill="hold" presetClass="entr" presetID="1">
                                  <p:stCondLst>
                                    <p:cond delay="0"/>
                                  </p:stCondLst>
                                  <p:childTnLst>
                                    <p:set>
                                      <p:cBhvr>
                                        <p:cTn id="116" dur="1" fill="hold">
                                          <p:stCondLst>
                                            <p:cond delay="0"/>
                                          </p:stCondLst>
                                        </p:cTn>
                                        <p:tgtEl>
                                          <p:spTgt spid="1668"/>
                                        </p:tgtEl>
                                        <p:attrNameLst>
                                          <p:attrName>style.visibility</p:attrName>
                                        </p:attrNameLst>
                                      </p:cBhvr>
                                      <p:to>
                                        <p:strVal val="visible"/>
                                      </p:to>
                                    </p:set>
                                  </p:childTnLst>
                                </p:cTn>
                              </p:par>
                              <p:par>
                                <p:cTn id="117" nodeType="withEffect" fill="hold" presetClass="entr" presetID="1">
                                  <p:stCondLst>
                                    <p:cond delay="0"/>
                                  </p:stCondLst>
                                  <p:childTnLst>
                                    <p:set>
                                      <p:cBhvr>
                                        <p:cTn id="118" dur="1" fill="hold">
                                          <p:stCondLst>
                                            <p:cond delay="0"/>
                                          </p:stCondLst>
                                        </p:cTn>
                                        <p:tgtEl>
                                          <p:spTgt spid="166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nodeType="clickEffect" fill="hold" presetClass="entr" presetID="1">
                                  <p:stCondLst>
                                    <p:cond delay="0"/>
                                  </p:stCondLst>
                                  <p:childTnLst>
                                    <p:set>
                                      <p:cBhvr>
                                        <p:cTn id="122" dur="1" fill="hold">
                                          <p:stCondLst>
                                            <p:cond delay="0"/>
                                          </p:stCondLst>
                                        </p:cTn>
                                        <p:tgtEl>
                                          <p:spTgt spid="1667">
                                            <p:txEl>
                                              <p:pRg st="4" end="4"/>
                                            </p:txEl>
                                          </p:spTgt>
                                        </p:tgtEl>
                                        <p:attrNameLst>
                                          <p:attrName>style.visibility</p:attrName>
                                        </p:attrNameLst>
                                      </p:cBhvr>
                                      <p:to>
                                        <p:strVal val="visible"/>
                                      </p:to>
                                    </p:set>
                                  </p:childTnLst>
                                </p:cTn>
                              </p:par>
                              <p:par>
                                <p:cTn id="123" nodeType="withEffect" fill="hold" presetClass="entr" presetID="1">
                                  <p:stCondLst>
                                    <p:cond delay="0"/>
                                  </p:stCondLst>
                                  <p:childTnLst>
                                    <p:set>
                                      <p:cBhvr>
                                        <p:cTn id="124" dur="1" fill="hold">
                                          <p:stCondLst>
                                            <p:cond delay="0"/>
                                          </p:stCondLst>
                                        </p:cTn>
                                        <p:tgtEl>
                                          <p:spTgt spid="1667">
                                            <p:txEl>
                                              <p:pRg st="5" end="5"/>
                                            </p:txEl>
                                          </p:spTgt>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nodeType="clickEffect" fill="hold" presetClass="entr" presetID="1">
                                  <p:stCondLst>
                                    <p:cond delay="0"/>
                                  </p:stCondLst>
                                  <p:childTnLst>
                                    <p:set>
                                      <p:cBhvr>
                                        <p:cTn id="128" dur="1" fill="hold">
                                          <p:stCondLst>
                                            <p:cond delay="0"/>
                                          </p:stCondLst>
                                        </p:cTn>
                                        <p:tgtEl>
                                          <p:spTgt spid="1667">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70" name="" descr=""/>
          <p:cNvPicPr/>
          <p:nvPr/>
        </p:nvPicPr>
        <p:blipFill>
          <a:blip r:embed="rId1"/>
          <a:stretch/>
        </p:blipFill>
        <p:spPr>
          <a:xfrm>
            <a:off x="999360" y="436320"/>
            <a:ext cx="7823160" cy="5001840"/>
          </a:xfrm>
          <a:prstGeom prst="rect">
            <a:avLst/>
          </a:prstGeom>
          <a:ln>
            <a:noFill/>
          </a:ln>
        </p:spPr>
      </p:pic>
      <p:sp>
        <p:nvSpPr>
          <p:cNvPr id="1671" name="TextShape 1"/>
          <p:cNvSpPr txBox="1"/>
          <p:nvPr/>
        </p:nvSpPr>
        <p:spPr>
          <a:xfrm>
            <a:off x="76320" y="118800"/>
            <a:ext cx="10020240" cy="636480"/>
          </a:xfrm>
          <a:prstGeom prst="rect">
            <a:avLst/>
          </a:prstGeom>
          <a:noFill/>
          <a:ln>
            <a:noFill/>
          </a:ln>
        </p:spPr>
        <p:txBody>
          <a:bodyPr anchor="b">
            <a:noAutofit/>
          </a:bodyPr>
          <a:p>
            <a:pPr algn="ctr">
              <a:lnSpc>
                <a:spcPct val="100000"/>
              </a:lnSpc>
            </a:pPr>
            <a:r>
              <a:rPr b="0" lang="en-US" sz="4000" spc="-1" strike="noStrike">
                <a:solidFill>
                  <a:srgbClr val="000000"/>
                </a:solidFill>
                <a:latin typeface="Times New Roman"/>
              </a:rPr>
              <a:t>Jets in ALICE: Response Matrix Construction</a:t>
            </a:r>
            <a:endParaRPr b="0" lang="en-US" sz="4000" spc="-1" strike="noStrike">
              <a:latin typeface="Arial"/>
            </a:endParaRPr>
          </a:p>
        </p:txBody>
      </p:sp>
      <p:sp>
        <p:nvSpPr>
          <p:cNvPr id="1672" name="TextShape 2"/>
          <p:cNvSpPr txBox="1"/>
          <p:nvPr/>
        </p:nvSpPr>
        <p:spPr>
          <a:xfrm>
            <a:off x="0" y="0"/>
            <a:ext cx="360" cy="200160"/>
          </a:xfrm>
          <a:prstGeom prst="rect">
            <a:avLst/>
          </a:prstGeom>
          <a:noFill/>
          <a:ln>
            <a:noFill/>
          </a:ln>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1673" name="CustomShape 3"/>
          <p:cNvSpPr/>
          <p:nvPr/>
        </p:nvSpPr>
        <p:spPr>
          <a:xfrm>
            <a:off x="1084680" y="726840"/>
            <a:ext cx="9521640" cy="3952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000" spc="-1" strike="noStrike">
                <a:solidFill>
                  <a:srgbClr val="000000"/>
                </a:solidFill>
                <a:latin typeface="News Gothic MT"/>
              </a:rPr>
              <a:t>     </a:t>
            </a:r>
            <a:r>
              <a:rPr b="1" lang="en-US" sz="2000" spc="-1" strike="noStrike">
                <a:solidFill>
                  <a:srgbClr val="000000"/>
                </a:solidFill>
                <a:latin typeface="News Gothic MT"/>
              </a:rPr>
              <a:t>RMdet          X      RMbkg        =           RM</a:t>
            </a:r>
            <a:endParaRPr b="0" lang="en-US" sz="2000" spc="-1" strike="noStrike">
              <a:latin typeface="Arial"/>
            </a:endParaRPr>
          </a:p>
        </p:txBody>
      </p:sp>
      <p:pic>
        <p:nvPicPr>
          <p:cNvPr id="1674" name="Picture 9_1" descr=""/>
          <p:cNvPicPr/>
          <p:nvPr/>
        </p:nvPicPr>
        <p:blipFill>
          <a:blip r:embed="rId2"/>
          <a:stretch/>
        </p:blipFill>
        <p:spPr>
          <a:xfrm rot="16200000">
            <a:off x="6042960" y="1818360"/>
            <a:ext cx="1149840" cy="346680"/>
          </a:xfrm>
          <a:prstGeom prst="rect">
            <a:avLst/>
          </a:prstGeom>
          <a:ln>
            <a:noFill/>
          </a:ln>
        </p:spPr>
      </p:pic>
      <p:pic>
        <p:nvPicPr>
          <p:cNvPr id="1675" name="Picture 10_1" descr=""/>
          <p:cNvPicPr/>
          <p:nvPr/>
        </p:nvPicPr>
        <p:blipFill>
          <a:blip r:embed="rId3"/>
          <a:stretch/>
        </p:blipFill>
        <p:spPr>
          <a:xfrm rot="16200000">
            <a:off x="2814120" y="1839240"/>
            <a:ext cx="1278000" cy="377640"/>
          </a:xfrm>
          <a:prstGeom prst="rect">
            <a:avLst/>
          </a:prstGeom>
          <a:ln>
            <a:noFill/>
          </a:ln>
        </p:spPr>
      </p:pic>
      <p:sp>
        <p:nvSpPr>
          <p:cNvPr id="1676" name="CustomShape 4"/>
          <p:cNvSpPr/>
          <p:nvPr/>
        </p:nvSpPr>
        <p:spPr>
          <a:xfrm>
            <a:off x="4023000" y="4934160"/>
            <a:ext cx="7239600" cy="3823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500" spc="-1" strike="noStrike">
                <a:solidFill>
                  <a:srgbClr val="000000"/>
                </a:solidFill>
                <a:latin typeface="News Gothic MT"/>
              </a:rPr>
              <a:t>RM</a:t>
            </a:r>
            <a:r>
              <a:rPr b="1" lang="en-US" sz="1500" spc="-1" strike="noStrike" baseline="-14000000">
                <a:solidFill>
                  <a:srgbClr val="000000"/>
                </a:solidFill>
                <a:latin typeface="News Gothic MT"/>
              </a:rPr>
              <a:t>bkg</a:t>
            </a:r>
            <a:r>
              <a:rPr b="1" lang="en-US" sz="1500" spc="-1" strike="noStrike">
                <a:solidFill>
                  <a:srgbClr val="000000"/>
                </a:solidFill>
                <a:latin typeface="News Gothic MT"/>
              </a:rPr>
              <a:t> and RM</a:t>
            </a:r>
            <a:r>
              <a:rPr b="1" lang="en-US" sz="1500" spc="-1" strike="noStrike" baseline="-14000000">
                <a:solidFill>
                  <a:srgbClr val="000000"/>
                </a:solidFill>
                <a:latin typeface="News Gothic MT"/>
              </a:rPr>
              <a:t>det</a:t>
            </a:r>
            <a:r>
              <a:rPr b="1" lang="en-US" sz="1500" spc="-1" strike="noStrike">
                <a:solidFill>
                  <a:srgbClr val="000000"/>
                </a:solidFill>
                <a:latin typeface="News Gothic MT"/>
              </a:rPr>
              <a:t> are approximately factorizable</a:t>
            </a:r>
            <a:endParaRPr b="0" lang="en-US" sz="1500" spc="-1" strike="noStrike">
              <a:latin typeface="Arial"/>
            </a:endParaRPr>
          </a:p>
        </p:txBody>
      </p:sp>
      <p:grpSp>
        <p:nvGrpSpPr>
          <p:cNvPr id="1677" name="Group 5"/>
          <p:cNvGrpSpPr/>
          <p:nvPr/>
        </p:nvGrpSpPr>
        <p:grpSpPr>
          <a:xfrm>
            <a:off x="1171440" y="2676600"/>
            <a:ext cx="2619720" cy="2600280"/>
            <a:chOff x="1171440" y="2676600"/>
            <a:chExt cx="2619720" cy="2600280"/>
          </a:xfrm>
        </p:grpSpPr>
        <p:sp>
          <p:nvSpPr>
            <p:cNvPr id="1678" name="CustomShape 6"/>
            <p:cNvSpPr/>
            <p:nvPr/>
          </p:nvSpPr>
          <p:spPr>
            <a:xfrm>
              <a:off x="1277640" y="2860920"/>
              <a:ext cx="2355480" cy="2202840"/>
            </a:xfrm>
            <a:prstGeom prst="rect">
              <a:avLst/>
            </a:prstGeom>
            <a:solidFill>
              <a:srgbClr val="ffffff"/>
            </a:solidFill>
            <a:ln>
              <a:solidFill>
                <a:srgbClr val="ffffff"/>
              </a:solidFill>
            </a:ln>
          </p:spPr>
          <p:style>
            <a:lnRef idx="0"/>
            <a:fillRef idx="0"/>
            <a:effectRef idx="0"/>
            <a:fontRef idx="minor"/>
          </p:style>
        </p:sp>
        <p:sp>
          <p:nvSpPr>
            <p:cNvPr id="1679" name="CustomShape 7"/>
            <p:cNvSpPr/>
            <p:nvPr/>
          </p:nvSpPr>
          <p:spPr>
            <a:xfrm>
              <a:off x="2748600" y="4779720"/>
              <a:ext cx="499680" cy="497160"/>
            </a:xfrm>
            <a:prstGeom prst="ellipse">
              <a:avLst/>
            </a:prstGeom>
            <a:solidFill>
              <a:srgbClr val="ffffff"/>
            </a:solidFill>
            <a:ln>
              <a:solidFill>
                <a:srgbClr val="ffffff"/>
              </a:solidFill>
            </a:ln>
          </p:spPr>
          <p:style>
            <a:lnRef idx="0"/>
            <a:fillRef idx="0"/>
            <a:effectRef idx="0"/>
            <a:fontRef idx="minor"/>
          </p:style>
        </p:sp>
        <p:pic>
          <p:nvPicPr>
            <p:cNvPr id="1680" name="" descr=""/>
            <p:cNvPicPr/>
            <p:nvPr/>
          </p:nvPicPr>
          <p:blipFill>
            <a:blip r:embed="rId4"/>
            <a:stretch/>
          </p:blipFill>
          <p:spPr>
            <a:xfrm>
              <a:off x="1171440" y="2676600"/>
              <a:ext cx="2619720" cy="2500920"/>
            </a:xfrm>
            <a:prstGeom prst="rect">
              <a:avLst/>
            </a:prstGeom>
            <a:ln>
              <a:noFill/>
            </a:ln>
          </p:spPr>
        </p:pic>
      </p:grpSp>
    </p:spTree>
  </p:cSld>
  <mc:AlternateContent>
    <mc:Choice Requires="p14">
      <p:transition spd="slow" p14:dur="2000"/>
    </mc:Choice>
    <mc:Fallback>
      <p:transition spd="slow"/>
    </mc:Fallback>
  </mc:AlternateContent>
  <p:timing>
    <p:tnLst>
      <p:par>
        <p:cTn id="129" dur="indefinite" restart="never" nodeType="tmRoot">
          <p:childTnLst>
            <p:seq>
              <p:cTn id="130" dur="indefinite" nodeType="mainSeq">
                <p:childTnLst>
                  <p:par>
                    <p:cTn id="131" fill="hold">
                      <p:stCondLst>
                        <p:cond delay="indefinite"/>
                      </p:stCondLst>
                      <p:childTnLst>
                        <p:par>
                          <p:cTn id="132" fill="hold">
                            <p:stCondLst>
                              <p:cond delay="0"/>
                            </p:stCondLst>
                            <p:childTnLst>
                              <p:par>
                                <p:cTn id="133" nodeType="clickEffect" fill="hold" presetClass="entr" presetID="1">
                                  <p:stCondLst>
                                    <p:cond delay="0"/>
                                  </p:stCondLst>
                                  <p:childTnLst>
                                    <p:set>
                                      <p:cBhvr>
                                        <p:cTn id="134" dur="1" fill="hold">
                                          <p:stCondLst>
                                            <p:cond delay="0"/>
                                          </p:stCondLst>
                                        </p:cTn>
                                        <p:tgtEl>
                                          <p:spTgt spid="16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81" name="" descr=""/>
          <p:cNvPicPr/>
          <p:nvPr/>
        </p:nvPicPr>
        <p:blipFill>
          <a:blip r:embed="rId1"/>
          <a:stretch/>
        </p:blipFill>
        <p:spPr>
          <a:xfrm>
            <a:off x="999360" y="436320"/>
            <a:ext cx="7823160" cy="5001840"/>
          </a:xfrm>
          <a:prstGeom prst="rect">
            <a:avLst/>
          </a:prstGeom>
          <a:ln>
            <a:noFill/>
          </a:ln>
        </p:spPr>
      </p:pic>
      <p:sp>
        <p:nvSpPr>
          <p:cNvPr id="1682" name="TextShape 1"/>
          <p:cNvSpPr txBox="1"/>
          <p:nvPr/>
        </p:nvSpPr>
        <p:spPr>
          <a:xfrm>
            <a:off x="76320" y="118800"/>
            <a:ext cx="10020240" cy="636480"/>
          </a:xfrm>
          <a:prstGeom prst="rect">
            <a:avLst/>
          </a:prstGeom>
          <a:noFill/>
          <a:ln>
            <a:noFill/>
          </a:ln>
        </p:spPr>
        <p:txBody>
          <a:bodyPr anchor="b">
            <a:noAutofit/>
          </a:bodyPr>
          <a:p>
            <a:pPr algn="ctr">
              <a:lnSpc>
                <a:spcPct val="100000"/>
              </a:lnSpc>
            </a:pPr>
            <a:r>
              <a:rPr b="0" lang="en-US" sz="4000" spc="-1" strike="noStrike">
                <a:solidFill>
                  <a:srgbClr val="000000"/>
                </a:solidFill>
                <a:latin typeface="Times New Roman"/>
              </a:rPr>
              <a:t>Jets in ALICE: Response Matrix Construction</a:t>
            </a:r>
            <a:endParaRPr b="0" lang="en-US" sz="4000" spc="-1" strike="noStrike">
              <a:latin typeface="Arial"/>
            </a:endParaRPr>
          </a:p>
        </p:txBody>
      </p:sp>
      <p:sp>
        <p:nvSpPr>
          <p:cNvPr id="1683" name="TextShape 2"/>
          <p:cNvSpPr txBox="1"/>
          <p:nvPr/>
        </p:nvSpPr>
        <p:spPr>
          <a:xfrm>
            <a:off x="0" y="0"/>
            <a:ext cx="360" cy="200160"/>
          </a:xfrm>
          <a:prstGeom prst="rect">
            <a:avLst/>
          </a:prstGeom>
          <a:noFill/>
          <a:ln>
            <a:noFill/>
          </a:ln>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1684" name="CustomShape 3"/>
          <p:cNvSpPr/>
          <p:nvPr/>
        </p:nvSpPr>
        <p:spPr>
          <a:xfrm>
            <a:off x="1084680" y="726840"/>
            <a:ext cx="9521640" cy="3952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000" spc="-1" strike="noStrike">
                <a:solidFill>
                  <a:srgbClr val="000000"/>
                </a:solidFill>
                <a:latin typeface="News Gothic MT"/>
              </a:rPr>
              <a:t>     </a:t>
            </a:r>
            <a:r>
              <a:rPr b="1" lang="en-US" sz="2000" spc="-1" strike="noStrike">
                <a:solidFill>
                  <a:srgbClr val="000000"/>
                </a:solidFill>
                <a:latin typeface="News Gothic MT"/>
              </a:rPr>
              <a:t>RMdet          X      RMbkg        =           RM</a:t>
            </a:r>
            <a:endParaRPr b="0" lang="en-US" sz="2000" spc="-1" strike="noStrike">
              <a:latin typeface="Arial"/>
            </a:endParaRPr>
          </a:p>
        </p:txBody>
      </p:sp>
      <p:pic>
        <p:nvPicPr>
          <p:cNvPr id="1685" name="Picture 9_2" descr=""/>
          <p:cNvPicPr/>
          <p:nvPr/>
        </p:nvPicPr>
        <p:blipFill>
          <a:blip r:embed="rId2"/>
          <a:stretch/>
        </p:blipFill>
        <p:spPr>
          <a:xfrm rot="16200000">
            <a:off x="6042960" y="1818360"/>
            <a:ext cx="1149840" cy="346680"/>
          </a:xfrm>
          <a:prstGeom prst="rect">
            <a:avLst/>
          </a:prstGeom>
          <a:ln>
            <a:noFill/>
          </a:ln>
        </p:spPr>
      </p:pic>
      <p:pic>
        <p:nvPicPr>
          <p:cNvPr id="1686" name="Picture 10_2" descr=""/>
          <p:cNvPicPr/>
          <p:nvPr/>
        </p:nvPicPr>
        <p:blipFill>
          <a:blip r:embed="rId3"/>
          <a:stretch/>
        </p:blipFill>
        <p:spPr>
          <a:xfrm rot="16200000">
            <a:off x="2814120" y="1839240"/>
            <a:ext cx="1278000" cy="377640"/>
          </a:xfrm>
          <a:prstGeom prst="rect">
            <a:avLst/>
          </a:prstGeom>
          <a:ln>
            <a:noFill/>
          </a:ln>
        </p:spPr>
      </p:pic>
      <p:sp>
        <p:nvSpPr>
          <p:cNvPr id="1687" name="CustomShape 4"/>
          <p:cNvSpPr/>
          <p:nvPr/>
        </p:nvSpPr>
        <p:spPr>
          <a:xfrm>
            <a:off x="4023000" y="4934160"/>
            <a:ext cx="7239600" cy="3823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500" spc="-1" strike="noStrike">
                <a:solidFill>
                  <a:srgbClr val="000000"/>
                </a:solidFill>
                <a:latin typeface="News Gothic MT"/>
              </a:rPr>
              <a:t>RM</a:t>
            </a:r>
            <a:r>
              <a:rPr b="1" lang="en-US" sz="1500" spc="-1" strike="noStrike" baseline="-14000000">
                <a:solidFill>
                  <a:srgbClr val="000000"/>
                </a:solidFill>
                <a:latin typeface="News Gothic MT"/>
              </a:rPr>
              <a:t>bkg</a:t>
            </a:r>
            <a:r>
              <a:rPr b="1" lang="en-US" sz="1500" spc="-1" strike="noStrike">
                <a:solidFill>
                  <a:srgbClr val="000000"/>
                </a:solidFill>
                <a:latin typeface="News Gothic MT"/>
              </a:rPr>
              <a:t> and RM</a:t>
            </a:r>
            <a:r>
              <a:rPr b="1" lang="en-US" sz="1500" spc="-1" strike="noStrike" baseline="-14000000">
                <a:solidFill>
                  <a:srgbClr val="000000"/>
                </a:solidFill>
                <a:latin typeface="News Gothic MT"/>
              </a:rPr>
              <a:t>det</a:t>
            </a:r>
            <a:r>
              <a:rPr b="1" lang="en-US" sz="1500" spc="-1" strike="noStrike">
                <a:solidFill>
                  <a:srgbClr val="000000"/>
                </a:solidFill>
                <a:latin typeface="News Gothic MT"/>
              </a:rPr>
              <a:t> are approximately factorizable</a:t>
            </a:r>
            <a:endParaRPr b="0" lang="en-US" sz="1500" spc="-1" strike="noStrike">
              <a:latin typeface="Arial"/>
            </a:endParaRPr>
          </a:p>
        </p:txBody>
      </p:sp>
      <p:grpSp>
        <p:nvGrpSpPr>
          <p:cNvPr id="1688" name="Group 5"/>
          <p:cNvGrpSpPr/>
          <p:nvPr/>
        </p:nvGrpSpPr>
        <p:grpSpPr>
          <a:xfrm>
            <a:off x="1171440" y="2676600"/>
            <a:ext cx="2619720" cy="2600280"/>
            <a:chOff x="1171440" y="2676600"/>
            <a:chExt cx="2619720" cy="2600280"/>
          </a:xfrm>
        </p:grpSpPr>
        <p:sp>
          <p:nvSpPr>
            <p:cNvPr id="1689" name="CustomShape 6"/>
            <p:cNvSpPr/>
            <p:nvPr/>
          </p:nvSpPr>
          <p:spPr>
            <a:xfrm>
              <a:off x="1277640" y="2860920"/>
              <a:ext cx="2355480" cy="2202840"/>
            </a:xfrm>
            <a:prstGeom prst="rect">
              <a:avLst/>
            </a:prstGeom>
            <a:solidFill>
              <a:srgbClr val="ffffff"/>
            </a:solidFill>
            <a:ln>
              <a:solidFill>
                <a:srgbClr val="ffffff"/>
              </a:solidFill>
            </a:ln>
          </p:spPr>
          <p:style>
            <a:lnRef idx="0"/>
            <a:fillRef idx="0"/>
            <a:effectRef idx="0"/>
            <a:fontRef idx="minor"/>
          </p:style>
        </p:sp>
        <p:sp>
          <p:nvSpPr>
            <p:cNvPr id="1690" name="CustomShape 7"/>
            <p:cNvSpPr/>
            <p:nvPr/>
          </p:nvSpPr>
          <p:spPr>
            <a:xfrm>
              <a:off x="2748600" y="4779720"/>
              <a:ext cx="499680" cy="497160"/>
            </a:xfrm>
            <a:prstGeom prst="ellipse">
              <a:avLst/>
            </a:prstGeom>
            <a:solidFill>
              <a:srgbClr val="ffffff"/>
            </a:solidFill>
            <a:ln>
              <a:solidFill>
                <a:srgbClr val="ffffff"/>
              </a:solidFill>
            </a:ln>
          </p:spPr>
          <p:style>
            <a:lnRef idx="0"/>
            <a:fillRef idx="0"/>
            <a:effectRef idx="0"/>
            <a:fontRef idx="minor"/>
          </p:style>
        </p:sp>
        <p:pic>
          <p:nvPicPr>
            <p:cNvPr id="1691" name="" descr=""/>
            <p:cNvPicPr/>
            <p:nvPr/>
          </p:nvPicPr>
          <p:blipFill>
            <a:blip r:embed="rId4"/>
            <a:stretch/>
          </p:blipFill>
          <p:spPr>
            <a:xfrm>
              <a:off x="1171440" y="2676600"/>
              <a:ext cx="2619720" cy="2500920"/>
            </a:xfrm>
            <a:prstGeom prst="rect">
              <a:avLst/>
            </a:prstGeom>
            <a:ln>
              <a:noFill/>
            </a:ln>
          </p:spPr>
        </p:pic>
      </p:grpSp>
      <p:sp>
        <p:nvSpPr>
          <p:cNvPr id="1692" name="CustomShape 8"/>
          <p:cNvSpPr/>
          <p:nvPr/>
        </p:nvSpPr>
        <p:spPr>
          <a:xfrm>
            <a:off x="1084680" y="726840"/>
            <a:ext cx="2548440" cy="2134080"/>
          </a:xfrm>
          <a:prstGeom prst="rect">
            <a:avLst/>
          </a:prstGeom>
          <a:noFill/>
          <a:ln w="29160">
            <a:solidFill>
              <a:srgbClr val="ff0000"/>
            </a:solidFill>
            <a:round/>
          </a:ln>
        </p:spPr>
        <p:style>
          <a:lnRef idx="0"/>
          <a:fillRef idx="0"/>
          <a:effectRef idx="0"/>
          <a:fontRef idx="minor"/>
        </p:style>
      </p:sp>
      <p:sp>
        <p:nvSpPr>
          <p:cNvPr id="1693" name="TextShape 9"/>
          <p:cNvSpPr txBox="1"/>
          <p:nvPr/>
        </p:nvSpPr>
        <p:spPr>
          <a:xfrm rot="16200000">
            <a:off x="-319320" y="1598760"/>
            <a:ext cx="2412360" cy="346320"/>
          </a:xfrm>
          <a:prstGeom prst="rect">
            <a:avLst/>
          </a:prstGeom>
          <a:noFill/>
          <a:ln>
            <a:noFill/>
          </a:ln>
        </p:spPr>
        <p:txBody>
          <a:bodyPr lIns="90000" rIns="90000" tIns="45000" bIns="45000">
            <a:noAutofit/>
          </a:bodyPr>
          <a:p>
            <a:r>
              <a:rPr b="1" lang="en-US" sz="1800" spc="-1" strike="noStrike">
                <a:solidFill>
                  <a:srgbClr val="c9211e"/>
                </a:solidFill>
                <a:latin typeface="Arial"/>
              </a:rPr>
              <a:t>DETECTOR EFFECT</a:t>
            </a:r>
            <a:endParaRPr b="0" lang="en-US" sz="1800" spc="-1" strike="noStrike">
              <a:latin typeface="Arial"/>
            </a:endParaRPr>
          </a:p>
        </p:txBody>
      </p:sp>
    </p:spTree>
  </p:cSld>
  <mc:AlternateContent>
    <mc:Choice Requires="p14">
      <p:transition spd="slow" p14:dur="2000"/>
    </mc:Choice>
    <mc:Fallback>
      <p:transition spd="slow"/>
    </mc:Fallback>
  </mc:AlternateContent>
  <p:timing>
    <p:tnLst>
      <p:par>
        <p:cTn id="135" dur="indefinite" restart="never" nodeType="tmRoot">
          <p:childTnLst>
            <p:seq>
              <p:cTn id="136" dur="indefinite" nodeType="mainSeq">
                <p:childTnLst>
                  <p:par>
                    <p:cTn id="137" fill="hold">
                      <p:stCondLst>
                        <p:cond delay="indefinite"/>
                      </p:stCondLst>
                      <p:childTnLst>
                        <p:par>
                          <p:cTn id="138" fill="hold">
                            <p:stCondLst>
                              <p:cond delay="0"/>
                            </p:stCondLst>
                            <p:childTnLst>
                              <p:par>
                                <p:cTn id="139" nodeType="clickEffect" fill="hold" presetClass="entr" presetID="1">
                                  <p:stCondLst>
                                    <p:cond delay="0"/>
                                  </p:stCondLst>
                                  <p:childTnLst>
                                    <p:set>
                                      <p:cBhvr>
                                        <p:cTn id="140" dur="1" fill="hold">
                                          <p:stCondLst>
                                            <p:cond delay="0"/>
                                          </p:stCondLst>
                                        </p:cTn>
                                        <p:tgtEl>
                                          <p:spTgt spid="16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94" name="" descr=""/>
          <p:cNvPicPr/>
          <p:nvPr/>
        </p:nvPicPr>
        <p:blipFill>
          <a:blip r:embed="rId1"/>
          <a:stretch/>
        </p:blipFill>
        <p:spPr>
          <a:xfrm>
            <a:off x="999360" y="436320"/>
            <a:ext cx="7823160" cy="5001840"/>
          </a:xfrm>
          <a:prstGeom prst="rect">
            <a:avLst/>
          </a:prstGeom>
          <a:ln>
            <a:noFill/>
          </a:ln>
        </p:spPr>
      </p:pic>
      <p:sp>
        <p:nvSpPr>
          <p:cNvPr id="1695" name="TextShape 1"/>
          <p:cNvSpPr txBox="1"/>
          <p:nvPr/>
        </p:nvSpPr>
        <p:spPr>
          <a:xfrm>
            <a:off x="76320" y="118800"/>
            <a:ext cx="10020240" cy="636480"/>
          </a:xfrm>
          <a:prstGeom prst="rect">
            <a:avLst/>
          </a:prstGeom>
          <a:noFill/>
          <a:ln>
            <a:noFill/>
          </a:ln>
        </p:spPr>
        <p:txBody>
          <a:bodyPr anchor="b">
            <a:noAutofit/>
          </a:bodyPr>
          <a:p>
            <a:pPr algn="ctr">
              <a:lnSpc>
                <a:spcPct val="100000"/>
              </a:lnSpc>
            </a:pPr>
            <a:r>
              <a:rPr b="0" lang="en-US" sz="4000" spc="-1" strike="noStrike">
                <a:solidFill>
                  <a:srgbClr val="000000"/>
                </a:solidFill>
                <a:latin typeface="Times New Roman"/>
              </a:rPr>
              <a:t>Jets in ALICE: Response Matrix Construction</a:t>
            </a:r>
            <a:endParaRPr b="0" lang="en-US" sz="4000" spc="-1" strike="noStrike">
              <a:latin typeface="Arial"/>
            </a:endParaRPr>
          </a:p>
        </p:txBody>
      </p:sp>
      <p:sp>
        <p:nvSpPr>
          <p:cNvPr id="1696" name="TextShape 2"/>
          <p:cNvSpPr txBox="1"/>
          <p:nvPr/>
        </p:nvSpPr>
        <p:spPr>
          <a:xfrm>
            <a:off x="0" y="0"/>
            <a:ext cx="360" cy="200160"/>
          </a:xfrm>
          <a:prstGeom prst="rect">
            <a:avLst/>
          </a:prstGeom>
          <a:noFill/>
          <a:ln>
            <a:noFill/>
          </a:ln>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1697" name="CustomShape 3"/>
          <p:cNvSpPr/>
          <p:nvPr/>
        </p:nvSpPr>
        <p:spPr>
          <a:xfrm>
            <a:off x="1084680" y="726840"/>
            <a:ext cx="9521640" cy="3952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000" spc="-1" strike="noStrike">
                <a:solidFill>
                  <a:srgbClr val="000000"/>
                </a:solidFill>
                <a:latin typeface="News Gothic MT"/>
              </a:rPr>
              <a:t>     </a:t>
            </a:r>
            <a:r>
              <a:rPr b="1" lang="en-US" sz="2000" spc="-1" strike="noStrike">
                <a:solidFill>
                  <a:srgbClr val="000000"/>
                </a:solidFill>
                <a:latin typeface="News Gothic MT"/>
              </a:rPr>
              <a:t>RMdet          X      RMbkg        =           RM</a:t>
            </a:r>
            <a:endParaRPr b="0" lang="en-US" sz="2000" spc="-1" strike="noStrike">
              <a:latin typeface="Arial"/>
            </a:endParaRPr>
          </a:p>
        </p:txBody>
      </p:sp>
      <p:pic>
        <p:nvPicPr>
          <p:cNvPr id="1698" name="Picture 9_3" descr=""/>
          <p:cNvPicPr/>
          <p:nvPr/>
        </p:nvPicPr>
        <p:blipFill>
          <a:blip r:embed="rId2"/>
          <a:stretch/>
        </p:blipFill>
        <p:spPr>
          <a:xfrm rot="16200000">
            <a:off x="6042960" y="1818360"/>
            <a:ext cx="1149840" cy="346680"/>
          </a:xfrm>
          <a:prstGeom prst="rect">
            <a:avLst/>
          </a:prstGeom>
          <a:ln>
            <a:noFill/>
          </a:ln>
        </p:spPr>
      </p:pic>
      <p:pic>
        <p:nvPicPr>
          <p:cNvPr id="1699" name="Picture 10_3" descr=""/>
          <p:cNvPicPr/>
          <p:nvPr/>
        </p:nvPicPr>
        <p:blipFill>
          <a:blip r:embed="rId3"/>
          <a:stretch/>
        </p:blipFill>
        <p:spPr>
          <a:xfrm rot="16200000">
            <a:off x="2814120" y="1839240"/>
            <a:ext cx="1278000" cy="377640"/>
          </a:xfrm>
          <a:prstGeom prst="rect">
            <a:avLst/>
          </a:prstGeom>
          <a:ln>
            <a:noFill/>
          </a:ln>
        </p:spPr>
      </p:pic>
      <p:sp>
        <p:nvSpPr>
          <p:cNvPr id="1700" name="CustomShape 4"/>
          <p:cNvSpPr/>
          <p:nvPr/>
        </p:nvSpPr>
        <p:spPr>
          <a:xfrm>
            <a:off x="4023000" y="4934160"/>
            <a:ext cx="7239600" cy="3823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500" spc="-1" strike="noStrike">
                <a:solidFill>
                  <a:srgbClr val="000000"/>
                </a:solidFill>
                <a:latin typeface="News Gothic MT"/>
              </a:rPr>
              <a:t>RM</a:t>
            </a:r>
            <a:r>
              <a:rPr b="1" lang="en-US" sz="1500" spc="-1" strike="noStrike" baseline="-14000000">
                <a:solidFill>
                  <a:srgbClr val="000000"/>
                </a:solidFill>
                <a:latin typeface="News Gothic MT"/>
              </a:rPr>
              <a:t>bkg</a:t>
            </a:r>
            <a:r>
              <a:rPr b="1" lang="en-US" sz="1500" spc="-1" strike="noStrike">
                <a:solidFill>
                  <a:srgbClr val="000000"/>
                </a:solidFill>
                <a:latin typeface="News Gothic MT"/>
              </a:rPr>
              <a:t> and RM</a:t>
            </a:r>
            <a:r>
              <a:rPr b="1" lang="en-US" sz="1500" spc="-1" strike="noStrike" baseline="-14000000">
                <a:solidFill>
                  <a:srgbClr val="000000"/>
                </a:solidFill>
                <a:latin typeface="News Gothic MT"/>
              </a:rPr>
              <a:t>det</a:t>
            </a:r>
            <a:r>
              <a:rPr b="1" lang="en-US" sz="1500" spc="-1" strike="noStrike">
                <a:solidFill>
                  <a:srgbClr val="000000"/>
                </a:solidFill>
                <a:latin typeface="News Gothic MT"/>
              </a:rPr>
              <a:t> are approximately factorizable</a:t>
            </a:r>
            <a:endParaRPr b="0" lang="en-US" sz="1500" spc="-1" strike="noStrike">
              <a:latin typeface="Arial"/>
            </a:endParaRPr>
          </a:p>
        </p:txBody>
      </p:sp>
      <p:grpSp>
        <p:nvGrpSpPr>
          <p:cNvPr id="1701" name="Group 5"/>
          <p:cNvGrpSpPr/>
          <p:nvPr/>
        </p:nvGrpSpPr>
        <p:grpSpPr>
          <a:xfrm>
            <a:off x="1171440" y="2676600"/>
            <a:ext cx="2619720" cy="2600280"/>
            <a:chOff x="1171440" y="2676600"/>
            <a:chExt cx="2619720" cy="2600280"/>
          </a:xfrm>
        </p:grpSpPr>
        <p:sp>
          <p:nvSpPr>
            <p:cNvPr id="1702" name="CustomShape 6"/>
            <p:cNvSpPr/>
            <p:nvPr/>
          </p:nvSpPr>
          <p:spPr>
            <a:xfrm>
              <a:off x="1277640" y="2860920"/>
              <a:ext cx="2355480" cy="2202840"/>
            </a:xfrm>
            <a:prstGeom prst="rect">
              <a:avLst/>
            </a:prstGeom>
            <a:solidFill>
              <a:srgbClr val="ffffff"/>
            </a:solidFill>
            <a:ln>
              <a:solidFill>
                <a:srgbClr val="ffffff"/>
              </a:solidFill>
            </a:ln>
          </p:spPr>
          <p:style>
            <a:lnRef idx="0"/>
            <a:fillRef idx="0"/>
            <a:effectRef idx="0"/>
            <a:fontRef idx="minor"/>
          </p:style>
        </p:sp>
        <p:sp>
          <p:nvSpPr>
            <p:cNvPr id="1703" name="CustomShape 7"/>
            <p:cNvSpPr/>
            <p:nvPr/>
          </p:nvSpPr>
          <p:spPr>
            <a:xfrm>
              <a:off x="2748600" y="4779720"/>
              <a:ext cx="499680" cy="497160"/>
            </a:xfrm>
            <a:prstGeom prst="ellipse">
              <a:avLst/>
            </a:prstGeom>
            <a:solidFill>
              <a:srgbClr val="ffffff"/>
            </a:solidFill>
            <a:ln>
              <a:solidFill>
                <a:srgbClr val="ffffff"/>
              </a:solidFill>
            </a:ln>
          </p:spPr>
          <p:style>
            <a:lnRef idx="0"/>
            <a:fillRef idx="0"/>
            <a:effectRef idx="0"/>
            <a:fontRef idx="minor"/>
          </p:style>
        </p:sp>
        <p:pic>
          <p:nvPicPr>
            <p:cNvPr id="1704" name="" descr=""/>
            <p:cNvPicPr/>
            <p:nvPr/>
          </p:nvPicPr>
          <p:blipFill>
            <a:blip r:embed="rId4"/>
            <a:stretch/>
          </p:blipFill>
          <p:spPr>
            <a:xfrm>
              <a:off x="1171440" y="2676600"/>
              <a:ext cx="2619720" cy="2500920"/>
            </a:xfrm>
            <a:prstGeom prst="rect">
              <a:avLst/>
            </a:prstGeom>
            <a:ln>
              <a:noFill/>
            </a:ln>
          </p:spPr>
        </p:pic>
      </p:grpSp>
      <p:sp>
        <p:nvSpPr>
          <p:cNvPr id="1705" name="CustomShape 8"/>
          <p:cNvSpPr/>
          <p:nvPr/>
        </p:nvSpPr>
        <p:spPr>
          <a:xfrm>
            <a:off x="1084680" y="726840"/>
            <a:ext cx="2548440" cy="2134080"/>
          </a:xfrm>
          <a:prstGeom prst="rect">
            <a:avLst/>
          </a:prstGeom>
          <a:noFill/>
          <a:ln w="29160">
            <a:solidFill>
              <a:srgbClr val="ff0000"/>
            </a:solidFill>
            <a:round/>
          </a:ln>
        </p:spPr>
        <p:style>
          <a:lnRef idx="0"/>
          <a:fillRef idx="0"/>
          <a:effectRef idx="0"/>
          <a:fontRef idx="minor"/>
        </p:style>
      </p:sp>
      <p:sp>
        <p:nvSpPr>
          <p:cNvPr id="1706" name="TextShape 9"/>
          <p:cNvSpPr txBox="1"/>
          <p:nvPr/>
        </p:nvSpPr>
        <p:spPr>
          <a:xfrm rot="16200000">
            <a:off x="-319320" y="1598760"/>
            <a:ext cx="2412360" cy="346320"/>
          </a:xfrm>
          <a:prstGeom prst="rect">
            <a:avLst/>
          </a:prstGeom>
          <a:noFill/>
          <a:ln>
            <a:noFill/>
          </a:ln>
        </p:spPr>
        <p:txBody>
          <a:bodyPr lIns="90000" rIns="90000" tIns="45000" bIns="45000">
            <a:noAutofit/>
          </a:bodyPr>
          <a:p>
            <a:r>
              <a:rPr b="1" lang="en-US" sz="1800" spc="-1" strike="noStrike">
                <a:solidFill>
                  <a:srgbClr val="c9211e"/>
                </a:solidFill>
                <a:latin typeface="Arial"/>
              </a:rPr>
              <a:t>DETECTOR EFFECT</a:t>
            </a:r>
            <a:endParaRPr b="0" lang="en-US" sz="1800" spc="-1" strike="noStrike">
              <a:latin typeface="Arial"/>
            </a:endParaRPr>
          </a:p>
        </p:txBody>
      </p:sp>
      <p:sp>
        <p:nvSpPr>
          <p:cNvPr id="1707" name="CustomShape 10"/>
          <p:cNvSpPr/>
          <p:nvPr/>
        </p:nvSpPr>
        <p:spPr>
          <a:xfrm>
            <a:off x="3640680" y="726840"/>
            <a:ext cx="2548440" cy="2134080"/>
          </a:xfrm>
          <a:prstGeom prst="rect">
            <a:avLst/>
          </a:prstGeom>
          <a:noFill/>
          <a:ln w="29160">
            <a:solidFill>
              <a:srgbClr val="ff0000"/>
            </a:solidFill>
            <a:round/>
          </a:ln>
        </p:spPr>
        <p:style>
          <a:lnRef idx="0"/>
          <a:fillRef idx="0"/>
          <a:effectRef idx="0"/>
          <a:fontRef idx="minor"/>
        </p:style>
      </p:sp>
      <p:sp>
        <p:nvSpPr>
          <p:cNvPr id="1708" name="TextShape 11"/>
          <p:cNvSpPr txBox="1"/>
          <p:nvPr/>
        </p:nvSpPr>
        <p:spPr>
          <a:xfrm>
            <a:off x="3920760" y="1029240"/>
            <a:ext cx="2036160" cy="858240"/>
          </a:xfrm>
          <a:prstGeom prst="rect">
            <a:avLst/>
          </a:prstGeom>
          <a:noFill/>
          <a:ln>
            <a:noFill/>
          </a:ln>
        </p:spPr>
        <p:txBody>
          <a:bodyPr lIns="90000" rIns="90000" tIns="45000" bIns="45000">
            <a:noAutofit/>
          </a:bodyPr>
          <a:p>
            <a:r>
              <a:rPr b="1" lang="en-US" sz="1800" spc="-1" strike="noStrike">
                <a:solidFill>
                  <a:srgbClr val="c9211e"/>
                </a:solidFill>
                <a:latin typeface="Arial"/>
              </a:rPr>
              <a:t>NOT A DETECTOR EFFECT!!</a:t>
            </a:r>
            <a:endParaRPr b="0" lang="en-US" sz="1800" spc="-1" strike="noStrike">
              <a:latin typeface="Arial"/>
            </a:endParaRPr>
          </a:p>
        </p:txBody>
      </p:sp>
    </p:spTree>
  </p:cSld>
  <mc:AlternateContent>
    <mc:Choice Requires="p14">
      <p:transition spd="slow" p14:dur="2000"/>
    </mc:Choice>
    <mc:Fallback>
      <p:transition spd="slow"/>
    </mc:Fallback>
  </mc:AlternateContent>
  <p:timing>
    <p:tnLst>
      <p:par>
        <p:cTn id="141" dur="indefinite" restart="never" nodeType="tmRoot">
          <p:childTnLst>
            <p:seq>
              <p:cTn id="142" dur="indefinite" nodeType="mainSeq">
                <p:childTnLst>
                  <p:par>
                    <p:cTn id="143" fill="hold">
                      <p:stCondLst>
                        <p:cond delay="indefinite"/>
                      </p:stCondLst>
                      <p:childTnLst>
                        <p:par>
                          <p:cTn id="144" fill="hold">
                            <p:stCondLst>
                              <p:cond delay="0"/>
                            </p:stCondLst>
                            <p:childTnLst>
                              <p:par>
                                <p:cTn id="145" nodeType="clickEffect" fill="hold" presetClass="entr" presetID="1">
                                  <p:stCondLst>
                                    <p:cond delay="0"/>
                                  </p:stCondLst>
                                  <p:childTnLst>
                                    <p:set>
                                      <p:cBhvr>
                                        <p:cTn id="146" dur="1" fill="hold">
                                          <p:stCondLst>
                                            <p:cond delay="0"/>
                                          </p:stCondLst>
                                        </p:cTn>
                                        <p:tgtEl>
                                          <p:spTgt spid="17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9" name="TextShape 1"/>
          <p:cNvSpPr txBox="1"/>
          <p:nvPr/>
        </p:nvSpPr>
        <p:spPr>
          <a:xfrm>
            <a:off x="504000" y="225720"/>
            <a:ext cx="9071640" cy="946800"/>
          </a:xfrm>
          <a:prstGeom prst="rect">
            <a:avLst/>
          </a:prstGeom>
          <a:noFill/>
          <a:ln>
            <a:noFill/>
          </a:ln>
        </p:spPr>
        <p:txBody>
          <a:bodyPr lIns="0" rIns="0" tIns="0" bIns="0" anchor="ctr">
            <a:noAutofit/>
          </a:bodyPr>
          <a:p>
            <a:pPr algn="ctr"/>
            <a:r>
              <a:rPr b="0" lang="en-US" sz="3300" spc="-1" strike="noStrike">
                <a:latin typeface="Arial"/>
              </a:rPr>
              <a:t>Response matrix includes assumptions about</a:t>
            </a:r>
            <a:endParaRPr b="0" lang="en-US" sz="3300" spc="-1" strike="noStrike">
              <a:latin typeface="Arial"/>
            </a:endParaRPr>
          </a:p>
        </p:txBody>
      </p:sp>
      <p:sp>
        <p:nvSpPr>
          <p:cNvPr id="1710" name="TextShape 2"/>
          <p:cNvSpPr txBox="1"/>
          <p:nvPr/>
        </p:nvSpPr>
        <p:spPr>
          <a:xfrm>
            <a:off x="504000" y="1326600"/>
            <a:ext cx="8870040" cy="3288600"/>
          </a:xfrm>
          <a:prstGeom prst="rect">
            <a:avLst/>
          </a:prstGeom>
          <a:noFill/>
          <a:ln>
            <a:noFill/>
          </a:ln>
        </p:spPr>
        <p:txBody>
          <a:bodyPr lIns="0" rIns="0" tIns="0" bIns="0">
            <a:normAutofit/>
          </a:bodyPr>
          <a:p>
            <a:pPr marL="432000" indent="-324000">
              <a:spcAft>
                <a:spcPts val="1057"/>
              </a:spcAft>
              <a:buClr>
                <a:srgbClr val="000000"/>
              </a:buClr>
              <a:buSzPct val="45000"/>
              <a:buFont typeface="Wingdings" charset="2"/>
              <a:buChar char=""/>
            </a:pPr>
            <a:r>
              <a:rPr b="0" lang="en-US" sz="2400" spc="-1" strike="noStrike">
                <a:latin typeface="Arial"/>
              </a:rPr>
              <a:t>Detector response</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Including particle composition of jets!</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Fragmentation and hadronization</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How does hadronization influence the width of your jet?</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Background and/or background fluctuations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How you match reconstructed (“detector level”) and true (“particle level”) jets</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2" name="TextShape 1"/>
          <p:cNvSpPr txBox="1"/>
          <p:nvPr/>
        </p:nvSpPr>
        <p:spPr>
          <a:xfrm>
            <a:off x="540000" y="48600"/>
            <a:ext cx="9071640" cy="841680"/>
          </a:xfrm>
          <a:prstGeom prst="rect">
            <a:avLst/>
          </a:prstGeom>
          <a:noFill/>
          <a:ln>
            <a:noFill/>
          </a:ln>
        </p:spPr>
        <p:txBody>
          <a:bodyPr lIns="0" rIns="0" tIns="0" bIns="0" anchor="ctr">
            <a:noAutofit/>
          </a:bodyPr>
          <a:p>
            <a:pPr algn="ctr"/>
            <a:r>
              <a:rPr b="0" lang="en-US" sz="3300" spc="-1" strike="noStrike">
                <a:latin typeface="Arial"/>
              </a:rPr>
              <a:t>Probes of the Quark Gluon Plasma</a:t>
            </a:r>
            <a:endParaRPr b="0" lang="en-US" sz="3300" spc="-1" strike="noStrike">
              <a:latin typeface="Arial"/>
            </a:endParaRPr>
          </a:p>
        </p:txBody>
      </p:sp>
      <p:sp>
        <p:nvSpPr>
          <p:cNvPr id="573" name="TextShape 2"/>
          <p:cNvSpPr txBox="1"/>
          <p:nvPr/>
        </p:nvSpPr>
        <p:spPr>
          <a:xfrm>
            <a:off x="103680" y="1199160"/>
            <a:ext cx="4622400" cy="3046320"/>
          </a:xfrm>
          <a:prstGeom prst="rect">
            <a:avLst/>
          </a:prstGeom>
          <a:noFill/>
          <a:ln>
            <a:noFill/>
          </a:ln>
        </p:spPr>
        <p:txBody>
          <a:bodyPr lIns="90000" rIns="90000" tIns="45000" bIns="45000">
            <a:noAutofit/>
          </a:bodyPr>
          <a:p>
            <a:r>
              <a:rPr b="0" lang="en-US" sz="3000" spc="-1" strike="noStrike">
                <a:latin typeface="Times New Roman"/>
              </a:rPr>
              <a:t>Want a probe which traveled through the medium</a:t>
            </a:r>
            <a:endParaRPr b="0" lang="en-US" sz="3000" spc="-1" strike="noStrike">
              <a:latin typeface="Arial"/>
            </a:endParaRPr>
          </a:p>
          <a:p>
            <a:r>
              <a:rPr b="0" lang="en-US" sz="3000" spc="-1" strike="noStrike">
                <a:latin typeface="Times New Roman"/>
              </a:rPr>
              <a:t>QGP is short lived </a:t>
            </a:r>
            <a:r>
              <a:rPr b="0" lang="en-US" sz="3000" spc="-1" strike="noStrike">
                <a:latin typeface="Times New Roman"/>
                <a:ea typeface="Times New Roman"/>
              </a:rPr>
              <a:t>→</a:t>
            </a:r>
            <a:r>
              <a:rPr b="0" lang="en-US" sz="3000" spc="-1" strike="noStrike">
                <a:latin typeface="Times New Roman"/>
              </a:rPr>
              <a:t> need a probe created in the collision</a:t>
            </a:r>
            <a:br/>
            <a:r>
              <a:rPr b="0" lang="en-US" sz="3000" spc="-1" strike="noStrike">
                <a:latin typeface="Times New Roman"/>
              </a:rPr>
              <a:t>We expect the medium to be dense </a:t>
            </a:r>
            <a:r>
              <a:rPr b="0" lang="en-US" sz="3000" spc="-1" strike="noStrike">
                <a:latin typeface="Times New Roman"/>
                <a:ea typeface="Times New Roman"/>
              </a:rPr>
              <a:t>→</a:t>
            </a:r>
            <a:r>
              <a:rPr b="0" lang="en-US" sz="3000" spc="-1" strike="noStrike">
                <a:latin typeface="Times New Roman"/>
              </a:rPr>
              <a:t> absorb/modify probe</a:t>
            </a:r>
            <a:endParaRPr b="0" lang="en-US" sz="3000" spc="-1" strike="noStrike">
              <a:latin typeface="Arial"/>
            </a:endParaRPr>
          </a:p>
        </p:txBody>
      </p:sp>
      <p:grpSp>
        <p:nvGrpSpPr>
          <p:cNvPr id="574" name="Group 3"/>
          <p:cNvGrpSpPr/>
          <p:nvPr/>
        </p:nvGrpSpPr>
        <p:grpSpPr>
          <a:xfrm>
            <a:off x="5086080" y="1003320"/>
            <a:ext cx="4732920" cy="3583080"/>
            <a:chOff x="5086080" y="1003320"/>
            <a:chExt cx="4732920" cy="3583080"/>
          </a:xfrm>
        </p:grpSpPr>
        <p:pic>
          <p:nvPicPr>
            <p:cNvPr id="575" name="" descr=""/>
            <p:cNvPicPr/>
            <p:nvPr/>
          </p:nvPicPr>
          <p:blipFill>
            <a:blip r:embed="rId1"/>
            <a:stretch/>
          </p:blipFill>
          <p:spPr>
            <a:xfrm>
              <a:off x="7083720" y="2543760"/>
              <a:ext cx="914760" cy="1371240"/>
            </a:xfrm>
            <a:prstGeom prst="rect">
              <a:avLst/>
            </a:prstGeom>
            <a:ln>
              <a:noFill/>
            </a:ln>
          </p:spPr>
        </p:pic>
        <p:grpSp>
          <p:nvGrpSpPr>
            <p:cNvPr id="576" name="Group 4"/>
            <p:cNvGrpSpPr/>
            <p:nvPr/>
          </p:nvGrpSpPr>
          <p:grpSpPr>
            <a:xfrm>
              <a:off x="5086080" y="1003320"/>
              <a:ext cx="4732920" cy="3583080"/>
              <a:chOff x="5086080" y="1003320"/>
              <a:chExt cx="4732920" cy="3583080"/>
            </a:xfrm>
          </p:grpSpPr>
          <p:grpSp>
            <p:nvGrpSpPr>
              <p:cNvPr id="577" name="Group 5"/>
              <p:cNvGrpSpPr/>
              <p:nvPr/>
            </p:nvGrpSpPr>
            <p:grpSpPr>
              <a:xfrm>
                <a:off x="5086080" y="1003320"/>
                <a:ext cx="4732920" cy="3583080"/>
                <a:chOff x="5086080" y="1003320"/>
                <a:chExt cx="4732920" cy="3583080"/>
              </a:xfrm>
            </p:grpSpPr>
            <p:grpSp>
              <p:nvGrpSpPr>
                <p:cNvPr id="578" name="Group 6"/>
                <p:cNvGrpSpPr/>
                <p:nvPr/>
              </p:nvGrpSpPr>
              <p:grpSpPr>
                <a:xfrm>
                  <a:off x="6043680" y="2374920"/>
                  <a:ext cx="640080" cy="1645560"/>
                  <a:chOff x="6043680" y="2374920"/>
                  <a:chExt cx="640080" cy="1645560"/>
                </a:xfrm>
              </p:grpSpPr>
              <p:pic>
                <p:nvPicPr>
                  <p:cNvPr id="579" name="" descr=""/>
                  <p:cNvPicPr/>
                  <p:nvPr/>
                </p:nvPicPr>
                <p:blipFill>
                  <a:blip r:embed="rId2"/>
                  <a:stretch/>
                </p:blipFill>
                <p:spPr>
                  <a:xfrm>
                    <a:off x="6043680" y="2374920"/>
                    <a:ext cx="640080" cy="1645560"/>
                  </a:xfrm>
                  <a:prstGeom prst="rect">
                    <a:avLst/>
                  </a:prstGeom>
                  <a:ln>
                    <a:noFill/>
                  </a:ln>
                </p:spPr>
              </p:pic>
              <p:sp>
                <p:nvSpPr>
                  <p:cNvPr id="580" name="CustomShape 7"/>
                  <p:cNvSpPr/>
                  <p:nvPr/>
                </p:nvSpPr>
                <p:spPr>
                  <a:xfrm>
                    <a:off x="6398280" y="2721600"/>
                    <a:ext cx="91440" cy="209880"/>
                  </a:xfrm>
                  <a:prstGeom prst="ellipse">
                    <a:avLst/>
                  </a:prstGeom>
                  <a:solidFill>
                    <a:srgbClr val="000000"/>
                  </a:solidFill>
                  <a:ln w="9360">
                    <a:solidFill>
                      <a:srgbClr val="000000"/>
                    </a:solidFill>
                    <a:miter/>
                  </a:ln>
                </p:spPr>
                <p:style>
                  <a:lnRef idx="0"/>
                  <a:fillRef idx="0"/>
                  <a:effectRef idx="0"/>
                  <a:fontRef idx="minor"/>
                </p:style>
              </p:sp>
            </p:grpSp>
            <p:sp>
              <p:nvSpPr>
                <p:cNvPr id="581" name="CustomShape 8"/>
                <p:cNvSpPr/>
                <p:nvPr/>
              </p:nvSpPr>
              <p:spPr>
                <a:xfrm>
                  <a:off x="5086080" y="2982240"/>
                  <a:ext cx="838440" cy="380880"/>
                </a:xfrm>
                <a:custGeom>
                  <a:avLst/>
                  <a:gdLst/>
                  <a:ahLst/>
                  <a:rect l="0" t="0" r="r" b="b"/>
                  <a:pathLst>
                    <a:path w="2331" h="1060">
                      <a:moveTo>
                        <a:pt x="364" y="264"/>
                      </a:moveTo>
                      <a:lnTo>
                        <a:pt x="1747" y="264"/>
                      </a:lnTo>
                      <a:lnTo>
                        <a:pt x="1747" y="0"/>
                      </a:lnTo>
                      <a:lnTo>
                        <a:pt x="2330" y="529"/>
                      </a:lnTo>
                      <a:lnTo>
                        <a:pt x="1747" y="1059"/>
                      </a:lnTo>
                      <a:lnTo>
                        <a:pt x="1747" y="794"/>
                      </a:lnTo>
                      <a:lnTo>
                        <a:pt x="364" y="794"/>
                      </a:lnTo>
                      <a:lnTo>
                        <a:pt x="364" y="264"/>
                      </a:lnTo>
                      <a:moveTo>
                        <a:pt x="0" y="264"/>
                      </a:moveTo>
                      <a:lnTo>
                        <a:pt x="72" y="264"/>
                      </a:lnTo>
                      <a:lnTo>
                        <a:pt x="72" y="794"/>
                      </a:lnTo>
                      <a:lnTo>
                        <a:pt x="0" y="794"/>
                      </a:lnTo>
                      <a:lnTo>
                        <a:pt x="0" y="264"/>
                      </a:lnTo>
                      <a:moveTo>
                        <a:pt x="145" y="264"/>
                      </a:moveTo>
                      <a:lnTo>
                        <a:pt x="291" y="264"/>
                      </a:lnTo>
                      <a:lnTo>
                        <a:pt x="291" y="794"/>
                      </a:lnTo>
                      <a:lnTo>
                        <a:pt x="145" y="794"/>
                      </a:lnTo>
                      <a:lnTo>
                        <a:pt x="145" y="264"/>
                      </a:lnTo>
                    </a:path>
                  </a:pathLst>
                </a:custGeom>
                <a:solidFill>
                  <a:srgbClr val="000000"/>
                </a:solidFill>
                <a:ln w="9360">
                  <a:solidFill>
                    <a:srgbClr val="000000"/>
                  </a:solidFill>
                  <a:miter/>
                </a:ln>
              </p:spPr>
              <p:style>
                <a:lnRef idx="0"/>
                <a:fillRef idx="0"/>
                <a:effectRef idx="0"/>
                <a:fontRef idx="minor"/>
              </p:style>
            </p:sp>
            <p:sp>
              <p:nvSpPr>
                <p:cNvPr id="582" name="CustomShape 9"/>
                <p:cNvSpPr/>
                <p:nvPr/>
              </p:nvSpPr>
              <p:spPr>
                <a:xfrm>
                  <a:off x="8980200" y="3301200"/>
                  <a:ext cx="838440" cy="381240"/>
                </a:xfrm>
                <a:custGeom>
                  <a:avLst/>
                  <a:gdLst/>
                  <a:ahLst/>
                  <a:rect l="0" t="0" r="r" b="b"/>
                  <a:pathLst>
                    <a:path w="2331" h="1061">
                      <a:moveTo>
                        <a:pt x="1966" y="265"/>
                      </a:moveTo>
                      <a:lnTo>
                        <a:pt x="583" y="265"/>
                      </a:lnTo>
                      <a:lnTo>
                        <a:pt x="583" y="0"/>
                      </a:lnTo>
                      <a:lnTo>
                        <a:pt x="0" y="530"/>
                      </a:lnTo>
                      <a:lnTo>
                        <a:pt x="583" y="1060"/>
                      </a:lnTo>
                      <a:lnTo>
                        <a:pt x="583" y="795"/>
                      </a:lnTo>
                      <a:lnTo>
                        <a:pt x="1966" y="795"/>
                      </a:lnTo>
                      <a:lnTo>
                        <a:pt x="1966" y="265"/>
                      </a:lnTo>
                      <a:moveTo>
                        <a:pt x="2330" y="265"/>
                      </a:moveTo>
                      <a:lnTo>
                        <a:pt x="2258" y="265"/>
                      </a:lnTo>
                      <a:lnTo>
                        <a:pt x="2258" y="795"/>
                      </a:lnTo>
                      <a:lnTo>
                        <a:pt x="2330" y="795"/>
                      </a:lnTo>
                      <a:lnTo>
                        <a:pt x="2330" y="265"/>
                      </a:lnTo>
                      <a:moveTo>
                        <a:pt x="2185" y="265"/>
                      </a:moveTo>
                      <a:lnTo>
                        <a:pt x="2039" y="265"/>
                      </a:lnTo>
                      <a:lnTo>
                        <a:pt x="2039" y="795"/>
                      </a:lnTo>
                      <a:lnTo>
                        <a:pt x="2185" y="795"/>
                      </a:lnTo>
                      <a:lnTo>
                        <a:pt x="2185" y="265"/>
                      </a:lnTo>
                    </a:path>
                  </a:pathLst>
                </a:custGeom>
                <a:solidFill>
                  <a:srgbClr val="000000"/>
                </a:solidFill>
                <a:ln w="9360">
                  <a:solidFill>
                    <a:srgbClr val="000000"/>
                  </a:solidFill>
                  <a:miter/>
                </a:ln>
              </p:spPr>
              <p:style>
                <a:lnRef idx="0"/>
                <a:fillRef idx="0"/>
                <a:effectRef idx="0"/>
                <a:fontRef idx="minor"/>
              </p:style>
            </p:sp>
            <p:sp>
              <p:nvSpPr>
                <p:cNvPr id="583" name="CustomShape 10"/>
                <p:cNvSpPr/>
                <p:nvPr/>
              </p:nvSpPr>
              <p:spPr>
                <a:xfrm>
                  <a:off x="8234640" y="1003320"/>
                  <a:ext cx="210240" cy="210240"/>
                </a:xfrm>
                <a:prstGeom prst="ellipse">
                  <a:avLst/>
                </a:prstGeom>
                <a:solidFill>
                  <a:srgbClr val="000000"/>
                </a:solidFill>
                <a:ln w="9360">
                  <a:solidFill>
                    <a:srgbClr val="000000"/>
                  </a:solidFill>
                  <a:miter/>
                </a:ln>
              </p:spPr>
              <p:style>
                <a:lnRef idx="0"/>
                <a:fillRef idx="0"/>
                <a:effectRef idx="0"/>
                <a:fontRef idx="minor"/>
              </p:style>
            </p:sp>
            <p:sp>
              <p:nvSpPr>
                <p:cNvPr id="584" name="CustomShape 11"/>
                <p:cNvSpPr/>
                <p:nvPr/>
              </p:nvSpPr>
              <p:spPr>
                <a:xfrm>
                  <a:off x="7438680" y="3656160"/>
                  <a:ext cx="210240" cy="210240"/>
                </a:xfrm>
                <a:prstGeom prst="ellipse">
                  <a:avLst/>
                </a:prstGeom>
                <a:solidFill>
                  <a:srgbClr val="000000"/>
                </a:solidFill>
                <a:ln w="9360">
                  <a:solidFill>
                    <a:srgbClr val="000000"/>
                  </a:solidFill>
                  <a:miter/>
                </a:ln>
              </p:spPr>
              <p:style>
                <a:lnRef idx="0"/>
                <a:fillRef idx="0"/>
                <a:effectRef idx="0"/>
                <a:fontRef idx="minor"/>
              </p:style>
            </p:sp>
            <p:sp>
              <p:nvSpPr>
                <p:cNvPr id="585" name="CustomShape 12"/>
                <p:cNvSpPr/>
                <p:nvPr/>
              </p:nvSpPr>
              <p:spPr>
                <a:xfrm>
                  <a:off x="5881320" y="2087280"/>
                  <a:ext cx="1000800" cy="375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pPr>
                  <a:r>
                    <a:rPr b="1" i="1" lang="en-US" sz="2000" spc="-1" strike="noStrike">
                      <a:solidFill>
                        <a:srgbClr val="008000"/>
                      </a:solidFill>
                      <a:latin typeface="Times New Roman"/>
                    </a:rPr>
                    <a:t>nucleus</a:t>
                  </a:r>
                  <a:endParaRPr b="1" i="1" lang="en-US" sz="2000" spc="-1" strike="noStrike">
                    <a:solidFill>
                      <a:srgbClr val="008000"/>
                    </a:solidFill>
                    <a:latin typeface="Times New Roman"/>
                  </a:endParaRPr>
                </a:p>
              </p:txBody>
            </p:sp>
            <p:sp>
              <p:nvSpPr>
                <p:cNvPr id="586" name="CustomShape 13"/>
                <p:cNvSpPr/>
                <p:nvPr/>
              </p:nvSpPr>
              <p:spPr>
                <a:xfrm>
                  <a:off x="8150040" y="4210560"/>
                  <a:ext cx="1000800" cy="375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pPr>
                  <a:r>
                    <a:rPr b="1" i="1" lang="en-US" sz="2000" spc="-1" strike="noStrike">
                      <a:solidFill>
                        <a:srgbClr val="008000"/>
                      </a:solidFill>
                      <a:latin typeface="Times New Roman"/>
                    </a:rPr>
                    <a:t>nucleus</a:t>
                  </a:r>
                  <a:endParaRPr b="1" i="1" lang="en-US" sz="2000" spc="-1" strike="noStrike">
                    <a:solidFill>
                      <a:srgbClr val="008000"/>
                    </a:solidFill>
                    <a:latin typeface="Times New Roman"/>
                  </a:endParaRPr>
                </a:p>
              </p:txBody>
            </p:sp>
            <p:grpSp>
              <p:nvGrpSpPr>
                <p:cNvPr id="587" name="Group 14"/>
                <p:cNvGrpSpPr/>
                <p:nvPr/>
              </p:nvGrpSpPr>
              <p:grpSpPr>
                <a:xfrm>
                  <a:off x="8311680" y="2699280"/>
                  <a:ext cx="640080" cy="1645560"/>
                  <a:chOff x="8311680" y="2699280"/>
                  <a:chExt cx="640080" cy="1645560"/>
                </a:xfrm>
              </p:grpSpPr>
              <p:pic>
                <p:nvPicPr>
                  <p:cNvPr id="588" name="" descr=""/>
                  <p:cNvPicPr/>
                  <p:nvPr/>
                </p:nvPicPr>
                <p:blipFill>
                  <a:blip r:embed="rId3"/>
                  <a:stretch/>
                </p:blipFill>
                <p:spPr>
                  <a:xfrm>
                    <a:off x="8311680" y="2699280"/>
                    <a:ext cx="640080" cy="1645560"/>
                  </a:xfrm>
                  <a:prstGeom prst="rect">
                    <a:avLst/>
                  </a:prstGeom>
                  <a:ln>
                    <a:noFill/>
                  </a:ln>
                </p:spPr>
              </p:pic>
              <p:sp>
                <p:nvSpPr>
                  <p:cNvPr id="589" name="CustomShape 15"/>
                  <p:cNvSpPr/>
                  <p:nvPr/>
                </p:nvSpPr>
                <p:spPr>
                  <a:xfrm>
                    <a:off x="8666280" y="3045960"/>
                    <a:ext cx="91440" cy="209880"/>
                  </a:xfrm>
                  <a:prstGeom prst="ellipse">
                    <a:avLst/>
                  </a:prstGeom>
                  <a:solidFill>
                    <a:srgbClr val="000000"/>
                  </a:solidFill>
                  <a:ln w="9360">
                    <a:solidFill>
                      <a:srgbClr val="000000"/>
                    </a:solidFill>
                    <a:miter/>
                  </a:ln>
                </p:spPr>
                <p:style>
                  <a:lnRef idx="0"/>
                  <a:fillRef idx="0"/>
                  <a:effectRef idx="0"/>
                  <a:fontRef idx="minor"/>
                </p:style>
              </p:sp>
            </p:grpSp>
          </p:grpSp>
          <p:grpSp>
            <p:nvGrpSpPr>
              <p:cNvPr id="590" name="Group 16"/>
              <p:cNvGrpSpPr/>
              <p:nvPr/>
            </p:nvGrpSpPr>
            <p:grpSpPr>
              <a:xfrm>
                <a:off x="6555240" y="1244160"/>
                <a:ext cx="2008800" cy="2483280"/>
                <a:chOff x="6555240" y="1244160"/>
                <a:chExt cx="2008800" cy="2483280"/>
              </a:xfrm>
            </p:grpSpPr>
            <p:sp>
              <p:nvSpPr>
                <p:cNvPr id="591" name="Line 17"/>
                <p:cNvSpPr/>
                <p:nvPr/>
              </p:nvSpPr>
              <p:spPr>
                <a:xfrm>
                  <a:off x="6555240" y="2844360"/>
                  <a:ext cx="914760" cy="0"/>
                </a:xfrm>
                <a:prstGeom prst="line">
                  <a:avLst/>
                </a:prstGeom>
                <a:ln w="38160">
                  <a:solidFill>
                    <a:srgbClr val="000000"/>
                  </a:solidFill>
                  <a:miter/>
                </a:ln>
              </p:spPr>
              <p:style>
                <a:lnRef idx="0"/>
                <a:fillRef idx="0"/>
                <a:effectRef idx="0"/>
                <a:fontRef idx="minor"/>
              </p:style>
            </p:sp>
            <p:sp>
              <p:nvSpPr>
                <p:cNvPr id="592" name="Line 18"/>
                <p:cNvSpPr/>
                <p:nvPr/>
              </p:nvSpPr>
              <p:spPr>
                <a:xfrm flipV="1">
                  <a:off x="7512480" y="1244160"/>
                  <a:ext cx="762480" cy="1599840"/>
                </a:xfrm>
                <a:prstGeom prst="line">
                  <a:avLst/>
                </a:prstGeom>
                <a:ln w="38160">
                  <a:solidFill>
                    <a:srgbClr val="000000"/>
                  </a:solidFill>
                  <a:miter/>
                  <a:tailEnd len="med" type="triangle" w="med"/>
                </a:ln>
              </p:spPr>
              <p:style>
                <a:lnRef idx="0"/>
                <a:fillRef idx="0"/>
                <a:effectRef idx="0"/>
                <a:fontRef idx="minor"/>
              </p:style>
            </p:sp>
            <p:grpSp>
              <p:nvGrpSpPr>
                <p:cNvPr id="593" name="Group 19"/>
                <p:cNvGrpSpPr/>
                <p:nvPr/>
              </p:nvGrpSpPr>
              <p:grpSpPr>
                <a:xfrm>
                  <a:off x="7460280" y="2996280"/>
                  <a:ext cx="1103760" cy="731160"/>
                  <a:chOff x="7460280" y="2996280"/>
                  <a:chExt cx="1103760" cy="731160"/>
                </a:xfrm>
              </p:grpSpPr>
              <p:sp>
                <p:nvSpPr>
                  <p:cNvPr id="594" name="Line 20"/>
                  <p:cNvSpPr/>
                  <p:nvPr/>
                </p:nvSpPr>
                <p:spPr>
                  <a:xfrm flipH="1">
                    <a:off x="7740720" y="2996280"/>
                    <a:ext cx="823320" cy="0"/>
                  </a:xfrm>
                  <a:prstGeom prst="line">
                    <a:avLst/>
                  </a:prstGeom>
                  <a:ln w="38160">
                    <a:solidFill>
                      <a:srgbClr val="000000"/>
                    </a:solidFill>
                    <a:miter/>
                  </a:ln>
                </p:spPr>
                <p:style>
                  <a:lnRef idx="0"/>
                  <a:fillRef idx="0"/>
                  <a:effectRef idx="0"/>
                  <a:fontRef idx="minor"/>
                </p:style>
              </p:sp>
              <p:sp>
                <p:nvSpPr>
                  <p:cNvPr id="595" name="Freeform 21"/>
                  <p:cNvSpPr/>
                  <p:nvPr/>
                </p:nvSpPr>
                <p:spPr>
                  <a:xfrm>
                    <a:off x="7287120" y="2994120"/>
                    <a:ext cx="585720" cy="733680"/>
                  </a:xfrm>
                  <a:custGeom>
                    <a:avLst/>
                    <a:gdLst/>
                    <a:ahLst/>
                    <a:rect l="0" t="0" r="r" b="b"/>
                    <a:pathLst>
                      <a:path w="1627" h="2038">
                        <a:moveTo>
                          <a:pt x="1281" y="8"/>
                        </a:moveTo>
                        <a:cubicBezTo>
                          <a:pt x="728" y="0"/>
                          <a:pt x="1329" y="530"/>
                          <a:pt x="999" y="650"/>
                        </a:cubicBezTo>
                        <a:cubicBezTo>
                          <a:pt x="176" y="948"/>
                          <a:pt x="1626" y="1033"/>
                          <a:pt x="767" y="1266"/>
                        </a:cubicBezTo>
                        <a:cubicBezTo>
                          <a:pt x="0" y="1476"/>
                          <a:pt x="1018" y="1362"/>
                          <a:pt x="1023" y="1626"/>
                        </a:cubicBezTo>
                        <a:lnTo>
                          <a:pt x="742" y="1780"/>
                        </a:lnTo>
                        <a:lnTo>
                          <a:pt x="845" y="2037"/>
                        </a:lnTo>
                        <a:lnTo>
                          <a:pt x="844" y="2012"/>
                        </a:lnTo>
                      </a:path>
                    </a:pathLst>
                  </a:custGeom>
                  <a:ln w="36720">
                    <a:solidFill>
                      <a:srgbClr val="000000"/>
                    </a:solidFill>
                    <a:round/>
                  </a:ln>
                </p:spPr>
              </p:sp>
            </p:grpSp>
            <p:sp>
              <p:nvSpPr>
                <p:cNvPr id="596" name="CustomShape 22"/>
                <p:cNvSpPr/>
                <p:nvPr/>
              </p:nvSpPr>
              <p:spPr>
                <a:xfrm>
                  <a:off x="7283880" y="2615760"/>
                  <a:ext cx="686160" cy="533160"/>
                </a:xfrm>
                <a:custGeom>
                  <a:avLst/>
                  <a:gdLst/>
                  <a:ahLst/>
                  <a:rect l="l" t="t" r="r" b="b"/>
                  <a:pathLst>
                    <a:path w="21600" h="21600">
                      <a:moveTo>
                        <a:pt x="11464" y="4340"/>
                      </a:moveTo>
                      <a:lnTo>
                        <a:pt x="9722" y="1887"/>
                      </a:lnTo>
                      <a:lnTo>
                        <a:pt x="8548" y="6383"/>
                      </a:lnTo>
                      <a:lnTo>
                        <a:pt x="4503" y="3626"/>
                      </a:lnTo>
                      <a:lnTo>
                        <a:pt x="5373" y="7816"/>
                      </a:lnTo>
                      <a:lnTo>
                        <a:pt x="1174" y="8270"/>
                      </a:lnTo>
                      <a:lnTo>
                        <a:pt x="3934" y="11592"/>
                      </a:lnTo>
                      <a:lnTo>
                        <a:pt x="0" y="12875"/>
                      </a:lnTo>
                      <a:lnTo>
                        <a:pt x="3329" y="15372"/>
                      </a:lnTo>
                      <a:lnTo>
                        <a:pt x="1283" y="17824"/>
                      </a:lnTo>
                      <a:lnTo>
                        <a:pt x="4804" y="18239"/>
                      </a:lnTo>
                      <a:lnTo>
                        <a:pt x="4918" y="21600"/>
                      </a:lnTo>
                      <a:lnTo>
                        <a:pt x="7525" y="18125"/>
                      </a:lnTo>
                      <a:lnTo>
                        <a:pt x="8698" y="19712"/>
                      </a:lnTo>
                      <a:lnTo>
                        <a:pt x="9871" y="17371"/>
                      </a:lnTo>
                      <a:lnTo>
                        <a:pt x="11614" y="18844"/>
                      </a:lnTo>
                      <a:lnTo>
                        <a:pt x="12178" y="15937"/>
                      </a:lnTo>
                      <a:lnTo>
                        <a:pt x="14943" y="17371"/>
                      </a:lnTo>
                      <a:lnTo>
                        <a:pt x="14640" y="14348"/>
                      </a:lnTo>
                      <a:lnTo>
                        <a:pt x="18878" y="15632"/>
                      </a:lnTo>
                      <a:lnTo>
                        <a:pt x="16382" y="12311"/>
                      </a:lnTo>
                      <a:lnTo>
                        <a:pt x="18270" y="11292"/>
                      </a:lnTo>
                      <a:lnTo>
                        <a:pt x="16986" y="9404"/>
                      </a:lnTo>
                      <a:lnTo>
                        <a:pt x="21600" y="6646"/>
                      </a:lnTo>
                      <a:lnTo>
                        <a:pt x="16382" y="6533"/>
                      </a:lnTo>
                      <a:lnTo>
                        <a:pt x="18005" y="3172"/>
                      </a:lnTo>
                      <a:lnTo>
                        <a:pt x="14524" y="5778"/>
                      </a:lnTo>
                      <a:lnTo>
                        <a:pt x="14789" y="0"/>
                      </a:lnTo>
                      <a:lnTo>
                        <a:pt x="11464" y="4340"/>
                      </a:lnTo>
                      <a:close/>
                    </a:path>
                  </a:pathLst>
                </a:custGeom>
                <a:solidFill>
                  <a:srgbClr val="f5fd55"/>
                </a:solidFill>
                <a:ln w="9360">
                  <a:solidFill>
                    <a:srgbClr val="000000"/>
                  </a:solidFill>
                  <a:miter/>
                </a:ln>
              </p:spPr>
              <p:style>
                <a:lnRef idx="0"/>
                <a:fillRef idx="0"/>
                <a:effectRef idx="0"/>
                <a:fontRef idx="minor"/>
              </p:style>
            </p:sp>
          </p:grpSp>
        </p:grpSp>
      </p:grpSp>
    </p:spTree>
  </p:cSld>
  <mc:AlternateContent>
    <mc:Choice Requires="p14">
      <p:transition spd="slow" p14:dur="2000"/>
    </mc:Choice>
    <mc:Fallback>
      <p:transition spd="slow"/>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11" name="Picture 2_1" descr=""/>
          <p:cNvPicPr/>
          <p:nvPr/>
        </p:nvPicPr>
        <p:blipFill>
          <a:blip r:embed="rId1"/>
          <a:stretch/>
        </p:blipFill>
        <p:spPr>
          <a:xfrm>
            <a:off x="4947840" y="750240"/>
            <a:ext cx="4242960" cy="3657600"/>
          </a:xfrm>
          <a:prstGeom prst="rect">
            <a:avLst/>
          </a:prstGeom>
          <a:ln>
            <a:noFill/>
          </a:ln>
        </p:spPr>
      </p:pic>
      <p:pic>
        <p:nvPicPr>
          <p:cNvPr id="1712" name="Picture 7_2" descr=""/>
          <p:cNvPicPr/>
          <p:nvPr/>
        </p:nvPicPr>
        <p:blipFill>
          <a:blip r:embed="rId2"/>
          <a:stretch/>
        </p:blipFill>
        <p:spPr>
          <a:xfrm>
            <a:off x="577440" y="698040"/>
            <a:ext cx="4242960" cy="3657600"/>
          </a:xfrm>
          <a:prstGeom prst="rect">
            <a:avLst/>
          </a:prstGeom>
          <a:ln>
            <a:noFill/>
          </a:ln>
        </p:spPr>
      </p:pic>
      <p:sp>
        <p:nvSpPr>
          <p:cNvPr id="1713" name="TextShape 1"/>
          <p:cNvSpPr txBox="1"/>
          <p:nvPr/>
        </p:nvSpPr>
        <p:spPr>
          <a:xfrm>
            <a:off x="605160" y="118440"/>
            <a:ext cx="8862480" cy="586440"/>
          </a:xfrm>
          <a:prstGeom prst="rect">
            <a:avLst/>
          </a:prstGeom>
          <a:noFill/>
          <a:ln>
            <a:noFill/>
          </a:ln>
        </p:spPr>
        <p:txBody>
          <a:bodyPr anchor="b">
            <a:noAutofit/>
          </a:bodyPr>
          <a:p>
            <a:pPr algn="ctr">
              <a:lnSpc>
                <a:spcPct val="100000"/>
              </a:lnSpc>
            </a:pPr>
            <a:r>
              <a:rPr b="0" lang="en-US" sz="4600" spc="-1" strike="noStrike">
                <a:solidFill>
                  <a:srgbClr val="000000"/>
                </a:solidFill>
                <a:latin typeface="Times New Roman"/>
              </a:rPr>
              <a:t>Jet Momentum Resolution</a:t>
            </a:r>
            <a:endParaRPr b="0" lang="en-US" sz="4600" spc="-1" strike="noStrike">
              <a:latin typeface="Arial"/>
            </a:endParaRPr>
          </a:p>
        </p:txBody>
      </p:sp>
      <p:sp>
        <p:nvSpPr>
          <p:cNvPr id="1714" name="TextShape 2"/>
          <p:cNvSpPr txBox="1"/>
          <p:nvPr/>
        </p:nvSpPr>
        <p:spPr>
          <a:xfrm>
            <a:off x="0" y="0"/>
            <a:ext cx="360" cy="200160"/>
          </a:xfrm>
          <a:prstGeom prst="rect">
            <a:avLst/>
          </a:prstGeom>
          <a:noFill/>
          <a:ln>
            <a:noFill/>
          </a:ln>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1715" name="CustomShape 3"/>
          <p:cNvSpPr/>
          <p:nvPr/>
        </p:nvSpPr>
        <p:spPr>
          <a:xfrm>
            <a:off x="133200" y="4219560"/>
            <a:ext cx="9732600" cy="1116000"/>
          </a:xfrm>
          <a:prstGeom prst="rect">
            <a:avLst/>
          </a:prstGeom>
          <a:noFill/>
          <a:ln>
            <a:noFill/>
          </a:ln>
        </p:spPr>
        <p:style>
          <a:lnRef idx="0"/>
          <a:fillRef idx="0"/>
          <a:effectRef idx="0"/>
          <a:fontRef idx="minor"/>
        </p:style>
        <p:txBody>
          <a:bodyPr>
            <a:normAutofit fontScale="88000"/>
          </a:bodyPr>
          <a:p>
            <a:pPr marL="349200">
              <a:lnSpc>
                <a:spcPct val="100000"/>
              </a:lnSpc>
              <a:spcBef>
                <a:spcPts val="601"/>
              </a:spcBef>
              <a:buSzPct val="100000"/>
              <a:buBlip>
                <a:blip r:embed="rId3"/>
              </a:buBlip>
            </a:pPr>
            <a:r>
              <a:rPr b="0" lang="en-US" sz="2400" spc="-1" strike="noStrike">
                <a:solidFill>
                  <a:srgbClr val="000000"/>
                </a:solidFill>
                <a:latin typeface="Times New Roman"/>
              </a:rPr>
              <a:t>Jet resolution</a:t>
            </a:r>
            <a:endParaRPr b="0" lang="en-US" sz="2400" spc="-1" strike="noStrike">
              <a:latin typeface="Times New Roman"/>
            </a:endParaRPr>
          </a:p>
          <a:p>
            <a:pPr lvl="1" marL="349200">
              <a:lnSpc>
                <a:spcPct val="100000"/>
              </a:lnSpc>
              <a:spcBef>
                <a:spcPts val="601"/>
              </a:spcBef>
              <a:buSzPct val="100000"/>
              <a:buBlip>
                <a:blip r:embed="rId4"/>
              </a:buBlip>
            </a:pPr>
            <a:r>
              <a:rPr b="0" lang="en-US" sz="2200" spc="-1" strike="noStrike">
                <a:solidFill>
                  <a:srgbClr val="000000"/>
                </a:solidFill>
                <a:latin typeface="Times New Roman"/>
              </a:rPr>
              <a:t>Dominated by background fluctuations at low momentum</a:t>
            </a:r>
            <a:endParaRPr b="0" lang="en-US" sz="2200" spc="-1" strike="noStrike">
              <a:latin typeface="Times New Roman"/>
            </a:endParaRPr>
          </a:p>
          <a:p>
            <a:pPr lvl="1" marL="349200">
              <a:lnSpc>
                <a:spcPct val="100000"/>
              </a:lnSpc>
              <a:spcBef>
                <a:spcPts val="601"/>
              </a:spcBef>
              <a:buSzPct val="100000"/>
              <a:buBlip>
                <a:blip r:embed="rId5"/>
              </a:buBlip>
            </a:pPr>
            <a:r>
              <a:rPr b="0" lang="en-US" sz="2200" spc="-1" strike="noStrike">
                <a:solidFill>
                  <a:srgbClr val="000000"/>
                </a:solidFill>
                <a:latin typeface="Times New Roman"/>
              </a:rPr>
              <a:t>Dominated by detector effects at high momentum</a:t>
            </a:r>
            <a:endParaRPr b="0" lang="en-US" sz="2200" spc="-1" strike="noStrike">
              <a:latin typeface="Times New Roman"/>
            </a:endParaRPr>
          </a:p>
        </p:txBody>
      </p:sp>
      <p:sp>
        <p:nvSpPr>
          <p:cNvPr id="1716" name="CustomShape 4"/>
          <p:cNvSpPr/>
          <p:nvPr/>
        </p:nvSpPr>
        <p:spPr>
          <a:xfrm>
            <a:off x="6246000" y="2189520"/>
            <a:ext cx="298260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News Gothic MT"/>
              </a:rPr>
              <a:t>Charged</a:t>
            </a:r>
            <a:endParaRPr b="0" lang="en-US" sz="1800" spc="-1" strike="noStrike">
              <a:latin typeface="Arial"/>
            </a:endParaRPr>
          </a:p>
        </p:txBody>
      </p:sp>
      <p:sp>
        <p:nvSpPr>
          <p:cNvPr id="1717" name="CustomShape 5"/>
          <p:cNvSpPr/>
          <p:nvPr/>
        </p:nvSpPr>
        <p:spPr>
          <a:xfrm>
            <a:off x="1899000" y="2103840"/>
            <a:ext cx="298260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News Gothic MT"/>
              </a:rPr>
              <a:t>Full</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8" name="TextShape 1"/>
          <p:cNvSpPr txBox="1"/>
          <p:nvPr/>
        </p:nvSpPr>
        <p:spPr>
          <a:xfrm>
            <a:off x="504000" y="225720"/>
            <a:ext cx="9071640" cy="946800"/>
          </a:xfrm>
          <a:prstGeom prst="rect">
            <a:avLst/>
          </a:prstGeom>
          <a:noFill/>
          <a:ln>
            <a:noFill/>
          </a:ln>
        </p:spPr>
        <p:txBody>
          <a:bodyPr lIns="0" rIns="0" tIns="0" bIns="0" anchor="ctr">
            <a:noAutofit/>
          </a:bodyPr>
          <a:p>
            <a:pPr algn="ctr"/>
            <a:r>
              <a:rPr b="0" lang="en-US" sz="3300" spc="-1" strike="noStrike">
                <a:latin typeface="Arial"/>
              </a:rPr>
              <a:t>Mini-summary</a:t>
            </a:r>
            <a:endParaRPr b="0" lang="en-US" sz="3300" spc="-1" strike="noStrike">
              <a:latin typeface="Arial"/>
            </a:endParaRPr>
          </a:p>
        </p:txBody>
      </p:sp>
      <p:sp>
        <p:nvSpPr>
          <p:cNvPr id="1719" name="TextShape 2"/>
          <p:cNvSpPr txBox="1"/>
          <p:nvPr/>
        </p:nvSpPr>
        <p:spPr>
          <a:xfrm>
            <a:off x="504000" y="1326600"/>
            <a:ext cx="8870040" cy="3288600"/>
          </a:xfrm>
          <a:prstGeom prst="rect">
            <a:avLst/>
          </a:prstGeom>
          <a:noFill/>
          <a:ln>
            <a:noFill/>
          </a:ln>
        </p:spPr>
        <p:txBody>
          <a:bodyPr lIns="0" rIns="0" tIns="0" bIns="0">
            <a:normAutofit/>
          </a:bodyPr>
          <a:p>
            <a:pPr marL="432000" indent="-324000">
              <a:spcAft>
                <a:spcPts val="1057"/>
              </a:spcAft>
              <a:buClr>
                <a:srgbClr val="000000"/>
              </a:buClr>
              <a:buSzPct val="45000"/>
              <a:buFont typeface="Wingdings" charset="2"/>
              <a:buChar char=""/>
            </a:pPr>
            <a:r>
              <a:rPr b="0" lang="en-US" sz="2400" spc="-1" strike="noStrike">
                <a:latin typeface="Arial"/>
              </a:rPr>
              <a:t>Jet energy resolution is fundamentally large</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Measuring multiple correlated particles!</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Be skeptical of jet measurements with &lt;10% uncertainties</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Unfolding is complicated, often unstable, and hard</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Construction of response matrix includes several assumptions</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0" name="TextShape 1"/>
          <p:cNvSpPr txBox="1"/>
          <p:nvPr/>
        </p:nvSpPr>
        <p:spPr>
          <a:xfrm>
            <a:off x="548640" y="1817640"/>
            <a:ext cx="9071640" cy="1280160"/>
          </a:xfrm>
          <a:prstGeom prst="rect">
            <a:avLst/>
          </a:prstGeom>
          <a:solidFill>
            <a:srgbClr val="ff8200"/>
          </a:solidFill>
          <a:ln w="18360">
            <a:solidFill>
              <a:srgbClr val="000000"/>
            </a:solidFill>
            <a:round/>
          </a:ln>
        </p:spPr>
        <p:txBody>
          <a:bodyPr lIns="9000" rIns="9000" tIns="9000" bIns="9000" anchor="ctr">
            <a:noAutofit/>
          </a:bodyPr>
          <a:p>
            <a:pPr algn="ctr"/>
            <a:r>
              <a:rPr b="0" lang="en-US" sz="3300" spc="-1" strike="noStrike">
                <a:latin typeface="Arial"/>
              </a:rPr>
              <a:t>Jets in A+A collisions: How to compare to models</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1" name="TextShape 1"/>
          <p:cNvSpPr txBox="1"/>
          <p:nvPr/>
        </p:nvSpPr>
        <p:spPr>
          <a:xfrm>
            <a:off x="504000" y="1509120"/>
            <a:ext cx="9071640" cy="1872360"/>
          </a:xfrm>
          <a:prstGeom prst="rect">
            <a:avLst/>
          </a:prstGeom>
          <a:noFill/>
          <a:ln>
            <a:noFill/>
          </a:ln>
        </p:spPr>
        <p:txBody>
          <a:bodyPr lIns="0" rIns="0" tIns="0" bIns="0" anchor="ctr">
            <a:noAutofit/>
          </a:bodyPr>
          <a:p>
            <a:r>
              <a:rPr b="1" lang="en-US" sz="3300" spc="-1" strike="noStrike">
                <a:latin typeface="Arial"/>
              </a:rPr>
              <a:t>Snowmass Accord:</a:t>
            </a:r>
            <a:r>
              <a:rPr b="0" lang="en-US" sz="3300" spc="-1" strike="noStrike">
                <a:latin typeface="Arial"/>
              </a:rPr>
              <a:t>  Apply the same algorithm to data and your model.  Then the measurement and the calculation are the same.</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2" name="TextShape 1"/>
          <p:cNvSpPr txBox="1"/>
          <p:nvPr/>
        </p:nvSpPr>
        <p:spPr>
          <a:xfrm>
            <a:off x="504000" y="1743120"/>
            <a:ext cx="9071640" cy="1404360"/>
          </a:xfrm>
          <a:prstGeom prst="rect">
            <a:avLst/>
          </a:prstGeom>
          <a:noFill/>
          <a:ln>
            <a:noFill/>
          </a:ln>
        </p:spPr>
        <p:txBody>
          <a:bodyPr lIns="0" rIns="0" tIns="0" bIns="0" anchor="ctr">
            <a:noAutofit/>
          </a:bodyPr>
          <a:p>
            <a:r>
              <a:rPr b="1" lang="en-US" sz="3300" spc="-1" strike="noStrike">
                <a:latin typeface="Arial"/>
              </a:rPr>
              <a:t>Rivet:</a:t>
            </a:r>
            <a:r>
              <a:rPr b="0" lang="en-US" sz="3300" spc="-1" strike="noStrike">
                <a:latin typeface="Arial"/>
              </a:rPr>
              <a:t>  Apply the same algorithm to data and your model.  Then the measurement and the calculation are the same.</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3" name="CustomShape 1"/>
          <p:cNvSpPr/>
          <p:nvPr/>
        </p:nvSpPr>
        <p:spPr>
          <a:xfrm>
            <a:off x="504000" y="1666080"/>
            <a:ext cx="9071280" cy="94608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US" sz="4400" spc="-1" strike="noStrike">
                <a:solidFill>
                  <a:srgbClr val="000000"/>
                </a:solidFill>
                <a:latin typeface="Arial"/>
                <a:ea typeface="Arial"/>
              </a:rPr>
              <a:t>What is Rivet?</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24" name="Google Shape;74;p16" descr=""/>
          <p:cNvPicPr/>
          <p:nvPr/>
        </p:nvPicPr>
        <p:blipFill>
          <a:blip r:embed="rId1"/>
          <a:stretch/>
        </p:blipFill>
        <p:spPr>
          <a:xfrm>
            <a:off x="2478960" y="19440"/>
            <a:ext cx="5137200" cy="5117760"/>
          </a:xfrm>
          <a:prstGeom prst="rect">
            <a:avLst/>
          </a:prstGeom>
          <a:ln>
            <a:noFill/>
          </a:ln>
        </p:spPr>
      </p:pic>
    </p:spTree>
  </p:cSld>
  <mc:AlternateContent>
    <mc:Choice Requires="p14">
      <p:transition spd="slow" p14:dur="2000"/>
    </mc:Choice>
    <mc:Fallback>
      <p:transition spd="slow"/>
    </mc:Fallback>
  </mc:AlternateContent>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5" name="CustomShape 1"/>
          <p:cNvSpPr/>
          <p:nvPr/>
        </p:nvSpPr>
        <p:spPr>
          <a:xfrm>
            <a:off x="504000" y="226080"/>
            <a:ext cx="9071280" cy="94608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US" sz="4400" spc="-1" strike="noStrike">
                <a:solidFill>
                  <a:srgbClr val="000000"/>
                </a:solidFill>
                <a:latin typeface="Arial"/>
                <a:ea typeface="Arial"/>
              </a:rPr>
              <a:t>Why use Rivet?</a:t>
            </a:r>
            <a:endParaRPr b="0" lang="en-US" sz="4400" spc="-1" strike="noStrike">
              <a:latin typeface="Arial"/>
            </a:endParaRPr>
          </a:p>
        </p:txBody>
      </p:sp>
      <p:sp>
        <p:nvSpPr>
          <p:cNvPr id="1726" name="CustomShape 2"/>
          <p:cNvSpPr/>
          <p:nvPr/>
        </p:nvSpPr>
        <p:spPr>
          <a:xfrm>
            <a:off x="504000" y="1326600"/>
            <a:ext cx="9071280" cy="3287880"/>
          </a:xfrm>
          <a:prstGeom prst="rect">
            <a:avLst/>
          </a:prstGeom>
          <a:noFill/>
          <a:ln>
            <a:noFill/>
          </a:ln>
        </p:spPr>
        <p:style>
          <a:lnRef idx="0"/>
          <a:fillRef idx="0"/>
          <a:effectRef idx="0"/>
          <a:fontRef idx="minor"/>
        </p:style>
        <p:txBody>
          <a:bodyPr lIns="0" rIns="0" tIns="0" bIns="0">
            <a:noAutofit/>
          </a:bodyPr>
          <a:p>
            <a:pPr marL="428400" indent="-320040">
              <a:lnSpc>
                <a:spcPct val="100000"/>
              </a:lnSpc>
              <a:buClr>
                <a:srgbClr val="000000"/>
              </a:buClr>
              <a:buSzPct val="50000"/>
              <a:buFont typeface="Noto Sans Symbols"/>
              <a:buChar char="●"/>
            </a:pPr>
            <a:r>
              <a:rPr b="0" lang="en-US" sz="3200" spc="-1" strike="noStrike">
                <a:solidFill>
                  <a:srgbClr val="000000"/>
                </a:solidFill>
                <a:latin typeface="Arial"/>
                <a:ea typeface="Arial"/>
              </a:rPr>
              <a:t>Facilitates comparisons between Monte Carlos and data</a:t>
            </a:r>
            <a:endParaRPr b="0" lang="en-US" sz="3200" spc="-1" strike="noStrike">
              <a:latin typeface="Arial"/>
            </a:endParaRPr>
          </a:p>
          <a:p>
            <a:pPr marL="428400" indent="-320040">
              <a:lnSpc>
                <a:spcPct val="100000"/>
              </a:lnSpc>
              <a:spcBef>
                <a:spcPts val="1417"/>
              </a:spcBef>
              <a:buClr>
                <a:srgbClr val="000000"/>
              </a:buClr>
              <a:buSzPct val="50000"/>
              <a:buFont typeface="Noto Sans Symbols"/>
              <a:buChar char="●"/>
            </a:pPr>
            <a:r>
              <a:rPr b="0" lang="en-US" sz="3200" spc="-1" strike="noStrike">
                <a:solidFill>
                  <a:srgbClr val="000000"/>
                </a:solidFill>
                <a:latin typeface="Arial"/>
                <a:ea typeface="Arial"/>
              </a:rPr>
              <a:t>It’s not that hard</a:t>
            </a:r>
            <a:endParaRPr b="0" lang="en-US" sz="3200" spc="-1" strike="noStrike">
              <a:latin typeface="Arial"/>
            </a:endParaRPr>
          </a:p>
          <a:p>
            <a:pPr marL="428400" indent="-320040">
              <a:lnSpc>
                <a:spcPct val="100000"/>
              </a:lnSpc>
              <a:spcBef>
                <a:spcPts val="1417"/>
              </a:spcBef>
              <a:buClr>
                <a:srgbClr val="000000"/>
              </a:buClr>
              <a:buSzPct val="50000"/>
              <a:buFont typeface="Noto Sans Symbols"/>
              <a:buChar char="●"/>
            </a:pPr>
            <a:r>
              <a:rPr b="0" lang="en-US" sz="3200" spc="-1" strike="noStrike">
                <a:solidFill>
                  <a:srgbClr val="000000"/>
                </a:solidFill>
                <a:latin typeface="Arial"/>
                <a:ea typeface="Arial"/>
              </a:rPr>
              <a:t>It preserves analysis details</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7" name="TextShape 1"/>
          <p:cNvSpPr txBox="1"/>
          <p:nvPr/>
        </p:nvSpPr>
        <p:spPr>
          <a:xfrm>
            <a:off x="504000" y="225720"/>
            <a:ext cx="9071640" cy="946800"/>
          </a:xfrm>
          <a:prstGeom prst="rect">
            <a:avLst/>
          </a:prstGeom>
          <a:noFill/>
          <a:ln>
            <a:noFill/>
          </a:ln>
        </p:spPr>
        <p:txBody>
          <a:bodyPr lIns="0" rIns="0" tIns="0" bIns="0" anchor="ctr">
            <a:noAutofit/>
          </a:bodyPr>
          <a:p>
            <a:pPr algn="ctr"/>
            <a:endParaRPr b="0" lang="en-US" sz="3300" spc="-1" strike="noStrike">
              <a:latin typeface="Arial"/>
            </a:endParaRPr>
          </a:p>
        </p:txBody>
      </p:sp>
      <p:pic>
        <p:nvPicPr>
          <p:cNvPr id="1728" name="" descr=""/>
          <p:cNvPicPr/>
          <p:nvPr/>
        </p:nvPicPr>
        <p:blipFill>
          <a:blip r:embed="rId1"/>
          <a:srcRect l="0" t="0" r="0" b="17275"/>
          <a:stretch/>
        </p:blipFill>
        <p:spPr>
          <a:xfrm>
            <a:off x="-101520" y="-21240"/>
            <a:ext cx="10218240" cy="4900320"/>
          </a:xfrm>
          <a:prstGeom prst="rect">
            <a:avLst/>
          </a:prstGeom>
          <a:ln>
            <a:noFill/>
          </a:ln>
        </p:spPr>
      </p:pic>
    </p:spTree>
  </p:cSld>
  <mc:AlternateContent>
    <mc:Choice Requires="p14">
      <p:transition spd="slow" p14:dur="2000"/>
    </mc:Choice>
    <mc:Fallback>
      <p:transition spd="slow"/>
    </mc:Fallback>
  </mc:AlternateContent>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29" name="" descr=""/>
          <p:cNvPicPr/>
          <p:nvPr/>
        </p:nvPicPr>
        <p:blipFill>
          <a:blip r:embed="rId1"/>
          <a:stretch/>
        </p:blipFill>
        <p:spPr>
          <a:xfrm>
            <a:off x="999360" y="436320"/>
            <a:ext cx="7823160" cy="5001840"/>
          </a:xfrm>
          <a:prstGeom prst="rect">
            <a:avLst/>
          </a:prstGeom>
          <a:ln>
            <a:noFill/>
          </a:ln>
        </p:spPr>
      </p:pic>
      <p:sp>
        <p:nvSpPr>
          <p:cNvPr id="1730" name="TextShape 1"/>
          <p:cNvSpPr txBox="1"/>
          <p:nvPr/>
        </p:nvSpPr>
        <p:spPr>
          <a:xfrm>
            <a:off x="76320" y="118800"/>
            <a:ext cx="10020240" cy="636480"/>
          </a:xfrm>
          <a:prstGeom prst="rect">
            <a:avLst/>
          </a:prstGeom>
          <a:noFill/>
          <a:ln>
            <a:noFill/>
          </a:ln>
        </p:spPr>
        <p:txBody>
          <a:bodyPr anchor="b">
            <a:noAutofit/>
          </a:bodyPr>
          <a:p>
            <a:pPr algn="ctr">
              <a:lnSpc>
                <a:spcPct val="100000"/>
              </a:lnSpc>
            </a:pPr>
            <a:r>
              <a:rPr b="0" lang="en-US" sz="4000" spc="-1" strike="noStrike">
                <a:solidFill>
                  <a:srgbClr val="000000"/>
                </a:solidFill>
                <a:latin typeface="Times New Roman"/>
              </a:rPr>
              <a:t>Jets in ALICE: Response Matrix Construction</a:t>
            </a:r>
            <a:endParaRPr b="0" lang="en-US" sz="4000" spc="-1" strike="noStrike">
              <a:latin typeface="Arial"/>
            </a:endParaRPr>
          </a:p>
        </p:txBody>
      </p:sp>
      <p:sp>
        <p:nvSpPr>
          <p:cNvPr id="1731" name="TextShape 2"/>
          <p:cNvSpPr txBox="1"/>
          <p:nvPr/>
        </p:nvSpPr>
        <p:spPr>
          <a:xfrm>
            <a:off x="0" y="0"/>
            <a:ext cx="360" cy="200160"/>
          </a:xfrm>
          <a:prstGeom prst="rect">
            <a:avLst/>
          </a:prstGeom>
          <a:noFill/>
          <a:ln>
            <a:noFill/>
          </a:ln>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1732" name="CustomShape 3"/>
          <p:cNvSpPr/>
          <p:nvPr/>
        </p:nvSpPr>
        <p:spPr>
          <a:xfrm>
            <a:off x="1084680" y="726840"/>
            <a:ext cx="9521640" cy="3952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000" spc="-1" strike="noStrike">
                <a:solidFill>
                  <a:srgbClr val="000000"/>
                </a:solidFill>
                <a:latin typeface="News Gothic MT"/>
              </a:rPr>
              <a:t>     </a:t>
            </a:r>
            <a:r>
              <a:rPr b="1" lang="en-US" sz="2000" spc="-1" strike="noStrike">
                <a:solidFill>
                  <a:srgbClr val="000000"/>
                </a:solidFill>
                <a:latin typeface="News Gothic MT"/>
              </a:rPr>
              <a:t>RMdet          X      RMbkg        =           RM</a:t>
            </a:r>
            <a:endParaRPr b="0" lang="en-US" sz="2000" spc="-1" strike="noStrike">
              <a:latin typeface="Arial"/>
            </a:endParaRPr>
          </a:p>
        </p:txBody>
      </p:sp>
      <p:pic>
        <p:nvPicPr>
          <p:cNvPr id="1733" name="Picture 9_4" descr=""/>
          <p:cNvPicPr/>
          <p:nvPr/>
        </p:nvPicPr>
        <p:blipFill>
          <a:blip r:embed="rId2"/>
          <a:stretch/>
        </p:blipFill>
        <p:spPr>
          <a:xfrm rot="16200000">
            <a:off x="6042960" y="1818360"/>
            <a:ext cx="1149840" cy="346680"/>
          </a:xfrm>
          <a:prstGeom prst="rect">
            <a:avLst/>
          </a:prstGeom>
          <a:ln>
            <a:noFill/>
          </a:ln>
        </p:spPr>
      </p:pic>
      <p:pic>
        <p:nvPicPr>
          <p:cNvPr id="1734" name="Picture 10_4" descr=""/>
          <p:cNvPicPr/>
          <p:nvPr/>
        </p:nvPicPr>
        <p:blipFill>
          <a:blip r:embed="rId3"/>
          <a:stretch/>
        </p:blipFill>
        <p:spPr>
          <a:xfrm rot="16200000">
            <a:off x="2814120" y="1839240"/>
            <a:ext cx="1278000" cy="377640"/>
          </a:xfrm>
          <a:prstGeom prst="rect">
            <a:avLst/>
          </a:prstGeom>
          <a:ln>
            <a:noFill/>
          </a:ln>
        </p:spPr>
      </p:pic>
      <p:sp>
        <p:nvSpPr>
          <p:cNvPr id="1735" name="CustomShape 4"/>
          <p:cNvSpPr/>
          <p:nvPr/>
        </p:nvSpPr>
        <p:spPr>
          <a:xfrm>
            <a:off x="4023000" y="4934160"/>
            <a:ext cx="7239600" cy="3823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500" spc="-1" strike="noStrike">
                <a:solidFill>
                  <a:srgbClr val="000000"/>
                </a:solidFill>
                <a:latin typeface="News Gothic MT"/>
              </a:rPr>
              <a:t>RM</a:t>
            </a:r>
            <a:r>
              <a:rPr b="1" lang="en-US" sz="1500" spc="-1" strike="noStrike" baseline="-14000000">
                <a:solidFill>
                  <a:srgbClr val="000000"/>
                </a:solidFill>
                <a:latin typeface="News Gothic MT"/>
              </a:rPr>
              <a:t>bkg</a:t>
            </a:r>
            <a:r>
              <a:rPr b="1" lang="en-US" sz="1500" spc="-1" strike="noStrike">
                <a:solidFill>
                  <a:srgbClr val="000000"/>
                </a:solidFill>
                <a:latin typeface="News Gothic MT"/>
              </a:rPr>
              <a:t> and RM</a:t>
            </a:r>
            <a:r>
              <a:rPr b="1" lang="en-US" sz="1500" spc="-1" strike="noStrike" baseline="-14000000">
                <a:solidFill>
                  <a:srgbClr val="000000"/>
                </a:solidFill>
                <a:latin typeface="News Gothic MT"/>
              </a:rPr>
              <a:t>det</a:t>
            </a:r>
            <a:r>
              <a:rPr b="1" lang="en-US" sz="1500" spc="-1" strike="noStrike">
                <a:solidFill>
                  <a:srgbClr val="000000"/>
                </a:solidFill>
                <a:latin typeface="News Gothic MT"/>
              </a:rPr>
              <a:t> are approximately factorizable</a:t>
            </a:r>
            <a:endParaRPr b="0" lang="en-US" sz="1500" spc="-1" strike="noStrike">
              <a:latin typeface="Arial"/>
            </a:endParaRPr>
          </a:p>
        </p:txBody>
      </p:sp>
      <p:grpSp>
        <p:nvGrpSpPr>
          <p:cNvPr id="1736" name="Group 5"/>
          <p:cNvGrpSpPr/>
          <p:nvPr/>
        </p:nvGrpSpPr>
        <p:grpSpPr>
          <a:xfrm>
            <a:off x="1171440" y="2676600"/>
            <a:ext cx="2619720" cy="2600280"/>
            <a:chOff x="1171440" y="2676600"/>
            <a:chExt cx="2619720" cy="2600280"/>
          </a:xfrm>
        </p:grpSpPr>
        <p:sp>
          <p:nvSpPr>
            <p:cNvPr id="1737" name="CustomShape 6"/>
            <p:cNvSpPr/>
            <p:nvPr/>
          </p:nvSpPr>
          <p:spPr>
            <a:xfrm>
              <a:off x="1277640" y="2860920"/>
              <a:ext cx="2355480" cy="2202840"/>
            </a:xfrm>
            <a:prstGeom prst="rect">
              <a:avLst/>
            </a:prstGeom>
            <a:solidFill>
              <a:srgbClr val="ffffff"/>
            </a:solidFill>
            <a:ln>
              <a:solidFill>
                <a:srgbClr val="ffffff"/>
              </a:solidFill>
            </a:ln>
          </p:spPr>
          <p:style>
            <a:lnRef idx="0"/>
            <a:fillRef idx="0"/>
            <a:effectRef idx="0"/>
            <a:fontRef idx="minor"/>
          </p:style>
        </p:sp>
        <p:sp>
          <p:nvSpPr>
            <p:cNvPr id="1738" name="CustomShape 7"/>
            <p:cNvSpPr/>
            <p:nvPr/>
          </p:nvSpPr>
          <p:spPr>
            <a:xfrm>
              <a:off x="2748600" y="4779720"/>
              <a:ext cx="499680" cy="497160"/>
            </a:xfrm>
            <a:prstGeom prst="ellipse">
              <a:avLst/>
            </a:prstGeom>
            <a:solidFill>
              <a:srgbClr val="ffffff"/>
            </a:solidFill>
            <a:ln>
              <a:solidFill>
                <a:srgbClr val="ffffff"/>
              </a:solidFill>
            </a:ln>
          </p:spPr>
          <p:style>
            <a:lnRef idx="0"/>
            <a:fillRef idx="0"/>
            <a:effectRef idx="0"/>
            <a:fontRef idx="minor"/>
          </p:style>
        </p:sp>
        <p:pic>
          <p:nvPicPr>
            <p:cNvPr id="1739" name="" descr=""/>
            <p:cNvPicPr/>
            <p:nvPr/>
          </p:nvPicPr>
          <p:blipFill>
            <a:blip r:embed="rId4"/>
            <a:stretch/>
          </p:blipFill>
          <p:spPr>
            <a:xfrm>
              <a:off x="1171440" y="2676600"/>
              <a:ext cx="2619720" cy="2500920"/>
            </a:xfrm>
            <a:prstGeom prst="rect">
              <a:avLst/>
            </a:prstGeom>
            <a:ln>
              <a:noFill/>
            </a:ln>
          </p:spPr>
        </p:pic>
      </p:grpSp>
      <p:sp>
        <p:nvSpPr>
          <p:cNvPr id="1740" name="CustomShape 8"/>
          <p:cNvSpPr/>
          <p:nvPr/>
        </p:nvSpPr>
        <p:spPr>
          <a:xfrm>
            <a:off x="1084680" y="726840"/>
            <a:ext cx="2548440" cy="2134080"/>
          </a:xfrm>
          <a:prstGeom prst="rect">
            <a:avLst/>
          </a:prstGeom>
          <a:noFill/>
          <a:ln w="29160">
            <a:solidFill>
              <a:srgbClr val="ff0000"/>
            </a:solidFill>
            <a:round/>
          </a:ln>
        </p:spPr>
        <p:style>
          <a:lnRef idx="0"/>
          <a:fillRef idx="0"/>
          <a:effectRef idx="0"/>
          <a:fontRef idx="minor"/>
        </p:style>
      </p:sp>
      <p:sp>
        <p:nvSpPr>
          <p:cNvPr id="1741" name="TextShape 9"/>
          <p:cNvSpPr txBox="1"/>
          <p:nvPr/>
        </p:nvSpPr>
        <p:spPr>
          <a:xfrm rot="16200000">
            <a:off x="-319320" y="1598760"/>
            <a:ext cx="2412360" cy="346320"/>
          </a:xfrm>
          <a:prstGeom prst="rect">
            <a:avLst/>
          </a:prstGeom>
          <a:noFill/>
          <a:ln>
            <a:noFill/>
          </a:ln>
        </p:spPr>
        <p:txBody>
          <a:bodyPr lIns="90000" rIns="90000" tIns="45000" bIns="45000">
            <a:noAutofit/>
          </a:bodyPr>
          <a:p>
            <a:r>
              <a:rPr b="1" lang="en-US" sz="1800" spc="-1" strike="noStrike">
                <a:solidFill>
                  <a:srgbClr val="c9211e"/>
                </a:solidFill>
                <a:latin typeface="Arial"/>
              </a:rPr>
              <a:t>DETECTOR EFFECT</a:t>
            </a:r>
            <a:endParaRPr b="0" lang="en-US" sz="1800" spc="-1" strike="noStrike">
              <a:latin typeface="Arial"/>
            </a:endParaRPr>
          </a:p>
        </p:txBody>
      </p:sp>
      <p:sp>
        <p:nvSpPr>
          <p:cNvPr id="1742" name="CustomShape 10"/>
          <p:cNvSpPr/>
          <p:nvPr/>
        </p:nvSpPr>
        <p:spPr>
          <a:xfrm>
            <a:off x="3640680" y="726840"/>
            <a:ext cx="2548440" cy="2134080"/>
          </a:xfrm>
          <a:prstGeom prst="rect">
            <a:avLst/>
          </a:prstGeom>
          <a:noFill/>
          <a:ln w="29160">
            <a:solidFill>
              <a:srgbClr val="ff0000"/>
            </a:solidFill>
            <a:round/>
          </a:ln>
        </p:spPr>
        <p:style>
          <a:lnRef idx="0"/>
          <a:fillRef idx="0"/>
          <a:effectRef idx="0"/>
          <a:fontRef idx="minor"/>
        </p:style>
      </p:sp>
      <p:sp>
        <p:nvSpPr>
          <p:cNvPr id="1743" name="TextShape 11"/>
          <p:cNvSpPr txBox="1"/>
          <p:nvPr/>
        </p:nvSpPr>
        <p:spPr>
          <a:xfrm>
            <a:off x="3920760" y="1029240"/>
            <a:ext cx="2036160" cy="858240"/>
          </a:xfrm>
          <a:prstGeom prst="rect">
            <a:avLst/>
          </a:prstGeom>
          <a:noFill/>
          <a:ln>
            <a:noFill/>
          </a:ln>
        </p:spPr>
        <p:txBody>
          <a:bodyPr lIns="90000" rIns="90000" tIns="45000" bIns="45000">
            <a:noAutofit/>
          </a:bodyPr>
          <a:p>
            <a:r>
              <a:rPr b="1" lang="en-US" sz="1800" spc="-1" strike="noStrike">
                <a:solidFill>
                  <a:srgbClr val="c9211e"/>
                </a:solidFill>
                <a:latin typeface="Arial"/>
              </a:rPr>
              <a:t>NOT A DETECTOR EFFECT!!</a:t>
            </a:r>
            <a:endParaRPr b="0" lang="en-US" sz="1800" spc="-1" strike="noStrike">
              <a:latin typeface="Arial"/>
            </a:endParaRPr>
          </a:p>
        </p:txBody>
      </p:sp>
    </p:spTree>
  </p:cSld>
  <mc:AlternateContent>
    <mc:Choice Requires="p14">
      <p:transition spd="slow" p14:dur="2000"/>
    </mc:Choice>
    <mc:Fallback>
      <p:transition spd="slow"/>
    </mc:Fallback>
  </mc:AlternateContent>
  <p:timing>
    <p:tnLst>
      <p:par>
        <p:cTn id="147" dur="indefinite" restart="never" nodeType="tmRoot">
          <p:childTnLst>
            <p:seq>
              <p:cTn id="148" dur="indefinite" nodeType="mainSeq">
                <p:childTnLst>
                  <p:par>
                    <p:cTn id="149" fill="hold">
                      <p:stCondLst>
                        <p:cond delay="indefinite"/>
                      </p:stCondLst>
                      <p:childTnLst>
                        <p:par>
                          <p:cTn id="150" fill="hold">
                            <p:stCondLst>
                              <p:cond delay="0"/>
                            </p:stCondLst>
                            <p:childTnLst>
                              <p:par>
                                <p:cTn id="151" nodeType="clickEffect" fill="hold" presetClass="entr" presetID="1">
                                  <p:stCondLst>
                                    <p:cond delay="0"/>
                                  </p:stCondLst>
                                  <p:childTnLst>
                                    <p:set>
                                      <p:cBhvr>
                                        <p:cTn id="152" dur="1" fill="hold">
                                          <p:stCondLst>
                                            <p:cond delay="0"/>
                                          </p:stCondLst>
                                        </p:cTn>
                                        <p:tgtEl>
                                          <p:spTgt spid="17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7" name="" descr=""/>
          <p:cNvPicPr/>
          <p:nvPr/>
        </p:nvPicPr>
        <p:blipFill>
          <a:blip r:embed="rId1"/>
          <a:stretch/>
        </p:blipFill>
        <p:spPr>
          <a:xfrm>
            <a:off x="6257520" y="2295360"/>
            <a:ext cx="3706560" cy="2985840"/>
          </a:xfrm>
          <a:prstGeom prst="rect">
            <a:avLst/>
          </a:prstGeom>
          <a:ln>
            <a:noFill/>
          </a:ln>
        </p:spPr>
      </p:pic>
      <p:sp>
        <p:nvSpPr>
          <p:cNvPr id="598" name="TextShape 1"/>
          <p:cNvSpPr txBox="1"/>
          <p:nvPr/>
        </p:nvSpPr>
        <p:spPr>
          <a:xfrm>
            <a:off x="180000" y="93600"/>
            <a:ext cx="6658560" cy="751680"/>
          </a:xfrm>
          <a:prstGeom prst="rect">
            <a:avLst/>
          </a:prstGeom>
          <a:noFill/>
          <a:ln>
            <a:noFill/>
          </a:ln>
        </p:spPr>
        <p:txBody>
          <a:bodyPr lIns="0" rIns="0" tIns="0" bIns="0" anchor="ctr">
            <a:noAutofit/>
          </a:bodyPr>
          <a:p>
            <a:pPr algn="ctr"/>
            <a:r>
              <a:rPr b="0" lang="en-US" sz="3300" spc="-1" strike="noStrike">
                <a:latin typeface="Arial"/>
              </a:rPr>
              <a:t>Probes of the Quark Gluon Plasma</a:t>
            </a:r>
            <a:endParaRPr b="0" lang="en-US" sz="3300" spc="-1" strike="noStrike">
              <a:latin typeface="Arial"/>
            </a:endParaRPr>
          </a:p>
        </p:txBody>
      </p:sp>
      <p:grpSp>
        <p:nvGrpSpPr>
          <p:cNvPr id="599" name="Group 2"/>
          <p:cNvGrpSpPr/>
          <p:nvPr/>
        </p:nvGrpSpPr>
        <p:grpSpPr>
          <a:xfrm>
            <a:off x="18000" y="969480"/>
            <a:ext cx="4732920" cy="3807360"/>
            <a:chOff x="18000" y="969480"/>
            <a:chExt cx="4732920" cy="3807360"/>
          </a:xfrm>
        </p:grpSpPr>
        <p:pic>
          <p:nvPicPr>
            <p:cNvPr id="600" name="" descr=""/>
            <p:cNvPicPr/>
            <p:nvPr/>
          </p:nvPicPr>
          <p:blipFill>
            <a:blip r:embed="rId2"/>
            <a:stretch/>
          </p:blipFill>
          <p:spPr>
            <a:xfrm>
              <a:off x="2015640" y="2544120"/>
              <a:ext cx="914760" cy="1371240"/>
            </a:xfrm>
            <a:prstGeom prst="rect">
              <a:avLst/>
            </a:prstGeom>
            <a:ln>
              <a:noFill/>
            </a:ln>
          </p:spPr>
        </p:pic>
        <p:grpSp>
          <p:nvGrpSpPr>
            <p:cNvPr id="601" name="Group 3"/>
            <p:cNvGrpSpPr/>
            <p:nvPr/>
          </p:nvGrpSpPr>
          <p:grpSpPr>
            <a:xfrm>
              <a:off x="18000" y="969480"/>
              <a:ext cx="4732920" cy="3807360"/>
              <a:chOff x="18000" y="969480"/>
              <a:chExt cx="4732920" cy="3807360"/>
            </a:xfrm>
          </p:grpSpPr>
          <p:grpSp>
            <p:nvGrpSpPr>
              <p:cNvPr id="602" name="Group 4"/>
              <p:cNvGrpSpPr/>
              <p:nvPr/>
            </p:nvGrpSpPr>
            <p:grpSpPr>
              <a:xfrm>
                <a:off x="18000" y="969480"/>
                <a:ext cx="4732920" cy="3807360"/>
                <a:chOff x="18000" y="969480"/>
                <a:chExt cx="4732920" cy="3807360"/>
              </a:xfrm>
            </p:grpSpPr>
            <p:grpSp>
              <p:nvGrpSpPr>
                <p:cNvPr id="603" name="Group 5"/>
                <p:cNvGrpSpPr/>
                <p:nvPr/>
              </p:nvGrpSpPr>
              <p:grpSpPr>
                <a:xfrm>
                  <a:off x="975600" y="2341080"/>
                  <a:ext cx="640080" cy="1645560"/>
                  <a:chOff x="975600" y="2341080"/>
                  <a:chExt cx="640080" cy="1645560"/>
                </a:xfrm>
              </p:grpSpPr>
              <p:pic>
                <p:nvPicPr>
                  <p:cNvPr id="604" name="" descr=""/>
                  <p:cNvPicPr/>
                  <p:nvPr/>
                </p:nvPicPr>
                <p:blipFill>
                  <a:blip r:embed="rId3"/>
                  <a:stretch/>
                </p:blipFill>
                <p:spPr>
                  <a:xfrm>
                    <a:off x="975600" y="2341080"/>
                    <a:ext cx="640080" cy="1645560"/>
                  </a:xfrm>
                  <a:prstGeom prst="rect">
                    <a:avLst/>
                  </a:prstGeom>
                  <a:ln>
                    <a:noFill/>
                  </a:ln>
                </p:spPr>
              </p:pic>
              <p:sp>
                <p:nvSpPr>
                  <p:cNvPr id="605" name="CustomShape 6"/>
                  <p:cNvSpPr/>
                  <p:nvPr/>
                </p:nvSpPr>
                <p:spPr>
                  <a:xfrm>
                    <a:off x="1330200" y="2687760"/>
                    <a:ext cx="91440" cy="209880"/>
                  </a:xfrm>
                  <a:prstGeom prst="ellipse">
                    <a:avLst/>
                  </a:prstGeom>
                  <a:solidFill>
                    <a:srgbClr val="000000"/>
                  </a:solidFill>
                  <a:ln w="9360">
                    <a:solidFill>
                      <a:srgbClr val="000000"/>
                    </a:solidFill>
                    <a:miter/>
                  </a:ln>
                </p:spPr>
                <p:style>
                  <a:lnRef idx="0"/>
                  <a:fillRef idx="0"/>
                  <a:effectRef idx="0"/>
                  <a:fontRef idx="minor"/>
                </p:style>
              </p:sp>
            </p:grpSp>
            <p:grpSp>
              <p:nvGrpSpPr>
                <p:cNvPr id="606" name="Group 7"/>
                <p:cNvGrpSpPr/>
                <p:nvPr/>
              </p:nvGrpSpPr>
              <p:grpSpPr>
                <a:xfrm>
                  <a:off x="3280320" y="2629080"/>
                  <a:ext cx="640080" cy="1645200"/>
                  <a:chOff x="3280320" y="2629080"/>
                  <a:chExt cx="640080" cy="1645200"/>
                </a:xfrm>
              </p:grpSpPr>
              <p:pic>
                <p:nvPicPr>
                  <p:cNvPr id="607" name="" descr=""/>
                  <p:cNvPicPr/>
                  <p:nvPr/>
                </p:nvPicPr>
                <p:blipFill>
                  <a:blip r:embed="rId4"/>
                  <a:stretch/>
                </p:blipFill>
                <p:spPr>
                  <a:xfrm>
                    <a:off x="3280320" y="2629080"/>
                    <a:ext cx="640080" cy="1645200"/>
                  </a:xfrm>
                  <a:prstGeom prst="rect">
                    <a:avLst/>
                  </a:prstGeom>
                  <a:ln>
                    <a:noFill/>
                  </a:ln>
                </p:spPr>
              </p:pic>
              <p:sp>
                <p:nvSpPr>
                  <p:cNvPr id="608" name="CustomShape 8"/>
                  <p:cNvSpPr/>
                  <p:nvPr/>
                </p:nvSpPr>
                <p:spPr>
                  <a:xfrm>
                    <a:off x="3538800" y="2842200"/>
                    <a:ext cx="91440" cy="209880"/>
                  </a:xfrm>
                  <a:prstGeom prst="ellipse">
                    <a:avLst/>
                  </a:prstGeom>
                  <a:solidFill>
                    <a:srgbClr val="000000"/>
                  </a:solidFill>
                  <a:ln w="9360">
                    <a:solidFill>
                      <a:srgbClr val="000000"/>
                    </a:solidFill>
                    <a:miter/>
                  </a:ln>
                </p:spPr>
                <p:style>
                  <a:lnRef idx="0"/>
                  <a:fillRef idx="0"/>
                  <a:effectRef idx="0"/>
                  <a:fontRef idx="minor"/>
                </p:style>
              </p:sp>
            </p:grpSp>
            <p:sp>
              <p:nvSpPr>
                <p:cNvPr id="609" name="CustomShape 9"/>
                <p:cNvSpPr/>
                <p:nvPr/>
              </p:nvSpPr>
              <p:spPr>
                <a:xfrm>
                  <a:off x="18000" y="2948400"/>
                  <a:ext cx="838440" cy="380880"/>
                </a:xfrm>
                <a:custGeom>
                  <a:avLst/>
                  <a:gdLst/>
                  <a:ahLst/>
                  <a:rect l="0" t="0" r="r" b="b"/>
                  <a:pathLst>
                    <a:path w="2331" h="1060">
                      <a:moveTo>
                        <a:pt x="364" y="264"/>
                      </a:moveTo>
                      <a:lnTo>
                        <a:pt x="1747" y="264"/>
                      </a:lnTo>
                      <a:lnTo>
                        <a:pt x="1747" y="0"/>
                      </a:lnTo>
                      <a:lnTo>
                        <a:pt x="2330" y="529"/>
                      </a:lnTo>
                      <a:lnTo>
                        <a:pt x="1747" y="1059"/>
                      </a:lnTo>
                      <a:lnTo>
                        <a:pt x="1747" y="794"/>
                      </a:lnTo>
                      <a:lnTo>
                        <a:pt x="364" y="794"/>
                      </a:lnTo>
                      <a:lnTo>
                        <a:pt x="364" y="264"/>
                      </a:lnTo>
                      <a:moveTo>
                        <a:pt x="0" y="264"/>
                      </a:moveTo>
                      <a:lnTo>
                        <a:pt x="72" y="264"/>
                      </a:lnTo>
                      <a:lnTo>
                        <a:pt x="72" y="794"/>
                      </a:lnTo>
                      <a:lnTo>
                        <a:pt x="0" y="794"/>
                      </a:lnTo>
                      <a:lnTo>
                        <a:pt x="0" y="264"/>
                      </a:lnTo>
                      <a:moveTo>
                        <a:pt x="145" y="264"/>
                      </a:moveTo>
                      <a:lnTo>
                        <a:pt x="291" y="264"/>
                      </a:lnTo>
                      <a:lnTo>
                        <a:pt x="291" y="794"/>
                      </a:lnTo>
                      <a:lnTo>
                        <a:pt x="145" y="794"/>
                      </a:lnTo>
                      <a:lnTo>
                        <a:pt x="145" y="264"/>
                      </a:lnTo>
                    </a:path>
                  </a:pathLst>
                </a:custGeom>
                <a:solidFill>
                  <a:srgbClr val="000000"/>
                </a:solidFill>
                <a:ln w="9360">
                  <a:solidFill>
                    <a:srgbClr val="000000"/>
                  </a:solidFill>
                  <a:miter/>
                </a:ln>
              </p:spPr>
              <p:style>
                <a:lnRef idx="0"/>
                <a:fillRef idx="0"/>
                <a:effectRef idx="0"/>
                <a:fontRef idx="minor"/>
              </p:style>
            </p:sp>
            <p:sp>
              <p:nvSpPr>
                <p:cNvPr id="610" name="CustomShape 10"/>
                <p:cNvSpPr/>
                <p:nvPr/>
              </p:nvSpPr>
              <p:spPr>
                <a:xfrm>
                  <a:off x="3912120" y="3267360"/>
                  <a:ext cx="838440" cy="381240"/>
                </a:xfrm>
                <a:custGeom>
                  <a:avLst/>
                  <a:gdLst/>
                  <a:ahLst/>
                  <a:rect l="0" t="0" r="r" b="b"/>
                  <a:pathLst>
                    <a:path w="2331" h="1061">
                      <a:moveTo>
                        <a:pt x="1966" y="265"/>
                      </a:moveTo>
                      <a:lnTo>
                        <a:pt x="583" y="265"/>
                      </a:lnTo>
                      <a:lnTo>
                        <a:pt x="583" y="0"/>
                      </a:lnTo>
                      <a:lnTo>
                        <a:pt x="0" y="530"/>
                      </a:lnTo>
                      <a:lnTo>
                        <a:pt x="583" y="1060"/>
                      </a:lnTo>
                      <a:lnTo>
                        <a:pt x="583" y="795"/>
                      </a:lnTo>
                      <a:lnTo>
                        <a:pt x="1966" y="795"/>
                      </a:lnTo>
                      <a:lnTo>
                        <a:pt x="1966" y="265"/>
                      </a:lnTo>
                      <a:moveTo>
                        <a:pt x="2330" y="265"/>
                      </a:moveTo>
                      <a:lnTo>
                        <a:pt x="2258" y="265"/>
                      </a:lnTo>
                      <a:lnTo>
                        <a:pt x="2258" y="795"/>
                      </a:lnTo>
                      <a:lnTo>
                        <a:pt x="2330" y="795"/>
                      </a:lnTo>
                      <a:lnTo>
                        <a:pt x="2330" y="265"/>
                      </a:lnTo>
                      <a:moveTo>
                        <a:pt x="2185" y="265"/>
                      </a:moveTo>
                      <a:lnTo>
                        <a:pt x="2039" y="265"/>
                      </a:lnTo>
                      <a:lnTo>
                        <a:pt x="2039" y="795"/>
                      </a:lnTo>
                      <a:lnTo>
                        <a:pt x="2185" y="795"/>
                      </a:lnTo>
                      <a:lnTo>
                        <a:pt x="2185" y="265"/>
                      </a:lnTo>
                    </a:path>
                  </a:pathLst>
                </a:custGeom>
                <a:solidFill>
                  <a:srgbClr val="000000"/>
                </a:solidFill>
                <a:ln w="9360">
                  <a:solidFill>
                    <a:srgbClr val="000000"/>
                  </a:solidFill>
                  <a:miter/>
                </a:ln>
              </p:spPr>
              <p:style>
                <a:lnRef idx="0"/>
                <a:fillRef idx="0"/>
                <a:effectRef idx="0"/>
                <a:fontRef idx="minor"/>
              </p:style>
            </p:sp>
            <p:sp>
              <p:nvSpPr>
                <p:cNvPr id="611" name="CustomShape 11"/>
                <p:cNvSpPr/>
                <p:nvPr/>
              </p:nvSpPr>
              <p:spPr>
                <a:xfrm>
                  <a:off x="3166560" y="969480"/>
                  <a:ext cx="210240" cy="210240"/>
                </a:xfrm>
                <a:prstGeom prst="ellipse">
                  <a:avLst/>
                </a:prstGeom>
                <a:solidFill>
                  <a:srgbClr val="000000"/>
                </a:solidFill>
                <a:ln w="9360">
                  <a:solidFill>
                    <a:srgbClr val="000000"/>
                  </a:solidFill>
                  <a:miter/>
                </a:ln>
              </p:spPr>
              <p:style>
                <a:lnRef idx="0"/>
                <a:fillRef idx="0"/>
                <a:effectRef idx="0"/>
                <a:fontRef idx="minor"/>
              </p:style>
            </p:sp>
            <p:sp>
              <p:nvSpPr>
                <p:cNvPr id="612" name="CustomShape 12"/>
                <p:cNvSpPr/>
                <p:nvPr/>
              </p:nvSpPr>
              <p:spPr>
                <a:xfrm>
                  <a:off x="1750320" y="4566600"/>
                  <a:ext cx="210240" cy="210240"/>
                </a:xfrm>
                <a:prstGeom prst="ellipse">
                  <a:avLst/>
                </a:prstGeom>
                <a:solidFill>
                  <a:srgbClr val="000000"/>
                </a:solidFill>
                <a:ln w="9360">
                  <a:solidFill>
                    <a:srgbClr val="000000"/>
                  </a:solidFill>
                  <a:miter/>
                </a:ln>
              </p:spPr>
              <p:style>
                <a:lnRef idx="0"/>
                <a:fillRef idx="0"/>
                <a:effectRef idx="0"/>
                <a:fontRef idx="minor"/>
              </p:style>
            </p:sp>
            <p:sp>
              <p:nvSpPr>
                <p:cNvPr id="613" name="CustomShape 13"/>
                <p:cNvSpPr/>
                <p:nvPr/>
              </p:nvSpPr>
              <p:spPr>
                <a:xfrm>
                  <a:off x="813240" y="2053440"/>
                  <a:ext cx="1000800" cy="375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pPr>
                  <a:r>
                    <a:rPr b="1" i="1" lang="en-US" sz="2000" spc="-1" strike="noStrike">
                      <a:solidFill>
                        <a:srgbClr val="008000"/>
                      </a:solidFill>
                      <a:latin typeface="Times New Roman"/>
                    </a:rPr>
                    <a:t>nucleus</a:t>
                  </a:r>
                  <a:endParaRPr b="1" i="1" lang="en-US" sz="2000" spc="-1" strike="noStrike">
                    <a:solidFill>
                      <a:srgbClr val="008000"/>
                    </a:solidFill>
                    <a:latin typeface="Times New Roman"/>
                  </a:endParaRPr>
                </a:p>
              </p:txBody>
            </p:sp>
            <p:sp>
              <p:nvSpPr>
                <p:cNvPr id="614" name="CustomShape 14"/>
                <p:cNvSpPr/>
                <p:nvPr/>
              </p:nvSpPr>
              <p:spPr>
                <a:xfrm>
                  <a:off x="3081960" y="4176720"/>
                  <a:ext cx="1000800" cy="375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pPr>
                  <a:r>
                    <a:rPr b="1" i="1" lang="en-US" sz="2000" spc="-1" strike="noStrike">
                      <a:solidFill>
                        <a:srgbClr val="008000"/>
                      </a:solidFill>
                      <a:latin typeface="Times New Roman"/>
                    </a:rPr>
                    <a:t>nucleus</a:t>
                  </a:r>
                  <a:endParaRPr b="1" i="1" lang="en-US" sz="2000" spc="-1" strike="noStrike">
                    <a:solidFill>
                      <a:srgbClr val="008000"/>
                    </a:solidFill>
                    <a:latin typeface="Times New Roman"/>
                  </a:endParaRPr>
                </a:p>
              </p:txBody>
            </p:sp>
          </p:grpSp>
          <p:grpSp>
            <p:nvGrpSpPr>
              <p:cNvPr id="615" name="Group 15"/>
              <p:cNvGrpSpPr/>
              <p:nvPr/>
            </p:nvGrpSpPr>
            <p:grpSpPr>
              <a:xfrm>
                <a:off x="1487160" y="1244520"/>
                <a:ext cx="2008800" cy="3352320"/>
                <a:chOff x="1487160" y="1244520"/>
                <a:chExt cx="2008800" cy="3352320"/>
              </a:xfrm>
            </p:grpSpPr>
            <p:sp>
              <p:nvSpPr>
                <p:cNvPr id="616" name="Line 16"/>
                <p:cNvSpPr/>
                <p:nvPr/>
              </p:nvSpPr>
              <p:spPr>
                <a:xfrm>
                  <a:off x="1487160" y="2844720"/>
                  <a:ext cx="914760" cy="0"/>
                </a:xfrm>
                <a:prstGeom prst="line">
                  <a:avLst/>
                </a:prstGeom>
                <a:ln w="38160">
                  <a:solidFill>
                    <a:srgbClr val="000000"/>
                  </a:solidFill>
                  <a:miter/>
                </a:ln>
              </p:spPr>
              <p:style>
                <a:lnRef idx="0"/>
                <a:fillRef idx="0"/>
                <a:effectRef idx="0"/>
                <a:fontRef idx="minor"/>
              </p:style>
            </p:sp>
            <p:sp>
              <p:nvSpPr>
                <p:cNvPr id="617" name="Line 17"/>
                <p:cNvSpPr/>
                <p:nvPr/>
              </p:nvSpPr>
              <p:spPr>
                <a:xfrm flipV="1">
                  <a:off x="2444400" y="1244520"/>
                  <a:ext cx="762480" cy="1599840"/>
                </a:xfrm>
                <a:prstGeom prst="line">
                  <a:avLst/>
                </a:prstGeom>
                <a:ln w="38160">
                  <a:solidFill>
                    <a:srgbClr val="000000"/>
                  </a:solidFill>
                  <a:miter/>
                  <a:tailEnd len="med" type="triangle" w="med"/>
                </a:ln>
              </p:spPr>
              <p:style>
                <a:lnRef idx="0"/>
                <a:fillRef idx="0"/>
                <a:effectRef idx="0"/>
                <a:fontRef idx="minor"/>
              </p:style>
            </p:sp>
            <p:grpSp>
              <p:nvGrpSpPr>
                <p:cNvPr id="618" name="Group 18"/>
                <p:cNvGrpSpPr/>
                <p:nvPr/>
              </p:nvGrpSpPr>
              <p:grpSpPr>
                <a:xfrm>
                  <a:off x="1910520" y="2996640"/>
                  <a:ext cx="1585440" cy="1600200"/>
                  <a:chOff x="1910520" y="2996640"/>
                  <a:chExt cx="1585440" cy="1600200"/>
                </a:xfrm>
              </p:grpSpPr>
              <p:sp>
                <p:nvSpPr>
                  <p:cNvPr id="619" name="Line 19"/>
                  <p:cNvSpPr/>
                  <p:nvPr/>
                </p:nvSpPr>
                <p:spPr>
                  <a:xfrm flipH="1">
                    <a:off x="2672640" y="2996640"/>
                    <a:ext cx="823320" cy="0"/>
                  </a:xfrm>
                  <a:prstGeom prst="line">
                    <a:avLst/>
                  </a:prstGeom>
                  <a:ln w="38160">
                    <a:solidFill>
                      <a:srgbClr val="000000"/>
                    </a:solidFill>
                    <a:miter/>
                  </a:ln>
                </p:spPr>
                <p:style>
                  <a:lnRef idx="0"/>
                  <a:fillRef idx="0"/>
                  <a:effectRef idx="0"/>
                  <a:fontRef idx="minor"/>
                </p:style>
              </p:sp>
              <p:sp>
                <p:nvSpPr>
                  <p:cNvPr id="620" name="Line 20"/>
                  <p:cNvSpPr/>
                  <p:nvPr/>
                </p:nvSpPr>
                <p:spPr>
                  <a:xfrm flipH="1">
                    <a:off x="1910520" y="2997000"/>
                    <a:ext cx="762480" cy="1599840"/>
                  </a:xfrm>
                  <a:prstGeom prst="line">
                    <a:avLst/>
                  </a:prstGeom>
                  <a:ln w="38160">
                    <a:solidFill>
                      <a:srgbClr val="000000"/>
                    </a:solidFill>
                    <a:miter/>
                    <a:tailEnd len="med" type="triangle" w="med"/>
                  </a:ln>
                </p:spPr>
                <p:style>
                  <a:lnRef idx="0"/>
                  <a:fillRef idx="0"/>
                  <a:effectRef idx="0"/>
                  <a:fontRef idx="minor"/>
                </p:style>
              </p:sp>
            </p:grpSp>
            <p:sp>
              <p:nvSpPr>
                <p:cNvPr id="621" name="CustomShape 21"/>
                <p:cNvSpPr/>
                <p:nvPr/>
              </p:nvSpPr>
              <p:spPr>
                <a:xfrm>
                  <a:off x="2215800" y="2616120"/>
                  <a:ext cx="686160" cy="533160"/>
                </a:xfrm>
                <a:custGeom>
                  <a:avLst/>
                  <a:gdLst/>
                  <a:ahLst/>
                  <a:rect l="l" t="t" r="r" b="b"/>
                  <a:pathLst>
                    <a:path w="21600" h="21600">
                      <a:moveTo>
                        <a:pt x="11464" y="4340"/>
                      </a:moveTo>
                      <a:lnTo>
                        <a:pt x="9722" y="1887"/>
                      </a:lnTo>
                      <a:lnTo>
                        <a:pt x="8548" y="6383"/>
                      </a:lnTo>
                      <a:lnTo>
                        <a:pt x="4503" y="3626"/>
                      </a:lnTo>
                      <a:lnTo>
                        <a:pt x="5373" y="7816"/>
                      </a:lnTo>
                      <a:lnTo>
                        <a:pt x="1174" y="8270"/>
                      </a:lnTo>
                      <a:lnTo>
                        <a:pt x="3934" y="11592"/>
                      </a:lnTo>
                      <a:lnTo>
                        <a:pt x="0" y="12875"/>
                      </a:lnTo>
                      <a:lnTo>
                        <a:pt x="3329" y="15372"/>
                      </a:lnTo>
                      <a:lnTo>
                        <a:pt x="1283" y="17824"/>
                      </a:lnTo>
                      <a:lnTo>
                        <a:pt x="4804" y="18239"/>
                      </a:lnTo>
                      <a:lnTo>
                        <a:pt x="4918" y="21600"/>
                      </a:lnTo>
                      <a:lnTo>
                        <a:pt x="7525" y="18125"/>
                      </a:lnTo>
                      <a:lnTo>
                        <a:pt x="8698" y="19712"/>
                      </a:lnTo>
                      <a:lnTo>
                        <a:pt x="9871" y="17371"/>
                      </a:lnTo>
                      <a:lnTo>
                        <a:pt x="11614" y="18844"/>
                      </a:lnTo>
                      <a:lnTo>
                        <a:pt x="12178" y="15937"/>
                      </a:lnTo>
                      <a:lnTo>
                        <a:pt x="14943" y="17371"/>
                      </a:lnTo>
                      <a:lnTo>
                        <a:pt x="14640" y="14348"/>
                      </a:lnTo>
                      <a:lnTo>
                        <a:pt x="18878" y="15632"/>
                      </a:lnTo>
                      <a:lnTo>
                        <a:pt x="16382" y="12311"/>
                      </a:lnTo>
                      <a:lnTo>
                        <a:pt x="18270" y="11292"/>
                      </a:lnTo>
                      <a:lnTo>
                        <a:pt x="16986" y="9404"/>
                      </a:lnTo>
                      <a:lnTo>
                        <a:pt x="21600" y="6646"/>
                      </a:lnTo>
                      <a:lnTo>
                        <a:pt x="16382" y="6533"/>
                      </a:lnTo>
                      <a:lnTo>
                        <a:pt x="18005" y="3172"/>
                      </a:lnTo>
                      <a:lnTo>
                        <a:pt x="14524" y="5778"/>
                      </a:lnTo>
                      <a:lnTo>
                        <a:pt x="14789" y="0"/>
                      </a:lnTo>
                      <a:lnTo>
                        <a:pt x="11464" y="4340"/>
                      </a:lnTo>
                      <a:close/>
                    </a:path>
                  </a:pathLst>
                </a:custGeom>
                <a:solidFill>
                  <a:srgbClr val="f5fd55"/>
                </a:solidFill>
                <a:ln w="9360">
                  <a:solidFill>
                    <a:srgbClr val="000000"/>
                  </a:solidFill>
                  <a:miter/>
                </a:ln>
              </p:spPr>
              <p:style>
                <a:lnRef idx="0"/>
                <a:fillRef idx="0"/>
                <a:effectRef idx="0"/>
                <a:fontRef idx="minor"/>
              </p:style>
            </p:sp>
          </p:grpSp>
        </p:grpSp>
      </p:grpSp>
      <p:grpSp>
        <p:nvGrpSpPr>
          <p:cNvPr id="622" name="Group 22"/>
          <p:cNvGrpSpPr/>
          <p:nvPr/>
        </p:nvGrpSpPr>
        <p:grpSpPr>
          <a:xfrm>
            <a:off x="6945840" y="110160"/>
            <a:ext cx="3200400" cy="2526480"/>
            <a:chOff x="6945840" y="110160"/>
            <a:chExt cx="3200400" cy="2526480"/>
          </a:xfrm>
        </p:grpSpPr>
        <p:pic>
          <p:nvPicPr>
            <p:cNvPr id="623" name="" descr=""/>
            <p:cNvPicPr/>
            <p:nvPr/>
          </p:nvPicPr>
          <p:blipFill>
            <a:blip r:embed="rId5"/>
            <a:stretch/>
          </p:blipFill>
          <p:spPr>
            <a:xfrm>
              <a:off x="6945840" y="231840"/>
              <a:ext cx="3200400" cy="2404800"/>
            </a:xfrm>
            <a:prstGeom prst="rect">
              <a:avLst/>
            </a:prstGeom>
            <a:ln>
              <a:noFill/>
            </a:ln>
          </p:spPr>
        </p:pic>
        <p:sp>
          <p:nvSpPr>
            <p:cNvPr id="624" name="TextShape 23"/>
            <p:cNvSpPr txBox="1"/>
            <p:nvPr/>
          </p:nvSpPr>
          <p:spPr>
            <a:xfrm>
              <a:off x="7383240" y="110160"/>
              <a:ext cx="2322360" cy="588600"/>
            </a:xfrm>
            <a:prstGeom prst="rect">
              <a:avLst/>
            </a:prstGeom>
            <a:noFill/>
            <a:ln>
              <a:noFill/>
            </a:ln>
          </p:spPr>
          <p:txBody>
            <a:bodyPr lIns="90000" rIns="90000" tIns="45000" bIns="45000">
              <a:noAutofit/>
            </a:bodyPr>
            <a:p>
              <a:pPr algn="ctr"/>
              <a:r>
                <a:rPr b="1" lang="en-US" sz="3500" spc="-1" strike="noStrike">
                  <a:solidFill>
                    <a:srgbClr val="ff0000"/>
                  </a:solidFill>
                  <a:latin typeface="Arial"/>
                </a:rPr>
                <a:t>ATLAS</a:t>
              </a:r>
              <a:endParaRPr b="0" lang="en-US" sz="3500" spc="-1" strike="noStrike">
                <a:latin typeface="Arial"/>
              </a:endParaRPr>
            </a:p>
          </p:txBody>
        </p:sp>
        <p:sp>
          <p:nvSpPr>
            <p:cNvPr id="625" name="Freeform 24"/>
            <p:cNvSpPr/>
            <p:nvPr/>
          </p:nvSpPr>
          <p:spPr>
            <a:xfrm>
              <a:off x="7775640" y="880560"/>
              <a:ext cx="405720" cy="448920"/>
            </a:xfrm>
            <a:custGeom>
              <a:avLst/>
              <a:gdLst/>
              <a:ahLst/>
              <a:rect l="0" t="0" r="r" b="b"/>
              <a:pathLst>
                <a:path w="1127" h="1247">
                  <a:moveTo>
                    <a:pt x="0" y="675"/>
                  </a:moveTo>
                  <a:cubicBezTo>
                    <a:pt x="150" y="570"/>
                    <a:pt x="91" y="150"/>
                    <a:pt x="190" y="114"/>
                  </a:cubicBezTo>
                  <a:cubicBezTo>
                    <a:pt x="378" y="47"/>
                    <a:pt x="463" y="0"/>
                    <a:pt x="571" y="81"/>
                  </a:cubicBezTo>
                  <a:cubicBezTo>
                    <a:pt x="708" y="183"/>
                    <a:pt x="956" y="485"/>
                    <a:pt x="1020" y="675"/>
                  </a:cubicBezTo>
                  <a:cubicBezTo>
                    <a:pt x="1126" y="991"/>
                    <a:pt x="1114" y="1221"/>
                    <a:pt x="1062" y="1246"/>
                  </a:cubicBezTo>
                </a:path>
              </a:pathLst>
            </a:custGeom>
            <a:ln w="54720">
              <a:solidFill>
                <a:srgbClr val="008000"/>
              </a:solidFill>
              <a:round/>
              <a:tailEnd len="med" type="triangle" w="med"/>
            </a:ln>
          </p:spPr>
        </p:sp>
        <p:sp>
          <p:nvSpPr>
            <p:cNvPr id="626" name="Line 25"/>
            <p:cNvSpPr/>
            <p:nvPr/>
          </p:nvSpPr>
          <p:spPr>
            <a:xfrm flipV="1">
              <a:off x="8258760" y="1823040"/>
              <a:ext cx="1166040" cy="107640"/>
            </a:xfrm>
            <a:prstGeom prst="line">
              <a:avLst/>
            </a:prstGeom>
            <a:ln w="54720">
              <a:solidFill>
                <a:srgbClr val="f77f00"/>
              </a:solidFill>
              <a:round/>
              <a:headEnd len="med" type="triangle" w="med"/>
              <a:tailEnd len="med" type="triangle" w="med"/>
            </a:ln>
          </p:spPr>
          <p:style>
            <a:lnRef idx="0"/>
            <a:fillRef idx="0"/>
            <a:effectRef idx="0"/>
            <a:fontRef idx="minor"/>
          </p:style>
        </p:sp>
      </p:grpSp>
      <p:sp>
        <p:nvSpPr>
          <p:cNvPr id="627" name="TextShape 26"/>
          <p:cNvSpPr txBox="1"/>
          <p:nvPr/>
        </p:nvSpPr>
        <p:spPr>
          <a:xfrm>
            <a:off x="7751520" y="2359800"/>
            <a:ext cx="2306520" cy="232200"/>
          </a:xfrm>
          <a:prstGeom prst="rect">
            <a:avLst/>
          </a:prstGeom>
          <a:noFill/>
          <a:ln>
            <a:noFill/>
          </a:ln>
        </p:spPr>
        <p:txBody>
          <a:bodyPr lIns="90000" rIns="90000" tIns="45000" bIns="45000">
            <a:noAutofit/>
          </a:bodyPr>
          <a:p>
            <a:r>
              <a:rPr b="1" lang="en-US" sz="1000" spc="-1" strike="noStrike">
                <a:solidFill>
                  <a:srgbClr val="ffffff"/>
                </a:solidFill>
                <a:latin typeface="Arial"/>
                <a:hlinkClick r:id="rId6"/>
              </a:rPr>
              <a:t>Phys.Rev.Lett. 105 (2010) 252303</a:t>
            </a:r>
            <a:endParaRPr b="0" lang="en-US" sz="1000" spc="-1" strike="noStrike">
              <a:latin typeface="Arial"/>
            </a:endParaRPr>
          </a:p>
        </p:txBody>
      </p:sp>
    </p:spTree>
  </p:cSld>
  <mc:AlternateContent>
    <mc:Choice Requires="p14">
      <p:transition spd="slow" p14:dur="2000"/>
    </mc:Choice>
    <mc:Fallback>
      <p:transition spd="slow"/>
    </mc:Fallback>
  </mc:AlternateContent>
</p:sld>
</file>

<file path=ppt/slides/slide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4" name="TextShape 1"/>
          <p:cNvSpPr txBox="1"/>
          <p:nvPr/>
        </p:nvSpPr>
        <p:spPr>
          <a:xfrm>
            <a:off x="496080" y="124920"/>
            <a:ext cx="9071640" cy="509760"/>
          </a:xfrm>
          <a:prstGeom prst="rect">
            <a:avLst/>
          </a:prstGeom>
          <a:noFill/>
          <a:ln>
            <a:noFill/>
          </a:ln>
        </p:spPr>
        <p:txBody>
          <a:bodyPr lIns="0" rIns="0" tIns="0" bIns="0" anchor="ctr">
            <a:noAutofit/>
          </a:bodyPr>
          <a:p>
            <a:pPr algn="ctr"/>
            <a:r>
              <a:rPr b="0" lang="en-US" sz="3300" spc="-1" strike="noStrike">
                <a:latin typeface="Arial"/>
              </a:rPr>
              <a:t>Analysis steps: Full Monte Carlo</a:t>
            </a:r>
            <a:endParaRPr b="0" lang="en-US" sz="3300" spc="-1" strike="noStrike">
              <a:latin typeface="Arial"/>
            </a:endParaRPr>
          </a:p>
        </p:txBody>
      </p:sp>
      <p:grpSp>
        <p:nvGrpSpPr>
          <p:cNvPr id="1745" name="Group 2"/>
          <p:cNvGrpSpPr/>
          <p:nvPr/>
        </p:nvGrpSpPr>
        <p:grpSpPr>
          <a:xfrm>
            <a:off x="79560" y="993240"/>
            <a:ext cx="1216080" cy="390960"/>
            <a:chOff x="79560" y="993240"/>
            <a:chExt cx="1216080" cy="390960"/>
          </a:xfrm>
        </p:grpSpPr>
        <p:sp>
          <p:nvSpPr>
            <p:cNvPr id="1746" name="CustomShape 3"/>
            <p:cNvSpPr/>
            <p:nvPr/>
          </p:nvSpPr>
          <p:spPr>
            <a:xfrm>
              <a:off x="132840" y="993240"/>
              <a:ext cx="1130040" cy="390960"/>
            </a:xfrm>
            <a:custGeom>
              <a:avLst/>
              <a:gdLst/>
              <a:ahLst/>
              <a:rect l="0" t="0" r="r" b="b"/>
              <a:pathLst>
                <a:path w="3141" h="1088">
                  <a:moveTo>
                    <a:pt x="181" y="0"/>
                  </a:moveTo>
                  <a:lnTo>
                    <a:pt x="181" y="0"/>
                  </a:lnTo>
                  <a:cubicBezTo>
                    <a:pt x="149" y="0"/>
                    <a:pt x="118" y="8"/>
                    <a:pt x="91" y="24"/>
                  </a:cubicBezTo>
                  <a:cubicBezTo>
                    <a:pt x="63" y="40"/>
                    <a:pt x="40" y="63"/>
                    <a:pt x="24" y="91"/>
                  </a:cubicBezTo>
                  <a:cubicBezTo>
                    <a:pt x="8" y="118"/>
                    <a:pt x="0" y="149"/>
                    <a:pt x="0" y="181"/>
                  </a:cubicBezTo>
                  <a:lnTo>
                    <a:pt x="0" y="905"/>
                  </a:lnTo>
                  <a:lnTo>
                    <a:pt x="0" y="906"/>
                  </a:lnTo>
                  <a:cubicBezTo>
                    <a:pt x="0" y="938"/>
                    <a:pt x="8" y="969"/>
                    <a:pt x="24" y="996"/>
                  </a:cubicBezTo>
                  <a:cubicBezTo>
                    <a:pt x="40" y="1024"/>
                    <a:pt x="63" y="1047"/>
                    <a:pt x="91" y="1063"/>
                  </a:cubicBezTo>
                  <a:cubicBezTo>
                    <a:pt x="118" y="1079"/>
                    <a:pt x="149" y="1087"/>
                    <a:pt x="181" y="1087"/>
                  </a:cubicBezTo>
                  <a:lnTo>
                    <a:pt x="2958" y="1087"/>
                  </a:lnTo>
                  <a:lnTo>
                    <a:pt x="2959" y="1087"/>
                  </a:lnTo>
                  <a:cubicBezTo>
                    <a:pt x="2991" y="1087"/>
                    <a:pt x="3022" y="1079"/>
                    <a:pt x="3049" y="1063"/>
                  </a:cubicBezTo>
                  <a:cubicBezTo>
                    <a:pt x="3077" y="1047"/>
                    <a:pt x="3100" y="1024"/>
                    <a:pt x="3116" y="996"/>
                  </a:cubicBezTo>
                  <a:cubicBezTo>
                    <a:pt x="3132" y="969"/>
                    <a:pt x="3140" y="938"/>
                    <a:pt x="3140" y="906"/>
                  </a:cubicBezTo>
                  <a:lnTo>
                    <a:pt x="3140" y="181"/>
                  </a:lnTo>
                  <a:lnTo>
                    <a:pt x="3140" y="181"/>
                  </a:lnTo>
                  <a:lnTo>
                    <a:pt x="3140" y="181"/>
                  </a:lnTo>
                  <a:cubicBezTo>
                    <a:pt x="3140" y="149"/>
                    <a:pt x="3132" y="118"/>
                    <a:pt x="3116" y="91"/>
                  </a:cubicBezTo>
                  <a:cubicBezTo>
                    <a:pt x="3100" y="63"/>
                    <a:pt x="3077" y="40"/>
                    <a:pt x="3049" y="24"/>
                  </a:cubicBezTo>
                  <a:cubicBezTo>
                    <a:pt x="3022" y="8"/>
                    <a:pt x="2991" y="0"/>
                    <a:pt x="2959" y="0"/>
                  </a:cubicBezTo>
                  <a:lnTo>
                    <a:pt x="181" y="0"/>
                  </a:lnTo>
                </a:path>
              </a:pathLst>
            </a:custGeom>
            <a:solidFill>
              <a:srgbClr val="e6ff00"/>
            </a:solidFill>
            <a:ln>
              <a:solidFill>
                <a:srgbClr val="3465a4"/>
              </a:solidFill>
            </a:ln>
          </p:spPr>
          <p:style>
            <a:lnRef idx="0"/>
            <a:fillRef idx="0"/>
            <a:effectRef idx="0"/>
            <a:fontRef idx="minor"/>
          </p:style>
        </p:sp>
        <p:sp>
          <p:nvSpPr>
            <p:cNvPr id="1747" name="TextShape 4"/>
            <p:cNvSpPr txBox="1"/>
            <p:nvPr/>
          </p:nvSpPr>
          <p:spPr>
            <a:xfrm>
              <a:off x="79560" y="995760"/>
              <a:ext cx="1216080" cy="373680"/>
            </a:xfrm>
            <a:prstGeom prst="rect">
              <a:avLst/>
            </a:prstGeom>
            <a:noFill/>
            <a:ln>
              <a:noFill/>
            </a:ln>
          </p:spPr>
          <p:txBody>
            <a:bodyPr lIns="90000" rIns="90000" tIns="45000" bIns="45000">
              <a:noAutofit/>
            </a:bodyPr>
            <a:p>
              <a:pPr algn="ctr"/>
              <a:r>
                <a:rPr b="0" lang="en-US" sz="2000" spc="-1" strike="noStrike">
                  <a:latin typeface="Arial"/>
                </a:rPr>
                <a:t>Particles</a:t>
              </a:r>
              <a:endParaRPr b="0" lang="en-US" sz="2000" spc="-1" strike="noStrike">
                <a:latin typeface="Arial"/>
              </a:endParaRPr>
            </a:p>
          </p:txBody>
        </p:sp>
      </p:grpSp>
      <p:grpSp>
        <p:nvGrpSpPr>
          <p:cNvPr id="1748" name="Group 5"/>
          <p:cNvGrpSpPr/>
          <p:nvPr/>
        </p:nvGrpSpPr>
        <p:grpSpPr>
          <a:xfrm>
            <a:off x="3060360" y="858600"/>
            <a:ext cx="1392120" cy="671400"/>
            <a:chOff x="3060360" y="858600"/>
            <a:chExt cx="1392120" cy="671400"/>
          </a:xfrm>
        </p:grpSpPr>
        <p:sp>
          <p:nvSpPr>
            <p:cNvPr id="1749" name="CustomShape 6"/>
            <p:cNvSpPr/>
            <p:nvPr/>
          </p:nvSpPr>
          <p:spPr>
            <a:xfrm>
              <a:off x="3083760" y="866520"/>
              <a:ext cx="1368720" cy="663480"/>
            </a:xfrm>
            <a:custGeom>
              <a:avLst/>
              <a:gdLst/>
              <a:ahLst/>
              <a:rect l="0" t="0" r="r" b="b"/>
              <a:pathLst>
                <a:path w="3804" h="1845">
                  <a:moveTo>
                    <a:pt x="307" y="0"/>
                  </a:moveTo>
                  <a:lnTo>
                    <a:pt x="307" y="0"/>
                  </a:lnTo>
                  <a:cubicBezTo>
                    <a:pt x="253" y="0"/>
                    <a:pt x="200" y="14"/>
                    <a:pt x="154" y="41"/>
                  </a:cubicBezTo>
                  <a:cubicBezTo>
                    <a:pt x="107" y="68"/>
                    <a:pt x="68" y="107"/>
                    <a:pt x="41" y="154"/>
                  </a:cubicBezTo>
                  <a:cubicBezTo>
                    <a:pt x="14" y="200"/>
                    <a:pt x="0" y="253"/>
                    <a:pt x="0" y="307"/>
                  </a:cubicBezTo>
                  <a:lnTo>
                    <a:pt x="0" y="1536"/>
                  </a:lnTo>
                  <a:lnTo>
                    <a:pt x="0" y="1537"/>
                  </a:lnTo>
                  <a:cubicBezTo>
                    <a:pt x="0" y="1591"/>
                    <a:pt x="14" y="1644"/>
                    <a:pt x="41" y="1690"/>
                  </a:cubicBezTo>
                  <a:cubicBezTo>
                    <a:pt x="68" y="1737"/>
                    <a:pt x="107" y="1776"/>
                    <a:pt x="154" y="1803"/>
                  </a:cubicBezTo>
                  <a:cubicBezTo>
                    <a:pt x="200" y="1830"/>
                    <a:pt x="253" y="1844"/>
                    <a:pt x="307" y="1844"/>
                  </a:cubicBezTo>
                  <a:lnTo>
                    <a:pt x="3495" y="1844"/>
                  </a:lnTo>
                  <a:lnTo>
                    <a:pt x="3496" y="1844"/>
                  </a:lnTo>
                  <a:cubicBezTo>
                    <a:pt x="3550" y="1844"/>
                    <a:pt x="3603" y="1830"/>
                    <a:pt x="3649" y="1803"/>
                  </a:cubicBezTo>
                  <a:cubicBezTo>
                    <a:pt x="3696" y="1776"/>
                    <a:pt x="3735" y="1737"/>
                    <a:pt x="3762" y="1690"/>
                  </a:cubicBezTo>
                  <a:cubicBezTo>
                    <a:pt x="3789" y="1644"/>
                    <a:pt x="3803" y="1591"/>
                    <a:pt x="3803" y="1537"/>
                  </a:cubicBezTo>
                  <a:lnTo>
                    <a:pt x="3802" y="307"/>
                  </a:lnTo>
                  <a:lnTo>
                    <a:pt x="3803" y="307"/>
                  </a:lnTo>
                  <a:lnTo>
                    <a:pt x="3803" y="307"/>
                  </a:lnTo>
                  <a:cubicBezTo>
                    <a:pt x="3803" y="253"/>
                    <a:pt x="3789" y="200"/>
                    <a:pt x="3762" y="154"/>
                  </a:cubicBezTo>
                  <a:cubicBezTo>
                    <a:pt x="3735" y="107"/>
                    <a:pt x="3696" y="68"/>
                    <a:pt x="3649" y="41"/>
                  </a:cubicBezTo>
                  <a:cubicBezTo>
                    <a:pt x="3603" y="14"/>
                    <a:pt x="3550" y="0"/>
                    <a:pt x="3496" y="0"/>
                  </a:cubicBezTo>
                  <a:lnTo>
                    <a:pt x="307" y="0"/>
                  </a:lnTo>
                </a:path>
              </a:pathLst>
            </a:custGeom>
            <a:solidFill>
              <a:srgbClr val="7da647"/>
            </a:solidFill>
            <a:ln>
              <a:solidFill>
                <a:srgbClr val="3465a4"/>
              </a:solidFill>
            </a:ln>
          </p:spPr>
          <p:style>
            <a:lnRef idx="0"/>
            <a:fillRef idx="0"/>
            <a:effectRef idx="0"/>
            <a:fontRef idx="minor"/>
          </p:style>
        </p:sp>
        <p:sp>
          <p:nvSpPr>
            <p:cNvPr id="1750" name="TextShape 7"/>
            <p:cNvSpPr txBox="1"/>
            <p:nvPr/>
          </p:nvSpPr>
          <p:spPr>
            <a:xfrm>
              <a:off x="3060360" y="858600"/>
              <a:ext cx="1392120" cy="657000"/>
            </a:xfrm>
            <a:prstGeom prst="rect">
              <a:avLst/>
            </a:prstGeom>
            <a:noFill/>
            <a:ln>
              <a:noFill/>
            </a:ln>
          </p:spPr>
          <p:txBody>
            <a:bodyPr lIns="90000" rIns="90000" tIns="45000" bIns="45000">
              <a:noAutofit/>
            </a:bodyPr>
            <a:p>
              <a:pPr algn="ctr"/>
              <a:r>
                <a:rPr b="0" lang="en-US" sz="2000" spc="-1" strike="noStrike">
                  <a:latin typeface="Arial"/>
                </a:rPr>
                <a:t>Jet finding algorithm</a:t>
              </a:r>
              <a:endParaRPr b="0" lang="en-US" sz="2000" spc="-1" strike="noStrike">
                <a:latin typeface="Arial"/>
              </a:endParaRPr>
            </a:p>
          </p:txBody>
        </p:sp>
      </p:grpSp>
      <p:grpSp>
        <p:nvGrpSpPr>
          <p:cNvPr id="1751" name="Group 8"/>
          <p:cNvGrpSpPr/>
          <p:nvPr/>
        </p:nvGrpSpPr>
        <p:grpSpPr>
          <a:xfrm>
            <a:off x="5184360" y="843840"/>
            <a:ext cx="1624680" cy="670680"/>
            <a:chOff x="5184360" y="843840"/>
            <a:chExt cx="1624680" cy="670680"/>
          </a:xfrm>
        </p:grpSpPr>
        <p:sp>
          <p:nvSpPr>
            <p:cNvPr id="1752" name="CustomShape 9"/>
            <p:cNvSpPr/>
            <p:nvPr/>
          </p:nvSpPr>
          <p:spPr>
            <a:xfrm>
              <a:off x="5184360" y="882360"/>
              <a:ext cx="1624680" cy="632160"/>
            </a:xfrm>
            <a:custGeom>
              <a:avLst/>
              <a:gdLst/>
              <a:ahLst/>
              <a:rect l="0" t="0" r="r" b="b"/>
              <a:pathLst>
                <a:path w="4515" h="1758">
                  <a:moveTo>
                    <a:pt x="292" y="0"/>
                  </a:moveTo>
                  <a:lnTo>
                    <a:pt x="293" y="0"/>
                  </a:lnTo>
                  <a:cubicBezTo>
                    <a:pt x="241" y="0"/>
                    <a:pt x="191" y="14"/>
                    <a:pt x="146" y="39"/>
                  </a:cubicBezTo>
                  <a:cubicBezTo>
                    <a:pt x="102" y="65"/>
                    <a:pt x="65" y="102"/>
                    <a:pt x="39" y="146"/>
                  </a:cubicBezTo>
                  <a:cubicBezTo>
                    <a:pt x="14" y="191"/>
                    <a:pt x="0" y="241"/>
                    <a:pt x="0" y="293"/>
                  </a:cubicBezTo>
                  <a:lnTo>
                    <a:pt x="0" y="1464"/>
                  </a:lnTo>
                  <a:lnTo>
                    <a:pt x="0" y="1464"/>
                  </a:lnTo>
                  <a:cubicBezTo>
                    <a:pt x="0" y="1516"/>
                    <a:pt x="14" y="1566"/>
                    <a:pt x="39" y="1611"/>
                  </a:cubicBezTo>
                  <a:cubicBezTo>
                    <a:pt x="65" y="1655"/>
                    <a:pt x="102" y="1692"/>
                    <a:pt x="146" y="1718"/>
                  </a:cubicBezTo>
                  <a:cubicBezTo>
                    <a:pt x="191" y="1743"/>
                    <a:pt x="241" y="1757"/>
                    <a:pt x="293" y="1757"/>
                  </a:cubicBezTo>
                  <a:lnTo>
                    <a:pt x="4221" y="1757"/>
                  </a:lnTo>
                  <a:lnTo>
                    <a:pt x="4221" y="1757"/>
                  </a:lnTo>
                  <a:cubicBezTo>
                    <a:pt x="4273" y="1757"/>
                    <a:pt x="4323" y="1743"/>
                    <a:pt x="4368" y="1718"/>
                  </a:cubicBezTo>
                  <a:cubicBezTo>
                    <a:pt x="4412" y="1692"/>
                    <a:pt x="4449" y="1655"/>
                    <a:pt x="4475" y="1611"/>
                  </a:cubicBezTo>
                  <a:cubicBezTo>
                    <a:pt x="4500" y="1566"/>
                    <a:pt x="4514" y="1516"/>
                    <a:pt x="4514" y="1464"/>
                  </a:cubicBezTo>
                  <a:lnTo>
                    <a:pt x="4514" y="292"/>
                  </a:lnTo>
                  <a:lnTo>
                    <a:pt x="4514" y="293"/>
                  </a:lnTo>
                  <a:lnTo>
                    <a:pt x="4514" y="293"/>
                  </a:lnTo>
                  <a:cubicBezTo>
                    <a:pt x="4514" y="241"/>
                    <a:pt x="4500" y="191"/>
                    <a:pt x="4475" y="146"/>
                  </a:cubicBezTo>
                  <a:cubicBezTo>
                    <a:pt x="4449" y="102"/>
                    <a:pt x="4412" y="65"/>
                    <a:pt x="4368" y="39"/>
                  </a:cubicBezTo>
                  <a:cubicBezTo>
                    <a:pt x="4323" y="14"/>
                    <a:pt x="4273" y="0"/>
                    <a:pt x="4221" y="0"/>
                  </a:cubicBezTo>
                  <a:lnTo>
                    <a:pt x="292" y="0"/>
                  </a:lnTo>
                </a:path>
              </a:pathLst>
            </a:custGeom>
            <a:solidFill>
              <a:srgbClr val="9966cc"/>
            </a:solidFill>
            <a:ln>
              <a:solidFill>
                <a:srgbClr val="3465a4"/>
              </a:solidFill>
            </a:ln>
          </p:spPr>
          <p:style>
            <a:lnRef idx="0"/>
            <a:fillRef idx="0"/>
            <a:effectRef idx="0"/>
            <a:fontRef idx="minor"/>
          </p:style>
        </p:sp>
        <p:sp>
          <p:nvSpPr>
            <p:cNvPr id="1753" name="TextShape 10"/>
            <p:cNvSpPr txBox="1"/>
            <p:nvPr/>
          </p:nvSpPr>
          <p:spPr>
            <a:xfrm>
              <a:off x="5270400" y="843840"/>
              <a:ext cx="1502640" cy="657000"/>
            </a:xfrm>
            <a:prstGeom prst="rect">
              <a:avLst/>
            </a:prstGeom>
            <a:noFill/>
            <a:ln>
              <a:noFill/>
            </a:ln>
          </p:spPr>
          <p:txBody>
            <a:bodyPr lIns="90000" rIns="90000" tIns="45000" bIns="45000">
              <a:noAutofit/>
            </a:bodyPr>
            <a:p>
              <a:pPr algn="ctr"/>
              <a:r>
                <a:rPr b="0" lang="en-US" sz="2000" spc="-1" strike="noStrike">
                  <a:latin typeface="Arial"/>
                </a:rPr>
                <a:t>Jet candidates</a:t>
              </a:r>
              <a:endParaRPr b="0" lang="en-US" sz="2000" spc="-1" strike="noStrike">
                <a:latin typeface="Arial"/>
              </a:endParaRPr>
            </a:p>
          </p:txBody>
        </p:sp>
      </p:grpSp>
      <p:cxnSp>
        <p:nvCxnSpPr>
          <p:cNvPr id="1754" name="Line 11"/>
          <p:cNvCxnSpPr>
            <a:stCxn id="1745" idx="3"/>
            <a:endCxn id="1748" idx="1"/>
          </p:cNvCxnSpPr>
          <p:nvPr/>
        </p:nvCxnSpPr>
        <p:spPr>
          <a:xfrm>
            <a:off x="1295640" y="1188720"/>
            <a:ext cx="1765080" cy="5760"/>
          </a:xfrm>
          <a:prstGeom prst="straightConnector1">
            <a:avLst/>
          </a:prstGeom>
          <a:ln w="54720">
            <a:solidFill>
              <a:srgbClr val="808080"/>
            </a:solidFill>
            <a:round/>
            <a:tailEnd len="med" type="triangle" w="med"/>
          </a:ln>
        </p:spPr>
      </p:cxnSp>
      <p:cxnSp>
        <p:nvCxnSpPr>
          <p:cNvPr id="1755" name="Line 12"/>
          <p:cNvCxnSpPr>
            <a:endCxn id="1751" idx="1"/>
          </p:cNvCxnSpPr>
          <p:nvPr/>
        </p:nvCxnSpPr>
        <p:spPr>
          <a:xfrm flipV="1">
            <a:off x="4452480" y="1179000"/>
            <a:ext cx="732240" cy="33480"/>
          </a:xfrm>
          <a:prstGeom prst="straightConnector1">
            <a:avLst/>
          </a:prstGeom>
          <a:ln w="54720">
            <a:solidFill>
              <a:srgbClr val="808080"/>
            </a:solidFill>
            <a:round/>
            <a:tailEnd len="med" type="triangle" w="med"/>
          </a:ln>
        </p:spPr>
      </p:cxnSp>
      <p:grpSp>
        <p:nvGrpSpPr>
          <p:cNvPr id="1756" name="Group 13"/>
          <p:cNvGrpSpPr/>
          <p:nvPr/>
        </p:nvGrpSpPr>
        <p:grpSpPr>
          <a:xfrm>
            <a:off x="7439040" y="765000"/>
            <a:ext cx="1828440" cy="780840"/>
            <a:chOff x="7439040" y="765000"/>
            <a:chExt cx="1828440" cy="780840"/>
          </a:xfrm>
        </p:grpSpPr>
        <p:sp>
          <p:nvSpPr>
            <p:cNvPr id="1757" name="CustomShape 14"/>
            <p:cNvSpPr/>
            <p:nvPr/>
          </p:nvSpPr>
          <p:spPr>
            <a:xfrm>
              <a:off x="7439040" y="765000"/>
              <a:ext cx="1765800" cy="780840"/>
            </a:xfrm>
            <a:custGeom>
              <a:avLst/>
              <a:gdLst/>
              <a:ahLst/>
              <a:rect l="0" t="0" r="r" b="b"/>
              <a:pathLst>
                <a:path w="4907" h="2171">
                  <a:moveTo>
                    <a:pt x="361" y="0"/>
                  </a:moveTo>
                  <a:lnTo>
                    <a:pt x="362" y="0"/>
                  </a:lnTo>
                  <a:cubicBezTo>
                    <a:pt x="298" y="0"/>
                    <a:pt x="236" y="17"/>
                    <a:pt x="181" y="48"/>
                  </a:cubicBezTo>
                  <a:cubicBezTo>
                    <a:pt x="126" y="80"/>
                    <a:pt x="80" y="126"/>
                    <a:pt x="48" y="181"/>
                  </a:cubicBezTo>
                  <a:cubicBezTo>
                    <a:pt x="17" y="236"/>
                    <a:pt x="0" y="298"/>
                    <a:pt x="0" y="362"/>
                  </a:cubicBezTo>
                  <a:lnTo>
                    <a:pt x="0" y="1808"/>
                  </a:lnTo>
                  <a:lnTo>
                    <a:pt x="0" y="1808"/>
                  </a:lnTo>
                  <a:cubicBezTo>
                    <a:pt x="0" y="1872"/>
                    <a:pt x="17" y="1934"/>
                    <a:pt x="48" y="1989"/>
                  </a:cubicBezTo>
                  <a:cubicBezTo>
                    <a:pt x="80" y="2044"/>
                    <a:pt x="126" y="2090"/>
                    <a:pt x="181" y="2122"/>
                  </a:cubicBezTo>
                  <a:cubicBezTo>
                    <a:pt x="236" y="2153"/>
                    <a:pt x="298" y="2170"/>
                    <a:pt x="362" y="2170"/>
                  </a:cubicBezTo>
                  <a:lnTo>
                    <a:pt x="4544" y="2170"/>
                  </a:lnTo>
                  <a:lnTo>
                    <a:pt x="4544" y="2170"/>
                  </a:lnTo>
                  <a:cubicBezTo>
                    <a:pt x="4608" y="2170"/>
                    <a:pt x="4670" y="2153"/>
                    <a:pt x="4725" y="2122"/>
                  </a:cubicBezTo>
                  <a:cubicBezTo>
                    <a:pt x="4780" y="2090"/>
                    <a:pt x="4826" y="2044"/>
                    <a:pt x="4858" y="1989"/>
                  </a:cubicBezTo>
                  <a:cubicBezTo>
                    <a:pt x="4889" y="1934"/>
                    <a:pt x="4906" y="1872"/>
                    <a:pt x="4906" y="1808"/>
                  </a:cubicBezTo>
                  <a:lnTo>
                    <a:pt x="4906" y="361"/>
                  </a:lnTo>
                  <a:lnTo>
                    <a:pt x="4906" y="362"/>
                  </a:lnTo>
                  <a:lnTo>
                    <a:pt x="4906" y="362"/>
                  </a:lnTo>
                  <a:cubicBezTo>
                    <a:pt x="4906" y="298"/>
                    <a:pt x="4889" y="236"/>
                    <a:pt x="4858" y="181"/>
                  </a:cubicBezTo>
                  <a:cubicBezTo>
                    <a:pt x="4826" y="126"/>
                    <a:pt x="4780" y="80"/>
                    <a:pt x="4725" y="48"/>
                  </a:cubicBezTo>
                  <a:cubicBezTo>
                    <a:pt x="4670" y="17"/>
                    <a:pt x="4608" y="0"/>
                    <a:pt x="4544" y="0"/>
                  </a:cubicBezTo>
                  <a:lnTo>
                    <a:pt x="361" y="0"/>
                  </a:lnTo>
                </a:path>
              </a:pathLst>
            </a:custGeom>
            <a:solidFill>
              <a:srgbClr val="00bfff"/>
            </a:solidFill>
            <a:ln>
              <a:solidFill>
                <a:srgbClr val="3465a4"/>
              </a:solidFill>
            </a:ln>
          </p:spPr>
          <p:style>
            <a:lnRef idx="0"/>
            <a:fillRef idx="0"/>
            <a:effectRef idx="0"/>
            <a:fontRef idx="minor"/>
          </p:style>
        </p:sp>
        <p:sp>
          <p:nvSpPr>
            <p:cNvPr id="1758" name="TextShape 15"/>
            <p:cNvSpPr txBox="1"/>
            <p:nvPr/>
          </p:nvSpPr>
          <p:spPr>
            <a:xfrm>
              <a:off x="7518600" y="858600"/>
              <a:ext cx="1748880" cy="657000"/>
            </a:xfrm>
            <a:prstGeom prst="rect">
              <a:avLst/>
            </a:prstGeom>
            <a:noFill/>
            <a:ln>
              <a:noFill/>
            </a:ln>
          </p:spPr>
          <p:txBody>
            <a:bodyPr lIns="90000" rIns="90000" tIns="45000" bIns="45000">
              <a:noAutofit/>
            </a:bodyPr>
            <a:p>
              <a:pPr algn="ctr"/>
              <a:r>
                <a:rPr b="0" lang="en-US" sz="2000" spc="-1" strike="noStrike">
                  <a:latin typeface="Arial"/>
                </a:rPr>
                <a:t>Background subtraction</a:t>
              </a:r>
              <a:endParaRPr b="0" lang="en-US" sz="2000" spc="-1" strike="noStrike">
                <a:latin typeface="Arial"/>
              </a:endParaRPr>
            </a:p>
          </p:txBody>
        </p:sp>
      </p:grpSp>
      <p:cxnSp>
        <p:nvCxnSpPr>
          <p:cNvPr id="1759" name="Line 16"/>
          <p:cNvCxnSpPr>
            <a:stCxn id="1751" idx="3"/>
            <a:endCxn id="1756" idx="1"/>
          </p:cNvCxnSpPr>
          <p:nvPr/>
        </p:nvCxnSpPr>
        <p:spPr>
          <a:xfrm flipV="1">
            <a:off x="6809040" y="1155240"/>
            <a:ext cx="630360" cy="24120"/>
          </a:xfrm>
          <a:prstGeom prst="straightConnector1">
            <a:avLst/>
          </a:prstGeom>
          <a:ln w="54720">
            <a:solidFill>
              <a:srgbClr val="808080"/>
            </a:solidFill>
            <a:round/>
            <a:tailEnd len="med" type="triangle" w="med"/>
          </a:ln>
        </p:spPr>
      </p:cxnSp>
      <p:grpSp>
        <p:nvGrpSpPr>
          <p:cNvPr id="1760" name="Group 17"/>
          <p:cNvGrpSpPr/>
          <p:nvPr/>
        </p:nvGrpSpPr>
        <p:grpSpPr>
          <a:xfrm>
            <a:off x="100800" y="2220840"/>
            <a:ext cx="2249640" cy="3049920"/>
            <a:chOff x="100800" y="2220840"/>
            <a:chExt cx="2249640" cy="3049920"/>
          </a:xfrm>
        </p:grpSpPr>
        <p:sp>
          <p:nvSpPr>
            <p:cNvPr id="1761" name="CustomShape 18"/>
            <p:cNvSpPr/>
            <p:nvPr/>
          </p:nvSpPr>
          <p:spPr>
            <a:xfrm>
              <a:off x="100800" y="2220840"/>
              <a:ext cx="2249640" cy="3049920"/>
            </a:xfrm>
            <a:custGeom>
              <a:avLst/>
              <a:gdLst/>
              <a:ahLst/>
              <a:rect l="0" t="0" r="r" b="b"/>
              <a:pathLst>
                <a:path w="6251" h="8474">
                  <a:moveTo>
                    <a:pt x="1041" y="0"/>
                  </a:moveTo>
                  <a:lnTo>
                    <a:pt x="1042" y="0"/>
                  </a:lnTo>
                  <a:cubicBezTo>
                    <a:pt x="859" y="0"/>
                    <a:pt x="679" y="48"/>
                    <a:pt x="521" y="140"/>
                  </a:cubicBezTo>
                  <a:cubicBezTo>
                    <a:pt x="362" y="231"/>
                    <a:pt x="231" y="362"/>
                    <a:pt x="140" y="521"/>
                  </a:cubicBezTo>
                  <a:cubicBezTo>
                    <a:pt x="48" y="679"/>
                    <a:pt x="0" y="859"/>
                    <a:pt x="0" y="1042"/>
                  </a:cubicBezTo>
                  <a:lnTo>
                    <a:pt x="0" y="7431"/>
                  </a:lnTo>
                  <a:lnTo>
                    <a:pt x="0" y="7431"/>
                  </a:lnTo>
                  <a:cubicBezTo>
                    <a:pt x="0" y="7614"/>
                    <a:pt x="48" y="7794"/>
                    <a:pt x="140" y="7952"/>
                  </a:cubicBezTo>
                  <a:cubicBezTo>
                    <a:pt x="231" y="8111"/>
                    <a:pt x="362" y="8242"/>
                    <a:pt x="521" y="8333"/>
                  </a:cubicBezTo>
                  <a:cubicBezTo>
                    <a:pt x="679" y="8425"/>
                    <a:pt x="859" y="8473"/>
                    <a:pt x="1042" y="8473"/>
                  </a:cubicBezTo>
                  <a:lnTo>
                    <a:pt x="5208" y="8473"/>
                  </a:lnTo>
                  <a:lnTo>
                    <a:pt x="5208" y="8473"/>
                  </a:lnTo>
                  <a:cubicBezTo>
                    <a:pt x="5391" y="8473"/>
                    <a:pt x="5571" y="8425"/>
                    <a:pt x="5729" y="8333"/>
                  </a:cubicBezTo>
                  <a:cubicBezTo>
                    <a:pt x="5888" y="8242"/>
                    <a:pt x="6019" y="8111"/>
                    <a:pt x="6110" y="7952"/>
                  </a:cubicBezTo>
                  <a:cubicBezTo>
                    <a:pt x="6202" y="7794"/>
                    <a:pt x="6250" y="7614"/>
                    <a:pt x="6250" y="7431"/>
                  </a:cubicBezTo>
                  <a:lnTo>
                    <a:pt x="6250" y="1041"/>
                  </a:lnTo>
                  <a:lnTo>
                    <a:pt x="6250" y="1042"/>
                  </a:lnTo>
                  <a:lnTo>
                    <a:pt x="6250" y="1042"/>
                  </a:lnTo>
                  <a:cubicBezTo>
                    <a:pt x="6250" y="859"/>
                    <a:pt x="6202" y="679"/>
                    <a:pt x="6110" y="521"/>
                  </a:cubicBezTo>
                  <a:cubicBezTo>
                    <a:pt x="6019" y="362"/>
                    <a:pt x="5888" y="231"/>
                    <a:pt x="5729" y="140"/>
                  </a:cubicBezTo>
                  <a:cubicBezTo>
                    <a:pt x="5571" y="48"/>
                    <a:pt x="5391" y="0"/>
                    <a:pt x="5208" y="0"/>
                  </a:cubicBezTo>
                  <a:lnTo>
                    <a:pt x="1041" y="0"/>
                  </a:lnTo>
                </a:path>
              </a:pathLst>
            </a:custGeom>
            <a:solidFill>
              <a:srgbClr val="98fb98"/>
            </a:solidFill>
            <a:ln>
              <a:solidFill>
                <a:srgbClr val="3465a4"/>
              </a:solidFill>
            </a:ln>
          </p:spPr>
          <p:style>
            <a:lnRef idx="0"/>
            <a:fillRef idx="0"/>
            <a:effectRef idx="0"/>
            <a:fontRef idx="minor"/>
          </p:style>
        </p:sp>
        <p:pic>
          <p:nvPicPr>
            <p:cNvPr id="1762" name="Picture 7_0" descr=""/>
            <p:cNvPicPr/>
            <p:nvPr/>
          </p:nvPicPr>
          <p:blipFill>
            <a:blip r:embed="rId1"/>
            <a:srcRect l="6825" t="3617" r="7480" b="31243"/>
            <a:stretch/>
          </p:blipFill>
          <p:spPr>
            <a:xfrm>
              <a:off x="263520" y="2471040"/>
              <a:ext cx="1883520" cy="2158560"/>
            </a:xfrm>
            <a:prstGeom prst="rect">
              <a:avLst/>
            </a:prstGeom>
            <a:ln>
              <a:noFill/>
            </a:ln>
          </p:spPr>
        </p:pic>
        <p:sp>
          <p:nvSpPr>
            <p:cNvPr id="1763" name="TextShape 19"/>
            <p:cNvSpPr txBox="1"/>
            <p:nvPr/>
          </p:nvSpPr>
          <p:spPr>
            <a:xfrm>
              <a:off x="186120" y="4617360"/>
              <a:ext cx="2090520" cy="515880"/>
            </a:xfrm>
            <a:prstGeom prst="rect">
              <a:avLst/>
            </a:prstGeom>
            <a:noFill/>
            <a:ln>
              <a:noFill/>
            </a:ln>
          </p:spPr>
          <p:txBody>
            <a:bodyPr lIns="90000" rIns="90000" tIns="45000" bIns="45000">
              <a:noAutofit/>
            </a:bodyPr>
            <a:p>
              <a:r>
                <a:rPr b="0" lang="en-US" sz="1500" spc="-1" strike="noStrike">
                  <a:latin typeface="Arial"/>
                </a:rPr>
                <a:t>Jet spectrum smeared by energy resolution</a:t>
              </a:r>
              <a:endParaRPr b="0" lang="en-US" sz="1500" spc="-1" strike="noStrike">
                <a:latin typeface="Arial"/>
              </a:endParaRPr>
            </a:p>
          </p:txBody>
        </p:sp>
      </p:grpSp>
      <p:cxnSp>
        <p:nvCxnSpPr>
          <p:cNvPr id="1764" name="Line 20"/>
          <p:cNvCxnSpPr>
            <a:stCxn id="1756" idx="2"/>
            <a:endCxn id="1760" idx="0"/>
          </p:cNvCxnSpPr>
          <p:nvPr/>
        </p:nvCxnSpPr>
        <p:spPr>
          <a:xfrm flipH="1">
            <a:off x="1225440" y="1545840"/>
            <a:ext cx="7128000" cy="675360"/>
          </a:xfrm>
          <a:prstGeom prst="straightConnector1">
            <a:avLst/>
          </a:prstGeom>
          <a:ln w="54720">
            <a:solidFill>
              <a:srgbClr val="808080"/>
            </a:solidFill>
            <a:round/>
            <a:tailEnd len="med" type="triangle" w="med"/>
          </a:ln>
        </p:spPr>
      </p:cxnSp>
      <p:grpSp>
        <p:nvGrpSpPr>
          <p:cNvPr id="1765" name="Group 21"/>
          <p:cNvGrpSpPr/>
          <p:nvPr/>
        </p:nvGrpSpPr>
        <p:grpSpPr>
          <a:xfrm>
            <a:off x="2697480" y="1942200"/>
            <a:ext cx="3489840" cy="3336120"/>
            <a:chOff x="2697480" y="1942200"/>
            <a:chExt cx="3489840" cy="3336120"/>
          </a:xfrm>
        </p:grpSpPr>
        <p:sp>
          <p:nvSpPr>
            <p:cNvPr id="1766" name="CustomShape 22"/>
            <p:cNvSpPr/>
            <p:nvPr/>
          </p:nvSpPr>
          <p:spPr>
            <a:xfrm>
              <a:off x="2697480" y="1942200"/>
              <a:ext cx="3489840" cy="3302280"/>
            </a:xfrm>
            <a:custGeom>
              <a:avLst/>
              <a:gdLst/>
              <a:ahLst/>
              <a:rect l="0" t="0" r="r" b="b"/>
              <a:pathLst>
                <a:path w="9696" h="9175">
                  <a:moveTo>
                    <a:pt x="1529" y="0"/>
                  </a:moveTo>
                  <a:lnTo>
                    <a:pt x="1529" y="0"/>
                  </a:lnTo>
                  <a:cubicBezTo>
                    <a:pt x="1261" y="0"/>
                    <a:pt x="997" y="71"/>
                    <a:pt x="765" y="205"/>
                  </a:cubicBezTo>
                  <a:cubicBezTo>
                    <a:pt x="532" y="339"/>
                    <a:pt x="339" y="532"/>
                    <a:pt x="205" y="765"/>
                  </a:cubicBezTo>
                  <a:cubicBezTo>
                    <a:pt x="71" y="997"/>
                    <a:pt x="0" y="1261"/>
                    <a:pt x="0" y="1529"/>
                  </a:cubicBezTo>
                  <a:lnTo>
                    <a:pt x="0" y="7645"/>
                  </a:lnTo>
                  <a:lnTo>
                    <a:pt x="0" y="7645"/>
                  </a:lnTo>
                  <a:cubicBezTo>
                    <a:pt x="0" y="7913"/>
                    <a:pt x="71" y="8177"/>
                    <a:pt x="205" y="8410"/>
                  </a:cubicBezTo>
                  <a:cubicBezTo>
                    <a:pt x="339" y="8642"/>
                    <a:pt x="532" y="8835"/>
                    <a:pt x="765" y="8969"/>
                  </a:cubicBezTo>
                  <a:cubicBezTo>
                    <a:pt x="997" y="9103"/>
                    <a:pt x="1261" y="9174"/>
                    <a:pt x="1529" y="9174"/>
                  </a:cubicBezTo>
                  <a:lnTo>
                    <a:pt x="8166" y="9174"/>
                  </a:lnTo>
                  <a:lnTo>
                    <a:pt x="8166" y="9174"/>
                  </a:lnTo>
                  <a:cubicBezTo>
                    <a:pt x="8434" y="9174"/>
                    <a:pt x="8698" y="9103"/>
                    <a:pt x="8931" y="8969"/>
                  </a:cubicBezTo>
                  <a:cubicBezTo>
                    <a:pt x="9163" y="8835"/>
                    <a:pt x="9356" y="8642"/>
                    <a:pt x="9490" y="8410"/>
                  </a:cubicBezTo>
                  <a:cubicBezTo>
                    <a:pt x="9624" y="8177"/>
                    <a:pt x="9695" y="7913"/>
                    <a:pt x="9695" y="7645"/>
                  </a:cubicBezTo>
                  <a:lnTo>
                    <a:pt x="9695" y="1529"/>
                  </a:lnTo>
                  <a:lnTo>
                    <a:pt x="9695" y="1529"/>
                  </a:lnTo>
                  <a:lnTo>
                    <a:pt x="9695" y="1529"/>
                  </a:lnTo>
                  <a:cubicBezTo>
                    <a:pt x="9695" y="1261"/>
                    <a:pt x="9624" y="997"/>
                    <a:pt x="9490" y="764"/>
                  </a:cubicBezTo>
                  <a:cubicBezTo>
                    <a:pt x="9356" y="532"/>
                    <a:pt x="9163" y="339"/>
                    <a:pt x="8931" y="205"/>
                  </a:cubicBezTo>
                  <a:cubicBezTo>
                    <a:pt x="8698" y="71"/>
                    <a:pt x="8434" y="0"/>
                    <a:pt x="8166" y="0"/>
                  </a:cubicBezTo>
                  <a:lnTo>
                    <a:pt x="1529" y="0"/>
                  </a:lnTo>
                </a:path>
              </a:pathLst>
            </a:custGeom>
            <a:solidFill>
              <a:srgbClr val="ffc0cb"/>
            </a:solidFill>
            <a:ln>
              <a:solidFill>
                <a:srgbClr val="3465a4"/>
              </a:solidFill>
            </a:ln>
          </p:spPr>
          <p:style>
            <a:lnRef idx="0"/>
            <a:fillRef idx="0"/>
            <a:effectRef idx="0"/>
            <a:fontRef idx="minor"/>
          </p:style>
        </p:sp>
        <p:sp>
          <p:nvSpPr>
            <p:cNvPr id="1767" name="TextShape 23"/>
            <p:cNvSpPr txBox="1"/>
            <p:nvPr/>
          </p:nvSpPr>
          <p:spPr>
            <a:xfrm>
              <a:off x="2866680" y="4420080"/>
              <a:ext cx="3316320" cy="858240"/>
            </a:xfrm>
            <a:prstGeom prst="rect">
              <a:avLst/>
            </a:prstGeom>
            <a:noFill/>
            <a:ln>
              <a:noFill/>
            </a:ln>
          </p:spPr>
          <p:txBody>
            <a:bodyPr lIns="90000" rIns="90000" tIns="45000" bIns="45000">
              <a:noAutofit/>
            </a:bodyPr>
            <a:p>
              <a:r>
                <a:rPr b="1" lang="en-US" sz="1800" spc="-1" strike="noStrike">
                  <a:solidFill>
                    <a:srgbClr val="ff0000"/>
                  </a:solidFill>
                  <a:latin typeface="Arial"/>
                </a:rPr>
                <a:t>Unfolding</a:t>
              </a:r>
              <a:r>
                <a:rPr b="0" lang="en-US" sz="1800" spc="-1" strike="noStrike">
                  <a:latin typeface="Arial"/>
                </a:rPr>
                <a:t> – </a:t>
              </a:r>
              <a:r>
                <a:rPr b="1" i="1" lang="en-US" sz="1800" spc="-1" strike="noStrike">
                  <a:latin typeface="Arial"/>
                </a:rPr>
                <a:t>corrects for </a:t>
              </a:r>
              <a:r>
                <a:rPr b="1" i="1" lang="en-US" sz="1800" spc="-1" strike="noStrike">
                  <a:latin typeface="Arial"/>
                  <a:ea typeface="Arial"/>
                </a:rPr>
                <a:t> background fluctuations</a:t>
              </a:r>
              <a:endParaRPr b="0" lang="en-US" sz="1800" spc="-1" strike="noStrike">
                <a:latin typeface="Arial"/>
              </a:endParaRPr>
            </a:p>
          </p:txBody>
        </p:sp>
        <p:pic>
          <p:nvPicPr>
            <p:cNvPr id="1768" name="" descr=""/>
            <p:cNvPicPr/>
            <p:nvPr/>
          </p:nvPicPr>
          <p:blipFill>
            <a:blip r:embed="rId2"/>
            <a:stretch/>
          </p:blipFill>
          <p:spPr>
            <a:xfrm>
              <a:off x="3169800" y="2084040"/>
              <a:ext cx="2700720" cy="2373840"/>
            </a:xfrm>
            <a:prstGeom prst="rect">
              <a:avLst/>
            </a:prstGeom>
            <a:ln>
              <a:noFill/>
            </a:ln>
          </p:spPr>
        </p:pic>
      </p:grpSp>
      <p:cxnSp>
        <p:nvCxnSpPr>
          <p:cNvPr id="1769" name="Line 24"/>
          <p:cNvCxnSpPr>
            <a:stCxn id="1760" idx="3"/>
            <a:endCxn id="1765" idx="1"/>
          </p:cNvCxnSpPr>
          <p:nvPr/>
        </p:nvCxnSpPr>
        <p:spPr>
          <a:xfrm flipV="1">
            <a:off x="2350440" y="3610080"/>
            <a:ext cx="347400" cy="136080"/>
          </a:xfrm>
          <a:prstGeom prst="straightConnector1">
            <a:avLst/>
          </a:prstGeom>
          <a:ln w="54720">
            <a:solidFill>
              <a:srgbClr val="808080"/>
            </a:solidFill>
            <a:round/>
            <a:tailEnd len="med" type="triangle" w="med"/>
          </a:ln>
        </p:spPr>
      </p:cxnSp>
      <p:cxnSp>
        <p:nvCxnSpPr>
          <p:cNvPr id="1770" name="Line 25"/>
          <p:cNvCxnSpPr>
            <a:stCxn id="1765" idx="3"/>
          </p:cNvCxnSpPr>
          <p:nvPr/>
        </p:nvCxnSpPr>
        <p:spPr>
          <a:xfrm flipV="1">
            <a:off x="6187320" y="3583800"/>
            <a:ext cx="537840" cy="26640"/>
          </a:xfrm>
          <a:prstGeom prst="straightConnector1">
            <a:avLst/>
          </a:prstGeom>
          <a:ln w="54720">
            <a:solidFill>
              <a:srgbClr val="808080"/>
            </a:solidFill>
            <a:round/>
            <a:tailEnd len="med" type="triangle" w="med"/>
          </a:ln>
        </p:spPr>
      </p:cxnSp>
      <p:grpSp>
        <p:nvGrpSpPr>
          <p:cNvPr id="1771" name="Group 26"/>
          <p:cNvGrpSpPr/>
          <p:nvPr/>
        </p:nvGrpSpPr>
        <p:grpSpPr>
          <a:xfrm>
            <a:off x="6724800" y="1932840"/>
            <a:ext cx="3286080" cy="3302280"/>
            <a:chOff x="6724800" y="1932840"/>
            <a:chExt cx="3286080" cy="3302280"/>
          </a:xfrm>
        </p:grpSpPr>
        <p:sp>
          <p:nvSpPr>
            <p:cNvPr id="1772" name="CustomShape 27"/>
            <p:cNvSpPr/>
            <p:nvPr/>
          </p:nvSpPr>
          <p:spPr>
            <a:xfrm>
              <a:off x="6724800" y="1932840"/>
              <a:ext cx="3286080" cy="3302280"/>
            </a:xfrm>
            <a:custGeom>
              <a:avLst/>
              <a:gdLst/>
              <a:ahLst/>
              <a:rect l="0" t="0" r="r" b="b"/>
              <a:pathLst>
                <a:path w="9130" h="9175">
                  <a:moveTo>
                    <a:pt x="1521" y="0"/>
                  </a:moveTo>
                  <a:lnTo>
                    <a:pt x="1522" y="0"/>
                  </a:lnTo>
                  <a:cubicBezTo>
                    <a:pt x="1254" y="0"/>
                    <a:pt x="992" y="70"/>
                    <a:pt x="761" y="204"/>
                  </a:cubicBezTo>
                  <a:cubicBezTo>
                    <a:pt x="529" y="337"/>
                    <a:pt x="337" y="529"/>
                    <a:pt x="204" y="761"/>
                  </a:cubicBezTo>
                  <a:cubicBezTo>
                    <a:pt x="70" y="992"/>
                    <a:pt x="0" y="1254"/>
                    <a:pt x="0" y="1522"/>
                  </a:cubicBezTo>
                  <a:lnTo>
                    <a:pt x="0" y="7652"/>
                  </a:lnTo>
                  <a:lnTo>
                    <a:pt x="0" y="7653"/>
                  </a:lnTo>
                  <a:cubicBezTo>
                    <a:pt x="0" y="7920"/>
                    <a:pt x="70" y="8182"/>
                    <a:pt x="204" y="8413"/>
                  </a:cubicBezTo>
                  <a:cubicBezTo>
                    <a:pt x="337" y="8645"/>
                    <a:pt x="529" y="8837"/>
                    <a:pt x="761" y="8970"/>
                  </a:cubicBezTo>
                  <a:cubicBezTo>
                    <a:pt x="992" y="9104"/>
                    <a:pt x="1254" y="9174"/>
                    <a:pt x="1522" y="9174"/>
                  </a:cubicBezTo>
                  <a:lnTo>
                    <a:pt x="7607" y="9174"/>
                  </a:lnTo>
                  <a:lnTo>
                    <a:pt x="7608" y="9174"/>
                  </a:lnTo>
                  <a:cubicBezTo>
                    <a:pt x="7875" y="9174"/>
                    <a:pt x="8137" y="9104"/>
                    <a:pt x="8368" y="8970"/>
                  </a:cubicBezTo>
                  <a:cubicBezTo>
                    <a:pt x="8600" y="8837"/>
                    <a:pt x="8792" y="8645"/>
                    <a:pt x="8925" y="8413"/>
                  </a:cubicBezTo>
                  <a:cubicBezTo>
                    <a:pt x="9059" y="8182"/>
                    <a:pt x="9129" y="7920"/>
                    <a:pt x="9129" y="7653"/>
                  </a:cubicBezTo>
                  <a:lnTo>
                    <a:pt x="9129" y="1521"/>
                  </a:lnTo>
                  <a:lnTo>
                    <a:pt x="9129" y="1522"/>
                  </a:lnTo>
                  <a:lnTo>
                    <a:pt x="9129" y="1521"/>
                  </a:lnTo>
                  <a:cubicBezTo>
                    <a:pt x="9129" y="1254"/>
                    <a:pt x="9059" y="992"/>
                    <a:pt x="8925" y="761"/>
                  </a:cubicBezTo>
                  <a:cubicBezTo>
                    <a:pt x="8792" y="529"/>
                    <a:pt x="8600" y="337"/>
                    <a:pt x="8368" y="204"/>
                  </a:cubicBezTo>
                  <a:cubicBezTo>
                    <a:pt x="8137" y="70"/>
                    <a:pt x="7875" y="0"/>
                    <a:pt x="7608" y="0"/>
                  </a:cubicBezTo>
                  <a:lnTo>
                    <a:pt x="1521" y="0"/>
                  </a:lnTo>
                </a:path>
              </a:pathLst>
            </a:custGeom>
            <a:solidFill>
              <a:srgbClr val="ffebcd"/>
            </a:solidFill>
            <a:ln>
              <a:solidFill>
                <a:srgbClr val="3465a4"/>
              </a:solidFill>
            </a:ln>
          </p:spPr>
          <p:style>
            <a:lnRef idx="0"/>
            <a:fillRef idx="0"/>
            <a:effectRef idx="0"/>
            <a:fontRef idx="minor"/>
          </p:style>
        </p:sp>
        <p:sp>
          <p:nvSpPr>
            <p:cNvPr id="1773" name="TextShape 28"/>
            <p:cNvSpPr txBox="1"/>
            <p:nvPr/>
          </p:nvSpPr>
          <p:spPr>
            <a:xfrm>
              <a:off x="7178400" y="4694040"/>
              <a:ext cx="2441520" cy="346680"/>
            </a:xfrm>
            <a:prstGeom prst="rect">
              <a:avLst/>
            </a:prstGeom>
            <a:noFill/>
            <a:ln>
              <a:noFill/>
            </a:ln>
          </p:spPr>
          <p:txBody>
            <a:bodyPr lIns="90000" rIns="90000" tIns="45000" bIns="45000">
              <a:noAutofit/>
            </a:bodyPr>
            <a:p>
              <a:r>
                <a:rPr b="0" lang="en-US" sz="1800" spc="-1" strike="noStrike">
                  <a:latin typeface="Arial"/>
                </a:rPr>
                <a:t>Corrected spectra</a:t>
              </a:r>
              <a:endParaRPr b="0" lang="en-US" sz="1800" spc="-1" strike="noStrike">
                <a:latin typeface="Arial"/>
              </a:endParaRPr>
            </a:p>
          </p:txBody>
        </p:sp>
        <p:pic>
          <p:nvPicPr>
            <p:cNvPr id="1774" name="" descr=""/>
            <p:cNvPicPr/>
            <p:nvPr/>
          </p:nvPicPr>
          <p:blipFill>
            <a:blip r:embed="rId3"/>
            <a:stretch/>
          </p:blipFill>
          <p:spPr>
            <a:xfrm>
              <a:off x="7031520" y="2084760"/>
              <a:ext cx="2700000" cy="2615760"/>
            </a:xfrm>
            <a:prstGeom prst="rect">
              <a:avLst/>
            </a:prstGeom>
            <a:ln>
              <a:noFill/>
            </a:ln>
          </p:spPr>
        </p:pic>
      </p:grpSp>
    </p:spTree>
  </p:cSld>
  <mc:AlternateContent>
    <mc:Choice Requires="p14">
      <p:transition spd="slow" p14:dur="2000"/>
    </mc:Choice>
    <mc:Fallback>
      <p:transition spd="slow"/>
    </mc:Fallback>
  </mc:AlternateContent>
</p:sld>
</file>

<file path=ppt/slides/slide9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775" name="Group 1"/>
          <p:cNvGrpSpPr/>
          <p:nvPr/>
        </p:nvGrpSpPr>
        <p:grpSpPr>
          <a:xfrm>
            <a:off x="20880" y="37440"/>
            <a:ext cx="2084760" cy="2286000"/>
            <a:chOff x="20880" y="37440"/>
            <a:chExt cx="2084760" cy="2286000"/>
          </a:xfrm>
        </p:grpSpPr>
        <p:grpSp>
          <p:nvGrpSpPr>
            <p:cNvPr id="1776" name="Group 2"/>
            <p:cNvGrpSpPr/>
            <p:nvPr/>
          </p:nvGrpSpPr>
          <p:grpSpPr>
            <a:xfrm>
              <a:off x="20880" y="37440"/>
              <a:ext cx="2084760" cy="2286000"/>
              <a:chOff x="20880" y="37440"/>
              <a:chExt cx="2084760" cy="2286000"/>
            </a:xfrm>
          </p:grpSpPr>
          <p:pic>
            <p:nvPicPr>
              <p:cNvPr id="1777" name="" descr=""/>
              <p:cNvPicPr/>
              <p:nvPr/>
            </p:nvPicPr>
            <p:blipFill>
              <a:blip r:embed="rId1"/>
              <a:stretch/>
            </p:blipFill>
            <p:spPr>
              <a:xfrm>
                <a:off x="20880" y="37440"/>
                <a:ext cx="2084760" cy="2286000"/>
              </a:xfrm>
              <a:prstGeom prst="rect">
                <a:avLst/>
              </a:prstGeom>
              <a:ln>
                <a:noFill/>
              </a:ln>
            </p:spPr>
          </p:pic>
        </p:grpSp>
      </p:grpSp>
      <p:pic>
        <p:nvPicPr>
          <p:cNvPr id="1778" name="" descr=""/>
          <p:cNvPicPr/>
          <p:nvPr/>
        </p:nvPicPr>
        <p:blipFill>
          <a:blip r:embed="rId2"/>
          <a:stretch/>
        </p:blipFill>
        <p:spPr>
          <a:xfrm>
            <a:off x="-24840" y="2563560"/>
            <a:ext cx="1792080" cy="2286000"/>
          </a:xfrm>
          <a:prstGeom prst="rect">
            <a:avLst/>
          </a:prstGeom>
          <a:ln>
            <a:noFill/>
          </a:ln>
        </p:spPr>
      </p:pic>
      <p:grpSp>
        <p:nvGrpSpPr>
          <p:cNvPr id="1779" name="Group 3"/>
          <p:cNvGrpSpPr/>
          <p:nvPr/>
        </p:nvGrpSpPr>
        <p:grpSpPr>
          <a:xfrm>
            <a:off x="946800" y="387720"/>
            <a:ext cx="6126840" cy="8598960"/>
            <a:chOff x="946800" y="387720"/>
            <a:chExt cx="6126840" cy="8598960"/>
          </a:xfrm>
        </p:grpSpPr>
        <p:sp>
          <p:nvSpPr>
            <p:cNvPr id="1780" name="CustomShape 4"/>
            <p:cNvSpPr/>
            <p:nvPr/>
          </p:nvSpPr>
          <p:spPr>
            <a:xfrm>
              <a:off x="946800" y="8432640"/>
              <a:ext cx="788040" cy="554040"/>
            </a:xfrm>
            <a:custGeom>
              <a:avLst/>
              <a:gdLst/>
              <a:ahLst/>
              <a:rect l="0" t="0" r="r" b="b"/>
              <a:pathLst>
                <a:path w="2191" h="1541">
                  <a:moveTo>
                    <a:pt x="547" y="0"/>
                  </a:moveTo>
                  <a:lnTo>
                    <a:pt x="547" y="1155"/>
                  </a:lnTo>
                  <a:lnTo>
                    <a:pt x="0" y="1155"/>
                  </a:lnTo>
                  <a:lnTo>
                    <a:pt x="1095" y="1540"/>
                  </a:lnTo>
                  <a:lnTo>
                    <a:pt x="2190" y="1155"/>
                  </a:lnTo>
                  <a:lnTo>
                    <a:pt x="1642" y="1155"/>
                  </a:lnTo>
                  <a:lnTo>
                    <a:pt x="1642" y="0"/>
                  </a:lnTo>
                  <a:lnTo>
                    <a:pt x="547" y="0"/>
                  </a:lnTo>
                </a:path>
              </a:pathLst>
            </a:custGeom>
            <a:solidFill>
              <a:srgbClr val="000000"/>
            </a:solidFill>
            <a:ln>
              <a:solidFill>
                <a:srgbClr val="808080"/>
              </a:solidFill>
            </a:ln>
          </p:spPr>
          <p:style>
            <a:lnRef idx="0"/>
            <a:fillRef idx="0"/>
            <a:effectRef idx="0"/>
            <a:fontRef idx="minor"/>
          </p:style>
        </p:sp>
        <p:grpSp>
          <p:nvGrpSpPr>
            <p:cNvPr id="1781" name="Group 5"/>
            <p:cNvGrpSpPr/>
            <p:nvPr/>
          </p:nvGrpSpPr>
          <p:grpSpPr>
            <a:xfrm>
              <a:off x="2296800" y="3402000"/>
              <a:ext cx="389160" cy="1089720"/>
              <a:chOff x="2296800" y="3402000"/>
              <a:chExt cx="389160" cy="1089720"/>
            </a:xfrm>
          </p:grpSpPr>
          <p:sp>
            <p:nvSpPr>
              <p:cNvPr id="1782" name="TextShape 6"/>
              <p:cNvSpPr txBox="1"/>
              <p:nvPr/>
            </p:nvSpPr>
            <p:spPr>
              <a:xfrm rot="16200000">
                <a:off x="1950840" y="3747960"/>
                <a:ext cx="1065600" cy="373680"/>
              </a:xfrm>
              <a:prstGeom prst="rect">
                <a:avLst/>
              </a:prstGeom>
              <a:noFill/>
              <a:ln>
                <a:noFill/>
              </a:ln>
            </p:spPr>
            <p:txBody>
              <a:bodyPr lIns="90000" rIns="90000" tIns="45000" bIns="45000">
                <a:noAutofit/>
              </a:bodyPr>
              <a:p>
                <a:pPr algn="ctr"/>
                <a:r>
                  <a:rPr b="1" lang="en-US" sz="2000" spc="-1" strike="noStrike">
                    <a:latin typeface="Arial"/>
                  </a:rPr>
                  <a:t>HepMC</a:t>
                </a:r>
                <a:endParaRPr b="0" lang="en-US" sz="2000" spc="-1" strike="noStrike">
                  <a:latin typeface="Arial"/>
                </a:endParaRPr>
              </a:p>
            </p:txBody>
          </p:sp>
          <p:sp>
            <p:nvSpPr>
              <p:cNvPr id="1783" name="CustomShape 7"/>
              <p:cNvSpPr/>
              <p:nvPr/>
            </p:nvSpPr>
            <p:spPr>
              <a:xfrm>
                <a:off x="2311920" y="3422160"/>
                <a:ext cx="374040" cy="1069560"/>
              </a:xfrm>
              <a:prstGeom prst="rect">
                <a:avLst/>
              </a:prstGeom>
              <a:noFill/>
              <a:ln w="38160">
                <a:solidFill>
                  <a:srgbClr val="000000"/>
                </a:solidFill>
                <a:round/>
              </a:ln>
            </p:spPr>
            <p:style>
              <a:lnRef idx="0"/>
              <a:fillRef idx="0"/>
              <a:effectRef idx="0"/>
              <a:fontRef idx="minor"/>
            </p:style>
          </p:sp>
        </p:grpSp>
        <p:grpSp>
          <p:nvGrpSpPr>
            <p:cNvPr id="1784" name="Group 8"/>
            <p:cNvGrpSpPr/>
            <p:nvPr/>
          </p:nvGrpSpPr>
          <p:grpSpPr>
            <a:xfrm>
              <a:off x="2304360" y="387720"/>
              <a:ext cx="389160" cy="1089720"/>
              <a:chOff x="2304360" y="387720"/>
              <a:chExt cx="389160" cy="1089720"/>
            </a:xfrm>
          </p:grpSpPr>
          <p:sp>
            <p:nvSpPr>
              <p:cNvPr id="1785" name="TextShape 9"/>
              <p:cNvSpPr txBox="1"/>
              <p:nvPr/>
            </p:nvSpPr>
            <p:spPr>
              <a:xfrm rot="16200000">
                <a:off x="1958400" y="733680"/>
                <a:ext cx="1065600" cy="373680"/>
              </a:xfrm>
              <a:prstGeom prst="rect">
                <a:avLst/>
              </a:prstGeom>
              <a:noFill/>
              <a:ln>
                <a:noFill/>
              </a:ln>
            </p:spPr>
            <p:txBody>
              <a:bodyPr lIns="90000" rIns="90000" tIns="45000" bIns="45000">
                <a:noAutofit/>
              </a:bodyPr>
              <a:p>
                <a:pPr algn="ctr"/>
                <a:r>
                  <a:rPr b="1" lang="en-US" sz="2000" spc="-1" strike="noStrike">
                    <a:latin typeface="Arial"/>
                  </a:rPr>
                  <a:t>HepMC</a:t>
                </a:r>
                <a:endParaRPr b="0" lang="en-US" sz="2000" spc="-1" strike="noStrike">
                  <a:latin typeface="Arial"/>
                </a:endParaRPr>
              </a:p>
            </p:txBody>
          </p:sp>
          <p:sp>
            <p:nvSpPr>
              <p:cNvPr id="1786" name="CustomShape 10"/>
              <p:cNvSpPr/>
              <p:nvPr/>
            </p:nvSpPr>
            <p:spPr>
              <a:xfrm>
                <a:off x="2319480" y="407880"/>
                <a:ext cx="374040" cy="1069560"/>
              </a:xfrm>
              <a:prstGeom prst="rect">
                <a:avLst/>
              </a:prstGeom>
              <a:noFill/>
              <a:ln w="38160">
                <a:solidFill>
                  <a:srgbClr val="000000"/>
                </a:solidFill>
                <a:round/>
              </a:ln>
            </p:spPr>
            <p:style>
              <a:lnRef idx="0"/>
              <a:fillRef idx="0"/>
              <a:effectRef idx="0"/>
              <a:fontRef idx="minor"/>
            </p:style>
          </p:sp>
        </p:grpSp>
        <p:sp>
          <p:nvSpPr>
            <p:cNvPr id="1787" name="CustomShape 11"/>
            <p:cNvSpPr/>
            <p:nvPr/>
          </p:nvSpPr>
          <p:spPr>
            <a:xfrm rot="16200000">
              <a:off x="1641600" y="3659040"/>
              <a:ext cx="788040" cy="554400"/>
            </a:xfrm>
            <a:custGeom>
              <a:avLst/>
              <a:gdLst/>
              <a:ahLst/>
              <a:rect l="0" t="0" r="r" b="b"/>
              <a:pathLst>
                <a:path w="2191" h="1542">
                  <a:moveTo>
                    <a:pt x="547" y="0"/>
                  </a:moveTo>
                  <a:lnTo>
                    <a:pt x="547" y="1155"/>
                  </a:lnTo>
                  <a:lnTo>
                    <a:pt x="0" y="1155"/>
                  </a:lnTo>
                  <a:lnTo>
                    <a:pt x="1095" y="1541"/>
                  </a:lnTo>
                  <a:lnTo>
                    <a:pt x="2190" y="1155"/>
                  </a:lnTo>
                  <a:lnTo>
                    <a:pt x="1642" y="1155"/>
                  </a:lnTo>
                  <a:lnTo>
                    <a:pt x="1642" y="0"/>
                  </a:lnTo>
                  <a:lnTo>
                    <a:pt x="547" y="0"/>
                  </a:lnTo>
                </a:path>
              </a:pathLst>
            </a:custGeom>
            <a:solidFill>
              <a:srgbClr val="000000"/>
            </a:solidFill>
            <a:ln>
              <a:solidFill>
                <a:srgbClr val="808080"/>
              </a:solidFill>
            </a:ln>
          </p:spPr>
          <p:style>
            <a:lnRef idx="0"/>
            <a:fillRef idx="0"/>
            <a:effectRef idx="0"/>
            <a:fontRef idx="minor"/>
          </p:style>
        </p:sp>
        <p:sp>
          <p:nvSpPr>
            <p:cNvPr id="1788" name="CustomShape 12"/>
            <p:cNvSpPr/>
            <p:nvPr/>
          </p:nvSpPr>
          <p:spPr>
            <a:xfrm rot="16200000">
              <a:off x="1806840" y="830160"/>
              <a:ext cx="788040" cy="236160"/>
            </a:xfrm>
            <a:custGeom>
              <a:avLst/>
              <a:gdLst/>
              <a:ahLst/>
              <a:rect l="0" t="0" r="r" b="b"/>
              <a:pathLst>
                <a:path w="2191" h="658">
                  <a:moveTo>
                    <a:pt x="547" y="0"/>
                  </a:moveTo>
                  <a:lnTo>
                    <a:pt x="547" y="492"/>
                  </a:lnTo>
                  <a:lnTo>
                    <a:pt x="0" y="492"/>
                  </a:lnTo>
                  <a:lnTo>
                    <a:pt x="1095" y="657"/>
                  </a:lnTo>
                  <a:lnTo>
                    <a:pt x="2190" y="492"/>
                  </a:lnTo>
                  <a:lnTo>
                    <a:pt x="1642" y="492"/>
                  </a:lnTo>
                  <a:lnTo>
                    <a:pt x="1642" y="0"/>
                  </a:lnTo>
                  <a:lnTo>
                    <a:pt x="547" y="0"/>
                  </a:lnTo>
                </a:path>
              </a:pathLst>
            </a:custGeom>
            <a:solidFill>
              <a:srgbClr val="000000"/>
            </a:solidFill>
            <a:ln>
              <a:solidFill>
                <a:srgbClr val="808080"/>
              </a:solidFill>
            </a:ln>
          </p:spPr>
          <p:style>
            <a:lnRef idx="0"/>
            <a:fillRef idx="0"/>
            <a:effectRef idx="0"/>
            <a:fontRef idx="minor"/>
          </p:style>
        </p:sp>
        <p:grpSp>
          <p:nvGrpSpPr>
            <p:cNvPr id="1789" name="Group 13"/>
            <p:cNvGrpSpPr/>
            <p:nvPr/>
          </p:nvGrpSpPr>
          <p:grpSpPr>
            <a:xfrm>
              <a:off x="3096360" y="3411720"/>
              <a:ext cx="389160" cy="1089720"/>
              <a:chOff x="3096360" y="3411720"/>
              <a:chExt cx="389160" cy="1089720"/>
            </a:xfrm>
          </p:grpSpPr>
          <p:sp>
            <p:nvSpPr>
              <p:cNvPr id="1790" name="TextShape 14"/>
              <p:cNvSpPr txBox="1"/>
              <p:nvPr/>
            </p:nvSpPr>
            <p:spPr>
              <a:xfrm rot="16200000">
                <a:off x="2750400" y="3757680"/>
                <a:ext cx="1065600" cy="373680"/>
              </a:xfrm>
              <a:prstGeom prst="rect">
                <a:avLst/>
              </a:prstGeom>
              <a:noFill/>
              <a:ln>
                <a:noFill/>
              </a:ln>
            </p:spPr>
            <p:txBody>
              <a:bodyPr lIns="90000" rIns="90000" tIns="45000" bIns="45000">
                <a:noAutofit/>
              </a:bodyPr>
              <a:p>
                <a:pPr algn="ctr"/>
                <a:r>
                  <a:rPr b="1" lang="en-US" sz="2000" spc="-1" strike="noStrike">
                    <a:latin typeface="Arial"/>
                  </a:rPr>
                  <a:t>Rivet</a:t>
                </a:r>
                <a:endParaRPr b="0" lang="en-US" sz="2000" spc="-1" strike="noStrike">
                  <a:latin typeface="Arial"/>
                </a:endParaRPr>
              </a:p>
            </p:txBody>
          </p:sp>
          <p:sp>
            <p:nvSpPr>
              <p:cNvPr id="1791" name="CustomShape 15"/>
              <p:cNvSpPr/>
              <p:nvPr/>
            </p:nvSpPr>
            <p:spPr>
              <a:xfrm>
                <a:off x="3111480" y="3431880"/>
                <a:ext cx="374040" cy="1069560"/>
              </a:xfrm>
              <a:prstGeom prst="rect">
                <a:avLst/>
              </a:prstGeom>
              <a:noFill/>
              <a:ln w="38160">
                <a:solidFill>
                  <a:srgbClr val="000000"/>
                </a:solidFill>
                <a:round/>
              </a:ln>
            </p:spPr>
            <p:style>
              <a:lnRef idx="0"/>
              <a:fillRef idx="0"/>
              <a:effectRef idx="0"/>
              <a:fontRef idx="minor"/>
            </p:style>
          </p:sp>
        </p:grpSp>
        <p:sp>
          <p:nvSpPr>
            <p:cNvPr id="1792" name="CustomShape 16"/>
            <p:cNvSpPr/>
            <p:nvPr/>
          </p:nvSpPr>
          <p:spPr>
            <a:xfrm rot="16200000">
              <a:off x="2507040" y="3729960"/>
              <a:ext cx="788040" cy="412560"/>
            </a:xfrm>
            <a:custGeom>
              <a:avLst/>
              <a:gdLst/>
              <a:ahLst/>
              <a:rect l="0" t="0" r="r" b="b"/>
              <a:pathLst>
                <a:path w="2191" h="1148">
                  <a:moveTo>
                    <a:pt x="547" y="0"/>
                  </a:moveTo>
                  <a:lnTo>
                    <a:pt x="547" y="860"/>
                  </a:lnTo>
                  <a:lnTo>
                    <a:pt x="0" y="860"/>
                  </a:lnTo>
                  <a:lnTo>
                    <a:pt x="1095" y="1147"/>
                  </a:lnTo>
                  <a:lnTo>
                    <a:pt x="2190" y="860"/>
                  </a:lnTo>
                  <a:lnTo>
                    <a:pt x="1642" y="860"/>
                  </a:lnTo>
                  <a:lnTo>
                    <a:pt x="1642" y="0"/>
                  </a:lnTo>
                  <a:lnTo>
                    <a:pt x="547" y="0"/>
                  </a:lnTo>
                </a:path>
              </a:pathLst>
            </a:custGeom>
            <a:solidFill>
              <a:srgbClr val="000000"/>
            </a:solidFill>
            <a:ln>
              <a:solidFill>
                <a:srgbClr val="808080"/>
              </a:solidFill>
            </a:ln>
          </p:spPr>
          <p:style>
            <a:lnRef idx="0"/>
            <a:fillRef idx="0"/>
            <a:effectRef idx="0"/>
            <a:fontRef idx="minor"/>
          </p:style>
        </p:sp>
        <p:grpSp>
          <p:nvGrpSpPr>
            <p:cNvPr id="1793" name="Group 17"/>
            <p:cNvGrpSpPr/>
            <p:nvPr/>
          </p:nvGrpSpPr>
          <p:grpSpPr>
            <a:xfrm>
              <a:off x="3105720" y="433440"/>
              <a:ext cx="389160" cy="1089720"/>
              <a:chOff x="3105720" y="433440"/>
              <a:chExt cx="389160" cy="1089720"/>
            </a:xfrm>
          </p:grpSpPr>
          <p:sp>
            <p:nvSpPr>
              <p:cNvPr id="1794" name="TextShape 18"/>
              <p:cNvSpPr txBox="1"/>
              <p:nvPr/>
            </p:nvSpPr>
            <p:spPr>
              <a:xfrm rot="16200000">
                <a:off x="2759760" y="779400"/>
                <a:ext cx="1065600" cy="373680"/>
              </a:xfrm>
              <a:prstGeom prst="rect">
                <a:avLst/>
              </a:prstGeom>
              <a:noFill/>
              <a:ln>
                <a:noFill/>
              </a:ln>
            </p:spPr>
            <p:txBody>
              <a:bodyPr lIns="90000" rIns="90000" tIns="45000" bIns="45000">
                <a:noAutofit/>
              </a:bodyPr>
              <a:p>
                <a:pPr algn="ctr"/>
                <a:r>
                  <a:rPr b="1" lang="en-US" sz="2000" spc="-1" strike="noStrike">
                    <a:latin typeface="Arial"/>
                  </a:rPr>
                  <a:t>Rivet</a:t>
                </a:r>
                <a:endParaRPr b="0" lang="en-US" sz="2000" spc="-1" strike="noStrike">
                  <a:latin typeface="Arial"/>
                </a:endParaRPr>
              </a:p>
            </p:txBody>
          </p:sp>
          <p:sp>
            <p:nvSpPr>
              <p:cNvPr id="1795" name="CustomShape 19"/>
              <p:cNvSpPr/>
              <p:nvPr/>
            </p:nvSpPr>
            <p:spPr>
              <a:xfrm>
                <a:off x="3120840" y="453600"/>
                <a:ext cx="374040" cy="1069560"/>
              </a:xfrm>
              <a:prstGeom prst="rect">
                <a:avLst/>
              </a:prstGeom>
              <a:noFill/>
              <a:ln w="38160">
                <a:solidFill>
                  <a:srgbClr val="000000"/>
                </a:solidFill>
                <a:round/>
              </a:ln>
            </p:spPr>
            <p:style>
              <a:lnRef idx="0"/>
              <a:fillRef idx="0"/>
              <a:effectRef idx="0"/>
              <a:fontRef idx="minor"/>
            </p:style>
          </p:sp>
        </p:grpSp>
        <p:sp>
          <p:nvSpPr>
            <p:cNvPr id="1796" name="CustomShape 20"/>
            <p:cNvSpPr/>
            <p:nvPr/>
          </p:nvSpPr>
          <p:spPr>
            <a:xfrm rot="16200000">
              <a:off x="2516400" y="751680"/>
              <a:ext cx="788040" cy="412560"/>
            </a:xfrm>
            <a:custGeom>
              <a:avLst/>
              <a:gdLst/>
              <a:ahLst/>
              <a:rect l="0" t="0" r="r" b="b"/>
              <a:pathLst>
                <a:path w="2191" h="1148">
                  <a:moveTo>
                    <a:pt x="547" y="0"/>
                  </a:moveTo>
                  <a:lnTo>
                    <a:pt x="547" y="860"/>
                  </a:lnTo>
                  <a:lnTo>
                    <a:pt x="0" y="860"/>
                  </a:lnTo>
                  <a:lnTo>
                    <a:pt x="1095" y="1147"/>
                  </a:lnTo>
                  <a:lnTo>
                    <a:pt x="2190" y="860"/>
                  </a:lnTo>
                  <a:lnTo>
                    <a:pt x="1642" y="860"/>
                  </a:lnTo>
                  <a:lnTo>
                    <a:pt x="1642" y="0"/>
                  </a:lnTo>
                  <a:lnTo>
                    <a:pt x="547" y="0"/>
                  </a:lnTo>
                </a:path>
              </a:pathLst>
            </a:custGeom>
            <a:solidFill>
              <a:srgbClr val="000000"/>
            </a:solidFill>
            <a:ln>
              <a:solidFill>
                <a:srgbClr val="808080"/>
              </a:solidFill>
            </a:ln>
          </p:spPr>
          <p:style>
            <a:lnRef idx="0"/>
            <a:fillRef idx="0"/>
            <a:effectRef idx="0"/>
            <a:fontRef idx="minor"/>
          </p:style>
        </p:sp>
        <p:grpSp>
          <p:nvGrpSpPr>
            <p:cNvPr id="1797" name="Group 21"/>
            <p:cNvGrpSpPr/>
            <p:nvPr/>
          </p:nvGrpSpPr>
          <p:grpSpPr>
            <a:xfrm>
              <a:off x="3132360" y="1778760"/>
              <a:ext cx="389160" cy="1344240"/>
              <a:chOff x="3132360" y="1778760"/>
              <a:chExt cx="389160" cy="1344240"/>
            </a:xfrm>
          </p:grpSpPr>
          <p:sp>
            <p:nvSpPr>
              <p:cNvPr id="1798" name="TextShape 22"/>
              <p:cNvSpPr txBox="1"/>
              <p:nvPr/>
            </p:nvSpPr>
            <p:spPr>
              <a:xfrm rot="16200000">
                <a:off x="2679480" y="2231640"/>
                <a:ext cx="1294560" cy="388800"/>
              </a:xfrm>
              <a:prstGeom prst="rect">
                <a:avLst/>
              </a:prstGeom>
              <a:noFill/>
              <a:ln>
                <a:noFill/>
              </a:ln>
            </p:spPr>
            <p:txBody>
              <a:bodyPr lIns="90000" rIns="90000" tIns="45000" bIns="45000">
                <a:noAutofit/>
              </a:bodyPr>
              <a:p>
                <a:pPr algn="ctr"/>
                <a:r>
                  <a:rPr b="1" lang="en-US" sz="2000" spc="-1" strike="noStrike">
                    <a:latin typeface="Arial"/>
                  </a:rPr>
                  <a:t>HEPData</a:t>
                </a:r>
                <a:endParaRPr b="0" lang="en-US" sz="2000" spc="-1" strike="noStrike">
                  <a:latin typeface="Arial"/>
                </a:endParaRPr>
              </a:p>
            </p:txBody>
          </p:sp>
          <p:sp>
            <p:nvSpPr>
              <p:cNvPr id="1799" name="CustomShape 23"/>
              <p:cNvSpPr/>
              <p:nvPr/>
            </p:nvSpPr>
            <p:spPr>
              <a:xfrm>
                <a:off x="3147480" y="1795680"/>
                <a:ext cx="374040" cy="1327320"/>
              </a:xfrm>
              <a:prstGeom prst="rect">
                <a:avLst/>
              </a:prstGeom>
              <a:noFill/>
              <a:ln w="38160">
                <a:solidFill>
                  <a:srgbClr val="000000"/>
                </a:solidFill>
                <a:round/>
              </a:ln>
            </p:spPr>
            <p:style>
              <a:lnRef idx="0"/>
              <a:fillRef idx="0"/>
              <a:effectRef idx="0"/>
              <a:fontRef idx="minor"/>
            </p:style>
          </p:sp>
        </p:grpSp>
        <p:sp>
          <p:nvSpPr>
            <p:cNvPr id="1800" name="CustomShape 24"/>
            <p:cNvSpPr/>
            <p:nvPr/>
          </p:nvSpPr>
          <p:spPr>
            <a:xfrm>
              <a:off x="3147480" y="3123000"/>
              <a:ext cx="387360" cy="314280"/>
            </a:xfrm>
            <a:custGeom>
              <a:avLst/>
              <a:gdLst/>
              <a:ahLst/>
              <a:rect l="0" t="0" r="r" b="b"/>
              <a:pathLst>
                <a:path w="1078" h="875">
                  <a:moveTo>
                    <a:pt x="269" y="0"/>
                  </a:moveTo>
                  <a:lnTo>
                    <a:pt x="269" y="655"/>
                  </a:lnTo>
                  <a:lnTo>
                    <a:pt x="0" y="655"/>
                  </a:lnTo>
                  <a:lnTo>
                    <a:pt x="538" y="874"/>
                  </a:lnTo>
                  <a:lnTo>
                    <a:pt x="1077" y="655"/>
                  </a:lnTo>
                  <a:lnTo>
                    <a:pt x="807" y="655"/>
                  </a:lnTo>
                  <a:lnTo>
                    <a:pt x="807" y="0"/>
                  </a:lnTo>
                  <a:lnTo>
                    <a:pt x="269" y="0"/>
                  </a:lnTo>
                </a:path>
              </a:pathLst>
            </a:custGeom>
            <a:solidFill>
              <a:srgbClr val="000000"/>
            </a:solidFill>
            <a:ln>
              <a:solidFill>
                <a:srgbClr val="808080"/>
              </a:solidFill>
            </a:ln>
          </p:spPr>
          <p:style>
            <a:lnRef idx="0"/>
            <a:fillRef idx="0"/>
            <a:effectRef idx="0"/>
            <a:fontRef idx="minor"/>
          </p:style>
        </p:sp>
        <p:sp>
          <p:nvSpPr>
            <p:cNvPr id="1801" name="CustomShape 25"/>
            <p:cNvSpPr/>
            <p:nvPr/>
          </p:nvSpPr>
          <p:spPr>
            <a:xfrm>
              <a:off x="3147840" y="1523160"/>
              <a:ext cx="347040" cy="293760"/>
            </a:xfrm>
            <a:custGeom>
              <a:avLst/>
              <a:gdLst/>
              <a:ahLst/>
              <a:rect l="0" t="0" r="r" b="b"/>
              <a:pathLst>
                <a:path w="966" h="818">
                  <a:moveTo>
                    <a:pt x="241" y="817"/>
                  </a:moveTo>
                  <a:lnTo>
                    <a:pt x="241" y="205"/>
                  </a:lnTo>
                  <a:lnTo>
                    <a:pt x="0" y="205"/>
                  </a:lnTo>
                  <a:lnTo>
                    <a:pt x="482" y="0"/>
                  </a:lnTo>
                  <a:lnTo>
                    <a:pt x="965" y="205"/>
                  </a:lnTo>
                  <a:lnTo>
                    <a:pt x="723" y="205"/>
                  </a:lnTo>
                  <a:lnTo>
                    <a:pt x="723" y="817"/>
                  </a:lnTo>
                  <a:lnTo>
                    <a:pt x="241" y="817"/>
                  </a:lnTo>
                </a:path>
              </a:pathLst>
            </a:custGeom>
            <a:solidFill>
              <a:srgbClr val="000000"/>
            </a:solidFill>
            <a:ln>
              <a:solidFill>
                <a:srgbClr val="808080"/>
              </a:solidFill>
            </a:ln>
          </p:spPr>
          <p:style>
            <a:lnRef idx="0"/>
            <a:fillRef idx="0"/>
            <a:effectRef idx="0"/>
            <a:fontRef idx="minor"/>
          </p:style>
        </p:sp>
        <p:sp>
          <p:nvSpPr>
            <p:cNvPr id="1802" name="CustomShape 26"/>
            <p:cNvSpPr/>
            <p:nvPr/>
          </p:nvSpPr>
          <p:spPr>
            <a:xfrm rot="16200000">
              <a:off x="3371760" y="669960"/>
              <a:ext cx="788040" cy="556920"/>
            </a:xfrm>
            <a:custGeom>
              <a:avLst/>
              <a:gdLst/>
              <a:ahLst/>
              <a:rect l="0" t="0" r="r" b="b"/>
              <a:pathLst>
                <a:path w="2191" h="1549">
                  <a:moveTo>
                    <a:pt x="547" y="0"/>
                  </a:moveTo>
                  <a:lnTo>
                    <a:pt x="547" y="1161"/>
                  </a:lnTo>
                  <a:lnTo>
                    <a:pt x="0" y="1161"/>
                  </a:lnTo>
                  <a:lnTo>
                    <a:pt x="1095" y="1548"/>
                  </a:lnTo>
                  <a:lnTo>
                    <a:pt x="2190" y="1161"/>
                  </a:lnTo>
                  <a:lnTo>
                    <a:pt x="1642" y="1161"/>
                  </a:lnTo>
                  <a:lnTo>
                    <a:pt x="1642" y="0"/>
                  </a:lnTo>
                  <a:lnTo>
                    <a:pt x="547" y="0"/>
                  </a:lnTo>
                </a:path>
              </a:pathLst>
            </a:custGeom>
            <a:solidFill>
              <a:srgbClr val="000000"/>
            </a:solidFill>
            <a:ln>
              <a:solidFill>
                <a:srgbClr val="808080"/>
              </a:solidFill>
            </a:ln>
          </p:spPr>
          <p:style>
            <a:lnRef idx="0"/>
            <a:fillRef idx="0"/>
            <a:effectRef idx="0"/>
            <a:fontRef idx="minor"/>
          </p:style>
        </p:sp>
        <p:sp>
          <p:nvSpPr>
            <p:cNvPr id="1803" name="CustomShape 27"/>
            <p:cNvSpPr/>
            <p:nvPr/>
          </p:nvSpPr>
          <p:spPr>
            <a:xfrm rot="16200000">
              <a:off x="6380280" y="649080"/>
              <a:ext cx="788040" cy="598320"/>
            </a:xfrm>
            <a:custGeom>
              <a:avLst/>
              <a:gdLst/>
              <a:ahLst/>
              <a:rect l="0" t="0" r="r" b="b"/>
              <a:pathLst>
                <a:path w="2191" h="1663">
                  <a:moveTo>
                    <a:pt x="547" y="0"/>
                  </a:moveTo>
                  <a:lnTo>
                    <a:pt x="547" y="1247"/>
                  </a:lnTo>
                  <a:lnTo>
                    <a:pt x="0" y="1247"/>
                  </a:lnTo>
                  <a:lnTo>
                    <a:pt x="1095" y="1662"/>
                  </a:lnTo>
                  <a:lnTo>
                    <a:pt x="2190" y="1247"/>
                  </a:lnTo>
                  <a:lnTo>
                    <a:pt x="1642" y="1247"/>
                  </a:lnTo>
                  <a:lnTo>
                    <a:pt x="1642" y="0"/>
                  </a:lnTo>
                  <a:lnTo>
                    <a:pt x="547" y="0"/>
                  </a:lnTo>
                </a:path>
              </a:pathLst>
            </a:custGeom>
            <a:solidFill>
              <a:srgbClr val="000000"/>
            </a:solidFill>
            <a:ln>
              <a:solidFill>
                <a:srgbClr val="808080"/>
              </a:solidFill>
            </a:ln>
          </p:spPr>
          <p:style>
            <a:lnRef idx="0"/>
            <a:fillRef idx="0"/>
            <a:effectRef idx="0"/>
            <a:fontRef idx="minor"/>
          </p:style>
        </p:sp>
      </p:grpSp>
      <p:grpSp>
        <p:nvGrpSpPr>
          <p:cNvPr id="1804" name="Group 28"/>
          <p:cNvGrpSpPr/>
          <p:nvPr/>
        </p:nvGrpSpPr>
        <p:grpSpPr>
          <a:xfrm>
            <a:off x="0" y="8735400"/>
            <a:ext cx="8922240" cy="7038720"/>
            <a:chOff x="0" y="8735400"/>
            <a:chExt cx="8922240" cy="7038720"/>
          </a:xfrm>
        </p:grpSpPr>
        <p:grpSp>
          <p:nvGrpSpPr>
            <p:cNvPr id="1805" name="Group 29"/>
            <p:cNvGrpSpPr/>
            <p:nvPr/>
          </p:nvGrpSpPr>
          <p:grpSpPr>
            <a:xfrm>
              <a:off x="5950440" y="8928360"/>
              <a:ext cx="2971800" cy="3599640"/>
              <a:chOff x="5950440" y="8928360"/>
              <a:chExt cx="2971800" cy="3599640"/>
            </a:xfrm>
          </p:grpSpPr>
          <p:sp>
            <p:nvSpPr>
              <p:cNvPr id="1806" name="TextShape 30"/>
              <p:cNvSpPr txBox="1"/>
              <p:nvPr/>
            </p:nvSpPr>
            <p:spPr>
              <a:xfrm>
                <a:off x="5996160" y="8945640"/>
                <a:ext cx="2926080" cy="1433520"/>
              </a:xfrm>
              <a:prstGeom prst="rect">
                <a:avLst/>
              </a:prstGeom>
              <a:noFill/>
              <a:ln>
                <a:noFill/>
              </a:ln>
            </p:spPr>
            <p:txBody>
              <a:bodyPr lIns="90000" rIns="90000" tIns="45000" bIns="45000">
                <a:noAutofit/>
              </a:bodyPr>
              <a:p>
                <a:pPr algn="ctr"/>
                <a:r>
                  <a:rPr b="0" lang="en-US" sz="3500" spc="-1" strike="noStrike">
                    <a:latin typeface="Arial"/>
                  </a:rPr>
                  <a:t>Comparison to data</a:t>
                </a:r>
                <a:endParaRPr b="0" lang="en-US" sz="3500" spc="-1" strike="noStrike">
                  <a:latin typeface="Arial"/>
                </a:endParaRPr>
              </a:p>
            </p:txBody>
          </p:sp>
          <p:sp>
            <p:nvSpPr>
              <p:cNvPr id="1807" name="CustomShape 31"/>
              <p:cNvSpPr/>
              <p:nvPr/>
            </p:nvSpPr>
            <p:spPr>
              <a:xfrm>
                <a:off x="5950440" y="8928360"/>
                <a:ext cx="2964600" cy="3599640"/>
              </a:xfrm>
              <a:prstGeom prst="rect">
                <a:avLst/>
              </a:prstGeom>
              <a:noFill/>
              <a:ln w="38160">
                <a:solidFill>
                  <a:srgbClr val="000000"/>
                </a:solidFill>
                <a:round/>
              </a:ln>
            </p:spPr>
            <p:style>
              <a:lnRef idx="0"/>
              <a:fillRef idx="0"/>
              <a:effectRef idx="0"/>
              <a:fontRef idx="minor"/>
            </p:style>
          </p:sp>
          <p:grpSp>
            <p:nvGrpSpPr>
              <p:cNvPr id="1808" name="Group 32"/>
              <p:cNvGrpSpPr/>
              <p:nvPr/>
            </p:nvGrpSpPr>
            <p:grpSpPr>
              <a:xfrm>
                <a:off x="6073560" y="9934200"/>
                <a:ext cx="2797200" cy="2549160"/>
                <a:chOff x="6073560" y="9934200"/>
                <a:chExt cx="2797200" cy="2549160"/>
              </a:xfrm>
            </p:grpSpPr>
            <p:pic>
              <p:nvPicPr>
                <p:cNvPr id="1809" name="" descr=""/>
                <p:cNvPicPr/>
                <p:nvPr/>
              </p:nvPicPr>
              <p:blipFill>
                <a:blip r:embed="rId3"/>
                <a:stretch/>
              </p:blipFill>
              <p:spPr>
                <a:xfrm>
                  <a:off x="6073560" y="9934200"/>
                  <a:ext cx="2797200" cy="2549160"/>
                </a:xfrm>
                <a:prstGeom prst="rect">
                  <a:avLst/>
                </a:prstGeom>
                <a:ln>
                  <a:noFill/>
                </a:ln>
              </p:spPr>
            </p:pic>
            <p:sp>
              <p:nvSpPr>
                <p:cNvPr id="1810" name="TextShape 33"/>
                <p:cNvSpPr txBox="1"/>
                <p:nvPr/>
              </p:nvSpPr>
              <p:spPr>
                <a:xfrm>
                  <a:off x="6492960" y="11242440"/>
                  <a:ext cx="2180880" cy="256320"/>
                </a:xfrm>
                <a:prstGeom prst="rect">
                  <a:avLst/>
                </a:prstGeom>
                <a:noFill/>
                <a:ln>
                  <a:noFill/>
                </a:ln>
              </p:spPr>
              <p:txBody>
                <a:bodyPr lIns="90000" rIns="90000" tIns="45000" bIns="45000">
                  <a:noAutofit/>
                </a:bodyPr>
                <a:p>
                  <a:r>
                    <a:rPr b="0" lang="en-US" sz="1000" spc="-1" strike="noStrike">
                      <a:latin typeface="Arial"/>
                    </a:rPr>
                    <a:t>PRL</a:t>
                  </a:r>
                  <a:r>
                    <a:rPr b="1" lang="en-US" sz="1000" spc="-1" strike="noStrike">
                      <a:latin typeface="Arial"/>
                    </a:rPr>
                    <a:t>91</a:t>
                  </a:r>
                  <a:r>
                    <a:rPr b="0" lang="en-US" sz="1000" spc="-1" strike="noStrike">
                      <a:latin typeface="Arial"/>
                    </a:rPr>
                    <a:t>(2003) 172302</a:t>
                  </a:r>
                  <a:endParaRPr b="0" lang="en-US" sz="1000" spc="-1" strike="noStrike">
                    <a:latin typeface="Arial"/>
                  </a:endParaRPr>
                </a:p>
              </p:txBody>
            </p:sp>
          </p:grpSp>
        </p:grpSp>
        <p:grpSp>
          <p:nvGrpSpPr>
            <p:cNvPr id="1811" name="Group 34"/>
            <p:cNvGrpSpPr/>
            <p:nvPr/>
          </p:nvGrpSpPr>
          <p:grpSpPr>
            <a:xfrm>
              <a:off x="289080" y="8735400"/>
              <a:ext cx="3657600" cy="2721600"/>
              <a:chOff x="289080" y="8735400"/>
              <a:chExt cx="3657600" cy="2721600"/>
            </a:xfrm>
          </p:grpSpPr>
          <p:pic>
            <p:nvPicPr>
              <p:cNvPr id="1812" name="" descr=""/>
              <p:cNvPicPr/>
              <p:nvPr/>
            </p:nvPicPr>
            <p:blipFill>
              <a:blip r:embed="rId4"/>
              <a:stretch/>
            </p:blipFill>
            <p:spPr>
              <a:xfrm>
                <a:off x="289080" y="9055440"/>
                <a:ext cx="3657600" cy="2401560"/>
              </a:xfrm>
              <a:prstGeom prst="rect">
                <a:avLst/>
              </a:prstGeom>
              <a:ln>
                <a:noFill/>
              </a:ln>
            </p:spPr>
          </p:pic>
          <p:sp>
            <p:nvSpPr>
              <p:cNvPr id="1813" name="TextShape 35"/>
              <p:cNvSpPr txBox="1"/>
              <p:nvPr/>
            </p:nvSpPr>
            <p:spPr>
              <a:xfrm>
                <a:off x="1169640" y="10194120"/>
                <a:ext cx="1999800" cy="1239480"/>
              </a:xfrm>
              <a:prstGeom prst="rect">
                <a:avLst/>
              </a:prstGeom>
              <a:noFill/>
              <a:ln>
                <a:noFill/>
              </a:ln>
            </p:spPr>
            <p:txBody>
              <a:bodyPr lIns="90000" rIns="90000" tIns="45000" bIns="45000">
                <a:noAutofit/>
              </a:bodyPr>
              <a:p>
                <a:endParaRPr b="0" lang="en-US" sz="1800" spc="-1" strike="noStrike">
                  <a:latin typeface="Arial"/>
                </a:endParaRPr>
              </a:p>
              <a:p>
                <a:r>
                  <a:rPr b="0" lang="en-US" sz="1500" spc="-1" strike="noStrike">
                    <a:latin typeface="Arial"/>
                  </a:rPr>
                  <a:t>See poster by </a:t>
                </a:r>
                <a:br/>
                <a:r>
                  <a:rPr b="0" lang="en-US" sz="1500" spc="-1" strike="noStrike">
                    <a:latin typeface="Arial"/>
                  </a:rPr>
                  <a:t>Nattrass et al</a:t>
                </a:r>
                <a:endParaRPr b="0" lang="en-US" sz="1500" spc="-1" strike="noStrike">
                  <a:latin typeface="Arial"/>
                </a:endParaRPr>
              </a:p>
              <a:p>
                <a:endParaRPr b="0" lang="en-US" sz="1500" spc="-1" strike="noStrike">
                  <a:latin typeface="Arial"/>
                </a:endParaRPr>
              </a:p>
            </p:txBody>
          </p:sp>
          <p:sp>
            <p:nvSpPr>
              <p:cNvPr id="1814" name="TextShape 36"/>
              <p:cNvSpPr txBox="1"/>
              <p:nvPr/>
            </p:nvSpPr>
            <p:spPr>
              <a:xfrm>
                <a:off x="846000" y="8735400"/>
                <a:ext cx="3074760" cy="1662840"/>
              </a:xfrm>
              <a:prstGeom prst="rect">
                <a:avLst/>
              </a:prstGeom>
              <a:noFill/>
              <a:ln>
                <a:noFill/>
              </a:ln>
            </p:spPr>
            <p:txBody>
              <a:bodyPr lIns="90000" rIns="90000" tIns="45000" bIns="45000">
                <a:noAutofit/>
              </a:bodyPr>
              <a:p>
                <a:endParaRPr b="0" lang="en-US" sz="1800" spc="-1" strike="noStrike">
                  <a:latin typeface="Arial"/>
                </a:endParaRPr>
              </a:p>
              <a:p>
                <a:r>
                  <a:rPr b="0" lang="en-US" sz="1500" spc="-1" strike="noStrike">
                    <a:latin typeface="Arial"/>
                    <a:hlinkClick r:id="rId5"/>
                  </a:rPr>
                  <a:t>arXiv:2005.02320</a:t>
                </a:r>
                <a:r>
                  <a:rPr b="0" lang="en-US" sz="1500" spc="-1" strike="noStrike">
                    <a:latin typeface="Arial"/>
                  </a:rPr>
                  <a:t> </a:t>
                </a:r>
                <a:br/>
                <a:r>
                  <a:rPr b="0" lang="en-US" sz="1500" spc="-1" strike="noStrike">
                    <a:latin typeface="Arial"/>
                  </a:rPr>
                  <a:t>[hep-ph]</a:t>
                </a:r>
                <a:br/>
                <a:endParaRPr b="0" lang="en-US" sz="1500" spc="-1" strike="noStrike">
                  <a:latin typeface="Arial"/>
                </a:endParaRPr>
              </a:p>
            </p:txBody>
          </p:sp>
        </p:grpSp>
        <p:sp>
          <p:nvSpPr>
            <p:cNvPr id="1815" name="CustomShape 37"/>
            <p:cNvSpPr/>
            <p:nvPr/>
          </p:nvSpPr>
          <p:spPr>
            <a:xfrm>
              <a:off x="0" y="9007560"/>
              <a:ext cx="4200480" cy="3566160"/>
            </a:xfrm>
            <a:prstGeom prst="rect">
              <a:avLst/>
            </a:prstGeom>
            <a:noFill/>
            <a:ln w="38160">
              <a:solidFill>
                <a:srgbClr val="000000"/>
              </a:solidFill>
              <a:round/>
            </a:ln>
          </p:spPr>
          <p:style>
            <a:lnRef idx="0"/>
            <a:fillRef idx="0"/>
            <a:effectRef idx="0"/>
            <a:fontRef idx="minor"/>
          </p:style>
        </p:sp>
        <p:sp>
          <p:nvSpPr>
            <p:cNvPr id="1816" name="TextShape 38"/>
            <p:cNvSpPr txBox="1"/>
            <p:nvPr/>
          </p:nvSpPr>
          <p:spPr>
            <a:xfrm>
              <a:off x="384840" y="11387880"/>
              <a:ext cx="3973320" cy="1083960"/>
            </a:xfrm>
            <a:prstGeom prst="rect">
              <a:avLst/>
            </a:prstGeom>
            <a:noFill/>
            <a:ln>
              <a:noFill/>
            </a:ln>
          </p:spPr>
          <p:txBody>
            <a:bodyPr lIns="90000" rIns="90000" tIns="45000" bIns="45000">
              <a:noAutofit/>
            </a:bodyPr>
            <a:p>
              <a:r>
                <a:rPr b="0" lang="en-US" sz="3500" spc="-1" strike="noStrike">
                  <a:latin typeface="Arial"/>
                </a:rPr>
                <a:t>Unfold to correct for fluctuations</a:t>
              </a:r>
              <a:endParaRPr b="0" lang="en-US" sz="3500" spc="-1" strike="noStrike">
                <a:latin typeface="Arial"/>
              </a:endParaRPr>
            </a:p>
          </p:txBody>
        </p:sp>
        <p:grpSp>
          <p:nvGrpSpPr>
            <p:cNvPr id="1817" name="Group 39"/>
            <p:cNvGrpSpPr/>
            <p:nvPr/>
          </p:nvGrpSpPr>
          <p:grpSpPr>
            <a:xfrm>
              <a:off x="5040" y="13122360"/>
              <a:ext cx="5990400" cy="2651760"/>
              <a:chOff x="5040" y="13122360"/>
              <a:chExt cx="5990400" cy="2651760"/>
            </a:xfrm>
          </p:grpSpPr>
          <p:sp>
            <p:nvSpPr>
              <p:cNvPr id="1818" name="TextShape 40"/>
              <p:cNvSpPr txBox="1"/>
              <p:nvPr/>
            </p:nvSpPr>
            <p:spPr>
              <a:xfrm>
                <a:off x="131400" y="13746240"/>
                <a:ext cx="2926080" cy="1433520"/>
              </a:xfrm>
              <a:prstGeom prst="rect">
                <a:avLst/>
              </a:prstGeom>
              <a:noFill/>
              <a:ln>
                <a:noFill/>
              </a:ln>
            </p:spPr>
            <p:txBody>
              <a:bodyPr lIns="90000" rIns="90000" tIns="45000" bIns="45000">
                <a:noAutofit/>
              </a:bodyPr>
              <a:p>
                <a:pPr algn="ctr"/>
                <a:r>
                  <a:rPr b="0" lang="en-US" sz="3500" spc="-1" strike="noStrike">
                    <a:latin typeface="Arial"/>
                  </a:rPr>
                  <a:t>Comparison to data</a:t>
                </a:r>
                <a:endParaRPr b="0" lang="en-US" sz="3500" spc="-1" strike="noStrike">
                  <a:latin typeface="Arial"/>
                </a:endParaRPr>
              </a:p>
            </p:txBody>
          </p:sp>
          <p:sp>
            <p:nvSpPr>
              <p:cNvPr id="1819" name="CustomShape 41"/>
              <p:cNvSpPr/>
              <p:nvPr/>
            </p:nvSpPr>
            <p:spPr>
              <a:xfrm>
                <a:off x="5040" y="13122360"/>
                <a:ext cx="5990400" cy="2651760"/>
              </a:xfrm>
              <a:prstGeom prst="rect">
                <a:avLst/>
              </a:prstGeom>
              <a:noFill/>
              <a:ln w="38160">
                <a:solidFill>
                  <a:srgbClr val="000000"/>
                </a:solidFill>
                <a:round/>
              </a:ln>
            </p:spPr>
            <p:style>
              <a:lnRef idx="0"/>
              <a:fillRef idx="0"/>
              <a:effectRef idx="0"/>
              <a:fontRef idx="minor"/>
            </p:style>
          </p:sp>
          <p:grpSp>
            <p:nvGrpSpPr>
              <p:cNvPr id="1820" name="Group 42"/>
              <p:cNvGrpSpPr/>
              <p:nvPr/>
            </p:nvGrpSpPr>
            <p:grpSpPr>
              <a:xfrm>
                <a:off x="3166920" y="13168080"/>
                <a:ext cx="2797200" cy="2549160"/>
                <a:chOff x="3166920" y="13168080"/>
                <a:chExt cx="2797200" cy="2549160"/>
              </a:xfrm>
            </p:grpSpPr>
            <p:pic>
              <p:nvPicPr>
                <p:cNvPr id="1821" name="" descr=""/>
                <p:cNvPicPr/>
                <p:nvPr/>
              </p:nvPicPr>
              <p:blipFill>
                <a:blip r:embed="rId6"/>
                <a:stretch/>
              </p:blipFill>
              <p:spPr>
                <a:xfrm>
                  <a:off x="3166920" y="13168080"/>
                  <a:ext cx="2797200" cy="2549160"/>
                </a:xfrm>
                <a:prstGeom prst="rect">
                  <a:avLst/>
                </a:prstGeom>
                <a:ln>
                  <a:noFill/>
                </a:ln>
              </p:spPr>
            </p:pic>
            <p:sp>
              <p:nvSpPr>
                <p:cNvPr id="1822" name="TextShape 43"/>
                <p:cNvSpPr txBox="1"/>
                <p:nvPr/>
              </p:nvSpPr>
              <p:spPr>
                <a:xfrm>
                  <a:off x="3586320" y="14476320"/>
                  <a:ext cx="2180880" cy="256320"/>
                </a:xfrm>
                <a:prstGeom prst="rect">
                  <a:avLst/>
                </a:prstGeom>
                <a:noFill/>
                <a:ln>
                  <a:noFill/>
                </a:ln>
              </p:spPr>
              <p:txBody>
                <a:bodyPr lIns="90000" rIns="90000" tIns="45000" bIns="45000">
                  <a:noAutofit/>
                </a:bodyPr>
                <a:p>
                  <a:r>
                    <a:rPr b="0" lang="en-US" sz="1000" spc="-1" strike="noStrike">
                      <a:latin typeface="Arial"/>
                    </a:rPr>
                    <a:t>PRL</a:t>
                  </a:r>
                  <a:r>
                    <a:rPr b="1" lang="en-US" sz="1000" spc="-1" strike="noStrike">
                      <a:latin typeface="Arial"/>
                    </a:rPr>
                    <a:t>91</a:t>
                  </a:r>
                  <a:r>
                    <a:rPr b="0" lang="en-US" sz="1000" spc="-1" strike="noStrike">
                      <a:latin typeface="Arial"/>
                    </a:rPr>
                    <a:t>(2003) 172302</a:t>
                  </a:r>
                  <a:endParaRPr b="0" lang="en-US" sz="1000" spc="-1" strike="noStrike">
                    <a:latin typeface="Arial"/>
                  </a:endParaRPr>
                </a:p>
              </p:txBody>
            </p:sp>
          </p:grpSp>
        </p:grpSp>
      </p:grpSp>
      <p:grpSp>
        <p:nvGrpSpPr>
          <p:cNvPr id="1823" name="Group 44"/>
          <p:cNvGrpSpPr/>
          <p:nvPr/>
        </p:nvGrpSpPr>
        <p:grpSpPr>
          <a:xfrm>
            <a:off x="7097040" y="487440"/>
            <a:ext cx="2971800" cy="3599640"/>
            <a:chOff x="7097040" y="487440"/>
            <a:chExt cx="2971800" cy="3599640"/>
          </a:xfrm>
        </p:grpSpPr>
        <p:grpSp>
          <p:nvGrpSpPr>
            <p:cNvPr id="1824" name="Group 45"/>
            <p:cNvGrpSpPr/>
            <p:nvPr/>
          </p:nvGrpSpPr>
          <p:grpSpPr>
            <a:xfrm>
              <a:off x="7097040" y="487440"/>
              <a:ext cx="2971800" cy="3599640"/>
              <a:chOff x="7097040" y="487440"/>
              <a:chExt cx="2971800" cy="3599640"/>
            </a:xfrm>
          </p:grpSpPr>
          <p:sp>
            <p:nvSpPr>
              <p:cNvPr id="1825" name="TextShape 46"/>
              <p:cNvSpPr txBox="1"/>
              <p:nvPr/>
            </p:nvSpPr>
            <p:spPr>
              <a:xfrm>
                <a:off x="7142760" y="504720"/>
                <a:ext cx="2926080" cy="1433520"/>
              </a:xfrm>
              <a:prstGeom prst="rect">
                <a:avLst/>
              </a:prstGeom>
              <a:noFill/>
              <a:ln>
                <a:noFill/>
              </a:ln>
            </p:spPr>
            <p:txBody>
              <a:bodyPr lIns="90000" rIns="90000" tIns="45000" bIns="45000">
                <a:noAutofit/>
              </a:bodyPr>
              <a:p>
                <a:pPr algn="ctr"/>
                <a:r>
                  <a:rPr b="0" lang="en-US" sz="3500" spc="-1" strike="noStrike">
                    <a:latin typeface="Arial"/>
                  </a:rPr>
                  <a:t>Comparison to data</a:t>
                </a:r>
                <a:endParaRPr b="0" lang="en-US" sz="3500" spc="-1" strike="noStrike">
                  <a:latin typeface="Arial"/>
                </a:endParaRPr>
              </a:p>
            </p:txBody>
          </p:sp>
          <p:sp>
            <p:nvSpPr>
              <p:cNvPr id="1826" name="CustomShape 47"/>
              <p:cNvSpPr/>
              <p:nvPr/>
            </p:nvSpPr>
            <p:spPr>
              <a:xfrm>
                <a:off x="7097040" y="487440"/>
                <a:ext cx="2964600" cy="3599640"/>
              </a:xfrm>
              <a:prstGeom prst="rect">
                <a:avLst/>
              </a:prstGeom>
              <a:noFill/>
              <a:ln w="38160">
                <a:solidFill>
                  <a:srgbClr val="000000"/>
                </a:solidFill>
                <a:round/>
              </a:ln>
            </p:spPr>
            <p:style>
              <a:lnRef idx="0"/>
              <a:fillRef idx="0"/>
              <a:effectRef idx="0"/>
              <a:fontRef idx="minor"/>
            </p:style>
          </p:sp>
          <p:pic>
            <p:nvPicPr>
              <p:cNvPr id="1827" name="" descr=""/>
              <p:cNvPicPr/>
              <p:nvPr/>
            </p:nvPicPr>
            <p:blipFill>
              <a:blip r:embed="rId7"/>
              <a:stretch/>
            </p:blipFill>
            <p:spPr>
              <a:xfrm>
                <a:off x="7310520" y="1562760"/>
                <a:ext cx="2588040" cy="2507040"/>
              </a:xfrm>
              <a:prstGeom prst="rect">
                <a:avLst/>
              </a:prstGeom>
              <a:ln>
                <a:noFill/>
              </a:ln>
            </p:spPr>
          </p:pic>
        </p:grpSp>
      </p:grpSp>
      <p:grpSp>
        <p:nvGrpSpPr>
          <p:cNvPr id="1828" name="Group 48"/>
          <p:cNvGrpSpPr/>
          <p:nvPr/>
        </p:nvGrpSpPr>
        <p:grpSpPr>
          <a:xfrm>
            <a:off x="4068000" y="-5760"/>
            <a:ext cx="2416680" cy="2345400"/>
            <a:chOff x="4068000" y="-5760"/>
            <a:chExt cx="2416680" cy="2345400"/>
          </a:xfrm>
        </p:grpSpPr>
        <p:sp>
          <p:nvSpPr>
            <p:cNvPr id="1829" name="CustomShape 49"/>
            <p:cNvSpPr/>
            <p:nvPr/>
          </p:nvSpPr>
          <p:spPr>
            <a:xfrm>
              <a:off x="4068000" y="-5760"/>
              <a:ext cx="2416680" cy="2345400"/>
            </a:xfrm>
            <a:prstGeom prst="rect">
              <a:avLst/>
            </a:prstGeom>
            <a:noFill/>
            <a:ln w="38160">
              <a:solidFill>
                <a:srgbClr val="000000"/>
              </a:solidFill>
              <a:round/>
            </a:ln>
          </p:spPr>
          <p:style>
            <a:lnRef idx="0"/>
            <a:fillRef idx="0"/>
            <a:effectRef idx="0"/>
            <a:fontRef idx="minor"/>
          </p:style>
        </p:sp>
        <p:sp>
          <p:nvSpPr>
            <p:cNvPr id="1830" name="TextShape 50"/>
            <p:cNvSpPr txBox="1"/>
            <p:nvPr/>
          </p:nvSpPr>
          <p:spPr>
            <a:xfrm>
              <a:off x="4212000" y="1682640"/>
              <a:ext cx="2143080" cy="657000"/>
            </a:xfrm>
            <a:prstGeom prst="rect">
              <a:avLst/>
            </a:prstGeom>
            <a:noFill/>
            <a:ln>
              <a:noFill/>
            </a:ln>
          </p:spPr>
          <p:txBody>
            <a:bodyPr lIns="90000" rIns="90000" tIns="45000" bIns="45000">
              <a:noAutofit/>
            </a:bodyPr>
            <a:p>
              <a:r>
                <a:rPr b="0" lang="en-US" sz="2000" spc="-1" strike="noStrike">
                  <a:latin typeface="Arial"/>
                </a:rPr>
                <a:t>Unfold to correct for fluctuations</a:t>
              </a:r>
              <a:endParaRPr b="0" lang="en-US" sz="2000" spc="-1" strike="noStrike">
                <a:latin typeface="Arial"/>
              </a:endParaRPr>
            </a:p>
          </p:txBody>
        </p:sp>
        <p:pic>
          <p:nvPicPr>
            <p:cNvPr id="1831" name="" descr=""/>
            <p:cNvPicPr/>
            <p:nvPr/>
          </p:nvPicPr>
          <p:blipFill>
            <a:blip r:embed="rId8"/>
            <a:stretch/>
          </p:blipFill>
          <p:spPr>
            <a:xfrm>
              <a:off x="4342320" y="38160"/>
              <a:ext cx="1880640" cy="1653120"/>
            </a:xfrm>
            <a:prstGeom prst="rect">
              <a:avLst/>
            </a:prstGeom>
            <a:ln>
              <a:noFill/>
            </a:ln>
          </p:spPr>
        </p:pic>
      </p:grpSp>
      <p:sp>
        <p:nvSpPr>
          <p:cNvPr id="1832" name="CustomShape 51"/>
          <p:cNvSpPr/>
          <p:nvPr/>
        </p:nvSpPr>
        <p:spPr>
          <a:xfrm rot="16200000">
            <a:off x="4896720" y="2070000"/>
            <a:ext cx="788040" cy="3594240"/>
          </a:xfrm>
          <a:custGeom>
            <a:avLst/>
            <a:gdLst/>
            <a:ahLst/>
            <a:rect l="0" t="0" r="r" b="b"/>
            <a:pathLst>
              <a:path w="2191" h="9986">
                <a:moveTo>
                  <a:pt x="547" y="0"/>
                </a:moveTo>
                <a:lnTo>
                  <a:pt x="547" y="7488"/>
                </a:lnTo>
                <a:lnTo>
                  <a:pt x="0" y="7488"/>
                </a:lnTo>
                <a:lnTo>
                  <a:pt x="1095" y="9985"/>
                </a:lnTo>
                <a:lnTo>
                  <a:pt x="2190" y="7488"/>
                </a:lnTo>
                <a:lnTo>
                  <a:pt x="1642" y="7488"/>
                </a:lnTo>
                <a:lnTo>
                  <a:pt x="1642" y="0"/>
                </a:lnTo>
                <a:lnTo>
                  <a:pt x="547" y="0"/>
                </a:lnTo>
              </a:path>
            </a:pathLst>
          </a:custGeom>
          <a:solidFill>
            <a:srgbClr val="000000"/>
          </a:solidFill>
          <a:ln>
            <a:solidFill>
              <a:srgbClr val="808080"/>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9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3" name="TextShape 1"/>
          <p:cNvSpPr txBox="1"/>
          <p:nvPr/>
        </p:nvSpPr>
        <p:spPr>
          <a:xfrm>
            <a:off x="504000" y="225720"/>
            <a:ext cx="9071640" cy="946800"/>
          </a:xfrm>
          <a:prstGeom prst="rect">
            <a:avLst/>
          </a:prstGeom>
          <a:noFill/>
          <a:ln>
            <a:noFill/>
          </a:ln>
        </p:spPr>
        <p:txBody>
          <a:bodyPr lIns="0" rIns="0" tIns="0" bIns="0" anchor="ctr">
            <a:noAutofit/>
          </a:bodyPr>
          <a:p>
            <a:pPr algn="ctr"/>
            <a:r>
              <a:rPr b="0" lang="en-US" sz="3300" spc="-1" strike="noStrike">
                <a:latin typeface="Arial"/>
              </a:rPr>
              <a:t>Mini-summary</a:t>
            </a:r>
            <a:endParaRPr b="0" lang="en-US" sz="3300" spc="-1" strike="noStrike">
              <a:latin typeface="Arial"/>
            </a:endParaRPr>
          </a:p>
        </p:txBody>
      </p:sp>
      <p:sp>
        <p:nvSpPr>
          <p:cNvPr id="1834" name="TextShape 2"/>
          <p:cNvSpPr txBox="1"/>
          <p:nvPr/>
        </p:nvSpPr>
        <p:spPr>
          <a:xfrm>
            <a:off x="504000" y="1326600"/>
            <a:ext cx="8870040" cy="3288600"/>
          </a:xfrm>
          <a:prstGeom prst="rect">
            <a:avLst/>
          </a:prstGeom>
          <a:noFill/>
          <a:ln>
            <a:noFill/>
          </a:ln>
        </p:spPr>
        <p:txBody>
          <a:bodyPr lIns="0" rIns="0" tIns="0" bIns="0">
            <a:normAutofit fontScale="70000"/>
          </a:bodyPr>
          <a:p>
            <a:pPr marL="432000" indent="-324000">
              <a:spcAft>
                <a:spcPts val="1057"/>
              </a:spcAft>
              <a:buClr>
                <a:srgbClr val="000000"/>
              </a:buClr>
              <a:buSzPct val="45000"/>
              <a:buFont typeface="Wingdings" charset="2"/>
              <a:buChar char=""/>
            </a:pPr>
            <a:r>
              <a:rPr b="0" lang="en-US" sz="2400" spc="-1" strike="noStrike">
                <a:latin typeface="Arial"/>
              </a:rPr>
              <a:t>Experimental techniques can bias measurement in subtle ways</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Background subtraction</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Kinematic cuts</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Choice of jet finder, R</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Centrality determination</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Technique for finding reaction plane</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Unclear how these influence the measurement</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Safest to do the same analysis on data and model</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But unfolding is necessary in a full Monte Carlo model!</a:t>
            </a:r>
            <a:endParaRPr b="0" lang="en-US" sz="2100" spc="-1" strike="noStrike">
              <a:latin typeface="Arial"/>
            </a:endParaRPr>
          </a:p>
        </p:txBody>
      </p:sp>
    </p:spTree>
  </p:cSld>
  <mc:AlternateContent>
    <mc:Choice Requires="p14">
      <p:transition spd="slow" p14:dur="2000"/>
    </mc:Choice>
    <mc:Fallback>
      <p:transition spd="slow"/>
    </mc:Fallback>
  </mc:AlternateContent>
</p:sld>
</file>

<file path=ppt/slides/slide9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35" name="" descr=""/>
          <p:cNvPicPr/>
          <p:nvPr/>
        </p:nvPicPr>
        <p:blipFill>
          <a:blip r:embed="rId1"/>
          <a:stretch/>
        </p:blipFill>
        <p:spPr>
          <a:xfrm>
            <a:off x="2134440" y="1328760"/>
            <a:ext cx="6094440" cy="3382560"/>
          </a:xfrm>
          <a:prstGeom prst="rect">
            <a:avLst/>
          </a:prstGeom>
          <a:ln>
            <a:noFill/>
          </a:ln>
        </p:spPr>
      </p:pic>
      <p:sp>
        <p:nvSpPr>
          <p:cNvPr id="1836" name="CustomShape 1"/>
          <p:cNvSpPr/>
          <p:nvPr/>
        </p:nvSpPr>
        <p:spPr>
          <a:xfrm>
            <a:off x="0" y="-360"/>
            <a:ext cx="10149840" cy="1399680"/>
          </a:xfrm>
          <a:prstGeom prst="rect">
            <a:avLst/>
          </a:prstGeom>
          <a:noFill/>
          <a:ln>
            <a:noFill/>
          </a:ln>
        </p:spPr>
        <p:style>
          <a:lnRef idx="0"/>
          <a:fillRef idx="0"/>
          <a:effectRef idx="0"/>
          <a:fontRef idx="minor"/>
        </p:style>
        <p:txBody>
          <a:bodyPr lIns="0" rIns="0" tIns="0" bIns="0" anchor="ctr">
            <a:noAutofit/>
          </a:bodyPr>
          <a:p>
            <a:pPr algn="ctr">
              <a:lnSpc>
                <a:spcPct val="100000"/>
              </a:lnSpc>
            </a:pPr>
            <a:r>
              <a:rPr b="0" lang="en-US" sz="5000" spc="-1" strike="noStrike">
                <a:latin typeface="Arial"/>
              </a:rPr>
              <a:t>A skeptic’s guide to jets</a:t>
            </a:r>
            <a:endParaRPr b="0" lang="en-US" sz="5000" spc="-1" strike="noStrike">
              <a:latin typeface="Arial"/>
            </a:endParaRPr>
          </a:p>
          <a:p>
            <a:pPr algn="ctr">
              <a:lnSpc>
                <a:spcPct val="100000"/>
              </a:lnSpc>
            </a:pPr>
            <a:r>
              <a:rPr b="0" lang="en-US" sz="5000" spc="-1" strike="noStrike">
                <a:latin typeface="Arial"/>
              </a:rPr>
              <a:t>Part 2: Where we are going</a:t>
            </a:r>
            <a:endParaRPr b="0" lang="en-US" sz="5000" spc="-1" strike="noStrike">
              <a:latin typeface="Arial"/>
            </a:endParaRPr>
          </a:p>
        </p:txBody>
      </p:sp>
      <p:sp>
        <p:nvSpPr>
          <p:cNvPr id="1837" name="CustomShape 2"/>
          <p:cNvSpPr/>
          <p:nvPr/>
        </p:nvSpPr>
        <p:spPr>
          <a:xfrm>
            <a:off x="91440" y="4460400"/>
            <a:ext cx="9988560" cy="8107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lang="en-US" sz="3500" spc="-1" strike="noStrike">
                <a:latin typeface="Times New Roman"/>
              </a:rPr>
              <a:t>Christine Nattrass</a:t>
            </a:r>
            <a:endParaRPr b="0" lang="en-US" sz="3500" spc="-1" strike="noStrike">
              <a:latin typeface="Arial"/>
            </a:endParaRPr>
          </a:p>
          <a:p>
            <a:pPr algn="ctr">
              <a:lnSpc>
                <a:spcPct val="100000"/>
              </a:lnSpc>
            </a:pPr>
            <a:r>
              <a:rPr b="0" lang="en-US" sz="2600" spc="-1" strike="noStrike">
                <a:latin typeface="Times New Roman"/>
              </a:rPr>
              <a:t>University of Tennessee, Knoxville</a:t>
            </a:r>
            <a:br/>
            <a:endParaRPr b="0" lang="en-US" sz="2600" spc="-1" strike="noStrike">
              <a:latin typeface="Arial"/>
            </a:endParaRPr>
          </a:p>
        </p:txBody>
      </p:sp>
    </p:spTree>
  </p:cSld>
  <mc:AlternateContent>
    <mc:Choice Requires="p14">
      <p:transition spd="slow" p14:dur="2000"/>
    </mc:Choice>
    <mc:Fallback>
      <p:transition spd="slow"/>
    </mc:Fallback>
  </mc:AlternateContent>
</p:sld>
</file>

<file path=ppt/slides/slide9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8" name="TextShape 1"/>
          <p:cNvSpPr txBox="1"/>
          <p:nvPr/>
        </p:nvSpPr>
        <p:spPr>
          <a:xfrm>
            <a:off x="423720" y="4341240"/>
            <a:ext cx="6579360" cy="630360"/>
          </a:xfrm>
          <a:prstGeom prst="rect">
            <a:avLst/>
          </a:prstGeom>
          <a:noFill/>
          <a:ln w="18360">
            <a:noFill/>
          </a:ln>
        </p:spPr>
        <p:txBody>
          <a:bodyPr lIns="9000" rIns="9000" tIns="9000" bIns="9000" anchor="ctr">
            <a:noAutofit/>
          </a:bodyPr>
          <a:p>
            <a:pPr algn="ctr"/>
            <a:r>
              <a:rPr b="0" lang="en-US" sz="3300" spc="-1" strike="noStrike">
                <a:latin typeface="Arial"/>
              </a:rPr>
              <a:t>There is no partionic energy loss.</a:t>
            </a:r>
            <a:endParaRPr b="0" lang="en-US" sz="3300" spc="-1" strike="noStrike">
              <a:latin typeface="Arial"/>
            </a:endParaRPr>
          </a:p>
        </p:txBody>
      </p:sp>
      <p:grpSp>
        <p:nvGrpSpPr>
          <p:cNvPr id="1839" name="Group 2"/>
          <p:cNvGrpSpPr/>
          <p:nvPr/>
        </p:nvGrpSpPr>
        <p:grpSpPr>
          <a:xfrm>
            <a:off x="7511400" y="551160"/>
            <a:ext cx="2299320" cy="3026160"/>
            <a:chOff x="7511400" y="551160"/>
            <a:chExt cx="2299320" cy="3026160"/>
          </a:xfrm>
        </p:grpSpPr>
        <p:pic>
          <p:nvPicPr>
            <p:cNvPr id="1840" name="" descr=""/>
            <p:cNvPicPr/>
            <p:nvPr/>
          </p:nvPicPr>
          <p:blipFill>
            <a:blip r:embed="rId1"/>
            <a:stretch/>
          </p:blipFill>
          <p:spPr>
            <a:xfrm>
              <a:off x="8107920" y="1977120"/>
              <a:ext cx="1188720" cy="1600200"/>
            </a:xfrm>
            <a:prstGeom prst="rect">
              <a:avLst/>
            </a:prstGeom>
            <a:ln>
              <a:noFill/>
            </a:ln>
          </p:spPr>
        </p:pic>
        <p:grpSp>
          <p:nvGrpSpPr>
            <p:cNvPr id="1841" name="Group 3"/>
            <p:cNvGrpSpPr/>
            <p:nvPr/>
          </p:nvGrpSpPr>
          <p:grpSpPr>
            <a:xfrm>
              <a:off x="7511400" y="551160"/>
              <a:ext cx="2299320" cy="2863800"/>
              <a:chOff x="7511400" y="551160"/>
              <a:chExt cx="2299320" cy="2863800"/>
            </a:xfrm>
          </p:grpSpPr>
          <p:grpSp>
            <p:nvGrpSpPr>
              <p:cNvPr id="1842" name="Group 4"/>
              <p:cNvGrpSpPr/>
              <p:nvPr/>
            </p:nvGrpSpPr>
            <p:grpSpPr>
              <a:xfrm>
                <a:off x="7511400" y="551160"/>
                <a:ext cx="2299320" cy="2863800"/>
                <a:chOff x="7511400" y="551160"/>
                <a:chExt cx="2299320" cy="2863800"/>
              </a:xfrm>
            </p:grpSpPr>
            <p:grpSp>
              <p:nvGrpSpPr>
                <p:cNvPr id="1843" name="Group 5"/>
                <p:cNvGrpSpPr/>
                <p:nvPr/>
              </p:nvGrpSpPr>
              <p:grpSpPr>
                <a:xfrm>
                  <a:off x="7511400" y="2269800"/>
                  <a:ext cx="91440" cy="210240"/>
                  <a:chOff x="7511400" y="2269800"/>
                  <a:chExt cx="91440" cy="210240"/>
                </a:xfrm>
              </p:grpSpPr>
              <p:sp>
                <p:nvSpPr>
                  <p:cNvPr id="1844" name="CustomShape 6"/>
                  <p:cNvSpPr/>
                  <p:nvPr/>
                </p:nvSpPr>
                <p:spPr>
                  <a:xfrm>
                    <a:off x="7511400" y="2269800"/>
                    <a:ext cx="91440" cy="210240"/>
                  </a:xfrm>
                  <a:prstGeom prst="ellipse">
                    <a:avLst/>
                  </a:prstGeom>
                  <a:solidFill>
                    <a:srgbClr val="000000"/>
                  </a:solidFill>
                  <a:ln w="9360">
                    <a:solidFill>
                      <a:srgbClr val="000000"/>
                    </a:solidFill>
                    <a:miter/>
                  </a:ln>
                </p:spPr>
                <p:style>
                  <a:lnRef idx="0"/>
                  <a:fillRef idx="0"/>
                  <a:effectRef idx="0"/>
                  <a:fontRef idx="minor"/>
                </p:style>
              </p:sp>
            </p:grpSp>
            <p:grpSp>
              <p:nvGrpSpPr>
                <p:cNvPr id="1845" name="Group 7"/>
                <p:cNvGrpSpPr/>
                <p:nvPr/>
              </p:nvGrpSpPr>
              <p:grpSpPr>
                <a:xfrm>
                  <a:off x="9719280" y="2424240"/>
                  <a:ext cx="91440" cy="210240"/>
                  <a:chOff x="9719280" y="2424240"/>
                  <a:chExt cx="91440" cy="210240"/>
                </a:xfrm>
              </p:grpSpPr>
              <p:sp>
                <p:nvSpPr>
                  <p:cNvPr id="1846" name="CustomShape 8"/>
                  <p:cNvSpPr/>
                  <p:nvPr/>
                </p:nvSpPr>
                <p:spPr>
                  <a:xfrm>
                    <a:off x="9719280" y="2424240"/>
                    <a:ext cx="91440" cy="210240"/>
                  </a:xfrm>
                  <a:prstGeom prst="ellipse">
                    <a:avLst/>
                  </a:prstGeom>
                  <a:solidFill>
                    <a:srgbClr val="000000"/>
                  </a:solidFill>
                  <a:ln w="9360">
                    <a:solidFill>
                      <a:srgbClr val="000000"/>
                    </a:solidFill>
                    <a:miter/>
                  </a:ln>
                </p:spPr>
                <p:style>
                  <a:lnRef idx="0"/>
                  <a:fillRef idx="0"/>
                  <a:effectRef idx="0"/>
                  <a:fontRef idx="minor"/>
                </p:style>
              </p:sp>
            </p:grpSp>
            <p:sp>
              <p:nvSpPr>
                <p:cNvPr id="1847" name="CustomShape 9"/>
                <p:cNvSpPr/>
                <p:nvPr/>
              </p:nvSpPr>
              <p:spPr>
                <a:xfrm>
                  <a:off x="9347040" y="551160"/>
                  <a:ext cx="210240" cy="210240"/>
                </a:xfrm>
                <a:prstGeom prst="ellipse">
                  <a:avLst/>
                </a:prstGeom>
                <a:solidFill>
                  <a:srgbClr val="000000"/>
                </a:solidFill>
                <a:ln w="9360">
                  <a:solidFill>
                    <a:srgbClr val="000000"/>
                  </a:solidFill>
                  <a:miter/>
                </a:ln>
              </p:spPr>
              <p:style>
                <a:lnRef idx="0"/>
                <a:fillRef idx="0"/>
                <a:effectRef idx="0"/>
                <a:fontRef idx="minor"/>
              </p:style>
            </p:sp>
            <p:sp>
              <p:nvSpPr>
                <p:cNvPr id="1848" name="CustomShape 10"/>
                <p:cNvSpPr/>
                <p:nvPr/>
              </p:nvSpPr>
              <p:spPr>
                <a:xfrm>
                  <a:off x="8551440" y="3204720"/>
                  <a:ext cx="210240" cy="210240"/>
                </a:xfrm>
                <a:prstGeom prst="ellipse">
                  <a:avLst/>
                </a:prstGeom>
                <a:solidFill>
                  <a:srgbClr val="000000"/>
                </a:solidFill>
                <a:ln w="9360">
                  <a:solidFill>
                    <a:srgbClr val="000000"/>
                  </a:solidFill>
                  <a:miter/>
                </a:ln>
              </p:spPr>
              <p:style>
                <a:lnRef idx="0"/>
                <a:fillRef idx="0"/>
                <a:effectRef idx="0"/>
                <a:fontRef idx="minor"/>
              </p:style>
            </p:sp>
          </p:grpSp>
          <p:grpSp>
            <p:nvGrpSpPr>
              <p:cNvPr id="1849" name="Group 11"/>
              <p:cNvGrpSpPr/>
              <p:nvPr/>
            </p:nvGrpSpPr>
            <p:grpSpPr>
              <a:xfrm>
                <a:off x="7668360" y="792000"/>
                <a:ext cx="2008080" cy="2484000"/>
                <a:chOff x="7668360" y="792000"/>
                <a:chExt cx="2008080" cy="2484000"/>
              </a:xfrm>
            </p:grpSpPr>
            <p:sp>
              <p:nvSpPr>
                <p:cNvPr id="1850" name="Line 12"/>
                <p:cNvSpPr/>
                <p:nvPr/>
              </p:nvSpPr>
              <p:spPr>
                <a:xfrm>
                  <a:off x="7668360" y="2392560"/>
                  <a:ext cx="914400" cy="0"/>
                </a:xfrm>
                <a:prstGeom prst="line">
                  <a:avLst/>
                </a:prstGeom>
                <a:ln w="38160">
                  <a:solidFill>
                    <a:srgbClr val="000000"/>
                  </a:solidFill>
                  <a:miter/>
                </a:ln>
              </p:spPr>
              <p:style>
                <a:lnRef idx="0"/>
                <a:fillRef idx="0"/>
                <a:effectRef idx="0"/>
                <a:fontRef idx="minor"/>
              </p:style>
            </p:sp>
            <p:sp>
              <p:nvSpPr>
                <p:cNvPr id="1851" name="Line 13"/>
                <p:cNvSpPr/>
                <p:nvPr/>
              </p:nvSpPr>
              <p:spPr>
                <a:xfrm flipV="1">
                  <a:off x="8625240" y="792000"/>
                  <a:ext cx="762120" cy="1600200"/>
                </a:xfrm>
                <a:prstGeom prst="line">
                  <a:avLst/>
                </a:prstGeom>
                <a:ln w="38160">
                  <a:solidFill>
                    <a:srgbClr val="000000"/>
                  </a:solidFill>
                  <a:miter/>
                  <a:tailEnd len="med" type="triangle" w="med"/>
                </a:ln>
              </p:spPr>
              <p:style>
                <a:lnRef idx="0"/>
                <a:fillRef idx="0"/>
                <a:effectRef idx="0"/>
                <a:fontRef idx="minor"/>
              </p:style>
            </p:sp>
            <p:grpSp>
              <p:nvGrpSpPr>
                <p:cNvPr id="1852" name="Group 14"/>
                <p:cNvGrpSpPr/>
                <p:nvPr/>
              </p:nvGrpSpPr>
              <p:grpSpPr>
                <a:xfrm>
                  <a:off x="8573040" y="2544840"/>
                  <a:ext cx="1103400" cy="731160"/>
                  <a:chOff x="8573040" y="2544840"/>
                  <a:chExt cx="1103400" cy="731160"/>
                </a:xfrm>
              </p:grpSpPr>
              <p:sp>
                <p:nvSpPr>
                  <p:cNvPr id="1853" name="Line 15"/>
                  <p:cNvSpPr/>
                  <p:nvPr/>
                </p:nvSpPr>
                <p:spPr>
                  <a:xfrm flipH="1">
                    <a:off x="8853480" y="2544840"/>
                    <a:ext cx="822960" cy="0"/>
                  </a:xfrm>
                  <a:prstGeom prst="line">
                    <a:avLst/>
                  </a:prstGeom>
                  <a:ln w="38160">
                    <a:solidFill>
                      <a:srgbClr val="000000"/>
                    </a:solidFill>
                    <a:miter/>
                  </a:ln>
                </p:spPr>
                <p:style>
                  <a:lnRef idx="0"/>
                  <a:fillRef idx="0"/>
                  <a:effectRef idx="0"/>
                  <a:fontRef idx="minor"/>
                </p:style>
              </p:sp>
              <p:sp>
                <p:nvSpPr>
                  <p:cNvPr id="1854" name="Freeform 16"/>
                  <p:cNvSpPr/>
                  <p:nvPr/>
                </p:nvSpPr>
                <p:spPr>
                  <a:xfrm>
                    <a:off x="8400240" y="2542680"/>
                    <a:ext cx="585000" cy="733680"/>
                  </a:xfrm>
                  <a:custGeom>
                    <a:avLst/>
                    <a:gdLst/>
                    <a:ahLst/>
                    <a:rect l="0" t="0" r="r" b="b"/>
                    <a:pathLst>
                      <a:path w="1625" h="2038">
                        <a:moveTo>
                          <a:pt x="1279" y="7"/>
                        </a:moveTo>
                        <a:cubicBezTo>
                          <a:pt x="727" y="0"/>
                          <a:pt x="1328" y="530"/>
                          <a:pt x="998" y="650"/>
                        </a:cubicBezTo>
                        <a:cubicBezTo>
                          <a:pt x="175" y="948"/>
                          <a:pt x="1624" y="1034"/>
                          <a:pt x="765" y="1266"/>
                        </a:cubicBezTo>
                        <a:cubicBezTo>
                          <a:pt x="0" y="1476"/>
                          <a:pt x="1016" y="1362"/>
                          <a:pt x="1023" y="1625"/>
                        </a:cubicBezTo>
                        <a:lnTo>
                          <a:pt x="741" y="1779"/>
                        </a:lnTo>
                        <a:lnTo>
                          <a:pt x="844" y="2037"/>
                        </a:lnTo>
                        <a:lnTo>
                          <a:pt x="844" y="2012"/>
                        </a:lnTo>
                      </a:path>
                    </a:pathLst>
                  </a:custGeom>
                  <a:ln w="36720">
                    <a:solidFill>
                      <a:srgbClr val="000000"/>
                    </a:solidFill>
                    <a:round/>
                  </a:ln>
                </p:spPr>
              </p:sp>
            </p:grpSp>
            <p:sp>
              <p:nvSpPr>
                <p:cNvPr id="1855" name="CustomShape 17"/>
                <p:cNvSpPr/>
                <p:nvPr/>
              </p:nvSpPr>
              <p:spPr>
                <a:xfrm>
                  <a:off x="8396640" y="2163960"/>
                  <a:ext cx="685800" cy="533520"/>
                </a:xfrm>
                <a:custGeom>
                  <a:avLst/>
                  <a:gdLst/>
                  <a:ahLst/>
                  <a:rect l="l" t="t" r="r" b="b"/>
                  <a:pathLst>
                    <a:path w="21600" h="21600">
                      <a:moveTo>
                        <a:pt x="11464" y="4340"/>
                      </a:moveTo>
                      <a:lnTo>
                        <a:pt x="9722" y="1887"/>
                      </a:lnTo>
                      <a:lnTo>
                        <a:pt x="8548" y="6383"/>
                      </a:lnTo>
                      <a:lnTo>
                        <a:pt x="4503" y="3626"/>
                      </a:lnTo>
                      <a:lnTo>
                        <a:pt x="5373" y="7816"/>
                      </a:lnTo>
                      <a:lnTo>
                        <a:pt x="1174" y="8270"/>
                      </a:lnTo>
                      <a:lnTo>
                        <a:pt x="3934" y="11592"/>
                      </a:lnTo>
                      <a:lnTo>
                        <a:pt x="0" y="12875"/>
                      </a:lnTo>
                      <a:lnTo>
                        <a:pt x="3329" y="15372"/>
                      </a:lnTo>
                      <a:lnTo>
                        <a:pt x="1283" y="17824"/>
                      </a:lnTo>
                      <a:lnTo>
                        <a:pt x="4804" y="18239"/>
                      </a:lnTo>
                      <a:lnTo>
                        <a:pt x="4918" y="21600"/>
                      </a:lnTo>
                      <a:lnTo>
                        <a:pt x="7525" y="18125"/>
                      </a:lnTo>
                      <a:lnTo>
                        <a:pt x="8698" y="19712"/>
                      </a:lnTo>
                      <a:lnTo>
                        <a:pt x="9871" y="17371"/>
                      </a:lnTo>
                      <a:lnTo>
                        <a:pt x="11614" y="18844"/>
                      </a:lnTo>
                      <a:lnTo>
                        <a:pt x="12178" y="15937"/>
                      </a:lnTo>
                      <a:lnTo>
                        <a:pt x="14943" y="17371"/>
                      </a:lnTo>
                      <a:lnTo>
                        <a:pt x="14640" y="14348"/>
                      </a:lnTo>
                      <a:lnTo>
                        <a:pt x="18878" y="15632"/>
                      </a:lnTo>
                      <a:lnTo>
                        <a:pt x="16382" y="12311"/>
                      </a:lnTo>
                      <a:lnTo>
                        <a:pt x="18270" y="11292"/>
                      </a:lnTo>
                      <a:lnTo>
                        <a:pt x="16986" y="9404"/>
                      </a:lnTo>
                      <a:lnTo>
                        <a:pt x="21600" y="6646"/>
                      </a:lnTo>
                      <a:lnTo>
                        <a:pt x="16382" y="6533"/>
                      </a:lnTo>
                      <a:lnTo>
                        <a:pt x="18005" y="3172"/>
                      </a:lnTo>
                      <a:lnTo>
                        <a:pt x="14524" y="5778"/>
                      </a:lnTo>
                      <a:lnTo>
                        <a:pt x="14789" y="0"/>
                      </a:lnTo>
                      <a:lnTo>
                        <a:pt x="11464" y="4340"/>
                      </a:lnTo>
                      <a:close/>
                    </a:path>
                  </a:pathLst>
                </a:custGeom>
                <a:solidFill>
                  <a:srgbClr val="f5fd55"/>
                </a:solidFill>
                <a:ln w="9360">
                  <a:solidFill>
                    <a:srgbClr val="000000"/>
                  </a:solidFill>
                  <a:miter/>
                </a:ln>
              </p:spPr>
              <p:style>
                <a:lnRef idx="0"/>
                <a:fillRef idx="0"/>
                <a:effectRef idx="0"/>
                <a:fontRef idx="minor"/>
              </p:style>
            </p:sp>
          </p:grpSp>
          <p:sp>
            <p:nvSpPr>
              <p:cNvPr id="1856" name="Line 18"/>
              <p:cNvSpPr/>
              <p:nvPr/>
            </p:nvSpPr>
            <p:spPr>
              <a:xfrm>
                <a:off x="7801560" y="2391480"/>
                <a:ext cx="408240" cy="0"/>
              </a:xfrm>
              <a:prstGeom prst="line">
                <a:avLst/>
              </a:prstGeom>
              <a:ln w="18360">
                <a:solidFill>
                  <a:srgbClr val="000000"/>
                </a:solidFill>
                <a:round/>
                <a:tailEnd len="med" type="triangle" w="med"/>
              </a:ln>
            </p:spPr>
            <p:style>
              <a:lnRef idx="0"/>
              <a:fillRef idx="0"/>
              <a:effectRef idx="0"/>
              <a:fontRef idx="minor"/>
            </p:style>
          </p:sp>
          <p:sp>
            <p:nvSpPr>
              <p:cNvPr id="1857" name="Line 19"/>
              <p:cNvSpPr/>
              <p:nvPr/>
            </p:nvSpPr>
            <p:spPr>
              <a:xfrm flipH="1">
                <a:off x="9176760" y="2529720"/>
                <a:ext cx="408240" cy="0"/>
              </a:xfrm>
              <a:prstGeom prst="line">
                <a:avLst/>
              </a:prstGeom>
              <a:ln w="18360">
                <a:solidFill>
                  <a:srgbClr val="000000"/>
                </a:solidFill>
                <a:round/>
                <a:tailEnd len="med" type="triangle" w="med"/>
              </a:ln>
            </p:spPr>
            <p:style>
              <a:lnRef idx="0"/>
              <a:fillRef idx="0"/>
              <a:effectRef idx="0"/>
              <a:fontRef idx="minor"/>
            </p:style>
          </p:sp>
        </p:grpSp>
      </p:grpSp>
      <p:pic>
        <p:nvPicPr>
          <p:cNvPr id="1858" name="" descr=""/>
          <p:cNvPicPr/>
          <p:nvPr/>
        </p:nvPicPr>
        <p:blipFill>
          <a:blip r:embed="rId2"/>
          <a:stretch/>
        </p:blipFill>
        <p:spPr>
          <a:xfrm>
            <a:off x="823680" y="592560"/>
            <a:ext cx="5928840" cy="3334680"/>
          </a:xfrm>
          <a:prstGeom prst="rect">
            <a:avLst/>
          </a:prstGeom>
          <a:ln>
            <a:noFill/>
          </a:ln>
        </p:spPr>
      </p:pic>
    </p:spTree>
  </p:cSld>
  <mc:AlternateContent>
    <mc:Choice Requires="p14">
      <p:transition spd="slow" p14:dur="2000"/>
    </mc:Choice>
    <mc:Fallback>
      <p:transition spd="slow"/>
    </mc:Fallback>
  </mc:AlternateContent>
</p:sld>
</file>

<file path=ppt/slides/slide9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59" name="" descr=""/>
          <p:cNvPicPr/>
          <p:nvPr/>
        </p:nvPicPr>
        <p:blipFill>
          <a:blip r:embed="rId1"/>
          <a:stretch/>
        </p:blipFill>
        <p:spPr>
          <a:xfrm>
            <a:off x="824040" y="592920"/>
            <a:ext cx="5928840" cy="3334680"/>
          </a:xfrm>
          <a:prstGeom prst="rect">
            <a:avLst/>
          </a:prstGeom>
          <a:ln>
            <a:noFill/>
          </a:ln>
        </p:spPr>
      </p:pic>
      <p:sp>
        <p:nvSpPr>
          <p:cNvPr id="1860" name="TextShape 1"/>
          <p:cNvSpPr txBox="1"/>
          <p:nvPr/>
        </p:nvSpPr>
        <p:spPr>
          <a:xfrm>
            <a:off x="116640" y="3941640"/>
            <a:ext cx="6691320" cy="1280160"/>
          </a:xfrm>
          <a:prstGeom prst="rect">
            <a:avLst/>
          </a:prstGeom>
          <a:noFill/>
          <a:ln w="18360">
            <a:noFill/>
          </a:ln>
        </p:spPr>
        <p:txBody>
          <a:bodyPr lIns="9000" rIns="9000" tIns="9000" bIns="9000" anchor="ctr">
            <a:noAutofit/>
          </a:bodyPr>
          <a:p>
            <a:pPr algn="ctr"/>
            <a:r>
              <a:rPr b="0" lang="en-US" sz="3300" spc="-1" strike="noStrike">
                <a:latin typeface="Arial"/>
              </a:rPr>
              <a:t>There is only partionic energy redistribution.</a:t>
            </a:r>
            <a:endParaRPr b="0" lang="en-US" sz="3300" spc="-1" strike="noStrike">
              <a:latin typeface="Arial"/>
            </a:endParaRPr>
          </a:p>
        </p:txBody>
      </p:sp>
      <p:grpSp>
        <p:nvGrpSpPr>
          <p:cNvPr id="1861" name="Group 2"/>
          <p:cNvGrpSpPr/>
          <p:nvPr/>
        </p:nvGrpSpPr>
        <p:grpSpPr>
          <a:xfrm>
            <a:off x="6687360" y="-83880"/>
            <a:ext cx="3115800" cy="5494680"/>
            <a:chOff x="6687360" y="-83880"/>
            <a:chExt cx="3115800" cy="5494680"/>
          </a:xfrm>
        </p:grpSpPr>
        <p:grpSp>
          <p:nvGrpSpPr>
            <p:cNvPr id="1862" name="Group 3"/>
            <p:cNvGrpSpPr/>
            <p:nvPr/>
          </p:nvGrpSpPr>
          <p:grpSpPr>
            <a:xfrm>
              <a:off x="7319520" y="1408320"/>
              <a:ext cx="1527120" cy="2009880"/>
              <a:chOff x="7319520" y="1408320"/>
              <a:chExt cx="1527120" cy="2009880"/>
            </a:xfrm>
          </p:grpSpPr>
          <p:pic>
            <p:nvPicPr>
              <p:cNvPr id="1863" name="" descr=""/>
              <p:cNvPicPr/>
              <p:nvPr/>
            </p:nvPicPr>
            <p:blipFill>
              <a:blip r:embed="rId2"/>
              <a:stretch/>
            </p:blipFill>
            <p:spPr>
              <a:xfrm>
                <a:off x="7715880" y="2355480"/>
                <a:ext cx="789480" cy="1062720"/>
              </a:xfrm>
              <a:prstGeom prst="rect">
                <a:avLst/>
              </a:prstGeom>
              <a:ln>
                <a:noFill/>
              </a:ln>
            </p:spPr>
          </p:pic>
          <p:grpSp>
            <p:nvGrpSpPr>
              <p:cNvPr id="1864" name="Group 4"/>
              <p:cNvGrpSpPr/>
              <p:nvPr/>
            </p:nvGrpSpPr>
            <p:grpSpPr>
              <a:xfrm>
                <a:off x="7319520" y="1408320"/>
                <a:ext cx="1527120" cy="1901880"/>
                <a:chOff x="7319520" y="1408320"/>
                <a:chExt cx="1527120" cy="1901880"/>
              </a:xfrm>
            </p:grpSpPr>
            <p:grpSp>
              <p:nvGrpSpPr>
                <p:cNvPr id="1865" name="Group 5"/>
                <p:cNvGrpSpPr/>
                <p:nvPr/>
              </p:nvGrpSpPr>
              <p:grpSpPr>
                <a:xfrm>
                  <a:off x="7319520" y="1408320"/>
                  <a:ext cx="1527120" cy="1901880"/>
                  <a:chOff x="7319520" y="1408320"/>
                  <a:chExt cx="1527120" cy="1901880"/>
                </a:xfrm>
              </p:grpSpPr>
              <p:grpSp>
                <p:nvGrpSpPr>
                  <p:cNvPr id="1866" name="Group 6"/>
                  <p:cNvGrpSpPr/>
                  <p:nvPr/>
                </p:nvGrpSpPr>
                <p:grpSpPr>
                  <a:xfrm>
                    <a:off x="7319520" y="2549880"/>
                    <a:ext cx="60840" cy="139320"/>
                    <a:chOff x="7319520" y="2549880"/>
                    <a:chExt cx="60840" cy="139320"/>
                  </a:xfrm>
                </p:grpSpPr>
                <p:sp>
                  <p:nvSpPr>
                    <p:cNvPr id="1867" name="CustomShape 7"/>
                    <p:cNvSpPr/>
                    <p:nvPr/>
                  </p:nvSpPr>
                  <p:spPr>
                    <a:xfrm>
                      <a:off x="7319520" y="2549880"/>
                      <a:ext cx="60840" cy="139320"/>
                    </a:xfrm>
                    <a:prstGeom prst="ellipse">
                      <a:avLst/>
                    </a:prstGeom>
                    <a:solidFill>
                      <a:srgbClr val="000000"/>
                    </a:solidFill>
                    <a:ln w="9360">
                      <a:solidFill>
                        <a:srgbClr val="000000"/>
                      </a:solidFill>
                      <a:miter/>
                    </a:ln>
                  </p:spPr>
                  <p:style>
                    <a:lnRef idx="0"/>
                    <a:fillRef idx="0"/>
                    <a:effectRef idx="0"/>
                    <a:fontRef idx="minor"/>
                  </p:style>
                </p:sp>
              </p:grpSp>
              <p:grpSp>
                <p:nvGrpSpPr>
                  <p:cNvPr id="1868" name="Group 8"/>
                  <p:cNvGrpSpPr/>
                  <p:nvPr/>
                </p:nvGrpSpPr>
                <p:grpSpPr>
                  <a:xfrm>
                    <a:off x="8785800" y="2652480"/>
                    <a:ext cx="60840" cy="139320"/>
                    <a:chOff x="8785800" y="2652480"/>
                    <a:chExt cx="60840" cy="139320"/>
                  </a:xfrm>
                </p:grpSpPr>
                <p:sp>
                  <p:nvSpPr>
                    <p:cNvPr id="1869" name="CustomShape 9"/>
                    <p:cNvSpPr/>
                    <p:nvPr/>
                  </p:nvSpPr>
                  <p:spPr>
                    <a:xfrm>
                      <a:off x="8785800" y="2652480"/>
                      <a:ext cx="60840" cy="139320"/>
                    </a:xfrm>
                    <a:prstGeom prst="ellipse">
                      <a:avLst/>
                    </a:prstGeom>
                    <a:solidFill>
                      <a:srgbClr val="000000"/>
                    </a:solidFill>
                    <a:ln w="9360">
                      <a:solidFill>
                        <a:srgbClr val="000000"/>
                      </a:solidFill>
                      <a:miter/>
                    </a:ln>
                  </p:spPr>
                  <p:style>
                    <a:lnRef idx="0"/>
                    <a:fillRef idx="0"/>
                    <a:effectRef idx="0"/>
                    <a:fontRef idx="minor"/>
                  </p:style>
                </p:sp>
              </p:grpSp>
              <p:sp>
                <p:nvSpPr>
                  <p:cNvPr id="1870" name="CustomShape 10"/>
                  <p:cNvSpPr/>
                  <p:nvPr/>
                </p:nvSpPr>
                <p:spPr>
                  <a:xfrm>
                    <a:off x="8538480" y="1408320"/>
                    <a:ext cx="140040" cy="139680"/>
                  </a:xfrm>
                  <a:prstGeom prst="ellipse">
                    <a:avLst/>
                  </a:prstGeom>
                  <a:solidFill>
                    <a:srgbClr val="000000"/>
                  </a:solidFill>
                  <a:ln w="9360">
                    <a:solidFill>
                      <a:srgbClr val="000000"/>
                    </a:solidFill>
                    <a:miter/>
                  </a:ln>
                </p:spPr>
                <p:style>
                  <a:lnRef idx="0"/>
                  <a:fillRef idx="0"/>
                  <a:effectRef idx="0"/>
                  <a:fontRef idx="minor"/>
                </p:style>
              </p:sp>
              <p:sp>
                <p:nvSpPr>
                  <p:cNvPr id="1871" name="CustomShape 11"/>
                  <p:cNvSpPr/>
                  <p:nvPr/>
                </p:nvSpPr>
                <p:spPr>
                  <a:xfrm>
                    <a:off x="8010360" y="3170880"/>
                    <a:ext cx="139320" cy="139320"/>
                  </a:xfrm>
                  <a:prstGeom prst="ellipse">
                    <a:avLst/>
                  </a:prstGeom>
                  <a:solidFill>
                    <a:srgbClr val="000000"/>
                  </a:solidFill>
                  <a:ln w="9360">
                    <a:solidFill>
                      <a:srgbClr val="000000"/>
                    </a:solidFill>
                    <a:miter/>
                  </a:ln>
                </p:spPr>
                <p:style>
                  <a:lnRef idx="0"/>
                  <a:fillRef idx="0"/>
                  <a:effectRef idx="0"/>
                  <a:fontRef idx="minor"/>
                </p:style>
              </p:sp>
            </p:grpSp>
            <p:grpSp>
              <p:nvGrpSpPr>
                <p:cNvPr id="1872" name="Group 12"/>
                <p:cNvGrpSpPr/>
                <p:nvPr/>
              </p:nvGrpSpPr>
              <p:grpSpPr>
                <a:xfrm>
                  <a:off x="7423920" y="1568160"/>
                  <a:ext cx="1333440" cy="1649880"/>
                  <a:chOff x="7423920" y="1568160"/>
                  <a:chExt cx="1333440" cy="1649880"/>
                </a:xfrm>
              </p:grpSpPr>
              <p:sp>
                <p:nvSpPr>
                  <p:cNvPr id="1873" name="Line 13"/>
                  <p:cNvSpPr/>
                  <p:nvPr/>
                </p:nvSpPr>
                <p:spPr>
                  <a:xfrm>
                    <a:off x="7423920" y="2631240"/>
                    <a:ext cx="607320" cy="0"/>
                  </a:xfrm>
                  <a:prstGeom prst="line">
                    <a:avLst/>
                  </a:prstGeom>
                  <a:ln w="38160">
                    <a:solidFill>
                      <a:srgbClr val="000000"/>
                    </a:solidFill>
                    <a:miter/>
                  </a:ln>
                </p:spPr>
                <p:style>
                  <a:lnRef idx="0"/>
                  <a:fillRef idx="0"/>
                  <a:effectRef idx="0"/>
                  <a:fontRef idx="minor"/>
                </p:style>
              </p:sp>
              <p:sp>
                <p:nvSpPr>
                  <p:cNvPr id="1874" name="Line 14"/>
                  <p:cNvSpPr/>
                  <p:nvPr/>
                </p:nvSpPr>
                <p:spPr>
                  <a:xfrm flipV="1">
                    <a:off x="8059320" y="1568160"/>
                    <a:ext cx="506160" cy="1062720"/>
                  </a:xfrm>
                  <a:prstGeom prst="line">
                    <a:avLst/>
                  </a:prstGeom>
                  <a:ln w="38160">
                    <a:solidFill>
                      <a:srgbClr val="000000"/>
                    </a:solidFill>
                    <a:miter/>
                    <a:tailEnd len="med" type="triangle" w="med"/>
                  </a:ln>
                </p:spPr>
                <p:style>
                  <a:lnRef idx="0"/>
                  <a:fillRef idx="0"/>
                  <a:effectRef idx="0"/>
                  <a:fontRef idx="minor"/>
                </p:style>
              </p:sp>
              <p:grpSp>
                <p:nvGrpSpPr>
                  <p:cNvPr id="1875" name="Group 15"/>
                  <p:cNvGrpSpPr/>
                  <p:nvPr/>
                </p:nvGrpSpPr>
                <p:grpSpPr>
                  <a:xfrm>
                    <a:off x="8024760" y="2732400"/>
                    <a:ext cx="732600" cy="485640"/>
                    <a:chOff x="8024760" y="2732400"/>
                    <a:chExt cx="732600" cy="485640"/>
                  </a:xfrm>
                </p:grpSpPr>
                <p:sp>
                  <p:nvSpPr>
                    <p:cNvPr id="1876" name="Line 16"/>
                    <p:cNvSpPr/>
                    <p:nvPr/>
                  </p:nvSpPr>
                  <p:spPr>
                    <a:xfrm flipH="1">
                      <a:off x="8210880" y="2732400"/>
                      <a:ext cx="546480" cy="0"/>
                    </a:xfrm>
                    <a:prstGeom prst="line">
                      <a:avLst/>
                    </a:prstGeom>
                    <a:ln w="38160">
                      <a:solidFill>
                        <a:srgbClr val="000000"/>
                      </a:solidFill>
                      <a:miter/>
                    </a:ln>
                  </p:spPr>
                  <p:style>
                    <a:lnRef idx="0"/>
                    <a:fillRef idx="0"/>
                    <a:effectRef idx="0"/>
                    <a:fontRef idx="minor"/>
                  </p:style>
                </p:sp>
                <p:sp>
                  <p:nvSpPr>
                    <p:cNvPr id="1877" name="Freeform 17"/>
                    <p:cNvSpPr/>
                    <p:nvPr/>
                  </p:nvSpPr>
                  <p:spPr>
                    <a:xfrm>
                      <a:off x="7909920" y="2730960"/>
                      <a:ext cx="388800" cy="487440"/>
                    </a:xfrm>
                    <a:custGeom>
                      <a:avLst/>
                      <a:gdLst/>
                      <a:ahLst/>
                      <a:rect l="0" t="0" r="r" b="b"/>
                      <a:pathLst>
                        <a:path w="1080" h="1354">
                          <a:moveTo>
                            <a:pt x="850" y="5"/>
                          </a:moveTo>
                          <a:cubicBezTo>
                            <a:pt x="483" y="0"/>
                            <a:pt x="882" y="352"/>
                            <a:pt x="663" y="432"/>
                          </a:cubicBezTo>
                          <a:cubicBezTo>
                            <a:pt x="116" y="630"/>
                            <a:pt x="1079" y="687"/>
                            <a:pt x="508" y="841"/>
                          </a:cubicBezTo>
                          <a:cubicBezTo>
                            <a:pt x="0" y="981"/>
                            <a:pt x="675" y="905"/>
                            <a:pt x="680" y="1080"/>
                          </a:cubicBezTo>
                          <a:lnTo>
                            <a:pt x="492" y="1182"/>
                          </a:lnTo>
                          <a:lnTo>
                            <a:pt x="561" y="1353"/>
                          </a:lnTo>
                          <a:lnTo>
                            <a:pt x="561" y="1337"/>
                          </a:lnTo>
                        </a:path>
                      </a:pathLst>
                    </a:custGeom>
                    <a:ln w="36720">
                      <a:solidFill>
                        <a:srgbClr val="000000"/>
                      </a:solidFill>
                      <a:round/>
                    </a:ln>
                  </p:spPr>
                </p:sp>
              </p:grpSp>
              <p:sp>
                <p:nvSpPr>
                  <p:cNvPr id="1878" name="CustomShape 18"/>
                  <p:cNvSpPr/>
                  <p:nvPr/>
                </p:nvSpPr>
                <p:spPr>
                  <a:xfrm>
                    <a:off x="7907760" y="2479320"/>
                    <a:ext cx="455040" cy="354600"/>
                  </a:xfrm>
                  <a:custGeom>
                    <a:avLst/>
                    <a:gdLst/>
                    <a:ahLst/>
                    <a:rect l="l" t="t" r="r" b="b"/>
                    <a:pathLst>
                      <a:path w="21600" h="21600">
                        <a:moveTo>
                          <a:pt x="11464" y="4340"/>
                        </a:moveTo>
                        <a:lnTo>
                          <a:pt x="9722" y="1887"/>
                        </a:lnTo>
                        <a:lnTo>
                          <a:pt x="8548" y="6383"/>
                        </a:lnTo>
                        <a:lnTo>
                          <a:pt x="4503" y="3626"/>
                        </a:lnTo>
                        <a:lnTo>
                          <a:pt x="5373" y="7816"/>
                        </a:lnTo>
                        <a:lnTo>
                          <a:pt x="1174" y="8270"/>
                        </a:lnTo>
                        <a:lnTo>
                          <a:pt x="3934" y="11592"/>
                        </a:lnTo>
                        <a:lnTo>
                          <a:pt x="0" y="12875"/>
                        </a:lnTo>
                        <a:lnTo>
                          <a:pt x="3329" y="15372"/>
                        </a:lnTo>
                        <a:lnTo>
                          <a:pt x="1283" y="17824"/>
                        </a:lnTo>
                        <a:lnTo>
                          <a:pt x="4804" y="18239"/>
                        </a:lnTo>
                        <a:lnTo>
                          <a:pt x="4918" y="21600"/>
                        </a:lnTo>
                        <a:lnTo>
                          <a:pt x="7525" y="18125"/>
                        </a:lnTo>
                        <a:lnTo>
                          <a:pt x="8698" y="19712"/>
                        </a:lnTo>
                        <a:lnTo>
                          <a:pt x="9871" y="17371"/>
                        </a:lnTo>
                        <a:lnTo>
                          <a:pt x="11614" y="18844"/>
                        </a:lnTo>
                        <a:lnTo>
                          <a:pt x="12178" y="15937"/>
                        </a:lnTo>
                        <a:lnTo>
                          <a:pt x="14943" y="17371"/>
                        </a:lnTo>
                        <a:lnTo>
                          <a:pt x="14640" y="14348"/>
                        </a:lnTo>
                        <a:lnTo>
                          <a:pt x="18878" y="15632"/>
                        </a:lnTo>
                        <a:lnTo>
                          <a:pt x="16382" y="12311"/>
                        </a:lnTo>
                        <a:lnTo>
                          <a:pt x="18270" y="11292"/>
                        </a:lnTo>
                        <a:lnTo>
                          <a:pt x="16986" y="9404"/>
                        </a:lnTo>
                        <a:lnTo>
                          <a:pt x="21600" y="6646"/>
                        </a:lnTo>
                        <a:lnTo>
                          <a:pt x="16382" y="6533"/>
                        </a:lnTo>
                        <a:lnTo>
                          <a:pt x="18005" y="3172"/>
                        </a:lnTo>
                        <a:lnTo>
                          <a:pt x="14524" y="5778"/>
                        </a:lnTo>
                        <a:lnTo>
                          <a:pt x="14789" y="0"/>
                        </a:lnTo>
                        <a:lnTo>
                          <a:pt x="11464" y="4340"/>
                        </a:lnTo>
                        <a:close/>
                      </a:path>
                    </a:pathLst>
                  </a:custGeom>
                  <a:solidFill>
                    <a:srgbClr val="f5fd55"/>
                  </a:solidFill>
                  <a:ln w="9360">
                    <a:solidFill>
                      <a:srgbClr val="000000"/>
                    </a:solidFill>
                    <a:miter/>
                  </a:ln>
                </p:spPr>
                <p:style>
                  <a:lnRef idx="0"/>
                  <a:fillRef idx="0"/>
                  <a:effectRef idx="0"/>
                  <a:fontRef idx="minor"/>
                </p:style>
              </p:sp>
            </p:grpSp>
            <p:sp>
              <p:nvSpPr>
                <p:cNvPr id="1879" name="Line 19"/>
                <p:cNvSpPr/>
                <p:nvPr/>
              </p:nvSpPr>
              <p:spPr>
                <a:xfrm>
                  <a:off x="7512120" y="2630520"/>
                  <a:ext cx="271080" cy="0"/>
                </a:xfrm>
                <a:prstGeom prst="line">
                  <a:avLst/>
                </a:prstGeom>
                <a:ln w="18360">
                  <a:solidFill>
                    <a:srgbClr val="000000"/>
                  </a:solidFill>
                  <a:round/>
                  <a:tailEnd len="med" type="triangle" w="med"/>
                </a:ln>
              </p:spPr>
              <p:style>
                <a:lnRef idx="0"/>
                <a:fillRef idx="0"/>
                <a:effectRef idx="0"/>
                <a:fontRef idx="minor"/>
              </p:style>
            </p:sp>
            <p:sp>
              <p:nvSpPr>
                <p:cNvPr id="1880" name="Line 20"/>
                <p:cNvSpPr/>
                <p:nvPr/>
              </p:nvSpPr>
              <p:spPr>
                <a:xfrm flipH="1">
                  <a:off x="8425440" y="2722320"/>
                  <a:ext cx="271080" cy="0"/>
                </a:xfrm>
                <a:prstGeom prst="line">
                  <a:avLst/>
                </a:prstGeom>
                <a:ln w="18360">
                  <a:solidFill>
                    <a:srgbClr val="000000"/>
                  </a:solidFill>
                  <a:round/>
                  <a:tailEnd len="med" type="triangle" w="med"/>
                </a:ln>
              </p:spPr>
              <p:style>
                <a:lnRef idx="0"/>
                <a:fillRef idx="0"/>
                <a:effectRef idx="0"/>
                <a:fontRef idx="minor"/>
              </p:style>
            </p:sp>
          </p:grpSp>
        </p:grpSp>
        <p:pic>
          <p:nvPicPr>
            <p:cNvPr id="1881" name="" descr=""/>
            <p:cNvPicPr/>
            <p:nvPr/>
          </p:nvPicPr>
          <p:blipFill>
            <a:blip r:embed="rId3"/>
            <a:stretch/>
          </p:blipFill>
          <p:spPr>
            <a:xfrm rot="7920000">
              <a:off x="7019640" y="3368160"/>
              <a:ext cx="1744200" cy="1670760"/>
            </a:xfrm>
            <a:prstGeom prst="rect">
              <a:avLst/>
            </a:prstGeom>
            <a:ln>
              <a:noFill/>
            </a:ln>
          </p:spPr>
        </p:pic>
        <p:pic>
          <p:nvPicPr>
            <p:cNvPr id="1882" name="" descr=""/>
            <p:cNvPicPr/>
            <p:nvPr/>
          </p:nvPicPr>
          <p:blipFill>
            <a:blip r:embed="rId4"/>
            <a:stretch/>
          </p:blipFill>
          <p:spPr>
            <a:xfrm rot="1980600">
              <a:off x="8548920" y="30960"/>
              <a:ext cx="893520" cy="1589400"/>
            </a:xfrm>
            <a:prstGeom prst="rect">
              <a:avLst/>
            </a:prstGeom>
            <a:ln>
              <a:noFill/>
            </a:ln>
          </p:spPr>
        </p:pic>
      </p:grpSp>
    </p:spTree>
  </p:cSld>
  <mc:AlternateContent>
    <mc:Choice Requires="p14">
      <p:transition spd="slow" p14:dur="2000"/>
    </mc:Choice>
    <mc:Fallback>
      <p:transition spd="slow"/>
    </mc:Fallback>
  </mc:AlternateContent>
</p:sld>
</file>

<file path=ppt/slides/slide9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3" name="TextShape 1"/>
          <p:cNvSpPr txBox="1"/>
          <p:nvPr/>
        </p:nvSpPr>
        <p:spPr>
          <a:xfrm>
            <a:off x="504000" y="225720"/>
            <a:ext cx="9071640" cy="946800"/>
          </a:xfrm>
          <a:prstGeom prst="rect">
            <a:avLst/>
          </a:prstGeom>
          <a:noFill/>
          <a:ln>
            <a:noFill/>
          </a:ln>
        </p:spPr>
        <p:txBody>
          <a:bodyPr lIns="0" rIns="0" tIns="0" bIns="0" anchor="ctr">
            <a:noAutofit/>
          </a:bodyPr>
          <a:p>
            <a:pPr algn="ctr"/>
            <a:r>
              <a:rPr b="0" lang="en-US" sz="3300" spc="-1" strike="noStrike">
                <a:latin typeface="Arial"/>
              </a:rPr>
              <a:t>What is jet (sub)structure?</a:t>
            </a:r>
            <a:endParaRPr b="0" lang="en-US" sz="3300" spc="-1" strike="noStrike">
              <a:latin typeface="Arial"/>
            </a:endParaRPr>
          </a:p>
        </p:txBody>
      </p:sp>
      <p:sp>
        <p:nvSpPr>
          <p:cNvPr id="1884" name="TextShape 2"/>
          <p:cNvSpPr txBox="1"/>
          <p:nvPr/>
        </p:nvSpPr>
        <p:spPr>
          <a:xfrm>
            <a:off x="504000" y="1326600"/>
            <a:ext cx="8870040" cy="3288600"/>
          </a:xfrm>
          <a:prstGeom prst="rect">
            <a:avLst/>
          </a:prstGeom>
          <a:noFill/>
          <a:ln>
            <a:noFill/>
          </a:ln>
        </p:spPr>
        <p:txBody>
          <a:bodyPr lIns="0" rIns="0" tIns="0" bIns="0">
            <a:normAutofit/>
          </a:bodyPr>
          <a:p>
            <a:pPr marL="432000" indent="-324000">
              <a:spcAft>
                <a:spcPts val="1057"/>
              </a:spcAft>
              <a:buClr>
                <a:srgbClr val="000000"/>
              </a:buClr>
              <a:buFont typeface="StarSymbol"/>
              <a:buAutoNum type="alphaUc"/>
            </a:pPr>
            <a:r>
              <a:rPr b="0" lang="en-US" sz="2400" spc="-1" strike="noStrike">
                <a:latin typeface="Arial"/>
              </a:rPr>
              <a:t>Whatever I am measuring!</a:t>
            </a:r>
            <a:endParaRPr b="0" lang="en-US" sz="2400" spc="-1" strike="noStrike">
              <a:latin typeface="Arial"/>
            </a:endParaRPr>
          </a:p>
          <a:p>
            <a:pPr marL="432000" indent="-324000">
              <a:spcAft>
                <a:spcPts val="1057"/>
              </a:spcAft>
              <a:buClr>
                <a:srgbClr val="000000"/>
              </a:buClr>
              <a:buFont typeface="StarSymbol"/>
              <a:buAutoNum type="alphaUc"/>
            </a:pPr>
            <a:r>
              <a:rPr b="0" lang="en-US" sz="2400" spc="-1" strike="noStrike">
                <a:latin typeface="Arial"/>
              </a:rPr>
              <a:t>Any new jet observable</a:t>
            </a:r>
            <a:endParaRPr b="0" lang="en-US" sz="2400" spc="-1" strike="noStrike">
              <a:latin typeface="Arial"/>
            </a:endParaRPr>
          </a:p>
          <a:p>
            <a:pPr marL="432000" indent="-324000">
              <a:spcAft>
                <a:spcPts val="1057"/>
              </a:spcAft>
              <a:buClr>
                <a:srgbClr val="000000"/>
              </a:buClr>
              <a:buFont typeface="StarSymbol"/>
              <a:buAutoNum type="alphaUc"/>
            </a:pPr>
            <a:r>
              <a:rPr b="0" lang="en-US" sz="2400" spc="-1" strike="noStrike">
                <a:latin typeface="Arial"/>
              </a:rPr>
              <a:t>Any observable which measures the structure of jets.</a:t>
            </a:r>
            <a:endParaRPr b="0" lang="en-US" sz="2400" spc="-1" strike="noStrike">
              <a:latin typeface="Arial"/>
            </a:endParaRPr>
          </a:p>
          <a:p>
            <a:pPr marL="432000" indent="-324000">
              <a:spcAft>
                <a:spcPts val="1057"/>
              </a:spcAft>
              <a:buClr>
                <a:srgbClr val="000000"/>
              </a:buClr>
              <a:buFont typeface="StarSymbol"/>
              <a:buAutoNum type="alphaUc"/>
            </a:pPr>
            <a:r>
              <a:rPr b="0" lang="en-US" sz="2400" spc="-1" strike="noStrike">
                <a:latin typeface="Arial"/>
              </a:rPr>
              <a:t>A cool buzzword</a:t>
            </a:r>
            <a:endParaRPr b="0" lang="en-US" sz="2400" spc="-1" strike="noStrike">
              <a:latin typeface="Arial"/>
            </a:endParaRPr>
          </a:p>
          <a:p>
            <a:pPr marL="432000" indent="-324000">
              <a:spcAft>
                <a:spcPts val="1057"/>
              </a:spcAft>
              <a:buClr>
                <a:srgbClr val="000000"/>
              </a:buClr>
              <a:buFont typeface="StarSymbol"/>
              <a:buAutoNum type="alphaUc"/>
            </a:pPr>
            <a:r>
              <a:rPr b="0" lang="en-US" sz="2400" spc="-1" strike="noStrike">
                <a:latin typeface="Arial"/>
              </a:rPr>
              <a:t>I don’t know but it sounds cool and gets me talks/grants</a:t>
            </a:r>
            <a:endParaRPr b="0" lang="en-US" sz="2400" spc="-1" strike="noStrike">
              <a:latin typeface="Arial"/>
            </a:endParaRPr>
          </a:p>
        </p:txBody>
      </p:sp>
    </p:spTree>
  </p:cSld>
  <mc:AlternateContent>
    <mc:Choice Requires="p14">
      <p:transition spd="slow" p14:dur="2000"/>
    </mc:Choice>
    <mc:Fallback>
      <p:transition spd="slow"/>
    </mc:Fallback>
  </mc:AlternateContent>
  <p:timing>
    <p:tnLst>
      <p:par>
        <p:cTn id="153" dur="indefinite" restart="never" nodeType="tmRoot">
          <p:childTnLst>
            <p:seq>
              <p:cTn id="154" dur="indefinite" nodeType="mainSeq">
                <p:childTnLst>
                  <p:par>
                    <p:cTn id="155" fill="hold">
                      <p:stCondLst>
                        <p:cond delay="indefinite"/>
                      </p:stCondLst>
                      <p:childTnLst>
                        <p:par>
                          <p:cTn id="156" fill="hold">
                            <p:stCondLst>
                              <p:cond delay="0"/>
                            </p:stCondLst>
                            <p:childTnLst>
                              <p:par>
                                <p:cTn id="157" nodeType="clickEffect" fill="hold" presetClass="entr" presetID="1">
                                  <p:stCondLst>
                                    <p:cond delay="0"/>
                                  </p:stCondLst>
                                  <p:childTnLst>
                                    <p:set>
                                      <p:cBhvr>
                                        <p:cTn id="158" dur="1" fill="hold">
                                          <p:stCondLst>
                                            <p:cond delay="0"/>
                                          </p:stCondLst>
                                        </p:cTn>
                                        <p:tgtEl>
                                          <p:spTgt spid="1884">
                                            <p:txEl>
                                              <p:pRg st="0" end="0"/>
                                            </p:txEl>
                                          </p:spTgt>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nodeType="clickEffect" fill="hold" presetClass="entr" presetID="1">
                                  <p:stCondLst>
                                    <p:cond delay="0"/>
                                  </p:stCondLst>
                                  <p:childTnLst>
                                    <p:set>
                                      <p:cBhvr>
                                        <p:cTn id="162" dur="1" fill="hold">
                                          <p:stCondLst>
                                            <p:cond delay="0"/>
                                          </p:stCondLst>
                                        </p:cTn>
                                        <p:tgtEl>
                                          <p:spTgt spid="1884">
                                            <p:txEl>
                                              <p:pRg st="1" end="1"/>
                                            </p:txEl>
                                          </p:spTgt>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nodeType="clickEffect" fill="hold" presetClass="entr" presetID="1">
                                  <p:stCondLst>
                                    <p:cond delay="0"/>
                                  </p:stCondLst>
                                  <p:childTnLst>
                                    <p:set>
                                      <p:cBhvr>
                                        <p:cTn id="166" dur="1" fill="hold">
                                          <p:stCondLst>
                                            <p:cond delay="0"/>
                                          </p:stCondLst>
                                        </p:cTn>
                                        <p:tgtEl>
                                          <p:spTgt spid="1884">
                                            <p:txEl>
                                              <p:pRg st="2" end="2"/>
                                            </p:txEl>
                                          </p:spTgt>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nodeType="clickEffect" fill="hold" presetClass="entr" presetID="1">
                                  <p:stCondLst>
                                    <p:cond delay="0"/>
                                  </p:stCondLst>
                                  <p:childTnLst>
                                    <p:set>
                                      <p:cBhvr>
                                        <p:cTn id="170" dur="1" fill="hold">
                                          <p:stCondLst>
                                            <p:cond delay="0"/>
                                          </p:stCondLst>
                                        </p:cTn>
                                        <p:tgtEl>
                                          <p:spTgt spid="1884">
                                            <p:txEl>
                                              <p:pRg st="3" end="3"/>
                                            </p:txEl>
                                          </p:spTgt>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nodeType="clickEffect" fill="hold" presetClass="entr" presetID="1">
                                  <p:stCondLst>
                                    <p:cond delay="0"/>
                                  </p:stCondLst>
                                  <p:childTnLst>
                                    <p:set>
                                      <p:cBhvr>
                                        <p:cTn id="174" dur="1" fill="hold">
                                          <p:stCondLst>
                                            <p:cond delay="0"/>
                                          </p:stCondLst>
                                        </p:cTn>
                                        <p:tgtEl>
                                          <p:spTgt spid="1884">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5" name="TextShape 1"/>
          <p:cNvSpPr txBox="1"/>
          <p:nvPr/>
        </p:nvSpPr>
        <p:spPr>
          <a:xfrm>
            <a:off x="503640" y="45720"/>
            <a:ext cx="9070560" cy="469080"/>
          </a:xfrm>
          <a:prstGeom prst="rect">
            <a:avLst/>
          </a:prstGeom>
          <a:noFill/>
          <a:ln>
            <a:noFill/>
          </a:ln>
        </p:spPr>
        <p:txBody>
          <a:bodyPr lIns="0" rIns="0" tIns="0" bIns="0" anchor="ctr">
            <a:noAutofit/>
          </a:bodyPr>
          <a:p>
            <a:pPr algn="ctr"/>
            <a:r>
              <a:rPr b="0" lang="en-US" sz="3300" spc="-1" strike="noStrike">
                <a:latin typeface="Arial"/>
              </a:rPr>
              <a:t>Types of observables</a:t>
            </a:r>
            <a:endParaRPr b="0" lang="en-US" sz="3300" spc="-1" strike="noStrike">
              <a:latin typeface="Arial"/>
            </a:endParaRPr>
          </a:p>
        </p:txBody>
      </p:sp>
      <p:grpSp>
        <p:nvGrpSpPr>
          <p:cNvPr id="1886" name="Group 2"/>
          <p:cNvGrpSpPr/>
          <p:nvPr/>
        </p:nvGrpSpPr>
        <p:grpSpPr>
          <a:xfrm>
            <a:off x="222840" y="614520"/>
            <a:ext cx="4609080" cy="2009880"/>
            <a:chOff x="222840" y="614520"/>
            <a:chExt cx="4609080" cy="2009880"/>
          </a:xfrm>
        </p:grpSpPr>
        <p:pic>
          <p:nvPicPr>
            <p:cNvPr id="1887" name="" descr=""/>
            <p:cNvPicPr/>
            <p:nvPr/>
          </p:nvPicPr>
          <p:blipFill>
            <a:blip r:embed="rId1"/>
            <a:stretch/>
          </p:blipFill>
          <p:spPr>
            <a:xfrm>
              <a:off x="1600200" y="970560"/>
              <a:ext cx="2304720" cy="1653840"/>
            </a:xfrm>
            <a:prstGeom prst="rect">
              <a:avLst/>
            </a:prstGeom>
            <a:ln>
              <a:noFill/>
            </a:ln>
          </p:spPr>
        </p:pic>
        <p:sp>
          <p:nvSpPr>
            <p:cNvPr id="1888" name="CustomShape 3"/>
            <p:cNvSpPr/>
            <p:nvPr/>
          </p:nvSpPr>
          <p:spPr>
            <a:xfrm>
              <a:off x="259920" y="614520"/>
              <a:ext cx="4572000" cy="1984320"/>
            </a:xfrm>
            <a:prstGeom prst="rect">
              <a:avLst/>
            </a:prstGeom>
            <a:noFill/>
            <a:ln w="19080">
              <a:solidFill>
                <a:srgbClr val="000000"/>
              </a:solidFill>
              <a:round/>
            </a:ln>
          </p:spPr>
          <p:style>
            <a:lnRef idx="0"/>
            <a:fillRef idx="0"/>
            <a:effectRef idx="0"/>
            <a:fontRef idx="minor"/>
          </p:style>
        </p:sp>
        <p:sp>
          <p:nvSpPr>
            <p:cNvPr id="1889" name="TextShape 4"/>
            <p:cNvSpPr txBox="1"/>
            <p:nvPr/>
          </p:nvSpPr>
          <p:spPr>
            <a:xfrm>
              <a:off x="265320" y="684720"/>
              <a:ext cx="4551840" cy="346320"/>
            </a:xfrm>
            <a:prstGeom prst="rect">
              <a:avLst/>
            </a:prstGeom>
            <a:noFill/>
            <a:ln>
              <a:noFill/>
            </a:ln>
          </p:spPr>
          <p:txBody>
            <a:bodyPr lIns="90000" rIns="90000" tIns="45000" bIns="45000">
              <a:noAutofit/>
            </a:bodyPr>
            <a:p>
              <a:pPr algn="ctr"/>
              <a:r>
                <a:rPr b="1" lang="en-US" sz="1800" spc="-1" strike="noStrike">
                  <a:latin typeface="Arial"/>
                </a:rPr>
                <a:t>I. Minimally sensitive to structure</a:t>
              </a:r>
              <a:endParaRPr b="0" lang="en-US" sz="1800" spc="-1" strike="noStrike">
                <a:latin typeface="Arial"/>
              </a:endParaRPr>
            </a:p>
          </p:txBody>
        </p:sp>
        <p:sp>
          <p:nvSpPr>
            <p:cNvPr id="1890" name="TextShape 5"/>
            <p:cNvSpPr txBox="1"/>
            <p:nvPr/>
          </p:nvSpPr>
          <p:spPr>
            <a:xfrm>
              <a:off x="222840" y="1008720"/>
              <a:ext cx="1663200" cy="1589040"/>
            </a:xfrm>
            <a:prstGeom prst="rect">
              <a:avLst/>
            </a:prstGeom>
            <a:noFill/>
            <a:ln>
              <a:noFill/>
            </a:ln>
          </p:spPr>
          <p:txBody>
            <a:bodyPr lIns="90000" rIns="90000" tIns="45000" bIns="45000">
              <a:noAutofit/>
            </a:bodyPr>
            <a:p>
              <a:r>
                <a:rPr b="1" lang="en-US" sz="1800" spc="-1" strike="noStrike">
                  <a:latin typeface="Arial"/>
                </a:rPr>
                <a:t>Observables</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(Jet) R</a:t>
              </a:r>
              <a:r>
                <a:rPr b="0" lang="en-US" sz="1800" spc="-1" strike="noStrike" baseline="-33000">
                  <a:latin typeface="Arial"/>
                </a:rPr>
                <a:t>AA</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A</a:t>
              </a:r>
              <a:r>
                <a:rPr b="0" lang="en-US" sz="1800" spc="-1" strike="noStrike" baseline="-33000">
                  <a:latin typeface="Arial"/>
                </a:rPr>
                <a:t>j</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I</a:t>
              </a:r>
              <a:r>
                <a:rPr b="0" lang="en-US" sz="1800" spc="-1" strike="noStrike" baseline="-33000">
                  <a:latin typeface="Arial"/>
                </a:rPr>
                <a:t>AA</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(Jet) v</a:t>
              </a:r>
              <a:r>
                <a:rPr b="0" lang="en-US" sz="1800" spc="-1" strike="noStrike" baseline="-33000">
                  <a:latin typeface="Arial"/>
                </a:rPr>
                <a:t>2</a:t>
              </a:r>
              <a:endParaRPr b="0" lang="en-US" sz="1800" spc="-1" strike="noStrike">
                <a:latin typeface="Arial"/>
              </a:endParaRPr>
            </a:p>
          </p:txBody>
        </p:sp>
      </p:grpSp>
      <p:sp>
        <p:nvSpPr>
          <p:cNvPr id="1891" name="TextShape 6"/>
          <p:cNvSpPr txBox="1"/>
          <p:nvPr/>
        </p:nvSpPr>
        <p:spPr>
          <a:xfrm>
            <a:off x="3678840" y="1332720"/>
            <a:ext cx="1442160" cy="1544760"/>
          </a:xfrm>
          <a:prstGeom prst="rect">
            <a:avLst/>
          </a:prstGeom>
          <a:noFill/>
          <a:ln>
            <a:noFill/>
          </a:ln>
        </p:spPr>
        <p:txBody>
          <a:bodyPr lIns="90000" rIns="90000" tIns="45000" bIns="45000">
            <a:noAutofit/>
          </a:bodyPr>
          <a:p>
            <a:r>
              <a:rPr b="1" lang="en-US" sz="1500" spc="-1" strike="noStrike">
                <a:latin typeface="Arial"/>
              </a:rPr>
              <a:t>Jet properties:</a:t>
            </a:r>
            <a:endParaRPr b="0" lang="en-US" sz="1500" spc="-1" strike="noStrike">
              <a:latin typeface="Arial"/>
            </a:endParaRPr>
          </a:p>
          <a:p>
            <a:pPr marL="216000" indent="-216000">
              <a:buClr>
                <a:srgbClr val="000000"/>
              </a:buClr>
              <a:buSzPct val="45000"/>
              <a:buFont typeface="Wingdings" charset="2"/>
              <a:buChar char=""/>
            </a:pPr>
            <a:r>
              <a:rPr b="0" lang="en-US" sz="1500" spc="-1" strike="noStrike">
                <a:latin typeface="Arial"/>
              </a:rPr>
              <a:t>E</a:t>
            </a:r>
            <a:endParaRPr b="0" lang="en-US" sz="1500" spc="-1" strike="noStrike">
              <a:latin typeface="Arial"/>
            </a:endParaRPr>
          </a:p>
        </p:txBody>
      </p:sp>
      <p:grpSp>
        <p:nvGrpSpPr>
          <p:cNvPr id="1892" name="Group 7"/>
          <p:cNvGrpSpPr/>
          <p:nvPr/>
        </p:nvGrpSpPr>
        <p:grpSpPr>
          <a:xfrm>
            <a:off x="5226840" y="614520"/>
            <a:ext cx="4718160" cy="1984320"/>
            <a:chOff x="5226840" y="614520"/>
            <a:chExt cx="4718160" cy="1984320"/>
          </a:xfrm>
        </p:grpSpPr>
        <p:sp>
          <p:nvSpPr>
            <p:cNvPr id="1893" name="CustomShape 8"/>
            <p:cNvSpPr/>
            <p:nvPr/>
          </p:nvSpPr>
          <p:spPr>
            <a:xfrm>
              <a:off x="5227920" y="614520"/>
              <a:ext cx="4572000" cy="1984320"/>
            </a:xfrm>
            <a:prstGeom prst="rect">
              <a:avLst/>
            </a:prstGeom>
            <a:noFill/>
            <a:ln w="19080">
              <a:solidFill>
                <a:srgbClr val="000000"/>
              </a:solidFill>
              <a:round/>
            </a:ln>
          </p:spPr>
          <p:style>
            <a:lnRef idx="0"/>
            <a:fillRef idx="0"/>
            <a:effectRef idx="0"/>
            <a:fontRef idx="minor"/>
          </p:style>
        </p:sp>
        <p:sp>
          <p:nvSpPr>
            <p:cNvPr id="1894" name="TextShape 9"/>
            <p:cNvSpPr txBox="1"/>
            <p:nvPr/>
          </p:nvSpPr>
          <p:spPr>
            <a:xfrm>
              <a:off x="5233320" y="684720"/>
              <a:ext cx="4551840" cy="346320"/>
            </a:xfrm>
            <a:prstGeom prst="rect">
              <a:avLst/>
            </a:prstGeom>
            <a:noFill/>
            <a:ln>
              <a:noFill/>
            </a:ln>
          </p:spPr>
          <p:txBody>
            <a:bodyPr lIns="90000" rIns="90000" tIns="45000" bIns="45000">
              <a:noAutofit/>
            </a:bodyPr>
            <a:p>
              <a:pPr algn="ctr"/>
              <a:r>
                <a:rPr b="1" lang="en-US" sz="1800" spc="-1" strike="noStrike">
                  <a:latin typeface="Arial"/>
                </a:rPr>
                <a:t>II. Sensitive to &lt;structure&gt; of &lt;jets&gt;</a:t>
              </a:r>
              <a:endParaRPr b="0" lang="en-US" sz="1800" spc="-1" strike="noStrike">
                <a:latin typeface="Arial"/>
              </a:endParaRPr>
            </a:p>
          </p:txBody>
        </p:sp>
        <p:pic>
          <p:nvPicPr>
            <p:cNvPr id="1895" name="" descr=""/>
            <p:cNvPicPr/>
            <p:nvPr/>
          </p:nvPicPr>
          <p:blipFill>
            <a:blip r:embed="rId2"/>
            <a:srcRect l="0" t="0" r="67213" b="50652"/>
            <a:stretch/>
          </p:blipFill>
          <p:spPr>
            <a:xfrm>
              <a:off x="7042320" y="1103760"/>
              <a:ext cx="1419840" cy="1360800"/>
            </a:xfrm>
            <a:prstGeom prst="rect">
              <a:avLst/>
            </a:prstGeom>
            <a:ln>
              <a:noFill/>
            </a:ln>
          </p:spPr>
        </p:pic>
        <p:sp>
          <p:nvSpPr>
            <p:cNvPr id="1896" name="TextShape 10"/>
            <p:cNvSpPr txBox="1"/>
            <p:nvPr/>
          </p:nvSpPr>
          <p:spPr>
            <a:xfrm>
              <a:off x="5226840" y="972720"/>
              <a:ext cx="1932480" cy="1626120"/>
            </a:xfrm>
            <a:prstGeom prst="rect">
              <a:avLst/>
            </a:prstGeom>
            <a:noFill/>
            <a:ln>
              <a:noFill/>
            </a:ln>
          </p:spPr>
          <p:txBody>
            <a:bodyPr lIns="90000" rIns="90000" tIns="45000" bIns="45000">
              <a:noAutofit/>
            </a:bodyPr>
            <a:p>
              <a:pPr>
                <a:lnSpc>
                  <a:spcPct val="100000"/>
                </a:lnSpc>
              </a:pPr>
              <a:r>
                <a:rPr b="1" lang="en-US" sz="1800" spc="-1" strike="noStrike">
                  <a:latin typeface="Arial"/>
                </a:rPr>
                <a:t>Observables</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Fragmentation functions</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Jet shapes</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Correlations</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a:t>
              </a:r>
              <a:endParaRPr b="0" lang="en-US" sz="1800" spc="-1" strike="noStrike">
                <a:latin typeface="Arial"/>
              </a:endParaRPr>
            </a:p>
          </p:txBody>
        </p:sp>
        <p:sp>
          <p:nvSpPr>
            <p:cNvPr id="1897" name="TextShape 11"/>
            <p:cNvSpPr txBox="1"/>
            <p:nvPr/>
          </p:nvSpPr>
          <p:spPr>
            <a:xfrm>
              <a:off x="8502840" y="1009080"/>
              <a:ext cx="1442160" cy="1544760"/>
            </a:xfrm>
            <a:prstGeom prst="rect">
              <a:avLst/>
            </a:prstGeom>
            <a:noFill/>
            <a:ln>
              <a:noFill/>
            </a:ln>
          </p:spPr>
          <p:txBody>
            <a:bodyPr lIns="90000" rIns="90000" tIns="45000" bIns="45000">
              <a:noAutofit/>
            </a:bodyPr>
            <a:p>
              <a:r>
                <a:rPr b="1" lang="en-US" sz="1500" spc="-1" strike="noStrike">
                  <a:latin typeface="Arial"/>
                </a:rPr>
                <a:t>Jet properties:</a:t>
              </a:r>
              <a:endParaRPr b="0" lang="en-US" sz="1500" spc="-1" strike="noStrike">
                <a:latin typeface="Arial"/>
              </a:endParaRPr>
            </a:p>
            <a:p>
              <a:pPr marL="216000" indent="-216000">
                <a:buClr>
                  <a:srgbClr val="000000"/>
                </a:buClr>
                <a:buSzPct val="45000"/>
                <a:buFont typeface="Wingdings" charset="2"/>
                <a:buChar char=""/>
              </a:pPr>
              <a:r>
                <a:rPr b="0" lang="en-US" sz="1500" spc="-1" strike="noStrike">
                  <a:latin typeface="Arial"/>
                </a:rPr>
                <a:t>E</a:t>
              </a:r>
              <a:endParaRPr b="0" lang="en-US" sz="1500" spc="-1" strike="noStrike">
                <a:latin typeface="Arial"/>
              </a:endParaRPr>
            </a:p>
            <a:p>
              <a:pPr marL="216000" indent="-216000">
                <a:buClr>
                  <a:srgbClr val="000000"/>
                </a:buClr>
                <a:buSzPct val="45000"/>
                <a:buFont typeface="Wingdings" charset="2"/>
                <a:buChar char=""/>
              </a:pPr>
              <a:r>
                <a:rPr b="0" lang="en-US" sz="1500" spc="-1" strike="noStrike">
                  <a:latin typeface="Arial"/>
                </a:rPr>
                <a:t>Const. p</a:t>
              </a:r>
              <a:r>
                <a:rPr b="0" lang="en-US" sz="1500" spc="-1" strike="noStrike" baseline="-33000">
                  <a:latin typeface="Arial"/>
                </a:rPr>
                <a:t>T</a:t>
              </a:r>
              <a:r>
                <a:rPr b="0" lang="en-US" sz="1500" spc="-1" strike="noStrike">
                  <a:latin typeface="Arial"/>
                </a:rPr>
                <a:t>, </a:t>
              </a:r>
              <a:r>
                <a:rPr b="0" lang="en-US" sz="1500" spc="-1" strike="noStrike">
                  <a:latin typeface="Arial"/>
                  <a:ea typeface="Arial"/>
                </a:rPr>
                <a:t>φ, η</a:t>
              </a:r>
              <a:endParaRPr b="0" lang="en-US" sz="1500" spc="-1" strike="noStrike">
                <a:latin typeface="Arial"/>
              </a:endParaRPr>
            </a:p>
          </p:txBody>
        </p:sp>
      </p:grpSp>
      <p:grpSp>
        <p:nvGrpSpPr>
          <p:cNvPr id="1898" name="Group 12"/>
          <p:cNvGrpSpPr/>
          <p:nvPr/>
        </p:nvGrpSpPr>
        <p:grpSpPr>
          <a:xfrm>
            <a:off x="213480" y="3312720"/>
            <a:ext cx="4838040" cy="1995480"/>
            <a:chOff x="213480" y="3312720"/>
            <a:chExt cx="4838040" cy="1995480"/>
          </a:xfrm>
        </p:grpSpPr>
        <p:grpSp>
          <p:nvGrpSpPr>
            <p:cNvPr id="1899" name="Group 13"/>
            <p:cNvGrpSpPr/>
            <p:nvPr/>
          </p:nvGrpSpPr>
          <p:grpSpPr>
            <a:xfrm>
              <a:off x="213480" y="3312720"/>
              <a:ext cx="4658400" cy="1995480"/>
              <a:chOff x="213480" y="3312720"/>
              <a:chExt cx="4658400" cy="1995480"/>
            </a:xfrm>
          </p:grpSpPr>
          <p:sp>
            <p:nvSpPr>
              <p:cNvPr id="1900" name="CustomShape 14"/>
              <p:cNvSpPr/>
              <p:nvPr/>
            </p:nvSpPr>
            <p:spPr>
              <a:xfrm>
                <a:off x="259920" y="3314520"/>
                <a:ext cx="4572000" cy="1984320"/>
              </a:xfrm>
              <a:prstGeom prst="rect">
                <a:avLst/>
              </a:prstGeom>
              <a:noFill/>
              <a:ln w="19080">
                <a:solidFill>
                  <a:srgbClr val="000000"/>
                </a:solidFill>
                <a:round/>
              </a:ln>
            </p:spPr>
            <p:style>
              <a:lnRef idx="0"/>
              <a:fillRef idx="0"/>
              <a:effectRef idx="0"/>
              <a:fontRef idx="minor"/>
            </p:style>
          </p:sp>
          <p:sp>
            <p:nvSpPr>
              <p:cNvPr id="1901" name="TextShape 15"/>
              <p:cNvSpPr txBox="1"/>
              <p:nvPr/>
            </p:nvSpPr>
            <p:spPr>
              <a:xfrm>
                <a:off x="265320" y="3312720"/>
                <a:ext cx="4606560" cy="602280"/>
              </a:xfrm>
              <a:prstGeom prst="rect">
                <a:avLst/>
              </a:prstGeom>
              <a:noFill/>
              <a:ln>
                <a:noFill/>
              </a:ln>
            </p:spPr>
            <p:txBody>
              <a:bodyPr lIns="90000" rIns="90000" tIns="45000" bIns="45000">
                <a:noAutofit/>
              </a:bodyPr>
              <a:p>
                <a:pPr algn="ctr"/>
                <a:r>
                  <a:rPr b="1" lang="en-US" sz="1800" spc="-1" strike="noStrike">
                    <a:latin typeface="Arial"/>
                  </a:rPr>
                  <a:t>III. Sensitive to distribution of structures</a:t>
                </a:r>
                <a:endParaRPr b="0" lang="en-US" sz="1800" spc="-1" strike="noStrike">
                  <a:latin typeface="Arial"/>
                </a:endParaRPr>
              </a:p>
            </p:txBody>
          </p:sp>
          <p:sp>
            <p:nvSpPr>
              <p:cNvPr id="1902" name="TextShape 16"/>
              <p:cNvSpPr txBox="1"/>
              <p:nvPr/>
            </p:nvSpPr>
            <p:spPr>
              <a:xfrm>
                <a:off x="213480" y="3627360"/>
                <a:ext cx="1663200" cy="1680840"/>
              </a:xfrm>
              <a:prstGeom prst="rect">
                <a:avLst/>
              </a:prstGeom>
              <a:noFill/>
              <a:ln>
                <a:noFill/>
              </a:ln>
            </p:spPr>
            <p:txBody>
              <a:bodyPr lIns="90000" rIns="90000" tIns="45000" bIns="45000">
                <a:noAutofit/>
              </a:bodyPr>
              <a:p>
                <a:pPr>
                  <a:lnSpc>
                    <a:spcPct val="100000"/>
                  </a:lnSpc>
                </a:pPr>
                <a:r>
                  <a:rPr b="1" lang="en-US" sz="1800" spc="-1" strike="noStrike">
                    <a:latin typeface="Arial"/>
                  </a:rPr>
                  <a:t>Observables</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Girth</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Dispersion</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p</a:t>
                </a:r>
                <a:r>
                  <a:rPr b="0" lang="en-US" sz="1800" spc="-1" strike="noStrike" baseline="-33000">
                    <a:latin typeface="Arial"/>
                  </a:rPr>
                  <a:t>T</a:t>
                </a:r>
                <a:r>
                  <a:rPr b="0" lang="en-US" sz="1800" spc="-1" strike="noStrike">
                    <a:latin typeface="Arial"/>
                  </a:rPr>
                  <a:t>D</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Jet mass</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a:t>
                </a:r>
                <a:endParaRPr b="0" lang="en-US" sz="1800" spc="-1" strike="noStrike">
                  <a:latin typeface="Arial"/>
                </a:endParaRPr>
              </a:p>
            </p:txBody>
          </p:sp>
          <p:pic>
            <p:nvPicPr>
              <p:cNvPr id="1903" name="" descr=""/>
              <p:cNvPicPr/>
              <p:nvPr/>
            </p:nvPicPr>
            <p:blipFill>
              <a:blip r:embed="rId3"/>
              <a:stretch/>
            </p:blipFill>
            <p:spPr>
              <a:xfrm>
                <a:off x="1674000" y="3670200"/>
                <a:ext cx="2062080" cy="1609200"/>
              </a:xfrm>
              <a:prstGeom prst="rect">
                <a:avLst/>
              </a:prstGeom>
              <a:ln>
                <a:noFill/>
              </a:ln>
            </p:spPr>
          </p:pic>
        </p:grpSp>
        <p:sp>
          <p:nvSpPr>
            <p:cNvPr id="1904" name="TextShape 17"/>
            <p:cNvSpPr txBox="1"/>
            <p:nvPr/>
          </p:nvSpPr>
          <p:spPr>
            <a:xfrm>
              <a:off x="3714840" y="3637440"/>
              <a:ext cx="1336680" cy="1544760"/>
            </a:xfrm>
            <a:prstGeom prst="rect">
              <a:avLst/>
            </a:prstGeom>
            <a:noFill/>
            <a:ln>
              <a:noFill/>
            </a:ln>
          </p:spPr>
          <p:txBody>
            <a:bodyPr lIns="90000" rIns="90000" tIns="45000" bIns="45000">
              <a:noAutofit/>
            </a:bodyPr>
            <a:p>
              <a:r>
                <a:rPr b="1" lang="en-US" sz="1500" spc="-1" strike="noStrike">
                  <a:latin typeface="Arial"/>
                </a:rPr>
                <a:t>Jet properties:</a:t>
              </a:r>
              <a:endParaRPr b="0" lang="en-US" sz="1500" spc="-1" strike="noStrike">
                <a:latin typeface="Arial"/>
              </a:endParaRPr>
            </a:p>
            <a:p>
              <a:pPr marL="216000" indent="-216000">
                <a:buClr>
                  <a:srgbClr val="000000"/>
                </a:buClr>
                <a:buSzPct val="45000"/>
                <a:buFont typeface="Wingdings" charset="2"/>
                <a:buChar char=""/>
              </a:pPr>
              <a:r>
                <a:rPr b="0" lang="en-US" sz="1500" spc="-1" strike="noStrike">
                  <a:latin typeface="Arial"/>
                </a:rPr>
                <a:t>E</a:t>
              </a:r>
              <a:endParaRPr b="0" lang="en-US" sz="1500" spc="-1" strike="noStrike">
                <a:latin typeface="Arial"/>
              </a:endParaRPr>
            </a:p>
            <a:p>
              <a:pPr marL="216000" indent="-216000">
                <a:buClr>
                  <a:srgbClr val="000000"/>
                </a:buClr>
                <a:buSzPct val="45000"/>
                <a:buFont typeface="Wingdings" charset="2"/>
                <a:buChar char=""/>
              </a:pPr>
              <a:r>
                <a:rPr b="0" lang="en-US" sz="1500" spc="-1" strike="noStrike">
                  <a:latin typeface="Arial"/>
                </a:rPr>
                <a:t>Const. p</a:t>
              </a:r>
              <a:r>
                <a:rPr b="0" lang="en-US" sz="1500" spc="-1" strike="noStrike" baseline="-33000">
                  <a:latin typeface="Arial"/>
                </a:rPr>
                <a:t>T</a:t>
              </a:r>
              <a:r>
                <a:rPr b="0" lang="en-US" sz="1500" spc="-1" strike="noStrike">
                  <a:latin typeface="Arial"/>
                </a:rPr>
                <a:t>, </a:t>
              </a:r>
              <a:r>
                <a:rPr b="0" lang="en-US" sz="1500" spc="-1" strike="noStrike">
                  <a:latin typeface="Arial"/>
                  <a:ea typeface="Arial"/>
                </a:rPr>
                <a:t>φ, η</a:t>
              </a:r>
              <a:endParaRPr b="0" lang="en-US" sz="1500" spc="-1" strike="noStrike">
                <a:latin typeface="Arial"/>
              </a:endParaRPr>
            </a:p>
          </p:txBody>
        </p:sp>
      </p:grpSp>
      <p:grpSp>
        <p:nvGrpSpPr>
          <p:cNvPr id="1905" name="Group 18"/>
          <p:cNvGrpSpPr/>
          <p:nvPr/>
        </p:nvGrpSpPr>
        <p:grpSpPr>
          <a:xfrm>
            <a:off x="5227920" y="3312720"/>
            <a:ext cx="4629240" cy="1986120"/>
            <a:chOff x="5227920" y="3312720"/>
            <a:chExt cx="4629240" cy="1986120"/>
          </a:xfrm>
        </p:grpSpPr>
        <p:sp>
          <p:nvSpPr>
            <p:cNvPr id="1906" name="CustomShape 19"/>
            <p:cNvSpPr/>
            <p:nvPr/>
          </p:nvSpPr>
          <p:spPr>
            <a:xfrm>
              <a:off x="5227920" y="3314520"/>
              <a:ext cx="4572000" cy="1984320"/>
            </a:xfrm>
            <a:prstGeom prst="rect">
              <a:avLst/>
            </a:prstGeom>
            <a:noFill/>
            <a:ln w="19080">
              <a:solidFill>
                <a:srgbClr val="000000"/>
              </a:solidFill>
              <a:round/>
            </a:ln>
          </p:spPr>
          <p:style>
            <a:lnRef idx="0"/>
            <a:fillRef idx="0"/>
            <a:effectRef idx="0"/>
            <a:fontRef idx="minor"/>
          </p:style>
        </p:sp>
        <p:sp>
          <p:nvSpPr>
            <p:cNvPr id="1907" name="TextShape 20"/>
            <p:cNvSpPr txBox="1"/>
            <p:nvPr/>
          </p:nvSpPr>
          <p:spPr>
            <a:xfrm>
              <a:off x="5305320" y="3312720"/>
              <a:ext cx="4551840" cy="346320"/>
            </a:xfrm>
            <a:prstGeom prst="rect">
              <a:avLst/>
            </a:prstGeom>
            <a:noFill/>
            <a:ln>
              <a:noFill/>
            </a:ln>
          </p:spPr>
          <p:txBody>
            <a:bodyPr lIns="90000" rIns="90000" tIns="45000" bIns="45000">
              <a:noAutofit/>
            </a:bodyPr>
            <a:p>
              <a:pPr algn="ctr"/>
              <a:r>
                <a:rPr b="1" lang="en-US" sz="1800" spc="-1" strike="noStrike">
                  <a:latin typeface="Arial"/>
                </a:rPr>
                <a:t>IV. Sensitive to parton shower structure</a:t>
              </a:r>
              <a:endParaRPr b="0" lang="en-US" sz="1800" spc="-1" strike="noStrike">
                <a:latin typeface="Arial"/>
              </a:endParaRPr>
            </a:p>
          </p:txBody>
        </p:sp>
        <p:pic>
          <p:nvPicPr>
            <p:cNvPr id="1908" name="" descr=""/>
            <p:cNvPicPr/>
            <p:nvPr/>
          </p:nvPicPr>
          <p:blipFill>
            <a:blip r:embed="rId4"/>
            <a:srcRect l="0" t="47794" r="62026" b="0"/>
            <a:stretch/>
          </p:blipFill>
          <p:spPr>
            <a:xfrm>
              <a:off x="6529680" y="3664080"/>
              <a:ext cx="1729440" cy="1525680"/>
            </a:xfrm>
            <a:prstGeom prst="rect">
              <a:avLst/>
            </a:prstGeom>
            <a:ln>
              <a:noFill/>
            </a:ln>
          </p:spPr>
        </p:pic>
        <p:sp>
          <p:nvSpPr>
            <p:cNvPr id="1909" name="TextShape 21"/>
            <p:cNvSpPr txBox="1"/>
            <p:nvPr/>
          </p:nvSpPr>
          <p:spPr>
            <a:xfrm>
              <a:off x="5264280" y="3681000"/>
              <a:ext cx="1932480" cy="1168920"/>
            </a:xfrm>
            <a:prstGeom prst="rect">
              <a:avLst/>
            </a:prstGeom>
            <a:noFill/>
            <a:ln>
              <a:noFill/>
            </a:ln>
          </p:spPr>
          <p:txBody>
            <a:bodyPr lIns="90000" rIns="90000" tIns="45000" bIns="45000">
              <a:noAutofit/>
            </a:bodyPr>
            <a:p>
              <a:pPr>
                <a:lnSpc>
                  <a:spcPct val="100000"/>
                </a:lnSpc>
              </a:pPr>
              <a:r>
                <a:rPr b="1" lang="en-US" sz="1800" spc="-1" strike="noStrike">
                  <a:latin typeface="Arial"/>
                </a:rPr>
                <a:t>Observables</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Grooming</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N</a:t>
              </a:r>
              <a:r>
                <a:rPr b="0" lang="en-US" sz="1800" spc="-1" strike="noStrike" baseline="-33000">
                  <a:latin typeface="Arial"/>
                </a:rPr>
                <a:t>subjettiness</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a:t>
              </a:r>
              <a:endParaRPr b="0" lang="en-US" sz="1800" spc="-1" strike="noStrike">
                <a:latin typeface="Arial"/>
              </a:endParaRPr>
            </a:p>
          </p:txBody>
        </p:sp>
        <p:sp>
          <p:nvSpPr>
            <p:cNvPr id="1910" name="TextShape 22"/>
            <p:cNvSpPr txBox="1"/>
            <p:nvPr/>
          </p:nvSpPr>
          <p:spPr>
            <a:xfrm>
              <a:off x="8322840" y="3601440"/>
              <a:ext cx="1442160" cy="1617840"/>
            </a:xfrm>
            <a:prstGeom prst="rect">
              <a:avLst/>
            </a:prstGeom>
            <a:noFill/>
            <a:ln>
              <a:noFill/>
            </a:ln>
          </p:spPr>
          <p:txBody>
            <a:bodyPr lIns="90000" rIns="90000" tIns="45000" bIns="45000">
              <a:noAutofit/>
            </a:bodyPr>
            <a:p>
              <a:r>
                <a:rPr b="1" lang="en-US" sz="1500" spc="-1" strike="noStrike">
                  <a:latin typeface="Arial"/>
                </a:rPr>
                <a:t>Jet properties:</a:t>
              </a:r>
              <a:endParaRPr b="0" lang="en-US" sz="1500" spc="-1" strike="noStrike">
                <a:latin typeface="Arial"/>
              </a:endParaRPr>
            </a:p>
            <a:p>
              <a:pPr marL="216000" indent="-216000">
                <a:buClr>
                  <a:srgbClr val="000000"/>
                </a:buClr>
                <a:buSzPct val="45000"/>
                <a:buFont typeface="Wingdings" charset="2"/>
                <a:buChar char=""/>
              </a:pPr>
              <a:r>
                <a:rPr b="0" lang="en-US" sz="1500" spc="-1" strike="noStrike">
                  <a:latin typeface="Arial"/>
                </a:rPr>
                <a:t>E</a:t>
              </a:r>
              <a:endParaRPr b="0" lang="en-US" sz="1500" spc="-1" strike="noStrike">
                <a:latin typeface="Arial"/>
              </a:endParaRPr>
            </a:p>
            <a:p>
              <a:pPr marL="216000" indent="-216000">
                <a:buClr>
                  <a:srgbClr val="000000"/>
                </a:buClr>
                <a:buSzPct val="45000"/>
                <a:buFont typeface="Wingdings" charset="2"/>
                <a:buChar char=""/>
              </a:pPr>
              <a:r>
                <a:rPr b="0" lang="en-US" sz="1500" spc="-1" strike="noStrike">
                  <a:latin typeface="Arial"/>
                </a:rPr>
                <a:t>Const. p</a:t>
              </a:r>
              <a:r>
                <a:rPr b="0" lang="en-US" sz="1500" spc="-1" strike="noStrike" baseline="-33000">
                  <a:latin typeface="Arial"/>
                </a:rPr>
                <a:t>T</a:t>
              </a:r>
              <a:r>
                <a:rPr b="0" lang="en-US" sz="1500" spc="-1" strike="noStrike">
                  <a:latin typeface="Arial"/>
                </a:rPr>
                <a:t>, </a:t>
              </a:r>
              <a:r>
                <a:rPr b="0" lang="en-US" sz="1500" spc="-1" strike="noStrike">
                  <a:latin typeface="Arial"/>
                  <a:ea typeface="Arial"/>
                </a:rPr>
                <a:t>φ, η</a:t>
              </a:r>
              <a:endParaRPr b="0" lang="en-US" sz="1500" spc="-1" strike="noStrike">
                <a:latin typeface="Arial"/>
              </a:endParaRPr>
            </a:p>
            <a:p>
              <a:pPr marL="216000" indent="-216000">
                <a:buClr>
                  <a:srgbClr val="000000"/>
                </a:buClr>
                <a:buSzPct val="45000"/>
                <a:buFont typeface="Wingdings" charset="2"/>
                <a:buChar char=""/>
              </a:pPr>
              <a:r>
                <a:rPr b="0" lang="en-US" sz="1500" spc="-1" strike="noStrike">
                  <a:latin typeface="Arial"/>
                  <a:ea typeface="Arial"/>
                </a:rPr>
                <a:t>Multi-const. correlations</a:t>
              </a:r>
              <a:endParaRPr b="0" lang="en-US" sz="1500" spc="-1" strike="noStrike">
                <a:latin typeface="Arial"/>
              </a:endParaRPr>
            </a:p>
          </p:txBody>
        </p:sp>
      </p:grpSp>
      <p:sp>
        <p:nvSpPr>
          <p:cNvPr id="1911" name="Freeform 23"/>
          <p:cNvSpPr/>
          <p:nvPr/>
        </p:nvSpPr>
        <p:spPr>
          <a:xfrm>
            <a:off x="7920" y="2960280"/>
            <a:ext cx="10079640" cy="360"/>
          </a:xfrm>
          <a:custGeom>
            <a:avLst/>
            <a:gdLst/>
            <a:ahLst/>
            <a:rect l="0" t="0" r="r" b="b"/>
            <a:pathLst>
              <a:path w="27999" h="1">
                <a:moveTo>
                  <a:pt x="0" y="0"/>
                </a:moveTo>
                <a:lnTo>
                  <a:pt x="27998" y="0"/>
                </a:lnTo>
              </a:path>
            </a:pathLst>
          </a:custGeom>
          <a:ln w="38160">
            <a:solidFill>
              <a:srgbClr val="000000"/>
            </a:solidFill>
            <a:round/>
          </a:ln>
        </p:spPr>
      </p:sp>
      <p:grpSp>
        <p:nvGrpSpPr>
          <p:cNvPr id="1912" name="Group 24"/>
          <p:cNvGrpSpPr/>
          <p:nvPr/>
        </p:nvGrpSpPr>
        <p:grpSpPr>
          <a:xfrm>
            <a:off x="4843080" y="480600"/>
            <a:ext cx="602640" cy="4821840"/>
            <a:chOff x="4843080" y="480600"/>
            <a:chExt cx="602640" cy="4821840"/>
          </a:xfrm>
        </p:grpSpPr>
        <p:sp>
          <p:nvSpPr>
            <p:cNvPr id="1913" name="Line 25"/>
            <p:cNvSpPr/>
            <p:nvPr/>
          </p:nvSpPr>
          <p:spPr>
            <a:xfrm flipV="1">
              <a:off x="5032080" y="2552760"/>
              <a:ext cx="27000" cy="1141920"/>
            </a:xfrm>
            <a:prstGeom prst="line">
              <a:avLst/>
            </a:prstGeom>
            <a:ln w="38160">
              <a:solidFill>
                <a:srgbClr val="ff0000"/>
              </a:solidFill>
              <a:round/>
              <a:headEnd len="med" type="triangle" w="med"/>
              <a:tailEnd len="med" type="triangle" w="med"/>
            </a:ln>
          </p:spPr>
          <p:style>
            <a:lnRef idx="0"/>
            <a:fillRef idx="0"/>
            <a:effectRef idx="0"/>
            <a:fontRef idx="minor"/>
          </p:style>
        </p:sp>
        <p:sp>
          <p:nvSpPr>
            <p:cNvPr id="1914" name="TextShape 26"/>
            <p:cNvSpPr txBox="1"/>
            <p:nvPr/>
          </p:nvSpPr>
          <p:spPr>
            <a:xfrm rot="16200000">
              <a:off x="4101480" y="1222200"/>
              <a:ext cx="2085480" cy="602280"/>
            </a:xfrm>
            <a:prstGeom prst="rect">
              <a:avLst/>
            </a:prstGeom>
            <a:noFill/>
            <a:ln>
              <a:noFill/>
            </a:ln>
          </p:spPr>
          <p:txBody>
            <a:bodyPr lIns="90000" rIns="90000" tIns="45000" bIns="45000">
              <a:noAutofit/>
            </a:bodyPr>
            <a:p>
              <a:r>
                <a:rPr b="1" lang="en-US" sz="1800" spc="-1" strike="noStrike">
                  <a:solidFill>
                    <a:srgbClr val="ff0000"/>
                  </a:solidFill>
                  <a:latin typeface="Arial"/>
                </a:rPr>
                <a:t>Jets not required</a:t>
              </a:r>
              <a:endParaRPr b="0" lang="en-US" sz="1800" spc="-1" strike="noStrike">
                <a:latin typeface="Arial"/>
              </a:endParaRPr>
            </a:p>
          </p:txBody>
        </p:sp>
        <p:sp>
          <p:nvSpPr>
            <p:cNvPr id="1915" name="TextShape 27"/>
            <p:cNvSpPr txBox="1"/>
            <p:nvPr/>
          </p:nvSpPr>
          <p:spPr>
            <a:xfrm rot="16200000">
              <a:off x="4101840" y="3958560"/>
              <a:ext cx="2085480" cy="602280"/>
            </a:xfrm>
            <a:prstGeom prst="rect">
              <a:avLst/>
            </a:prstGeom>
            <a:noFill/>
            <a:ln>
              <a:noFill/>
            </a:ln>
          </p:spPr>
          <p:txBody>
            <a:bodyPr lIns="90000" rIns="90000" tIns="45000" bIns="45000">
              <a:noAutofit/>
            </a:bodyPr>
            <a:p>
              <a:r>
                <a:rPr b="1" lang="en-US" sz="1800" spc="-1" strike="noStrike">
                  <a:solidFill>
                    <a:srgbClr val="ff0000"/>
                  </a:solidFill>
                  <a:latin typeface="Arial"/>
                </a:rPr>
                <a:t>Jets required</a:t>
              </a:r>
              <a:endParaRPr b="0" lang="en-US" sz="1800" spc="-1" strike="noStrike">
                <a:latin typeface="Arial"/>
              </a:endParaRPr>
            </a:p>
          </p:txBody>
        </p:sp>
      </p:grpSp>
      <p:grpSp>
        <p:nvGrpSpPr>
          <p:cNvPr id="1916" name="Group 28"/>
          <p:cNvGrpSpPr/>
          <p:nvPr/>
        </p:nvGrpSpPr>
        <p:grpSpPr>
          <a:xfrm>
            <a:off x="1738800" y="2613600"/>
            <a:ext cx="3500640" cy="962280"/>
            <a:chOff x="1738800" y="2613600"/>
            <a:chExt cx="3500640" cy="962280"/>
          </a:xfrm>
        </p:grpSpPr>
        <p:sp>
          <p:nvSpPr>
            <p:cNvPr id="1917" name="TextShape 29"/>
            <p:cNvSpPr txBox="1"/>
            <p:nvPr/>
          </p:nvSpPr>
          <p:spPr>
            <a:xfrm>
              <a:off x="2914200" y="2613600"/>
              <a:ext cx="2046240" cy="346320"/>
            </a:xfrm>
            <a:prstGeom prst="rect">
              <a:avLst/>
            </a:prstGeom>
            <a:noFill/>
            <a:ln>
              <a:noFill/>
            </a:ln>
          </p:spPr>
          <p:txBody>
            <a:bodyPr lIns="90000" rIns="90000" tIns="45000" bIns="45000">
              <a:noAutofit/>
            </a:bodyPr>
            <a:p>
              <a:r>
                <a:rPr b="1" lang="en-US" sz="1800" spc="-1" strike="noStrike">
                  <a:solidFill>
                    <a:srgbClr val="0000ff"/>
                  </a:solidFill>
                  <a:latin typeface="Arial"/>
                </a:rPr>
                <a:t>Higher precision</a:t>
              </a:r>
              <a:endParaRPr b="0" lang="en-US" sz="1800" spc="-1" strike="noStrike">
                <a:latin typeface="Arial"/>
              </a:endParaRPr>
            </a:p>
          </p:txBody>
        </p:sp>
        <p:sp>
          <p:nvSpPr>
            <p:cNvPr id="1918" name="TextShape 30"/>
            <p:cNvSpPr txBox="1"/>
            <p:nvPr/>
          </p:nvSpPr>
          <p:spPr>
            <a:xfrm>
              <a:off x="1738800" y="2973600"/>
              <a:ext cx="3500640" cy="602280"/>
            </a:xfrm>
            <a:prstGeom prst="rect">
              <a:avLst/>
            </a:prstGeom>
            <a:noFill/>
            <a:ln>
              <a:noFill/>
            </a:ln>
          </p:spPr>
          <p:txBody>
            <a:bodyPr lIns="90000" rIns="90000" tIns="45000" bIns="45000">
              <a:noAutofit/>
            </a:bodyPr>
            <a:p>
              <a:r>
                <a:rPr b="1" lang="en-US" sz="1800" spc="-1" strike="noStrike">
                  <a:solidFill>
                    <a:srgbClr val="0000ff"/>
                  </a:solidFill>
                  <a:latin typeface="Arial"/>
                </a:rPr>
                <a:t>Higher/different sensitivity?</a:t>
              </a:r>
              <a:endParaRPr b="0" lang="en-US" sz="1800" spc="-1" strike="noStrike">
                <a:latin typeface="Arial"/>
              </a:endParaRPr>
            </a:p>
          </p:txBody>
        </p:sp>
      </p:grpSp>
      <p:grpSp>
        <p:nvGrpSpPr>
          <p:cNvPr id="1919" name="Group 31"/>
          <p:cNvGrpSpPr/>
          <p:nvPr/>
        </p:nvGrpSpPr>
        <p:grpSpPr>
          <a:xfrm>
            <a:off x="5051520" y="2613600"/>
            <a:ext cx="5105880" cy="962640"/>
            <a:chOff x="5051520" y="2613600"/>
            <a:chExt cx="5105880" cy="962640"/>
          </a:xfrm>
        </p:grpSpPr>
        <p:sp>
          <p:nvSpPr>
            <p:cNvPr id="1920" name="TextShape 32"/>
            <p:cNvSpPr txBox="1"/>
            <p:nvPr/>
          </p:nvSpPr>
          <p:spPr>
            <a:xfrm>
              <a:off x="5254200" y="2613600"/>
              <a:ext cx="4403520" cy="353160"/>
            </a:xfrm>
            <a:prstGeom prst="rect">
              <a:avLst/>
            </a:prstGeom>
            <a:noFill/>
            <a:ln>
              <a:noFill/>
            </a:ln>
          </p:spPr>
          <p:txBody>
            <a:bodyPr lIns="90000" rIns="90000" tIns="45000" bIns="45000">
              <a:noAutofit/>
            </a:bodyPr>
            <a:p>
              <a:r>
                <a:rPr b="1" lang="en-US" sz="1800" spc="-1" strike="noStrike">
                  <a:solidFill>
                    <a:srgbClr val="2e8b57"/>
                  </a:solidFill>
                  <a:latin typeface="Arial"/>
                </a:rPr>
                <a:t>Average background subtraction OK</a:t>
              </a:r>
              <a:endParaRPr b="0" lang="en-US" sz="1800" spc="-1" strike="noStrike">
                <a:latin typeface="Arial"/>
              </a:endParaRPr>
            </a:p>
          </p:txBody>
        </p:sp>
        <p:sp>
          <p:nvSpPr>
            <p:cNvPr id="1921" name="TextShape 33"/>
            <p:cNvSpPr txBox="1"/>
            <p:nvPr/>
          </p:nvSpPr>
          <p:spPr>
            <a:xfrm>
              <a:off x="5051520" y="2973960"/>
              <a:ext cx="5105880" cy="602280"/>
            </a:xfrm>
            <a:prstGeom prst="rect">
              <a:avLst/>
            </a:prstGeom>
            <a:noFill/>
            <a:ln>
              <a:noFill/>
            </a:ln>
          </p:spPr>
          <p:txBody>
            <a:bodyPr lIns="90000" rIns="90000" tIns="45000" bIns="45000">
              <a:noAutofit/>
            </a:bodyPr>
            <a:p>
              <a:r>
                <a:rPr b="1" lang="en-US" sz="1800" spc="-1" strike="noStrike">
                  <a:solidFill>
                    <a:srgbClr val="2e8b57"/>
                  </a:solidFill>
                  <a:latin typeface="Arial"/>
                </a:rPr>
                <a:t>Need new background subtraction technique</a:t>
              </a:r>
              <a:endParaRPr b="0" lang="en-US" sz="1800" spc="-1" strike="noStrike">
                <a:latin typeface="Arial"/>
              </a:endParaRPr>
            </a:p>
          </p:txBody>
        </p:sp>
      </p:grpSp>
    </p:spTree>
  </p:cSld>
  <mc:AlternateContent>
    <mc:Choice Requires="p14">
      <p:transition spd="slow" p14:dur="2000"/>
    </mc:Choice>
    <mc:Fallback>
      <p:transition spd="slow"/>
    </mc:Fallback>
  </mc:AlternateContent>
  <p:timing>
    <p:tnLst>
      <p:par>
        <p:cTn id="175" dur="indefinite" restart="never" nodeType="tmRoot">
          <p:childTnLst>
            <p:seq>
              <p:cTn id="176" dur="indefinite" nodeType="mainSeq">
                <p:childTnLst>
                  <p:par>
                    <p:cTn id="177" fill="hold">
                      <p:stCondLst>
                        <p:cond delay="indefinite"/>
                      </p:stCondLst>
                      <p:childTnLst>
                        <p:par>
                          <p:cTn id="178" fill="hold">
                            <p:stCondLst>
                              <p:cond delay="0"/>
                            </p:stCondLst>
                            <p:childTnLst>
                              <p:par>
                                <p:cTn id="179" nodeType="clickEffect" fill="hold" presetClass="entr" presetID="1">
                                  <p:stCondLst>
                                    <p:cond delay="0"/>
                                  </p:stCondLst>
                                  <p:childTnLst>
                                    <p:set>
                                      <p:cBhvr>
                                        <p:cTn id="180" dur="1" fill="hold">
                                          <p:stCondLst>
                                            <p:cond delay="0"/>
                                          </p:stCondLst>
                                        </p:cTn>
                                        <p:tgtEl>
                                          <p:spTgt spid="1886"/>
                                        </p:tgtEl>
                                        <p:attrNameLst>
                                          <p:attrName>style.visibility</p:attrName>
                                        </p:attrNameLst>
                                      </p:cBhvr>
                                      <p:to>
                                        <p:strVal val="visible"/>
                                      </p:to>
                                    </p:set>
                                  </p:childTnLst>
                                </p:cTn>
                              </p:par>
                              <p:par>
                                <p:cTn id="181" nodeType="withEffect" fill="hold" presetClass="entr" presetID="1">
                                  <p:stCondLst>
                                    <p:cond delay="0"/>
                                  </p:stCondLst>
                                  <p:childTnLst>
                                    <p:set>
                                      <p:cBhvr>
                                        <p:cTn id="182" dur="1" fill="hold">
                                          <p:stCondLst>
                                            <p:cond delay="0"/>
                                          </p:stCondLst>
                                        </p:cTn>
                                        <p:tgtEl>
                                          <p:spTgt spid="1891"/>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nodeType="clickEffect" fill="hold" presetClass="entr" presetID="1">
                                  <p:stCondLst>
                                    <p:cond delay="0"/>
                                  </p:stCondLst>
                                  <p:childTnLst>
                                    <p:set>
                                      <p:cBhvr>
                                        <p:cTn id="186" dur="1" fill="hold">
                                          <p:stCondLst>
                                            <p:cond delay="0"/>
                                          </p:stCondLst>
                                        </p:cTn>
                                        <p:tgtEl>
                                          <p:spTgt spid="1892"/>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nodeType="clickEffect" fill="hold" presetClass="entr" presetID="1">
                                  <p:stCondLst>
                                    <p:cond delay="0"/>
                                  </p:stCondLst>
                                  <p:childTnLst>
                                    <p:set>
                                      <p:cBhvr>
                                        <p:cTn id="190" dur="1" fill="hold">
                                          <p:stCondLst>
                                            <p:cond delay="0"/>
                                          </p:stCondLst>
                                        </p:cTn>
                                        <p:tgtEl>
                                          <p:spTgt spid="1898"/>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nodeType="clickEffect" fill="hold" presetClass="entr" presetID="1">
                                  <p:stCondLst>
                                    <p:cond delay="0"/>
                                  </p:stCondLst>
                                  <p:childTnLst>
                                    <p:set>
                                      <p:cBhvr>
                                        <p:cTn id="194" dur="1" fill="hold">
                                          <p:stCondLst>
                                            <p:cond delay="0"/>
                                          </p:stCondLst>
                                        </p:cTn>
                                        <p:tgtEl>
                                          <p:spTgt spid="1905"/>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nodeType="clickEffect" fill="hold" presetClass="entr" presetID="1">
                                  <p:stCondLst>
                                    <p:cond delay="0"/>
                                  </p:stCondLst>
                                  <p:childTnLst>
                                    <p:set>
                                      <p:cBhvr>
                                        <p:cTn id="198" dur="1" fill="hold">
                                          <p:stCondLst>
                                            <p:cond delay="0"/>
                                          </p:stCondLst>
                                        </p:cTn>
                                        <p:tgtEl>
                                          <p:spTgt spid="1911"/>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nodeType="clickEffect" fill="hold" presetClass="entr" presetID="1">
                                  <p:stCondLst>
                                    <p:cond delay="0"/>
                                  </p:stCondLst>
                                  <p:childTnLst>
                                    <p:set>
                                      <p:cBhvr>
                                        <p:cTn id="202" dur="1" fill="hold">
                                          <p:stCondLst>
                                            <p:cond delay="0"/>
                                          </p:stCondLst>
                                        </p:cTn>
                                        <p:tgtEl>
                                          <p:spTgt spid="1912"/>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nodeType="clickEffect" fill="hold" presetClass="entr" presetID="1">
                                  <p:stCondLst>
                                    <p:cond delay="0"/>
                                  </p:stCondLst>
                                  <p:childTnLst>
                                    <p:set>
                                      <p:cBhvr>
                                        <p:cTn id="206" dur="1" fill="hold">
                                          <p:stCondLst>
                                            <p:cond delay="0"/>
                                          </p:stCondLst>
                                        </p:cTn>
                                        <p:tgtEl>
                                          <p:spTgt spid="1916"/>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nodeType="clickEffect" fill="hold" presetClass="entr" presetID="1">
                                  <p:stCondLst>
                                    <p:cond delay="0"/>
                                  </p:stCondLst>
                                  <p:childTnLst>
                                    <p:set>
                                      <p:cBhvr>
                                        <p:cTn id="210" dur="1" fill="hold">
                                          <p:stCondLst>
                                            <p:cond delay="0"/>
                                          </p:stCondLst>
                                        </p:cTn>
                                        <p:tgtEl>
                                          <p:spTgt spid="19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2" name="TextShape 1"/>
          <p:cNvSpPr txBox="1"/>
          <p:nvPr/>
        </p:nvSpPr>
        <p:spPr>
          <a:xfrm>
            <a:off x="548640" y="1817640"/>
            <a:ext cx="9071640" cy="1280160"/>
          </a:xfrm>
          <a:prstGeom prst="rect">
            <a:avLst/>
          </a:prstGeom>
          <a:solidFill>
            <a:srgbClr val="b2b2b2"/>
          </a:solidFill>
          <a:ln w="18360">
            <a:solidFill>
              <a:srgbClr val="000000"/>
            </a:solidFill>
            <a:round/>
          </a:ln>
        </p:spPr>
        <p:txBody>
          <a:bodyPr lIns="9000" rIns="9000" tIns="9000" bIns="9000" anchor="ctr">
            <a:noAutofit/>
          </a:bodyPr>
          <a:p>
            <a:pPr algn="ctr"/>
            <a:r>
              <a:rPr b="0" lang="en-US" sz="3300" spc="-1" strike="noStrike">
                <a:latin typeface="Arial"/>
              </a:rPr>
              <a:t>Type I: Energy loss</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9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923" name="Group 1"/>
          <p:cNvGrpSpPr/>
          <p:nvPr/>
        </p:nvGrpSpPr>
        <p:grpSpPr>
          <a:xfrm>
            <a:off x="-101160" y="2211840"/>
            <a:ext cx="4235040" cy="3668400"/>
            <a:chOff x="-101160" y="2211840"/>
            <a:chExt cx="4235040" cy="3668400"/>
          </a:xfrm>
        </p:grpSpPr>
        <p:pic>
          <p:nvPicPr>
            <p:cNvPr id="1924" name="" descr=""/>
            <p:cNvPicPr/>
            <p:nvPr/>
          </p:nvPicPr>
          <p:blipFill>
            <a:blip r:embed="rId1"/>
            <a:stretch/>
          </p:blipFill>
          <p:spPr>
            <a:xfrm>
              <a:off x="-7200" y="2211840"/>
              <a:ext cx="3772080" cy="2893680"/>
            </a:xfrm>
            <a:prstGeom prst="rect">
              <a:avLst/>
            </a:prstGeom>
            <a:ln>
              <a:noFill/>
            </a:ln>
          </p:spPr>
        </p:pic>
        <p:sp>
          <p:nvSpPr>
            <p:cNvPr id="1925" name="TextShape 2"/>
            <p:cNvSpPr txBox="1"/>
            <p:nvPr/>
          </p:nvSpPr>
          <p:spPr>
            <a:xfrm>
              <a:off x="-101160" y="5003280"/>
              <a:ext cx="3491640" cy="876960"/>
            </a:xfrm>
            <a:prstGeom prst="rect">
              <a:avLst/>
            </a:prstGeom>
            <a:noFill/>
            <a:ln>
              <a:noFill/>
            </a:ln>
          </p:spPr>
          <p:txBody>
            <a:bodyPr lIns="90000" rIns="90000" tIns="45000" bIns="45000">
              <a:noAutofit/>
            </a:bodyPr>
            <a:p>
              <a:pPr algn="ctr"/>
              <a:r>
                <a:rPr b="0" lang="en-US" sz="2000" spc="-1" strike="noStrike">
                  <a:solidFill>
                    <a:srgbClr val="0000ff"/>
                  </a:solidFill>
                  <a:latin typeface="Arial"/>
                </a:rPr>
                <a:t>Hadron-jet correlations</a:t>
              </a:r>
              <a:endParaRPr b="0" lang="en-US" sz="2000" spc="-1" strike="noStrike">
                <a:latin typeface="Arial"/>
              </a:endParaRPr>
            </a:p>
          </p:txBody>
        </p:sp>
        <p:sp>
          <p:nvSpPr>
            <p:cNvPr id="1926" name="CustomShape 3"/>
            <p:cNvSpPr/>
            <p:nvPr/>
          </p:nvSpPr>
          <p:spPr>
            <a:xfrm>
              <a:off x="3393000" y="3473640"/>
              <a:ext cx="109440" cy="472680"/>
            </a:xfrm>
            <a:custGeom>
              <a:avLst/>
              <a:gdLst/>
              <a:ahLst/>
              <a:rect l="0" t="0" r="r" b="b"/>
              <a:pathLst>
                <a:path w="306" h="1315">
                  <a:moveTo>
                    <a:pt x="0" y="0"/>
                  </a:moveTo>
                  <a:cubicBezTo>
                    <a:pt x="76" y="0"/>
                    <a:pt x="152" y="54"/>
                    <a:pt x="152" y="109"/>
                  </a:cubicBezTo>
                  <a:lnTo>
                    <a:pt x="152" y="547"/>
                  </a:lnTo>
                  <a:cubicBezTo>
                    <a:pt x="152" y="602"/>
                    <a:pt x="228" y="657"/>
                    <a:pt x="305" y="657"/>
                  </a:cubicBezTo>
                  <a:cubicBezTo>
                    <a:pt x="228" y="657"/>
                    <a:pt x="152" y="711"/>
                    <a:pt x="152" y="766"/>
                  </a:cubicBezTo>
                  <a:lnTo>
                    <a:pt x="152" y="1204"/>
                  </a:lnTo>
                  <a:cubicBezTo>
                    <a:pt x="152" y="1259"/>
                    <a:pt x="76" y="1314"/>
                    <a:pt x="0" y="1314"/>
                  </a:cubicBezTo>
                </a:path>
              </a:pathLst>
            </a:custGeom>
            <a:noFill/>
            <a:ln w="38160">
              <a:solidFill>
                <a:srgbClr val="0000ff"/>
              </a:solidFill>
              <a:round/>
            </a:ln>
          </p:spPr>
          <p:style>
            <a:lnRef idx="0"/>
            <a:fillRef idx="0"/>
            <a:effectRef idx="0"/>
            <a:fontRef idx="minor"/>
          </p:style>
        </p:sp>
        <p:sp>
          <p:nvSpPr>
            <p:cNvPr id="1927" name="TextShape 4"/>
            <p:cNvSpPr txBox="1"/>
            <p:nvPr/>
          </p:nvSpPr>
          <p:spPr>
            <a:xfrm rot="5400000">
              <a:off x="2776680" y="3667680"/>
              <a:ext cx="1562760" cy="520560"/>
            </a:xfrm>
            <a:prstGeom prst="rect">
              <a:avLst/>
            </a:prstGeom>
            <a:noFill/>
            <a:ln>
              <a:noFill/>
            </a:ln>
          </p:spPr>
          <p:txBody>
            <a:bodyPr lIns="90000" rIns="90000" tIns="45000" bIns="45000">
              <a:noAutofit/>
            </a:bodyPr>
            <a:p>
              <a:r>
                <a:rPr b="0" lang="en-US" sz="2000" spc="-1" strike="noStrike">
                  <a:solidFill>
                    <a:srgbClr val="0000ff"/>
                  </a:solidFill>
                  <a:latin typeface="Arial"/>
                </a:rPr>
                <a:t>suppression</a:t>
              </a:r>
              <a:endParaRPr b="0" lang="en-US" sz="2000" spc="-1" strike="noStrike">
                <a:latin typeface="Arial"/>
              </a:endParaRPr>
            </a:p>
          </p:txBody>
        </p:sp>
        <p:sp>
          <p:nvSpPr>
            <p:cNvPr id="1928" name="TextShape 5"/>
            <p:cNvSpPr txBox="1"/>
            <p:nvPr/>
          </p:nvSpPr>
          <p:spPr>
            <a:xfrm rot="16200000">
              <a:off x="2925000" y="3611520"/>
              <a:ext cx="2010960" cy="406800"/>
            </a:xfrm>
            <a:prstGeom prst="rect">
              <a:avLst/>
            </a:prstGeom>
            <a:noFill/>
            <a:ln>
              <a:noFill/>
            </a:ln>
          </p:spPr>
          <p:txBody>
            <a:bodyPr lIns="90000" rIns="90000" tIns="45000" bIns="45000">
              <a:noAutofit/>
            </a:bodyPr>
            <a:p>
              <a:r>
                <a:rPr b="0" lang="en-US" sz="1000" spc="-1" strike="noStrike">
                  <a:solidFill>
                    <a:srgbClr val="000000"/>
                  </a:solidFill>
                  <a:latin typeface="Arial"/>
                </a:rPr>
                <a:t>[JHEP 09 (2015) 170,</a:t>
              </a:r>
              <a:br/>
              <a:r>
                <a:rPr b="0" lang="en-US" sz="1000" spc="-1" strike="noStrike">
                  <a:solidFill>
                    <a:srgbClr val="000000"/>
                  </a:solidFill>
                  <a:latin typeface="Arial"/>
                </a:rPr>
                <a:t>Phys. Rev. C 96, 024905 (2017)]</a:t>
              </a:r>
              <a:endParaRPr b="0" lang="en-US" sz="1000" spc="-1" strike="noStrike">
                <a:latin typeface="Arial"/>
              </a:endParaRPr>
            </a:p>
          </p:txBody>
        </p:sp>
      </p:grpSp>
      <p:grpSp>
        <p:nvGrpSpPr>
          <p:cNvPr id="1929" name="Group 6"/>
          <p:cNvGrpSpPr/>
          <p:nvPr/>
        </p:nvGrpSpPr>
        <p:grpSpPr>
          <a:xfrm>
            <a:off x="6202440" y="2645280"/>
            <a:ext cx="3836160" cy="4026600"/>
            <a:chOff x="6202440" y="2645280"/>
            <a:chExt cx="3836160" cy="4026600"/>
          </a:xfrm>
        </p:grpSpPr>
        <p:grpSp>
          <p:nvGrpSpPr>
            <p:cNvPr id="1930" name="Group 7"/>
            <p:cNvGrpSpPr/>
            <p:nvPr/>
          </p:nvGrpSpPr>
          <p:grpSpPr>
            <a:xfrm>
              <a:off x="6202440" y="2645280"/>
              <a:ext cx="3836160" cy="4026600"/>
              <a:chOff x="6202440" y="2645280"/>
              <a:chExt cx="3836160" cy="4026600"/>
            </a:xfrm>
          </p:grpSpPr>
          <p:pic>
            <p:nvPicPr>
              <p:cNvPr id="1931" name="" descr=""/>
              <p:cNvPicPr/>
              <p:nvPr/>
            </p:nvPicPr>
            <p:blipFill>
              <a:blip r:embed="rId2"/>
              <a:stretch/>
            </p:blipFill>
            <p:spPr>
              <a:xfrm>
                <a:off x="6747840" y="2706120"/>
                <a:ext cx="2552040" cy="2273760"/>
              </a:xfrm>
              <a:prstGeom prst="rect">
                <a:avLst/>
              </a:prstGeom>
              <a:ln>
                <a:noFill/>
              </a:ln>
            </p:spPr>
          </p:pic>
          <p:sp>
            <p:nvSpPr>
              <p:cNvPr id="1932" name="TextShape 8"/>
              <p:cNvSpPr txBox="1"/>
              <p:nvPr/>
            </p:nvSpPr>
            <p:spPr>
              <a:xfrm>
                <a:off x="6202440" y="4907880"/>
                <a:ext cx="3673800" cy="1764000"/>
              </a:xfrm>
              <a:prstGeom prst="rect">
                <a:avLst/>
              </a:prstGeom>
              <a:noFill/>
              <a:ln>
                <a:noFill/>
              </a:ln>
            </p:spPr>
            <p:txBody>
              <a:bodyPr lIns="90000" rIns="90000" tIns="45000" bIns="45000">
                <a:noAutofit/>
              </a:bodyPr>
              <a:p>
                <a:pPr algn="ctr"/>
                <a:r>
                  <a:rPr b="0" lang="en-US" sz="2700" spc="-1" strike="noStrike">
                    <a:solidFill>
                      <a:srgbClr val="0000ff"/>
                    </a:solidFill>
                    <a:latin typeface="Arial"/>
                  </a:rPr>
                  <a:t>Dijet asymmetry</a:t>
                </a:r>
                <a:endParaRPr b="0" lang="en-US" sz="2700" spc="-1" strike="noStrike">
                  <a:latin typeface="Arial"/>
                </a:endParaRPr>
              </a:p>
            </p:txBody>
          </p:sp>
          <p:sp>
            <p:nvSpPr>
              <p:cNvPr id="1933" name="TextShape 9"/>
              <p:cNvSpPr txBox="1"/>
              <p:nvPr/>
            </p:nvSpPr>
            <p:spPr>
              <a:xfrm rot="16200000">
                <a:off x="8346960" y="3614040"/>
                <a:ext cx="2660400" cy="722880"/>
              </a:xfrm>
              <a:prstGeom prst="rect">
                <a:avLst/>
              </a:prstGeom>
              <a:noFill/>
              <a:ln>
                <a:noFill/>
              </a:ln>
            </p:spPr>
            <p:txBody>
              <a:bodyPr lIns="90000" rIns="90000" tIns="45000" bIns="45000">
                <a:noAutofit/>
              </a:bodyPr>
              <a:p>
                <a:r>
                  <a:rPr b="0" lang="en-US" sz="1000" spc="-1" strike="noStrike">
                    <a:solidFill>
                      <a:srgbClr val="000000"/>
                    </a:solidFill>
                    <a:latin typeface="Arial"/>
                  </a:rPr>
                  <a:t>[Phys.Rev.C84:024906,2011,</a:t>
                </a:r>
                <a:br/>
                <a:r>
                  <a:rPr b="0" lang="en-US" sz="1000" spc="-1" strike="noStrike">
                    <a:solidFill>
                      <a:srgbClr val="000000"/>
                    </a:solidFill>
                    <a:latin typeface="Arial"/>
                  </a:rPr>
                  <a:t>Phys. Lett. B 712 (2012) 176,</a:t>
                </a:r>
                <a:br/>
                <a:r>
                  <a:rPr b="0" lang="en-US" sz="1000" spc="-1" strike="noStrike">
                    <a:solidFill>
                      <a:srgbClr val="000000"/>
                    </a:solidFill>
                    <a:latin typeface="Arial"/>
                  </a:rPr>
                  <a:t>Phys.Rev.Lett.105:252303,2010, </a:t>
                </a:r>
                <a:br/>
                <a:r>
                  <a:rPr b="0" lang="en-US" sz="1000" spc="-1" strike="noStrike">
                    <a:solidFill>
                      <a:srgbClr val="000000"/>
                    </a:solidFill>
                    <a:latin typeface="Arial"/>
                  </a:rPr>
                  <a:t>Phys. Rev. Lett. 119, 062301 (2017)]</a:t>
                </a:r>
                <a:endParaRPr b="0" lang="en-US" sz="1000" spc="-1" strike="noStrike">
                  <a:latin typeface="Arial"/>
                </a:endParaRPr>
              </a:p>
            </p:txBody>
          </p:sp>
        </p:grpSp>
      </p:grpSp>
      <p:grpSp>
        <p:nvGrpSpPr>
          <p:cNvPr id="1934" name="Group 10"/>
          <p:cNvGrpSpPr/>
          <p:nvPr/>
        </p:nvGrpSpPr>
        <p:grpSpPr>
          <a:xfrm>
            <a:off x="-35640" y="33840"/>
            <a:ext cx="4023360" cy="2738520"/>
            <a:chOff x="-35640" y="33840"/>
            <a:chExt cx="4023360" cy="2738520"/>
          </a:xfrm>
        </p:grpSpPr>
        <p:pic>
          <p:nvPicPr>
            <p:cNvPr id="1935" name="" descr=""/>
            <p:cNvPicPr/>
            <p:nvPr/>
          </p:nvPicPr>
          <p:blipFill>
            <a:blip r:embed="rId3"/>
            <a:stretch/>
          </p:blipFill>
          <p:spPr>
            <a:xfrm>
              <a:off x="13320" y="33840"/>
              <a:ext cx="3569040" cy="2239200"/>
            </a:xfrm>
            <a:prstGeom prst="rect">
              <a:avLst/>
            </a:prstGeom>
            <a:ln>
              <a:noFill/>
            </a:ln>
          </p:spPr>
        </p:pic>
        <p:sp>
          <p:nvSpPr>
            <p:cNvPr id="1936" name="TextShape 11"/>
            <p:cNvSpPr txBox="1"/>
            <p:nvPr/>
          </p:nvSpPr>
          <p:spPr>
            <a:xfrm>
              <a:off x="-35640" y="2110320"/>
              <a:ext cx="4023360" cy="662040"/>
            </a:xfrm>
            <a:prstGeom prst="rect">
              <a:avLst/>
            </a:prstGeom>
            <a:noFill/>
            <a:ln>
              <a:noFill/>
            </a:ln>
          </p:spPr>
          <p:txBody>
            <a:bodyPr lIns="90000" rIns="90000" tIns="45000" bIns="45000">
              <a:noAutofit/>
            </a:bodyPr>
            <a:p>
              <a:pPr algn="ctr"/>
              <a:r>
                <a:rPr b="0" lang="en-US" sz="2000" spc="-1" strike="noStrike">
                  <a:solidFill>
                    <a:srgbClr val="0000ff"/>
                  </a:solidFill>
                  <a:latin typeface="Arial"/>
                </a:rPr>
                <a:t>Di-hadron correlations</a:t>
              </a:r>
              <a:endParaRPr b="0" lang="en-US" sz="2000" spc="-1" strike="noStrike">
                <a:latin typeface="Arial"/>
              </a:endParaRPr>
            </a:p>
          </p:txBody>
        </p:sp>
        <p:sp>
          <p:nvSpPr>
            <p:cNvPr id="1937" name="TextShape 12"/>
            <p:cNvSpPr txBox="1"/>
            <p:nvPr/>
          </p:nvSpPr>
          <p:spPr>
            <a:xfrm>
              <a:off x="2065320" y="482400"/>
              <a:ext cx="1562760" cy="520560"/>
            </a:xfrm>
            <a:prstGeom prst="rect">
              <a:avLst/>
            </a:prstGeom>
            <a:noFill/>
            <a:ln>
              <a:noFill/>
            </a:ln>
          </p:spPr>
          <p:txBody>
            <a:bodyPr lIns="90000" rIns="90000" tIns="45000" bIns="45000">
              <a:noAutofit/>
            </a:bodyPr>
            <a:p>
              <a:r>
                <a:rPr b="0" lang="en-US" sz="2000" spc="-1" strike="noStrike">
                  <a:solidFill>
                    <a:srgbClr val="0000ff"/>
                  </a:solidFill>
                  <a:latin typeface="Arial"/>
                </a:rPr>
                <a:t>suppression</a:t>
              </a:r>
              <a:endParaRPr b="0" lang="en-US" sz="2000" spc="-1" strike="noStrike">
                <a:latin typeface="Arial"/>
              </a:endParaRPr>
            </a:p>
          </p:txBody>
        </p:sp>
        <p:sp>
          <p:nvSpPr>
            <p:cNvPr id="1938" name="Line 13"/>
            <p:cNvSpPr/>
            <p:nvPr/>
          </p:nvSpPr>
          <p:spPr>
            <a:xfrm flipH="1">
              <a:off x="2793960" y="915480"/>
              <a:ext cx="9360" cy="581040"/>
            </a:xfrm>
            <a:prstGeom prst="line">
              <a:avLst/>
            </a:prstGeom>
            <a:ln w="36720">
              <a:solidFill>
                <a:srgbClr val="0000ff"/>
              </a:solidFill>
              <a:round/>
              <a:headEnd len="med" type="triangle" w="med"/>
              <a:tailEnd len="med" type="triangle" w="med"/>
            </a:ln>
          </p:spPr>
          <p:style>
            <a:lnRef idx="0"/>
            <a:fillRef idx="0"/>
            <a:effectRef idx="0"/>
            <a:fontRef idx="minor"/>
          </p:style>
        </p:sp>
        <p:sp>
          <p:nvSpPr>
            <p:cNvPr id="1939" name="TextShape 14"/>
            <p:cNvSpPr txBox="1"/>
            <p:nvPr/>
          </p:nvSpPr>
          <p:spPr>
            <a:xfrm rot="16200000">
              <a:off x="2642040" y="908280"/>
              <a:ext cx="1978920" cy="302040"/>
            </a:xfrm>
            <a:prstGeom prst="rect">
              <a:avLst/>
            </a:prstGeom>
            <a:noFill/>
            <a:ln>
              <a:noFill/>
            </a:ln>
          </p:spPr>
          <p:txBody>
            <a:bodyPr lIns="90000" rIns="90000" tIns="45000" bIns="45000">
              <a:noAutofit/>
            </a:bodyPr>
            <a:p>
              <a:pPr algn="ctr"/>
              <a:r>
                <a:rPr b="0" lang="en-US" sz="1500" spc="-1" strike="noStrike">
                  <a:solidFill>
                    <a:srgbClr val="000000"/>
                  </a:solidFill>
                  <a:latin typeface="Arial"/>
                </a:rPr>
                <a:t>[Too many to list]</a:t>
              </a:r>
              <a:endParaRPr b="0" lang="en-US" sz="1500" spc="-1" strike="noStrike">
                <a:latin typeface="Arial"/>
              </a:endParaRPr>
            </a:p>
          </p:txBody>
        </p:sp>
      </p:grpSp>
      <p:grpSp>
        <p:nvGrpSpPr>
          <p:cNvPr id="1940" name="Group 15"/>
          <p:cNvGrpSpPr/>
          <p:nvPr/>
        </p:nvGrpSpPr>
        <p:grpSpPr>
          <a:xfrm>
            <a:off x="5620680" y="-33120"/>
            <a:ext cx="4530240" cy="3587760"/>
            <a:chOff x="5620680" y="-33120"/>
            <a:chExt cx="4530240" cy="3587760"/>
          </a:xfrm>
        </p:grpSpPr>
        <p:pic>
          <p:nvPicPr>
            <p:cNvPr id="1941" name="" descr=""/>
            <p:cNvPicPr/>
            <p:nvPr/>
          </p:nvPicPr>
          <p:blipFill>
            <a:blip r:embed="rId4"/>
            <a:stretch/>
          </p:blipFill>
          <p:spPr>
            <a:xfrm>
              <a:off x="5620680" y="7560"/>
              <a:ext cx="3614400" cy="2662560"/>
            </a:xfrm>
            <a:prstGeom prst="rect">
              <a:avLst/>
            </a:prstGeom>
            <a:ln>
              <a:noFill/>
            </a:ln>
          </p:spPr>
        </p:pic>
        <p:sp>
          <p:nvSpPr>
            <p:cNvPr id="1942" name="TextShape 16"/>
            <p:cNvSpPr txBox="1"/>
            <p:nvPr/>
          </p:nvSpPr>
          <p:spPr>
            <a:xfrm>
              <a:off x="6160680" y="2346120"/>
              <a:ext cx="3928320" cy="1208520"/>
            </a:xfrm>
            <a:prstGeom prst="rect">
              <a:avLst/>
            </a:prstGeom>
            <a:noFill/>
            <a:ln>
              <a:noFill/>
            </a:ln>
          </p:spPr>
          <p:txBody>
            <a:bodyPr lIns="90000" rIns="90000" tIns="45000" bIns="45000">
              <a:noAutofit/>
            </a:bodyPr>
            <a:p>
              <a:r>
                <a:rPr b="0" lang="en-US" sz="2500" spc="-1" strike="noStrike">
                  <a:solidFill>
                    <a:srgbClr val="0000ff"/>
                  </a:solidFill>
                  <a:latin typeface="Times New Roman"/>
                  <a:ea typeface="Times New Roman"/>
                </a:rPr>
                <a:t>γ</a:t>
              </a:r>
              <a:r>
                <a:rPr b="0" lang="en-US" sz="2500" spc="-1" strike="noStrike">
                  <a:solidFill>
                    <a:srgbClr val="0000ff"/>
                  </a:solidFill>
                  <a:latin typeface="Arial"/>
                </a:rPr>
                <a:t>-hadron correlations</a:t>
              </a:r>
              <a:endParaRPr b="0" lang="en-US" sz="2500" spc="-1" strike="noStrike">
                <a:latin typeface="Arial"/>
              </a:endParaRPr>
            </a:p>
          </p:txBody>
        </p:sp>
        <p:sp>
          <p:nvSpPr>
            <p:cNvPr id="1943" name="CustomShape 17"/>
            <p:cNvSpPr/>
            <p:nvPr/>
          </p:nvSpPr>
          <p:spPr>
            <a:xfrm>
              <a:off x="9243360" y="876600"/>
              <a:ext cx="109440" cy="971640"/>
            </a:xfrm>
            <a:custGeom>
              <a:avLst/>
              <a:gdLst/>
              <a:ahLst/>
              <a:rect l="0" t="0" r="r" b="b"/>
              <a:pathLst>
                <a:path w="306" h="2701">
                  <a:moveTo>
                    <a:pt x="0" y="0"/>
                  </a:moveTo>
                  <a:cubicBezTo>
                    <a:pt x="76" y="0"/>
                    <a:pt x="152" y="112"/>
                    <a:pt x="152" y="225"/>
                  </a:cubicBezTo>
                  <a:lnTo>
                    <a:pt x="152" y="1125"/>
                  </a:lnTo>
                  <a:cubicBezTo>
                    <a:pt x="152" y="1237"/>
                    <a:pt x="228" y="1350"/>
                    <a:pt x="305" y="1350"/>
                  </a:cubicBezTo>
                  <a:cubicBezTo>
                    <a:pt x="228" y="1350"/>
                    <a:pt x="152" y="1462"/>
                    <a:pt x="152" y="1575"/>
                  </a:cubicBezTo>
                  <a:lnTo>
                    <a:pt x="152" y="2475"/>
                  </a:lnTo>
                  <a:cubicBezTo>
                    <a:pt x="152" y="2587"/>
                    <a:pt x="76" y="2700"/>
                    <a:pt x="0" y="2700"/>
                  </a:cubicBezTo>
                </a:path>
              </a:pathLst>
            </a:custGeom>
            <a:noFill/>
            <a:ln w="38160">
              <a:solidFill>
                <a:srgbClr val="0000ff"/>
              </a:solidFill>
              <a:round/>
            </a:ln>
          </p:spPr>
          <p:style>
            <a:lnRef idx="0"/>
            <a:fillRef idx="0"/>
            <a:effectRef idx="0"/>
            <a:fontRef idx="minor"/>
          </p:style>
        </p:sp>
        <p:sp>
          <p:nvSpPr>
            <p:cNvPr id="1944" name="TextShape 18"/>
            <p:cNvSpPr txBox="1"/>
            <p:nvPr/>
          </p:nvSpPr>
          <p:spPr>
            <a:xfrm rot="5400000">
              <a:off x="8562600" y="1263600"/>
              <a:ext cx="1562760" cy="520560"/>
            </a:xfrm>
            <a:prstGeom prst="rect">
              <a:avLst/>
            </a:prstGeom>
            <a:noFill/>
            <a:ln>
              <a:noFill/>
            </a:ln>
          </p:spPr>
          <p:txBody>
            <a:bodyPr lIns="90000" rIns="90000" tIns="45000" bIns="45000">
              <a:noAutofit/>
            </a:bodyPr>
            <a:p>
              <a:r>
                <a:rPr b="0" lang="en-US" sz="1500" spc="-1" strike="noStrike">
                  <a:solidFill>
                    <a:srgbClr val="0000ff"/>
                  </a:solidFill>
                  <a:latin typeface="Arial"/>
                </a:rPr>
                <a:t>suppression</a:t>
              </a:r>
              <a:endParaRPr b="0" lang="en-US" sz="1500" spc="-1" strike="noStrike">
                <a:latin typeface="Arial"/>
              </a:endParaRPr>
            </a:p>
          </p:txBody>
        </p:sp>
        <p:sp>
          <p:nvSpPr>
            <p:cNvPr id="1945" name="TextShape 19"/>
            <p:cNvSpPr txBox="1"/>
            <p:nvPr/>
          </p:nvSpPr>
          <p:spPr>
            <a:xfrm rot="16200000">
              <a:off x="8697960" y="701640"/>
              <a:ext cx="2187720" cy="718200"/>
            </a:xfrm>
            <a:prstGeom prst="rect">
              <a:avLst/>
            </a:prstGeom>
            <a:noFill/>
            <a:ln>
              <a:noFill/>
            </a:ln>
          </p:spPr>
          <p:txBody>
            <a:bodyPr lIns="90000" rIns="90000" tIns="45000" bIns="45000">
              <a:noAutofit/>
            </a:bodyPr>
            <a:p>
              <a:r>
                <a:rPr b="0" lang="en-US" sz="1000" spc="-1" strike="noStrike">
                  <a:solidFill>
                    <a:srgbClr val="000000"/>
                  </a:solidFill>
                  <a:latin typeface="Arial"/>
                </a:rPr>
                <a:t>[Phys.Rev.C80:024908,2009,</a:t>
              </a:r>
              <a:br/>
              <a:r>
                <a:rPr b="0" lang="en-US" sz="1000" spc="-1" strike="noStrike">
                  <a:solidFill>
                    <a:srgbClr val="000000"/>
                  </a:solidFill>
                  <a:latin typeface="Arial"/>
                </a:rPr>
                <a:t>Phys.Rev.D82:072001,2010,</a:t>
              </a:r>
              <a:br/>
              <a:r>
                <a:rPr b="0" lang="en-US" sz="1000" spc="-1" strike="noStrike">
                  <a:solidFill>
                    <a:srgbClr val="000000"/>
                  </a:solidFill>
                  <a:latin typeface="Arial"/>
                </a:rPr>
                <a:t>Phys.Rev.C82:034909,2010</a:t>
              </a:r>
              <a:br/>
              <a:r>
                <a:rPr b="0" lang="en-US" sz="1000" spc="-1" strike="noStrike">
                  <a:solidFill>
                    <a:srgbClr val="000000"/>
                  </a:solidFill>
                  <a:latin typeface="Arial"/>
                </a:rPr>
                <a:t>Physics Letters B 760 (2016)]</a:t>
              </a:r>
              <a:endParaRPr b="0" lang="en-US" sz="1000" spc="-1" strike="noStrike">
                <a:latin typeface="Arial"/>
              </a:endParaRPr>
            </a:p>
          </p:txBody>
        </p:sp>
      </p:grpSp>
      <p:sp>
        <p:nvSpPr>
          <p:cNvPr id="1946" name="TextShape 20"/>
          <p:cNvSpPr txBox="1"/>
          <p:nvPr/>
        </p:nvSpPr>
        <p:spPr>
          <a:xfrm>
            <a:off x="2924280" y="1105560"/>
            <a:ext cx="3734640" cy="1161720"/>
          </a:xfrm>
          <a:prstGeom prst="rect">
            <a:avLst/>
          </a:prstGeom>
          <a:noFill/>
          <a:ln>
            <a:noFill/>
          </a:ln>
        </p:spPr>
        <p:txBody>
          <a:bodyPr lIns="90000" rIns="90000" tIns="45000" bIns="45000">
            <a:noAutofit/>
          </a:bodyPr>
          <a:p>
            <a:pPr algn="ctr"/>
            <a:r>
              <a:rPr b="0" lang="en-US" sz="2500" spc="-1" strike="noStrike">
                <a:solidFill>
                  <a:srgbClr val="0000ff"/>
                </a:solidFill>
                <a:latin typeface="Times New Roman"/>
                <a:ea typeface="Times New Roman"/>
              </a:rPr>
              <a:t>γ</a:t>
            </a:r>
            <a:r>
              <a:rPr b="0" lang="en-US" sz="2500" spc="-1" strike="noStrike">
                <a:solidFill>
                  <a:srgbClr val="0000ff"/>
                </a:solidFill>
                <a:latin typeface="Arial"/>
              </a:rPr>
              <a:t>-jet</a:t>
            </a:r>
            <a:br/>
            <a:r>
              <a:rPr b="0" lang="en-US" sz="2500" spc="-1" strike="noStrike">
                <a:solidFill>
                  <a:srgbClr val="0000ff"/>
                </a:solidFill>
                <a:latin typeface="Arial"/>
              </a:rPr>
              <a:t>correlations</a:t>
            </a:r>
            <a:endParaRPr b="0" lang="en-US" sz="2500" spc="-1" strike="noStrike">
              <a:latin typeface="Arial"/>
            </a:endParaRPr>
          </a:p>
          <a:p>
            <a:pPr algn="ctr"/>
            <a:r>
              <a:rPr b="0" lang="en-US" sz="1000" spc="-1" strike="noStrike">
                <a:solidFill>
                  <a:srgbClr val="000000"/>
                </a:solidFill>
                <a:latin typeface="Arial"/>
              </a:rPr>
              <a:t>[Phys. Lett. B 718 (2013) 773]</a:t>
            </a:r>
            <a:endParaRPr b="0" lang="en-US" sz="1000" spc="-1" strike="noStrike">
              <a:latin typeface="Arial"/>
            </a:endParaRPr>
          </a:p>
        </p:txBody>
      </p:sp>
      <p:sp>
        <p:nvSpPr>
          <p:cNvPr id="1947" name="TextShape 21"/>
          <p:cNvSpPr txBox="1"/>
          <p:nvPr/>
        </p:nvSpPr>
        <p:spPr>
          <a:xfrm>
            <a:off x="1945440" y="2222280"/>
            <a:ext cx="5720400" cy="790560"/>
          </a:xfrm>
          <a:prstGeom prst="rect">
            <a:avLst/>
          </a:prstGeom>
          <a:noFill/>
          <a:ln>
            <a:noFill/>
          </a:ln>
        </p:spPr>
        <p:txBody>
          <a:bodyPr lIns="90000" rIns="90000" tIns="45000" bIns="45000">
            <a:noAutofit/>
          </a:bodyPr>
          <a:p>
            <a:pPr algn="ctr"/>
            <a:r>
              <a:rPr b="0" lang="en-US" sz="2500" spc="-1" strike="noStrike">
                <a:solidFill>
                  <a:srgbClr val="0000ff"/>
                </a:solidFill>
                <a:latin typeface="Arial"/>
              </a:rPr>
              <a:t>High-p</a:t>
            </a:r>
            <a:r>
              <a:rPr b="0" lang="en-US" sz="2500" spc="-1" strike="noStrike" baseline="-14000000">
                <a:solidFill>
                  <a:srgbClr val="0000ff"/>
                </a:solidFill>
                <a:latin typeface="Arial"/>
              </a:rPr>
              <a:t>T </a:t>
            </a:r>
            <a:r>
              <a:rPr b="0" lang="en-US" sz="2500" spc="-1" strike="noStrike">
                <a:solidFill>
                  <a:srgbClr val="0000ff"/>
                </a:solidFill>
                <a:latin typeface="Arial"/>
              </a:rPr>
              <a:t>hadron v</a:t>
            </a:r>
            <a:r>
              <a:rPr b="0" lang="en-US" sz="2500" spc="-1" strike="noStrike" baseline="-14000000">
                <a:solidFill>
                  <a:srgbClr val="0000ff"/>
                </a:solidFill>
                <a:latin typeface="Arial"/>
              </a:rPr>
              <a:t>2</a:t>
            </a:r>
            <a:endParaRPr b="0" lang="en-US" sz="2500" spc="-1" strike="noStrike">
              <a:latin typeface="Arial"/>
            </a:endParaRPr>
          </a:p>
          <a:p>
            <a:pPr algn="ctr"/>
            <a:r>
              <a:rPr b="0" lang="en-US" sz="1000" spc="-1" strike="noStrike">
                <a:solidFill>
                  <a:srgbClr val="000000"/>
                </a:solidFill>
                <a:latin typeface="Arial"/>
              </a:rPr>
              <a:t>[too many to list]</a:t>
            </a:r>
            <a:endParaRPr b="0" lang="en-US" sz="1000" spc="-1" strike="noStrike">
              <a:latin typeface="Arial"/>
            </a:endParaRPr>
          </a:p>
        </p:txBody>
      </p:sp>
      <p:sp>
        <p:nvSpPr>
          <p:cNvPr id="1948" name="TextShape 22"/>
          <p:cNvSpPr txBox="1"/>
          <p:nvPr/>
        </p:nvSpPr>
        <p:spPr>
          <a:xfrm>
            <a:off x="3470040" y="46080"/>
            <a:ext cx="2755440" cy="1502280"/>
          </a:xfrm>
          <a:prstGeom prst="rect">
            <a:avLst/>
          </a:prstGeom>
          <a:noFill/>
          <a:ln>
            <a:noFill/>
          </a:ln>
        </p:spPr>
        <p:txBody>
          <a:bodyPr lIns="90000" rIns="90000" tIns="45000" bIns="45000">
            <a:noAutofit/>
          </a:bodyPr>
          <a:p>
            <a:pPr algn="ctr"/>
            <a:r>
              <a:rPr b="0" lang="en-US" sz="2500" spc="-1" strike="noStrike">
                <a:solidFill>
                  <a:srgbClr val="0000ff"/>
                </a:solidFill>
                <a:latin typeface="Arial"/>
              </a:rPr>
              <a:t>Jet v</a:t>
            </a:r>
            <a:r>
              <a:rPr b="0" lang="en-US" sz="2500" spc="-1" strike="noStrike" baseline="-14000000">
                <a:solidFill>
                  <a:srgbClr val="0000ff"/>
                </a:solidFill>
                <a:latin typeface="Arial"/>
              </a:rPr>
              <a:t>2</a:t>
            </a:r>
            <a:endParaRPr b="0" lang="en-US" sz="2500" spc="-1" strike="noStrike">
              <a:latin typeface="Arial"/>
            </a:endParaRPr>
          </a:p>
          <a:p>
            <a:pPr algn="ctr"/>
            <a:r>
              <a:rPr b="0" lang="en-US" sz="1000" spc="-1" strike="noStrike">
                <a:solidFill>
                  <a:srgbClr val="000000"/>
                </a:solidFill>
                <a:latin typeface="Arial"/>
              </a:rPr>
              <a:t>[Phys.Lett. B 753 (2016) 511-525,</a:t>
            </a:r>
            <a:endParaRPr b="0" lang="en-US" sz="1000" spc="-1" strike="noStrike">
              <a:latin typeface="Arial"/>
            </a:endParaRPr>
          </a:p>
          <a:p>
            <a:pPr algn="ctr"/>
            <a:r>
              <a:rPr b="0" lang="en-US" sz="1000" spc="-1" strike="noStrike">
                <a:solidFill>
                  <a:srgbClr val="000000"/>
                </a:solidFill>
                <a:latin typeface="Arial"/>
              </a:rPr>
              <a:t>Phys. Rev. Lett.111 152301 (2013)]</a:t>
            </a:r>
            <a:endParaRPr b="0" lang="en-US" sz="1000" spc="-1" strike="noStrike">
              <a:latin typeface="Arial"/>
            </a:endParaRPr>
          </a:p>
        </p:txBody>
      </p:sp>
      <p:grpSp>
        <p:nvGrpSpPr>
          <p:cNvPr id="1949" name="Group 23"/>
          <p:cNvGrpSpPr/>
          <p:nvPr/>
        </p:nvGrpSpPr>
        <p:grpSpPr>
          <a:xfrm>
            <a:off x="3983040" y="3153960"/>
            <a:ext cx="4467600" cy="1518840"/>
            <a:chOff x="3983040" y="3153960"/>
            <a:chExt cx="4467600" cy="1518840"/>
          </a:xfrm>
        </p:grpSpPr>
        <p:sp>
          <p:nvSpPr>
            <p:cNvPr id="1950" name="TextShape 24"/>
            <p:cNvSpPr txBox="1"/>
            <p:nvPr/>
          </p:nvSpPr>
          <p:spPr>
            <a:xfrm>
              <a:off x="4051080" y="3153960"/>
              <a:ext cx="2733840" cy="457560"/>
            </a:xfrm>
            <a:prstGeom prst="rect">
              <a:avLst/>
            </a:prstGeom>
            <a:noFill/>
            <a:ln>
              <a:noFill/>
            </a:ln>
          </p:spPr>
          <p:txBody>
            <a:bodyPr lIns="90000" rIns="90000" tIns="45000" bIns="45000">
              <a:noAutofit/>
            </a:bodyPr>
            <a:p>
              <a:r>
                <a:rPr b="0" lang="en-US" sz="2000" spc="-1" strike="noStrike">
                  <a:solidFill>
                    <a:srgbClr val="0000ff"/>
                  </a:solidFill>
                  <a:latin typeface="Arial"/>
                </a:rPr>
                <a:t>Au+Au </a:t>
              </a:r>
              <a:r>
                <a:rPr b="0" lang="en-US" sz="2000" spc="-1" strike="noStrike">
                  <a:solidFill>
                    <a:srgbClr val="0000ff"/>
                  </a:solidFill>
                  <a:latin typeface="Arial"/>
                  <a:ea typeface="Arial"/>
                </a:rPr>
                <a:t>√</a:t>
              </a:r>
              <a:r>
                <a:rPr b="0" lang="en-US" sz="2000" spc="-1" strike="noStrike">
                  <a:solidFill>
                    <a:srgbClr val="0000ff"/>
                  </a:solidFill>
                  <a:latin typeface="Arial"/>
                </a:rPr>
                <a:t>s</a:t>
              </a:r>
              <a:r>
                <a:rPr b="0" lang="en-US" sz="2000" spc="-1" strike="noStrike" baseline="-14000000">
                  <a:solidFill>
                    <a:srgbClr val="0000ff"/>
                  </a:solidFill>
                  <a:latin typeface="Arial"/>
                </a:rPr>
                <a:t>NN</a:t>
              </a:r>
              <a:r>
                <a:rPr b="0" lang="en-US" sz="2000" spc="-1" strike="noStrike">
                  <a:solidFill>
                    <a:srgbClr val="0000ff"/>
                  </a:solidFill>
                  <a:latin typeface="Arial"/>
                </a:rPr>
                <a:t>=200 GeV</a:t>
              </a:r>
              <a:endParaRPr b="0" lang="en-US" sz="2000" spc="-1" strike="noStrike">
                <a:latin typeface="Arial"/>
              </a:endParaRPr>
            </a:p>
          </p:txBody>
        </p:sp>
        <mc:AlternateContent>
          <mc:Choice xmlns:a14="http://schemas.microsoft.com/office/drawing/2010/main" Requires="a14">
            <p:sp>
              <p:nvSpPr>
                <p:cNvPr id="1951" name="Formula 25"/>
                <p:cNvSpPr txBox="1"/>
                <p:nvPr/>
              </p:nvSpPr>
              <p:spPr>
                <a:xfrm>
                  <a:off x="4114800" y="3494520"/>
                  <a:ext cx="2472840" cy="394560"/>
                </a:xfrm>
                <a:prstGeom prst="rect">
                  <a:avLst/>
                </a:prstGeom>
              </p:spPr>
              <p:txBody>
                <a:bodyPr/>
                <a:p>
                  <a14:m>
                    <m:oMath xmlns:m="http://schemas.openxmlformats.org/officeDocument/2006/math">
                      <m:acc>
                        <m:accPr>
                          <m:chr m:val="^"/>
                        </m:accPr>
                        <m:e>
                          <m:r>
                            <m:t xml:space="preserve">q</m:t>
                          </m:r>
                        </m:e>
                      </m:acc>
                      <m:r>
                        <m:t xml:space="preserve">=</m:t>
                      </m:r>
                      <m:r>
                        <m:t xml:space="preserve">1.2</m:t>
                      </m:r>
                      <m:r>
                        <m:t xml:space="preserve">±</m:t>
                      </m:r>
                      <m:r>
                        <m:t xml:space="preserve">0.3</m:t>
                      </m:r>
                      <m:r>
                        <m:t xml:space="preserve"> </m:t>
                      </m:r>
                      <m:sSup>
                        <m:e>
                          <m:r>
                            <m:t xml:space="preserve">GeV</m:t>
                          </m:r>
                        </m:e>
                        <m:sup>
                          <m:r>
                            <m:t xml:space="preserve">2</m:t>
                          </m:r>
                        </m:sup>
                      </m:sSup>
                    </m:oMath>
                  </a14:m>
                </a:p>
              </p:txBody>
            </p:sp>
          </mc:Choice>
          <mc:Fallback/>
        </mc:AlternateContent>
        <mc:AlternateContent>
          <mc:Choice xmlns:a14="http://schemas.microsoft.com/office/drawing/2010/main" Requires="a14">
            <p:sp>
              <p:nvSpPr>
                <p:cNvPr id="1952" name="Formula 26"/>
                <p:cNvSpPr txBox="1"/>
                <p:nvPr/>
              </p:nvSpPr>
              <p:spPr>
                <a:xfrm>
                  <a:off x="4114440" y="4127040"/>
                  <a:ext cx="2481120" cy="394560"/>
                </a:xfrm>
                <a:prstGeom prst="rect">
                  <a:avLst/>
                </a:prstGeom>
              </p:spPr>
              <p:txBody>
                <a:bodyPr/>
                <a:p>
                  <a14:m>
                    <m:oMath xmlns:m="http://schemas.openxmlformats.org/officeDocument/2006/math">
                      <m:acc>
                        <m:accPr>
                          <m:chr m:val="^"/>
                        </m:accPr>
                        <m:e>
                          <m:r>
                            <m:t xml:space="preserve">q</m:t>
                          </m:r>
                        </m:e>
                      </m:acc>
                      <m:r>
                        <m:t xml:space="preserve">=</m:t>
                      </m:r>
                      <m:r>
                        <m:t xml:space="preserve">1.9</m:t>
                      </m:r>
                      <m:r>
                        <m:t xml:space="preserve">±</m:t>
                      </m:r>
                      <m:r>
                        <m:t xml:space="preserve">0.7</m:t>
                      </m:r>
                      <m:r>
                        <m:t xml:space="preserve"> </m:t>
                      </m:r>
                      <m:sSup>
                        <m:e>
                          <m:r>
                            <m:t xml:space="preserve">GeV</m:t>
                          </m:r>
                        </m:e>
                        <m:sup>
                          <m:r>
                            <m:t xml:space="preserve">2</m:t>
                          </m:r>
                        </m:sup>
                      </m:sSup>
                    </m:oMath>
                  </a14:m>
                </a:p>
              </p:txBody>
            </p:sp>
          </mc:Choice>
          <mc:Fallback/>
        </mc:AlternateContent>
        <p:sp>
          <p:nvSpPr>
            <p:cNvPr id="1953" name="TextShape 27"/>
            <p:cNvSpPr txBox="1"/>
            <p:nvPr/>
          </p:nvSpPr>
          <p:spPr>
            <a:xfrm>
              <a:off x="3983040" y="4440600"/>
              <a:ext cx="2656800" cy="232200"/>
            </a:xfrm>
            <a:prstGeom prst="rect">
              <a:avLst/>
            </a:prstGeom>
            <a:noFill/>
            <a:ln>
              <a:noFill/>
            </a:ln>
          </p:spPr>
          <p:txBody>
            <a:bodyPr lIns="90000" rIns="90000" tIns="45000" bIns="45000">
              <a:noAutofit/>
            </a:bodyPr>
            <a:p>
              <a:r>
                <a:rPr b="0" lang="en-US" sz="1000" spc="-1" strike="noStrike">
                  <a:solidFill>
                    <a:srgbClr val="000000"/>
                  </a:solidFill>
                  <a:latin typeface="Arial"/>
                </a:rPr>
                <a:t>              </a:t>
              </a:r>
              <a:r>
                <a:rPr b="0" lang="en-US" sz="1000" spc="-1" strike="noStrike">
                  <a:solidFill>
                    <a:srgbClr val="000000"/>
                  </a:solidFill>
                  <a:latin typeface="Arial"/>
                </a:rPr>
                <a:t>[Phys. Rev. C 90, 014909 (2014)]</a:t>
              </a:r>
              <a:endParaRPr b="0" lang="en-US" sz="1000" spc="-1" strike="noStrike">
                <a:latin typeface="Arial"/>
              </a:endParaRPr>
            </a:p>
          </p:txBody>
        </p:sp>
        <p:sp>
          <p:nvSpPr>
            <p:cNvPr id="1954" name="TextShape 28"/>
            <p:cNvSpPr txBox="1"/>
            <p:nvPr/>
          </p:nvSpPr>
          <p:spPr>
            <a:xfrm>
              <a:off x="3988800" y="3857040"/>
              <a:ext cx="4461840" cy="642600"/>
            </a:xfrm>
            <a:prstGeom prst="rect">
              <a:avLst/>
            </a:prstGeom>
            <a:noFill/>
            <a:ln>
              <a:noFill/>
            </a:ln>
          </p:spPr>
          <p:txBody>
            <a:bodyPr lIns="90000" rIns="90000" tIns="45000" bIns="45000">
              <a:noAutofit/>
            </a:bodyPr>
            <a:p>
              <a:r>
                <a:rPr b="0" lang="en-US" sz="2000" spc="-1" strike="noStrike">
                  <a:solidFill>
                    <a:srgbClr val="0000ff"/>
                  </a:solidFill>
                  <a:latin typeface="Arial"/>
                </a:rPr>
                <a:t>Pb+Pb </a:t>
              </a:r>
              <a:r>
                <a:rPr b="0" lang="en-US" sz="2000" spc="-1" strike="noStrike">
                  <a:solidFill>
                    <a:srgbClr val="0000ff"/>
                  </a:solidFill>
                  <a:latin typeface="Arial"/>
                  <a:ea typeface="Arial"/>
                </a:rPr>
                <a:t>√</a:t>
              </a:r>
              <a:r>
                <a:rPr b="0" lang="en-US" sz="2000" spc="-1" strike="noStrike">
                  <a:solidFill>
                    <a:srgbClr val="0000ff"/>
                  </a:solidFill>
                  <a:latin typeface="Arial"/>
                </a:rPr>
                <a:t>s</a:t>
              </a:r>
              <a:r>
                <a:rPr b="0" lang="en-US" sz="2000" spc="-1" strike="noStrike" baseline="-14000000">
                  <a:solidFill>
                    <a:srgbClr val="0000ff"/>
                  </a:solidFill>
                  <a:latin typeface="Arial"/>
                </a:rPr>
                <a:t>NN</a:t>
              </a:r>
              <a:r>
                <a:rPr b="0" lang="en-US" sz="2000" spc="-1" strike="noStrike">
                  <a:solidFill>
                    <a:srgbClr val="0000ff"/>
                  </a:solidFill>
                  <a:latin typeface="Arial"/>
                </a:rPr>
                <a:t>=2.76 TeV</a:t>
              </a:r>
              <a:endParaRPr b="0" lang="en-US" sz="2000" spc="-1" strike="noStrike">
                <a:latin typeface="Arial"/>
              </a:endParaRPr>
            </a:p>
          </p:txBody>
        </p:sp>
      </p:grpSp>
      <p:sp>
        <p:nvSpPr>
          <p:cNvPr id="1955" name="CustomShape 29"/>
          <p:cNvSpPr/>
          <p:nvPr/>
        </p:nvSpPr>
        <p:spPr>
          <a:xfrm>
            <a:off x="1098360" y="1927440"/>
            <a:ext cx="7862040" cy="936720"/>
          </a:xfrm>
          <a:prstGeom prst="rect">
            <a:avLst/>
          </a:prstGeom>
          <a:solidFill>
            <a:srgbClr val="c0c0c0">
              <a:alpha val="80000"/>
            </a:srgbClr>
          </a:solidFill>
          <a:ln w="38160">
            <a:solidFill>
              <a:srgbClr val="000000"/>
            </a:solidFill>
            <a:round/>
          </a:ln>
        </p:spPr>
        <p:style>
          <a:lnRef idx="0"/>
          <a:fillRef idx="0"/>
          <a:effectRef idx="0"/>
          <a:fontRef idx="minor"/>
        </p:style>
        <p:txBody>
          <a:bodyPr wrap="none" lIns="109080" rIns="109080" tIns="64080" bIns="64080" anchor="ctr">
            <a:noAutofit/>
          </a:bodyPr>
          <a:p>
            <a:pPr algn="ctr"/>
            <a:r>
              <a:rPr b="1" lang="en-US" sz="5000" spc="-1" strike="noStrike">
                <a:solidFill>
                  <a:srgbClr val="ff0000"/>
                </a:solidFill>
                <a:latin typeface="Arial"/>
              </a:rPr>
              <a:t>Jets lose energy!</a:t>
            </a:r>
            <a:endParaRPr b="1" lang="en-US" sz="5000" spc="-1" strike="noStrike">
              <a:solidFill>
                <a:srgbClr val="ff0000"/>
              </a:solidFill>
              <a:latin typeface="Arial"/>
            </a:endParaRPr>
          </a:p>
        </p:txBody>
      </p:sp>
    </p:spTree>
  </p:cSld>
  <mc:AlternateContent>
    <mc:Choice Requires="p14">
      <p:transition spd="slow" p14:dur="2000"/>
    </mc:Choice>
    <mc:Fallback>
      <p:transition spd="slow"/>
    </mc:Fallback>
  </mc:AlternateContent>
  <p:timing>
    <p:tnLst>
      <p:par>
        <p:cTn id="211" dur="indefinite" restart="never" nodeType="tmRoot">
          <p:childTnLst>
            <p:seq>
              <p:cTn id="212" dur="indefinite" nodeType="mainSeq">
                <p:childTnLst>
                  <p:par>
                    <p:cTn id="213" fill="hold">
                      <p:stCondLst>
                        <p:cond delay="indefinite"/>
                      </p:stCondLst>
                      <p:childTnLst>
                        <p:par>
                          <p:cTn id="214" fill="hold">
                            <p:stCondLst>
                              <p:cond delay="0"/>
                            </p:stCondLst>
                            <p:childTnLst>
                              <p:par>
                                <p:cTn id="215" nodeType="clickEffect" fill="hold" presetClass="entr" presetID="1">
                                  <p:stCondLst>
                                    <p:cond delay="0"/>
                                  </p:stCondLst>
                                  <p:childTnLst>
                                    <p:set>
                                      <p:cBhvr>
                                        <p:cTn id="216" dur="1" fill="hold">
                                          <p:stCondLst>
                                            <p:cond delay="0"/>
                                          </p:stCondLst>
                                        </p:cTn>
                                        <p:tgtEl>
                                          <p:spTgt spid="19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26409</TotalTime>
  <Application>LibreOffice/6.4.4.2$Linux_X86_64 LibreOffice_project/40$Build-2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2013-11-17T16:43:05Z</dcterms:created>
  <dc:creator>Christine Nattrass</dc:creator>
  <dc:description/>
  <dc:language>en-US</dc:language>
  <cp:lastModifiedBy/>
  <dcterms:modified xsi:type="dcterms:W3CDTF">2020-08-04T09:10:28Z</dcterms:modified>
  <cp:revision>303</cp:revision>
  <dc:subject/>
  <dc:title/>
</cp:coreProperties>
</file>