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_rels/slide44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6.xml.rels" ContentType="application/vnd.openxmlformats-package.relationships+xml"/>
  <Override PartName="/ppt/slides/_rels/slide38.xml.rels" ContentType="application/vnd.openxmlformats-package.relationships+xml"/>
  <Override PartName="/ppt/slides/_rels/slide35.xml.rels" ContentType="application/vnd.openxmlformats-package.relationships+xml"/>
  <Override PartName="/ppt/slides/_rels/slide32.xml.rels" ContentType="application/vnd.openxmlformats-package.relationships+xml"/>
  <Override PartName="/ppt/slides/_rels/slide29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43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4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57.png" ContentType="image/png"/>
  <Override PartName="/ppt/media/image53.png" ContentType="image/png"/>
  <Override PartName="/ppt/media/image52.png" ContentType="image/png"/>
  <Override PartName="/ppt/media/image56.png" ContentType="image/png"/>
  <Override PartName="/ppt/media/image51.png" ContentType="image/png"/>
  <Override PartName="/ppt/media/image50.png" ContentType="image/png"/>
  <Override PartName="/ppt/media/image49.png" ContentType="image/png"/>
  <Override PartName="/ppt/media/image43.png" ContentType="image/png"/>
  <Override PartName="/ppt/media/image42.png" ContentType="image/png"/>
  <Override PartName="/ppt/media/image36.png" ContentType="image/png"/>
  <Override PartName="/ppt/media/image32.png" ContentType="image/png"/>
  <Override PartName="/ppt/media/image45.png" ContentType="image/png"/>
  <Override PartName="/ppt/media/image44.png" ContentType="image/png"/>
  <Override PartName="/ppt/media/image30.png" ContentType="image/png"/>
  <Override PartName="/ppt/media/image27.png" ContentType="image/png"/>
  <Override PartName="/ppt/media/image26.png" ContentType="image/png"/>
  <Override PartName="/ppt/media/image38.png" ContentType="image/png"/>
  <Override PartName="/ppt/media/image33.png" ContentType="image/png"/>
  <Override PartName="/ppt/media/image25.png" ContentType="image/png"/>
  <Override PartName="/ppt/media/image28.png" ContentType="image/png"/>
  <Override PartName="/ppt/media/image55.png" ContentType="image/png"/>
  <Override PartName="/ppt/media/image37.png" ContentType="image/png"/>
  <Override PartName="/ppt/media/image22.png" ContentType="image/png"/>
  <Override PartName="/ppt/media/image31.png" ContentType="image/png"/>
  <Override PartName="/ppt/media/image41.jpeg" ContentType="image/jpeg"/>
  <Override PartName="/ppt/media/image24.png" ContentType="image/png"/>
  <Override PartName="/ppt/media/image54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6.png" ContentType="image/png"/>
  <Override PartName="/ppt/media/image17.png" ContentType="image/png"/>
  <Override PartName="/ppt/media/image14.png" ContentType="image/png"/>
  <Override PartName="/ppt/media/image46.png" ContentType="image/png"/>
  <Override PartName="/ppt/media/image13.png" ContentType="image/png"/>
  <Override PartName="/ppt/media/image23.png" ContentType="image/png"/>
  <Override PartName="/ppt/media/image39.png" ContentType="image/png"/>
  <Override PartName="/ppt/media/image35.png" ContentType="image/png"/>
  <Override PartName="/ppt/media/image12.png" ContentType="image/png"/>
  <Override PartName="/ppt/media/image10.png" ContentType="image/png"/>
  <Override PartName="/ppt/media/image48.png" ContentType="image/png"/>
  <Override PartName="/ppt/media/image15.png" ContentType="image/png"/>
  <Override PartName="/ppt/media/image9.png" ContentType="image/png"/>
  <Override PartName="/ppt/media/image40.png" ContentType="image/png"/>
  <Override PartName="/ppt/media/image8.png" ContentType="image/png"/>
  <Override PartName="/ppt/media/image29.png" ContentType="image/png"/>
  <Override PartName="/ppt/media/image34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47.png" ContentType="image/png"/>
  <Override PartName="/ppt/media/image2.png" ContentType="image/png"/>
  <Override PartName="/ppt/media/image11.png" ContentType="image/png"/>
  <Override PartName="/ppt/media/image1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64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6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6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2F4394D-CDC2-44E0-8FAA-BCF95A6A4E4B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CustomShape 1"/>
          <p:cNvSpPr/>
          <p:nvPr/>
        </p:nvSpPr>
        <p:spPr>
          <a:xfrm>
            <a:off x="1371600" y="763560"/>
            <a:ext cx="5029200" cy="3772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9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1200">
                <a:latin typeface="Arial"/>
              </a:rPr>
              <a:t>But wait – how can we have a liquid of quarks and gluons?  Doesn't asymptotic freedom tell us that we can't have free quarks and gluons?  How, then, can we have a liquid of quarks and gluons?</a:t>
            </a:r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>
                <a:latin typeface="Arial"/>
              </a:rPr>
              <a:t>Mention that RHIC planning began 1983</a:t>
            </a:r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>
                <a:latin typeface="Arial"/>
              </a:rPr>
              <a:t>Mention that RHIC planning began 1983</a:t>
            </a:r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190960" y="176904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190960" y="176904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2190960" y="176904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3"/>
          <a:stretch/>
        </p:blipFill>
        <p:spPr>
          <a:xfrm>
            <a:off x="2190960" y="176904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2190960" y="176904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3"/>
          <a:stretch/>
        </p:blipFill>
        <p:spPr>
          <a:xfrm>
            <a:off x="2190960" y="176904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9" name="" descr=""/>
          <p:cNvPicPr/>
          <p:nvPr/>
        </p:nvPicPr>
        <p:blipFill>
          <a:blip r:embed="rId2"/>
          <a:stretch/>
        </p:blipFill>
        <p:spPr>
          <a:xfrm>
            <a:off x="2190960" y="176904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160" name="" descr=""/>
          <p:cNvPicPr/>
          <p:nvPr/>
        </p:nvPicPr>
        <p:blipFill>
          <a:blip r:embed="rId3"/>
          <a:stretch/>
        </p:blipFill>
        <p:spPr>
          <a:xfrm>
            <a:off x="2190960" y="176904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8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0C659792-8518-4D2C-9068-306343FA5C9F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  <p:sp>
        <p:nvSpPr>
          <p:cNvPr id="5" name="Line 6"/>
          <p:cNvSpPr/>
          <p:nvPr/>
        </p:nvSpPr>
        <p:spPr>
          <a:xfrm>
            <a:off x="0" y="7106400"/>
            <a:ext cx="868680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</p:sp>
      <p:sp>
        <p:nvSpPr>
          <p:cNvPr id="6" name="TextShape 7"/>
          <p:cNvSpPr txBox="1"/>
          <p:nvPr/>
        </p:nvSpPr>
        <p:spPr>
          <a:xfrm>
            <a:off x="-55440" y="7184160"/>
            <a:ext cx="855936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i="1" lang="en-US" sz="2300">
                <a:solidFill>
                  <a:srgbClr val="000000"/>
                </a:solidFill>
                <a:latin typeface="Times New Roman"/>
              </a:rPr>
              <a:t>Christine Nattrass, UTK Particle physics seminar, Oct. 7, 2015</a:t>
            </a:r>
            <a:endParaRPr/>
          </a:p>
        </p:txBody>
      </p:sp>
      <p:sp>
        <p:nvSpPr>
          <p:cNvPr id="7" name="Line 8"/>
          <p:cNvSpPr/>
          <p:nvPr/>
        </p:nvSpPr>
        <p:spPr>
          <a:xfrm>
            <a:off x="-9360" y="7205040"/>
            <a:ext cx="8412480" cy="0"/>
          </a:xfrm>
          <a:prstGeom prst="line">
            <a:avLst/>
          </a:prstGeom>
          <a:ln w="18360">
            <a:solidFill>
              <a:srgbClr val="808080"/>
            </a:solidFill>
            <a:round/>
          </a:ln>
        </p:spPr>
      </p:sp>
      <p:sp>
        <p:nvSpPr>
          <p:cNvPr id="8" name="TextShape 9"/>
          <p:cNvSpPr txBox="1"/>
          <p:nvPr/>
        </p:nvSpPr>
        <p:spPr>
          <a:xfrm>
            <a:off x="6035040" y="7192440"/>
            <a:ext cx="401256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fld id="{483E3D11-DBCE-49AC-9417-E8F0F5DFF5FF}" type="slidenum">
              <a:rPr b="1" lang="en-US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3640" y="30096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503640" y="688680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3447000" y="688680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7226640" y="688680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CA16AE7C-5497-4081-A18F-2AF9FDFB7ECF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6" descr=""/>
          <p:cNvPicPr/>
          <p:nvPr/>
        </p:nvPicPr>
        <p:blipFill>
          <a:blip r:embed="rId2"/>
          <a:stretch/>
        </p:blipFill>
        <p:spPr>
          <a:xfrm>
            <a:off x="9404280" y="83880"/>
            <a:ext cx="596160" cy="806040"/>
          </a:xfrm>
          <a:prstGeom prst="rect">
            <a:avLst/>
          </a:prstGeom>
          <a:ln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33cc"/>
                </a:solidFill>
                <a:latin typeface="Arial"/>
              </a:rPr>
              <a:t>Click to edit the title text formatClick to edit Master title style</a:t>
            </a:r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Seventh Outline LevelClick to edit Master text styles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Second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Third level</a:t>
            </a:r>
            <a:endParaRPr/>
          </a:p>
          <a:p>
            <a:pPr lvl="9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Fourth level</a:t>
            </a:r>
            <a:endParaRPr/>
          </a:p>
          <a:p>
            <a:pPr lvl="9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Fifth level</a:t>
            </a:r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Calibri"/>
              </a:rPr>
              <a:t>3/16/16</a:t>
            </a:r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E93DD5DF-584A-43F5-96C5-8AA55F9C6707}" type="slidenum">
              <a:rPr lang="en-US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167760"/>
            <a:ext cx="9071640" cy="7048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Comic Sans MS"/>
              </a:rPr>
              <a:t>Click to edit the title text formatClick to edit Master title style</a:t>
            </a:r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dt"/>
          </p:nvPr>
        </p:nvSpPr>
        <p:spPr>
          <a:xfrm>
            <a:off x="89640" y="7261560"/>
            <a:ext cx="2351880" cy="298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Comic Sans MS"/>
              </a:rPr>
              <a:t>June 1, 2012</a:t>
            </a:r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ftr"/>
          </p:nvPr>
        </p:nvSpPr>
        <p:spPr>
          <a:xfrm>
            <a:off x="2828160" y="7261560"/>
            <a:ext cx="4367880" cy="270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Comic Sans MS"/>
              </a:rPr>
              <a:t>D. Silvermyr, ORNL</a:t>
            </a:r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sldNum"/>
          </p:nvPr>
        </p:nvSpPr>
        <p:spPr>
          <a:xfrm>
            <a:off x="7651800" y="7263000"/>
            <a:ext cx="2351880" cy="270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83D011D7-FE37-460A-9E61-F7AC1EEF4444}" type="slidenum">
              <a:rPr lang="en-US" sz="1400" strike="noStrike">
                <a:solidFill>
                  <a:srgbClr val="000000"/>
                </a:solidFill>
                <a:latin typeface="Comic Sans MS"/>
              </a:rPr>
              <a:t>&lt;number&gt;</a:t>
            </a:fld>
            <a:endParaRPr/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090">
                <a:latin typeface="Comic Sans MS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210">
                <a:latin typeface="Comic Sans MS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990">
                <a:latin typeface="Comic Sans MS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990">
                <a:latin typeface="Comic Sans MS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210">
                <a:latin typeface="Comic Sans MS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210">
                <a:latin typeface="Comic Sans MS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210">
                <a:latin typeface="Comic Sans MS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5.xml"/><Relationship Id="rId7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slideLayout" Target="../slideLayouts/slideLayout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-457200" y="-548640"/>
            <a:ext cx="10972800" cy="8769240"/>
          </a:xfrm>
          <a:prstGeom prst="rect">
            <a:avLst/>
          </a:prstGeom>
          <a:ln>
            <a:noFill/>
          </a:ln>
        </p:spPr>
      </p:pic>
      <p:sp>
        <p:nvSpPr>
          <p:cNvPr id="167" name="TextShape 1"/>
          <p:cNvSpPr txBox="1"/>
          <p:nvPr/>
        </p:nvSpPr>
        <p:spPr>
          <a:xfrm>
            <a:off x="800280" y="457200"/>
            <a:ext cx="8892360" cy="1149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i="1" lang="en-US" sz="4000">
                <a:solidFill>
                  <a:srgbClr val="ffffff"/>
                </a:solidFill>
                <a:latin typeface="Times New Roman"/>
              </a:rPr>
              <a:t>Measuring the energy density of the QGP</a:t>
            </a:r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2514960" y="6276600"/>
            <a:ext cx="5030640" cy="795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i="1" lang="en-US" sz="2500">
                <a:solidFill>
                  <a:srgbClr val="00b8ff"/>
                </a:solidFill>
                <a:latin typeface="Times New Roman"/>
              </a:rPr>
              <a:t>Christine Nattrass</a:t>
            </a:r>
            <a:endParaRPr/>
          </a:p>
          <a:p>
            <a:pPr algn="ctr"/>
            <a:r>
              <a:rPr b="1" i="1" lang="en-US" sz="2500">
                <a:solidFill>
                  <a:srgbClr val="00b8ff"/>
                </a:solidFill>
                <a:latin typeface="Times New Roman"/>
              </a:rPr>
              <a:t>University of Tennessee at Knoxville</a:t>
            </a:r>
            <a:endParaRPr/>
          </a:p>
        </p:txBody>
      </p:sp>
      <p:sp>
        <p:nvSpPr>
          <p:cNvPr id="169" name="TextShape 3"/>
          <p:cNvSpPr txBox="1"/>
          <p:nvPr/>
        </p:nvSpPr>
        <p:spPr>
          <a:xfrm>
            <a:off x="-16560" y="7309440"/>
            <a:ext cx="10424160" cy="318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600">
                <a:solidFill>
                  <a:srgbClr val="ffffff"/>
                </a:solidFill>
                <a:latin typeface="Arial"/>
              </a:rPr>
              <a:t>Calculations done on the Titan supercomputer by the CJet collaboration https://sites.google.com/site/cjetsite/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0" y="1589760"/>
            <a:ext cx="1008000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4000">
                <a:solidFill>
                  <a:srgbClr val="ff0000"/>
                </a:solidFill>
                <a:latin typeface="Arial"/>
              </a:rPr>
              <a:t>Where is energy distributed in an event?</a:t>
            </a:r>
            <a:endParaRPr/>
          </a:p>
        </p:txBody>
      </p:sp>
      <p:sp>
        <p:nvSpPr>
          <p:cNvPr id="243" name="TextShape 2"/>
          <p:cNvSpPr txBox="1"/>
          <p:nvPr/>
        </p:nvSpPr>
        <p:spPr>
          <a:xfrm>
            <a:off x="1097280" y="2949120"/>
            <a:ext cx="8778240" cy="192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SzPct val="45000"/>
              <a:buFont typeface="StarSymbol"/>
              <a:buChar char=""/>
            </a:pPr>
            <a:r>
              <a:rPr lang="en-US" sz="3500">
                <a:latin typeface="Times New Roman"/>
              </a:rPr>
              <a:t>43% neutral – not 1/3!</a:t>
            </a:r>
            <a:endParaRPr/>
          </a:p>
          <a:p>
            <a:pPr>
              <a:buSzPct val="45000"/>
              <a:buFont typeface="StarSymbol"/>
              <a:buChar char=""/>
            </a:pPr>
            <a:r>
              <a:rPr lang="en-US" sz="3500">
                <a:latin typeface="Times New Roman"/>
              </a:rPr>
              <a:t>...but 1/3 of what hits the detector is neutral</a:t>
            </a:r>
            <a:endParaRPr/>
          </a:p>
          <a:p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529560" y="0"/>
            <a:ext cx="9071640" cy="731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Calculations from spectra</a:t>
            </a:r>
            <a:endParaRPr/>
          </a:p>
        </p:txBody>
      </p:sp>
      <p:sp>
        <p:nvSpPr>
          <p:cNvPr id="245" name="TextShape 2"/>
          <p:cNvSpPr txBox="1"/>
          <p:nvPr/>
        </p:nvSpPr>
        <p:spPr>
          <a:xfrm>
            <a:off x="91440" y="4826520"/>
            <a:ext cx="9784080" cy="1652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/>
          </a:p>
          <a:p>
            <a:r>
              <a:rPr lang="en-US" sz="2500">
                <a:latin typeface="Arial"/>
              </a:rPr>
              <a:t>The distribution of energy is surprisingly centrality independent.</a:t>
            </a:r>
            <a:endParaRPr/>
          </a:p>
        </p:txBody>
      </p:sp>
      <p:pic>
        <p:nvPicPr>
          <p:cNvPr id="246" name="" descr=""/>
          <p:cNvPicPr/>
          <p:nvPr/>
        </p:nvPicPr>
        <p:blipFill>
          <a:blip r:embed="rId1"/>
          <a:stretch/>
        </p:blipFill>
        <p:spPr>
          <a:xfrm>
            <a:off x="2589840" y="1042560"/>
            <a:ext cx="4723920" cy="3561840"/>
          </a:xfrm>
          <a:prstGeom prst="rect">
            <a:avLst/>
          </a:prstGeom>
          <a:ln>
            <a:noFill/>
          </a:ln>
        </p:spPr>
      </p:pic>
      <p:sp>
        <p:nvSpPr>
          <p:cNvPr id="247" name="CustomShape 3"/>
          <p:cNvSpPr/>
          <p:nvPr/>
        </p:nvSpPr>
        <p:spPr>
          <a:xfrm>
            <a:off x="6563160" y="443268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4"/>
          <p:cNvSpPr/>
          <p:nvPr/>
        </p:nvSpPr>
        <p:spPr>
          <a:xfrm>
            <a:off x="6527520" y="443304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5"/>
          <p:cNvSpPr/>
          <p:nvPr/>
        </p:nvSpPr>
        <p:spPr>
          <a:xfrm>
            <a:off x="3287520" y="443304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6"/>
          <p:cNvSpPr/>
          <p:nvPr/>
        </p:nvSpPr>
        <p:spPr>
          <a:xfrm>
            <a:off x="3107880" y="443340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7"/>
          <p:cNvSpPr/>
          <p:nvPr/>
        </p:nvSpPr>
        <p:spPr>
          <a:xfrm>
            <a:off x="4943520" y="443304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8"/>
          <p:cNvSpPr/>
          <p:nvPr/>
        </p:nvSpPr>
        <p:spPr>
          <a:xfrm>
            <a:off x="4835880" y="443340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504000" y="157320"/>
            <a:ext cx="9071640" cy="97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Where is the energy?</a:t>
            </a:r>
            <a:endParaRPr/>
          </a:p>
        </p:txBody>
      </p:sp>
      <p:sp>
        <p:nvSpPr>
          <p:cNvPr id="254" name="TextShape 2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Scale:  diameter in inches = </a:t>
            </a:r>
            <a:r>
              <a:rPr lang="en-US">
                <a:latin typeface="Arial"/>
                <a:ea typeface="Arial"/>
              </a:rPr>
              <a:t>√</a:t>
            </a:r>
            <a:r>
              <a:rPr lang="en-US">
                <a:latin typeface="Arial"/>
              </a:rPr>
              <a:t>fraction * 5</a:t>
            </a:r>
            <a:endParaRPr/>
          </a:p>
        </p:txBody>
      </p:sp>
      <p:sp>
        <p:nvSpPr>
          <p:cNvPr id="255" name="CustomShape 3"/>
          <p:cNvSpPr/>
          <p:nvPr/>
        </p:nvSpPr>
        <p:spPr>
          <a:xfrm>
            <a:off x="4092480" y="1394280"/>
            <a:ext cx="2094120" cy="20941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TextShape 4"/>
          <p:cNvSpPr txBox="1"/>
          <p:nvPr/>
        </p:nvSpPr>
        <p:spPr>
          <a:xfrm>
            <a:off x="4549680" y="166572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257" name="CustomShape 5"/>
          <p:cNvSpPr/>
          <p:nvPr/>
        </p:nvSpPr>
        <p:spPr>
          <a:xfrm>
            <a:off x="5930280" y="2665440"/>
            <a:ext cx="2094120" cy="20941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TextShape 6"/>
          <p:cNvSpPr txBox="1"/>
          <p:nvPr/>
        </p:nvSpPr>
        <p:spPr>
          <a:xfrm>
            <a:off x="6492240" y="290340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259" name="CustomShape 7"/>
          <p:cNvSpPr/>
          <p:nvPr/>
        </p:nvSpPr>
        <p:spPr>
          <a:xfrm>
            <a:off x="3818160" y="3579840"/>
            <a:ext cx="2094120" cy="20941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TextShape 8"/>
          <p:cNvSpPr txBox="1"/>
          <p:nvPr/>
        </p:nvSpPr>
        <p:spPr>
          <a:xfrm>
            <a:off x="4380120" y="376272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261" name="CustomShape 9"/>
          <p:cNvSpPr/>
          <p:nvPr/>
        </p:nvSpPr>
        <p:spPr>
          <a:xfrm>
            <a:off x="1490400" y="2313360"/>
            <a:ext cx="1069920" cy="10699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TextShape 10"/>
          <p:cNvSpPr txBox="1"/>
          <p:nvPr/>
        </p:nvSpPr>
        <p:spPr>
          <a:xfrm>
            <a:off x="1681200" y="244044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263" name="CustomShape 11"/>
          <p:cNvSpPr/>
          <p:nvPr/>
        </p:nvSpPr>
        <p:spPr>
          <a:xfrm>
            <a:off x="2108160" y="3671280"/>
            <a:ext cx="1069920" cy="10699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TextShape 12"/>
          <p:cNvSpPr txBox="1"/>
          <p:nvPr/>
        </p:nvSpPr>
        <p:spPr>
          <a:xfrm>
            <a:off x="2296080" y="381888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265" name="CustomShape 13"/>
          <p:cNvSpPr/>
          <p:nvPr/>
        </p:nvSpPr>
        <p:spPr>
          <a:xfrm>
            <a:off x="2995200" y="284832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TextShape 14"/>
          <p:cNvSpPr txBox="1"/>
          <p:nvPr/>
        </p:nvSpPr>
        <p:spPr>
          <a:xfrm>
            <a:off x="2995200" y="295992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267" name="TextShape 15"/>
          <p:cNvSpPr txBox="1"/>
          <p:nvPr/>
        </p:nvSpPr>
        <p:spPr>
          <a:xfrm>
            <a:off x="3439080" y="288612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268" name="CustomShape 16"/>
          <p:cNvSpPr/>
          <p:nvPr/>
        </p:nvSpPr>
        <p:spPr>
          <a:xfrm>
            <a:off x="2656800" y="159552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TextShape 17"/>
          <p:cNvSpPr txBox="1"/>
          <p:nvPr/>
        </p:nvSpPr>
        <p:spPr>
          <a:xfrm>
            <a:off x="2656800" y="170712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270" name="TextShape 18"/>
          <p:cNvSpPr txBox="1"/>
          <p:nvPr/>
        </p:nvSpPr>
        <p:spPr>
          <a:xfrm>
            <a:off x="3100680" y="163332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L</a:t>
            </a:r>
            <a:endParaRPr/>
          </a:p>
        </p:txBody>
      </p:sp>
      <p:sp>
        <p:nvSpPr>
          <p:cNvPr id="271" name="CustomShape 19"/>
          <p:cNvSpPr/>
          <p:nvPr/>
        </p:nvSpPr>
        <p:spPr>
          <a:xfrm>
            <a:off x="6182280" y="1300320"/>
            <a:ext cx="722520" cy="7225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TextShape 20"/>
          <p:cNvSpPr txBox="1"/>
          <p:nvPr/>
        </p:nvSpPr>
        <p:spPr>
          <a:xfrm>
            <a:off x="6336720" y="129384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273" name="CustomShape 21"/>
          <p:cNvSpPr/>
          <p:nvPr/>
        </p:nvSpPr>
        <p:spPr>
          <a:xfrm>
            <a:off x="6883560" y="1802880"/>
            <a:ext cx="722520" cy="7225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TextShape 22"/>
          <p:cNvSpPr txBox="1"/>
          <p:nvPr/>
        </p:nvSpPr>
        <p:spPr>
          <a:xfrm>
            <a:off x="6793920" y="182052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275" name="CustomShape 23"/>
          <p:cNvSpPr/>
          <p:nvPr/>
        </p:nvSpPr>
        <p:spPr>
          <a:xfrm>
            <a:off x="2995200" y="459216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TextShape 24"/>
          <p:cNvSpPr txBox="1"/>
          <p:nvPr/>
        </p:nvSpPr>
        <p:spPr>
          <a:xfrm>
            <a:off x="3149640" y="458568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277" name="CustomShape 25"/>
          <p:cNvSpPr/>
          <p:nvPr/>
        </p:nvSpPr>
        <p:spPr>
          <a:xfrm>
            <a:off x="3500280" y="536904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TextShape 26"/>
          <p:cNvSpPr txBox="1"/>
          <p:nvPr/>
        </p:nvSpPr>
        <p:spPr>
          <a:xfrm>
            <a:off x="3410640" y="538668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279" name="CustomShape 27"/>
          <p:cNvSpPr/>
          <p:nvPr/>
        </p:nvSpPr>
        <p:spPr>
          <a:xfrm>
            <a:off x="6378480" y="486000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TextShape 28"/>
          <p:cNvSpPr txBox="1"/>
          <p:nvPr/>
        </p:nvSpPr>
        <p:spPr>
          <a:xfrm>
            <a:off x="6460920" y="488952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281" name="CustomShape 29"/>
          <p:cNvSpPr/>
          <p:nvPr/>
        </p:nvSpPr>
        <p:spPr>
          <a:xfrm>
            <a:off x="5625720" y="527760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TextShape 30"/>
          <p:cNvSpPr txBox="1"/>
          <p:nvPr/>
        </p:nvSpPr>
        <p:spPr>
          <a:xfrm>
            <a:off x="5464080" y="529524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Times New Roman"/>
              </a:rPr>
              <a:t>Λ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504000" y="157320"/>
            <a:ext cx="9071640" cy="97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Where is the energy?</a:t>
            </a:r>
            <a:endParaRPr/>
          </a:p>
        </p:txBody>
      </p:sp>
      <p:sp>
        <p:nvSpPr>
          <p:cNvPr id="284" name="CustomShape 2"/>
          <p:cNvSpPr/>
          <p:nvPr/>
        </p:nvSpPr>
        <p:spPr>
          <a:xfrm>
            <a:off x="365760" y="1828800"/>
            <a:ext cx="2094120" cy="20941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TextShape 3"/>
          <p:cNvSpPr txBox="1"/>
          <p:nvPr/>
        </p:nvSpPr>
        <p:spPr>
          <a:xfrm>
            <a:off x="822960" y="210024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286" name="TextShape 4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Scale:  diameter in inches = </a:t>
            </a:r>
            <a:r>
              <a:rPr lang="en-US">
                <a:latin typeface="Arial"/>
                <a:ea typeface="Arial"/>
              </a:rPr>
              <a:t>√</a:t>
            </a:r>
            <a:r>
              <a:rPr lang="en-US">
                <a:latin typeface="Arial"/>
              </a:rPr>
              <a:t>fraction * 5</a:t>
            </a:r>
            <a:endParaRPr/>
          </a:p>
        </p:txBody>
      </p:sp>
      <p:sp>
        <p:nvSpPr>
          <p:cNvPr id="287" name="CustomShape 5"/>
          <p:cNvSpPr/>
          <p:nvPr/>
        </p:nvSpPr>
        <p:spPr>
          <a:xfrm>
            <a:off x="5495400" y="1371600"/>
            <a:ext cx="2094120" cy="20941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TextShape 6"/>
          <p:cNvSpPr txBox="1"/>
          <p:nvPr/>
        </p:nvSpPr>
        <p:spPr>
          <a:xfrm>
            <a:off x="6057360" y="160956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289" name="CustomShape 7"/>
          <p:cNvSpPr/>
          <p:nvPr/>
        </p:nvSpPr>
        <p:spPr>
          <a:xfrm>
            <a:off x="5577840" y="3566160"/>
            <a:ext cx="2094120" cy="20941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TextShape 8"/>
          <p:cNvSpPr txBox="1"/>
          <p:nvPr/>
        </p:nvSpPr>
        <p:spPr>
          <a:xfrm>
            <a:off x="6139800" y="374904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291" name="CustomShape 9"/>
          <p:cNvSpPr/>
          <p:nvPr/>
        </p:nvSpPr>
        <p:spPr>
          <a:xfrm>
            <a:off x="7406640" y="2743200"/>
            <a:ext cx="1069920" cy="10699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TextShape 10"/>
          <p:cNvSpPr txBox="1"/>
          <p:nvPr/>
        </p:nvSpPr>
        <p:spPr>
          <a:xfrm>
            <a:off x="7597440" y="287028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293" name="CustomShape 11"/>
          <p:cNvSpPr/>
          <p:nvPr/>
        </p:nvSpPr>
        <p:spPr>
          <a:xfrm>
            <a:off x="7772400" y="3840480"/>
            <a:ext cx="1069920" cy="10699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TextShape 12"/>
          <p:cNvSpPr txBox="1"/>
          <p:nvPr/>
        </p:nvSpPr>
        <p:spPr>
          <a:xfrm>
            <a:off x="7960320" y="398808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295" name="CustomShape 13"/>
          <p:cNvSpPr/>
          <p:nvPr/>
        </p:nvSpPr>
        <p:spPr>
          <a:xfrm>
            <a:off x="2651760" y="274320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TextShape 14"/>
          <p:cNvSpPr txBox="1"/>
          <p:nvPr/>
        </p:nvSpPr>
        <p:spPr>
          <a:xfrm>
            <a:off x="2651760" y="285480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297" name="TextShape 15"/>
          <p:cNvSpPr txBox="1"/>
          <p:nvPr/>
        </p:nvSpPr>
        <p:spPr>
          <a:xfrm>
            <a:off x="3095640" y="278100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298" name="CustomShape 16"/>
          <p:cNvSpPr/>
          <p:nvPr/>
        </p:nvSpPr>
        <p:spPr>
          <a:xfrm>
            <a:off x="2656800" y="159552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TextShape 17"/>
          <p:cNvSpPr txBox="1"/>
          <p:nvPr/>
        </p:nvSpPr>
        <p:spPr>
          <a:xfrm>
            <a:off x="2656800" y="170712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300" name="TextShape 18"/>
          <p:cNvSpPr txBox="1"/>
          <p:nvPr/>
        </p:nvSpPr>
        <p:spPr>
          <a:xfrm>
            <a:off x="3100680" y="163332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L</a:t>
            </a:r>
            <a:endParaRPr/>
          </a:p>
        </p:txBody>
      </p:sp>
      <p:sp>
        <p:nvSpPr>
          <p:cNvPr id="301" name="CustomShape 19"/>
          <p:cNvSpPr/>
          <p:nvPr/>
        </p:nvSpPr>
        <p:spPr>
          <a:xfrm>
            <a:off x="7759080" y="1929240"/>
            <a:ext cx="722520" cy="7225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TextShape 20"/>
          <p:cNvSpPr txBox="1"/>
          <p:nvPr/>
        </p:nvSpPr>
        <p:spPr>
          <a:xfrm>
            <a:off x="7913520" y="192276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303" name="CustomShape 21"/>
          <p:cNvSpPr/>
          <p:nvPr/>
        </p:nvSpPr>
        <p:spPr>
          <a:xfrm>
            <a:off x="7728840" y="5120640"/>
            <a:ext cx="722520" cy="7225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TextShape 22"/>
          <p:cNvSpPr txBox="1"/>
          <p:nvPr/>
        </p:nvSpPr>
        <p:spPr>
          <a:xfrm>
            <a:off x="7639200" y="513828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305" name="CustomShape 23"/>
          <p:cNvSpPr/>
          <p:nvPr/>
        </p:nvSpPr>
        <p:spPr>
          <a:xfrm>
            <a:off x="2272680" y="375552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TextShape 24"/>
          <p:cNvSpPr txBox="1"/>
          <p:nvPr/>
        </p:nvSpPr>
        <p:spPr>
          <a:xfrm>
            <a:off x="2427120" y="374904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307" name="CustomShape 25"/>
          <p:cNvSpPr/>
          <p:nvPr/>
        </p:nvSpPr>
        <p:spPr>
          <a:xfrm>
            <a:off x="1419480" y="407520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TextShape 26"/>
          <p:cNvSpPr txBox="1"/>
          <p:nvPr/>
        </p:nvSpPr>
        <p:spPr>
          <a:xfrm>
            <a:off x="1329840" y="409284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309" name="CustomShape 27"/>
          <p:cNvSpPr/>
          <p:nvPr/>
        </p:nvSpPr>
        <p:spPr>
          <a:xfrm>
            <a:off x="91440" y="374904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TextShape 28"/>
          <p:cNvSpPr txBox="1"/>
          <p:nvPr/>
        </p:nvSpPr>
        <p:spPr>
          <a:xfrm>
            <a:off x="173880" y="377856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311" name="CustomShape 29"/>
          <p:cNvSpPr/>
          <p:nvPr/>
        </p:nvSpPr>
        <p:spPr>
          <a:xfrm>
            <a:off x="740520" y="420624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TextShape 30"/>
          <p:cNvSpPr txBox="1"/>
          <p:nvPr/>
        </p:nvSpPr>
        <p:spPr>
          <a:xfrm>
            <a:off x="578880" y="422388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313" name="TextShape 31"/>
          <p:cNvSpPr txBox="1"/>
          <p:nvPr/>
        </p:nvSpPr>
        <p:spPr>
          <a:xfrm>
            <a:off x="5120640" y="5801040"/>
            <a:ext cx="310896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latin typeface="Times New Roman"/>
              </a:rPr>
              <a:t>57% charged</a:t>
            </a:r>
            <a:endParaRPr/>
          </a:p>
        </p:txBody>
      </p:sp>
      <p:sp>
        <p:nvSpPr>
          <p:cNvPr id="314" name="TextShape 32"/>
          <p:cNvSpPr txBox="1"/>
          <p:nvPr/>
        </p:nvSpPr>
        <p:spPr>
          <a:xfrm>
            <a:off x="233280" y="5135040"/>
            <a:ext cx="310896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latin typeface="Times New Roman"/>
              </a:rPr>
              <a:t>43% neutral</a:t>
            </a:r>
            <a:endParaRPr/>
          </a:p>
        </p:txBody>
      </p:sp>
      <p:sp>
        <p:nvSpPr>
          <p:cNvPr id="315" name="TextShape 33"/>
          <p:cNvSpPr txBox="1"/>
          <p:nvPr/>
        </p:nvSpPr>
        <p:spPr>
          <a:xfrm>
            <a:off x="233280" y="5567040"/>
            <a:ext cx="310896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ff0000"/>
                </a:solidFill>
                <a:latin typeface="Times New Roman"/>
              </a:rPr>
              <a:t>Not 33%</a:t>
            </a:r>
            <a:endParaRPr/>
          </a:p>
        </p:txBody>
      </p:sp>
      <p:sp>
        <p:nvSpPr>
          <p:cNvPr id="316" name="TextShape 34"/>
          <p:cNvSpPr txBox="1"/>
          <p:nvPr/>
        </p:nvSpPr>
        <p:spPr>
          <a:xfrm>
            <a:off x="233280" y="5567040"/>
            <a:ext cx="310896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ff0000"/>
                </a:solidFill>
                <a:latin typeface="Times New Roman"/>
              </a:rPr>
              <a:t>Not 33%</a:t>
            </a:r>
            <a:endParaRPr/>
          </a:p>
        </p:txBody>
      </p:sp>
      <p:sp>
        <p:nvSpPr>
          <p:cNvPr id="317" name="TextShape 35"/>
          <p:cNvSpPr txBox="1"/>
          <p:nvPr/>
        </p:nvSpPr>
        <p:spPr>
          <a:xfrm>
            <a:off x="5129280" y="6251040"/>
            <a:ext cx="310896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ff0000"/>
                </a:solidFill>
                <a:latin typeface="Times New Roman"/>
              </a:rPr>
              <a:t>Not 67%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>
                <p:childTnLst>
                  <p:par>
                    <p:cTn id="35" fill="freeze">
                      <p:stCondLst>
                        <p:cond delay="indefinite"/>
                      </p:stCondLst>
                      <p:childTnLst>
                        <p:par>
                          <p:cTn id="36" fill="freeze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504000" y="157320"/>
            <a:ext cx="9071640" cy="97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How does it hit your detector?</a:t>
            </a:r>
            <a:endParaRPr/>
          </a:p>
        </p:txBody>
      </p:sp>
      <p:sp>
        <p:nvSpPr>
          <p:cNvPr id="319" name="CustomShape 2"/>
          <p:cNvSpPr/>
          <p:nvPr/>
        </p:nvSpPr>
        <p:spPr>
          <a:xfrm>
            <a:off x="274320" y="1005840"/>
            <a:ext cx="2094120" cy="20941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TextShape 3"/>
          <p:cNvSpPr txBox="1"/>
          <p:nvPr/>
        </p:nvSpPr>
        <p:spPr>
          <a:xfrm>
            <a:off x="731520" y="127728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321" name="TextShape 4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Scale:  diameter in inches = </a:t>
            </a:r>
            <a:r>
              <a:rPr lang="en-US">
                <a:latin typeface="Arial"/>
                <a:ea typeface="Arial"/>
              </a:rPr>
              <a:t>√</a:t>
            </a:r>
            <a:r>
              <a:rPr lang="en-US">
                <a:latin typeface="Arial"/>
              </a:rPr>
              <a:t>fraction * 5</a:t>
            </a:r>
            <a:endParaRPr/>
          </a:p>
        </p:txBody>
      </p:sp>
      <p:sp>
        <p:nvSpPr>
          <p:cNvPr id="322" name="CustomShape 5"/>
          <p:cNvSpPr/>
          <p:nvPr/>
        </p:nvSpPr>
        <p:spPr>
          <a:xfrm>
            <a:off x="7602840" y="887040"/>
            <a:ext cx="2094120" cy="20941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TextShape 6"/>
          <p:cNvSpPr txBox="1"/>
          <p:nvPr/>
        </p:nvSpPr>
        <p:spPr>
          <a:xfrm>
            <a:off x="8164800" y="112500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324" name="CustomShape 7"/>
          <p:cNvSpPr/>
          <p:nvPr/>
        </p:nvSpPr>
        <p:spPr>
          <a:xfrm>
            <a:off x="7728840" y="3108960"/>
            <a:ext cx="2094120" cy="20941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TextShape 8"/>
          <p:cNvSpPr txBox="1"/>
          <p:nvPr/>
        </p:nvSpPr>
        <p:spPr>
          <a:xfrm>
            <a:off x="8290800" y="329184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326" name="CustomShape 9"/>
          <p:cNvSpPr/>
          <p:nvPr/>
        </p:nvSpPr>
        <p:spPr>
          <a:xfrm>
            <a:off x="7616880" y="5203080"/>
            <a:ext cx="1069920" cy="10699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TextShape 10"/>
          <p:cNvSpPr txBox="1"/>
          <p:nvPr/>
        </p:nvSpPr>
        <p:spPr>
          <a:xfrm>
            <a:off x="7807680" y="533016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328" name="CustomShape 11"/>
          <p:cNvSpPr/>
          <p:nvPr/>
        </p:nvSpPr>
        <p:spPr>
          <a:xfrm>
            <a:off x="8869680" y="5239440"/>
            <a:ext cx="1069920" cy="10699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TextShape 12"/>
          <p:cNvSpPr txBox="1"/>
          <p:nvPr/>
        </p:nvSpPr>
        <p:spPr>
          <a:xfrm>
            <a:off x="9057600" y="538704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330" name="CustomShape 13"/>
          <p:cNvSpPr/>
          <p:nvPr/>
        </p:nvSpPr>
        <p:spPr>
          <a:xfrm>
            <a:off x="301680" y="320040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TextShape 14"/>
          <p:cNvSpPr txBox="1"/>
          <p:nvPr/>
        </p:nvSpPr>
        <p:spPr>
          <a:xfrm>
            <a:off x="301680" y="331200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332" name="TextShape 15"/>
          <p:cNvSpPr txBox="1"/>
          <p:nvPr/>
        </p:nvSpPr>
        <p:spPr>
          <a:xfrm>
            <a:off x="745560" y="323820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333" name="CustomShape 16"/>
          <p:cNvSpPr/>
          <p:nvPr/>
        </p:nvSpPr>
        <p:spPr>
          <a:xfrm>
            <a:off x="6217920" y="286200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TextShape 17"/>
          <p:cNvSpPr txBox="1"/>
          <p:nvPr/>
        </p:nvSpPr>
        <p:spPr>
          <a:xfrm>
            <a:off x="6217920" y="297360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335" name="TextShape 18"/>
          <p:cNvSpPr txBox="1"/>
          <p:nvPr/>
        </p:nvSpPr>
        <p:spPr>
          <a:xfrm>
            <a:off x="6661800" y="289980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L</a:t>
            </a:r>
            <a:endParaRPr/>
          </a:p>
        </p:txBody>
      </p:sp>
      <p:sp>
        <p:nvSpPr>
          <p:cNvPr id="336" name="CustomShape 19"/>
          <p:cNvSpPr/>
          <p:nvPr/>
        </p:nvSpPr>
        <p:spPr>
          <a:xfrm>
            <a:off x="9052560" y="6315840"/>
            <a:ext cx="722520" cy="7225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TextShape 20"/>
          <p:cNvSpPr txBox="1"/>
          <p:nvPr/>
        </p:nvSpPr>
        <p:spPr>
          <a:xfrm>
            <a:off x="9207000" y="630936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338" name="CustomShape 21"/>
          <p:cNvSpPr/>
          <p:nvPr/>
        </p:nvSpPr>
        <p:spPr>
          <a:xfrm>
            <a:off x="7953480" y="6361200"/>
            <a:ext cx="722520" cy="7225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TextShape 22"/>
          <p:cNvSpPr txBox="1"/>
          <p:nvPr/>
        </p:nvSpPr>
        <p:spPr>
          <a:xfrm>
            <a:off x="7863840" y="637884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340" name="CustomShape 23"/>
          <p:cNvSpPr/>
          <p:nvPr/>
        </p:nvSpPr>
        <p:spPr>
          <a:xfrm>
            <a:off x="2181240" y="576972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TextShape 24"/>
          <p:cNvSpPr txBox="1"/>
          <p:nvPr/>
        </p:nvSpPr>
        <p:spPr>
          <a:xfrm>
            <a:off x="2335680" y="576324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342" name="CustomShape 25"/>
          <p:cNvSpPr/>
          <p:nvPr/>
        </p:nvSpPr>
        <p:spPr>
          <a:xfrm>
            <a:off x="729720" y="576072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TextShape 26"/>
          <p:cNvSpPr txBox="1"/>
          <p:nvPr/>
        </p:nvSpPr>
        <p:spPr>
          <a:xfrm>
            <a:off x="640080" y="577836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344" name="CustomShape 27"/>
          <p:cNvSpPr/>
          <p:nvPr/>
        </p:nvSpPr>
        <p:spPr>
          <a:xfrm>
            <a:off x="3966120" y="480672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TextShape 28"/>
          <p:cNvSpPr txBox="1"/>
          <p:nvPr/>
        </p:nvSpPr>
        <p:spPr>
          <a:xfrm>
            <a:off x="3804480" y="482436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346" name="Line 29"/>
          <p:cNvSpPr/>
          <p:nvPr/>
        </p:nvSpPr>
        <p:spPr>
          <a:xfrm>
            <a:off x="2560320" y="2011680"/>
            <a:ext cx="1188720" cy="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47" name="CustomShape 30"/>
          <p:cNvSpPr/>
          <p:nvPr/>
        </p:nvSpPr>
        <p:spPr>
          <a:xfrm>
            <a:off x="3874320" y="1005840"/>
            <a:ext cx="2094120" cy="20941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CustomShape 31"/>
          <p:cNvSpPr/>
          <p:nvPr/>
        </p:nvSpPr>
        <p:spPr>
          <a:xfrm>
            <a:off x="3874320" y="1005840"/>
            <a:ext cx="2094120" cy="2094120"/>
          </a:xfrm>
          <a:prstGeom prst="pie">
            <a:avLst>
              <a:gd name="adj1" fmla="val -90"/>
              <a:gd name="adj2" fmla="val 89"/>
            </a:avLst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TextShape 32"/>
          <p:cNvSpPr txBox="1"/>
          <p:nvPr/>
        </p:nvSpPr>
        <p:spPr>
          <a:xfrm>
            <a:off x="4115520" y="99216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350" name="TextShape 33"/>
          <p:cNvSpPr txBox="1"/>
          <p:nvPr/>
        </p:nvSpPr>
        <p:spPr>
          <a:xfrm>
            <a:off x="4943520" y="99252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351" name="Line 34"/>
          <p:cNvSpPr/>
          <p:nvPr/>
        </p:nvSpPr>
        <p:spPr>
          <a:xfrm flipV="1">
            <a:off x="1466640" y="3200400"/>
            <a:ext cx="1550880" cy="39528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52" name="CustomShape 35"/>
          <p:cNvSpPr/>
          <p:nvPr/>
        </p:nvSpPr>
        <p:spPr>
          <a:xfrm>
            <a:off x="3074040" y="2709360"/>
            <a:ext cx="877680" cy="87768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CustomShape 36"/>
          <p:cNvSpPr/>
          <p:nvPr/>
        </p:nvSpPr>
        <p:spPr>
          <a:xfrm>
            <a:off x="3074040" y="270936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TextShape 37"/>
          <p:cNvSpPr txBox="1"/>
          <p:nvPr/>
        </p:nvSpPr>
        <p:spPr>
          <a:xfrm>
            <a:off x="3086640" y="280872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355" name="CustomShape 38"/>
          <p:cNvSpPr/>
          <p:nvPr/>
        </p:nvSpPr>
        <p:spPr>
          <a:xfrm flipH="1">
            <a:off x="3074400" y="270972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TextShape 39"/>
          <p:cNvSpPr txBox="1"/>
          <p:nvPr/>
        </p:nvSpPr>
        <p:spPr>
          <a:xfrm>
            <a:off x="3482640" y="280872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357" name="Line 40"/>
          <p:cNvSpPr/>
          <p:nvPr/>
        </p:nvSpPr>
        <p:spPr>
          <a:xfrm>
            <a:off x="1452960" y="3598560"/>
            <a:ext cx="1381680" cy="60768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58" name="CustomShape 41"/>
          <p:cNvSpPr/>
          <p:nvPr/>
        </p:nvSpPr>
        <p:spPr>
          <a:xfrm>
            <a:off x="2942640" y="3931920"/>
            <a:ext cx="612720" cy="6127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42"/>
          <p:cNvSpPr/>
          <p:nvPr/>
        </p:nvSpPr>
        <p:spPr>
          <a:xfrm>
            <a:off x="2942640" y="393192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43"/>
          <p:cNvSpPr/>
          <p:nvPr/>
        </p:nvSpPr>
        <p:spPr>
          <a:xfrm flipH="1">
            <a:off x="2943000" y="393228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TextShape 44"/>
          <p:cNvSpPr txBox="1"/>
          <p:nvPr/>
        </p:nvSpPr>
        <p:spPr>
          <a:xfrm>
            <a:off x="2937600" y="404208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362" name="TextShape 45"/>
          <p:cNvSpPr txBox="1"/>
          <p:nvPr/>
        </p:nvSpPr>
        <p:spPr>
          <a:xfrm>
            <a:off x="3225960" y="404208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363" name="TextShape 46"/>
          <p:cNvSpPr txBox="1"/>
          <p:nvPr/>
        </p:nvSpPr>
        <p:spPr>
          <a:xfrm>
            <a:off x="2149920" y="3668400"/>
            <a:ext cx="914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~31%</a:t>
            </a:r>
            <a:endParaRPr/>
          </a:p>
        </p:txBody>
      </p:sp>
      <p:sp>
        <p:nvSpPr>
          <p:cNvPr id="364" name="Line 47"/>
          <p:cNvSpPr/>
          <p:nvPr/>
        </p:nvSpPr>
        <p:spPr>
          <a:xfrm>
            <a:off x="3671280" y="4196880"/>
            <a:ext cx="1175040" cy="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65" name="CustomShape 48"/>
          <p:cNvSpPr/>
          <p:nvPr/>
        </p:nvSpPr>
        <p:spPr>
          <a:xfrm>
            <a:off x="4922640" y="3932280"/>
            <a:ext cx="612720" cy="6127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49"/>
          <p:cNvSpPr/>
          <p:nvPr/>
        </p:nvSpPr>
        <p:spPr>
          <a:xfrm>
            <a:off x="4922640" y="393228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CustomShape 50"/>
          <p:cNvSpPr/>
          <p:nvPr/>
        </p:nvSpPr>
        <p:spPr>
          <a:xfrm flipH="1">
            <a:off x="4923000" y="393264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TextShape 51"/>
          <p:cNvSpPr txBox="1"/>
          <p:nvPr/>
        </p:nvSpPr>
        <p:spPr>
          <a:xfrm>
            <a:off x="4917600" y="404244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369" name="TextShape 52"/>
          <p:cNvSpPr txBox="1"/>
          <p:nvPr/>
        </p:nvSpPr>
        <p:spPr>
          <a:xfrm>
            <a:off x="5205960" y="404244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370" name="CustomShape 53"/>
          <p:cNvSpPr/>
          <p:nvPr/>
        </p:nvSpPr>
        <p:spPr>
          <a:xfrm>
            <a:off x="4902480" y="394272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54"/>
          <p:cNvSpPr/>
          <p:nvPr/>
        </p:nvSpPr>
        <p:spPr>
          <a:xfrm flipH="1">
            <a:off x="4924080" y="393408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55"/>
          <p:cNvSpPr/>
          <p:nvPr/>
        </p:nvSpPr>
        <p:spPr>
          <a:xfrm flipV="1">
            <a:off x="4902480" y="393444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56"/>
          <p:cNvSpPr/>
          <p:nvPr/>
        </p:nvSpPr>
        <p:spPr>
          <a:xfrm flipH="1" flipV="1">
            <a:off x="4924080" y="394308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TextShape 57"/>
          <p:cNvSpPr txBox="1"/>
          <p:nvPr/>
        </p:nvSpPr>
        <p:spPr>
          <a:xfrm>
            <a:off x="4973760" y="391248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375" name="TextShape 58"/>
          <p:cNvSpPr txBox="1"/>
          <p:nvPr/>
        </p:nvSpPr>
        <p:spPr>
          <a:xfrm>
            <a:off x="5298120" y="394848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376" name="TextShape 59"/>
          <p:cNvSpPr txBox="1"/>
          <p:nvPr/>
        </p:nvSpPr>
        <p:spPr>
          <a:xfrm>
            <a:off x="5262480" y="420048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377" name="TextShape 60"/>
          <p:cNvSpPr txBox="1"/>
          <p:nvPr/>
        </p:nvSpPr>
        <p:spPr>
          <a:xfrm>
            <a:off x="4974480" y="420048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378" name="CustomShape 61"/>
          <p:cNvSpPr/>
          <p:nvPr/>
        </p:nvSpPr>
        <p:spPr>
          <a:xfrm>
            <a:off x="421560" y="455616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TextShape 62"/>
          <p:cNvSpPr txBox="1"/>
          <p:nvPr/>
        </p:nvSpPr>
        <p:spPr>
          <a:xfrm>
            <a:off x="504000" y="458568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380" name="TextShape 63"/>
          <p:cNvSpPr txBox="1"/>
          <p:nvPr/>
        </p:nvSpPr>
        <p:spPr>
          <a:xfrm>
            <a:off x="1825920" y="3092400"/>
            <a:ext cx="914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~69%</a:t>
            </a:r>
            <a:endParaRPr/>
          </a:p>
        </p:txBody>
      </p:sp>
      <p:sp>
        <p:nvSpPr>
          <p:cNvPr id="381" name="TextShape 64"/>
          <p:cNvSpPr txBox="1"/>
          <p:nvPr/>
        </p:nvSpPr>
        <p:spPr>
          <a:xfrm>
            <a:off x="1224720" y="4439160"/>
            <a:ext cx="914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~64%</a:t>
            </a:r>
            <a:endParaRPr/>
          </a:p>
        </p:txBody>
      </p:sp>
      <p:sp>
        <p:nvSpPr>
          <p:cNvPr id="382" name="CustomShape 65"/>
          <p:cNvSpPr/>
          <p:nvPr/>
        </p:nvSpPr>
        <p:spPr>
          <a:xfrm>
            <a:off x="1909440" y="506304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66"/>
          <p:cNvSpPr/>
          <p:nvPr/>
        </p:nvSpPr>
        <p:spPr>
          <a:xfrm flipH="1">
            <a:off x="1909800" y="506340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TextShape 67"/>
          <p:cNvSpPr txBox="1"/>
          <p:nvPr/>
        </p:nvSpPr>
        <p:spPr>
          <a:xfrm>
            <a:off x="1868400" y="506520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385" name="TextShape 68"/>
          <p:cNvSpPr txBox="1"/>
          <p:nvPr/>
        </p:nvSpPr>
        <p:spPr>
          <a:xfrm>
            <a:off x="2048760" y="513720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500">
                <a:latin typeface="Times New Roman"/>
                <a:ea typeface="Arial"/>
              </a:rPr>
              <a:t>π</a:t>
            </a:r>
            <a:r>
              <a:rPr lang="en-US" sz="15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386" name="CustomShape 69"/>
          <p:cNvSpPr/>
          <p:nvPr/>
        </p:nvSpPr>
        <p:spPr>
          <a:xfrm>
            <a:off x="2917440" y="506304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70"/>
          <p:cNvSpPr/>
          <p:nvPr/>
        </p:nvSpPr>
        <p:spPr>
          <a:xfrm flipH="1">
            <a:off x="2917800" y="506340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TextShape 71"/>
          <p:cNvSpPr txBox="1"/>
          <p:nvPr/>
        </p:nvSpPr>
        <p:spPr>
          <a:xfrm>
            <a:off x="2876400" y="506520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389" name="TextShape 72"/>
          <p:cNvSpPr txBox="1"/>
          <p:nvPr/>
        </p:nvSpPr>
        <p:spPr>
          <a:xfrm>
            <a:off x="3092760" y="503460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390" name="CustomShape 73"/>
          <p:cNvSpPr/>
          <p:nvPr/>
        </p:nvSpPr>
        <p:spPr>
          <a:xfrm>
            <a:off x="2923920" y="506844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CustomShape 74"/>
          <p:cNvSpPr/>
          <p:nvPr/>
        </p:nvSpPr>
        <p:spPr>
          <a:xfrm>
            <a:off x="2917440" y="506880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TextShape 75"/>
          <p:cNvSpPr txBox="1"/>
          <p:nvPr/>
        </p:nvSpPr>
        <p:spPr>
          <a:xfrm>
            <a:off x="3093120" y="521496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393" name="Line 76"/>
          <p:cNvSpPr/>
          <p:nvPr/>
        </p:nvSpPr>
        <p:spPr>
          <a:xfrm flipV="1">
            <a:off x="1190880" y="4714200"/>
            <a:ext cx="945720" cy="9144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94" name="TextShape 77"/>
          <p:cNvSpPr txBox="1"/>
          <p:nvPr/>
        </p:nvSpPr>
        <p:spPr>
          <a:xfrm>
            <a:off x="1116720" y="5159160"/>
            <a:ext cx="914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~36%</a:t>
            </a:r>
            <a:endParaRPr/>
          </a:p>
        </p:txBody>
      </p:sp>
      <p:sp>
        <p:nvSpPr>
          <p:cNvPr id="395" name="CustomShape 78"/>
          <p:cNvSpPr/>
          <p:nvPr/>
        </p:nvSpPr>
        <p:spPr>
          <a:xfrm>
            <a:off x="2150280" y="4412520"/>
            <a:ext cx="576000" cy="576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CustomShape 79"/>
          <p:cNvSpPr/>
          <p:nvPr/>
        </p:nvSpPr>
        <p:spPr>
          <a:xfrm>
            <a:off x="2150280" y="441288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CustomShape 80"/>
          <p:cNvSpPr/>
          <p:nvPr/>
        </p:nvSpPr>
        <p:spPr>
          <a:xfrm flipH="1">
            <a:off x="2172960" y="441288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TextShape 81"/>
          <p:cNvSpPr txBox="1"/>
          <p:nvPr/>
        </p:nvSpPr>
        <p:spPr>
          <a:xfrm>
            <a:off x="2136960" y="4514760"/>
            <a:ext cx="43452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399" name="TextShape 82"/>
          <p:cNvSpPr txBox="1"/>
          <p:nvPr/>
        </p:nvSpPr>
        <p:spPr>
          <a:xfrm>
            <a:off x="2413080" y="4487760"/>
            <a:ext cx="445680" cy="531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400" name="Line 83"/>
          <p:cNvSpPr/>
          <p:nvPr/>
        </p:nvSpPr>
        <p:spPr>
          <a:xfrm>
            <a:off x="1177200" y="4791960"/>
            <a:ext cx="718560" cy="4572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01" name="Line 84"/>
          <p:cNvSpPr/>
          <p:nvPr/>
        </p:nvSpPr>
        <p:spPr>
          <a:xfrm>
            <a:off x="2396160" y="5303520"/>
            <a:ext cx="48528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02" name="TextShape 85"/>
          <p:cNvSpPr txBox="1"/>
          <p:nvPr/>
        </p:nvSpPr>
        <p:spPr>
          <a:xfrm>
            <a:off x="4789080" y="4781520"/>
            <a:ext cx="914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~64%</a:t>
            </a:r>
            <a:endParaRPr/>
          </a:p>
        </p:txBody>
      </p:sp>
      <p:sp>
        <p:nvSpPr>
          <p:cNvPr id="403" name="CustomShape 86"/>
          <p:cNvSpPr/>
          <p:nvPr/>
        </p:nvSpPr>
        <p:spPr>
          <a:xfrm>
            <a:off x="5473800" y="540540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87"/>
          <p:cNvSpPr/>
          <p:nvPr/>
        </p:nvSpPr>
        <p:spPr>
          <a:xfrm flipH="1">
            <a:off x="5474160" y="540576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TextShape 88"/>
          <p:cNvSpPr txBox="1"/>
          <p:nvPr/>
        </p:nvSpPr>
        <p:spPr>
          <a:xfrm>
            <a:off x="5432760" y="540756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406" name="TextShape 89"/>
          <p:cNvSpPr txBox="1"/>
          <p:nvPr/>
        </p:nvSpPr>
        <p:spPr>
          <a:xfrm>
            <a:off x="5613120" y="547956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500">
                <a:latin typeface="Times New Roman"/>
                <a:ea typeface="Arial"/>
              </a:rPr>
              <a:t>π</a:t>
            </a:r>
            <a:r>
              <a:rPr lang="en-US" sz="15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407" name="CustomShape 90"/>
          <p:cNvSpPr/>
          <p:nvPr/>
        </p:nvSpPr>
        <p:spPr>
          <a:xfrm>
            <a:off x="6481800" y="540540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CustomShape 91"/>
          <p:cNvSpPr/>
          <p:nvPr/>
        </p:nvSpPr>
        <p:spPr>
          <a:xfrm flipH="1">
            <a:off x="6482160" y="540576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TextShape 92"/>
          <p:cNvSpPr txBox="1"/>
          <p:nvPr/>
        </p:nvSpPr>
        <p:spPr>
          <a:xfrm>
            <a:off x="6440760" y="540756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410" name="TextShape 93"/>
          <p:cNvSpPr txBox="1"/>
          <p:nvPr/>
        </p:nvSpPr>
        <p:spPr>
          <a:xfrm>
            <a:off x="6657120" y="537696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11" name="CustomShape 94"/>
          <p:cNvSpPr/>
          <p:nvPr/>
        </p:nvSpPr>
        <p:spPr>
          <a:xfrm>
            <a:off x="6488280" y="541080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CustomShape 95"/>
          <p:cNvSpPr/>
          <p:nvPr/>
        </p:nvSpPr>
        <p:spPr>
          <a:xfrm>
            <a:off x="6481800" y="541116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TextShape 96"/>
          <p:cNvSpPr txBox="1"/>
          <p:nvPr/>
        </p:nvSpPr>
        <p:spPr>
          <a:xfrm>
            <a:off x="6657480" y="555732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14" name="Line 97"/>
          <p:cNvSpPr/>
          <p:nvPr/>
        </p:nvSpPr>
        <p:spPr>
          <a:xfrm flipV="1">
            <a:off x="4755240" y="5056560"/>
            <a:ext cx="945720" cy="9144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15" name="TextShape 98"/>
          <p:cNvSpPr txBox="1"/>
          <p:nvPr/>
        </p:nvSpPr>
        <p:spPr>
          <a:xfrm>
            <a:off x="4681080" y="5501520"/>
            <a:ext cx="914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~36%</a:t>
            </a:r>
            <a:endParaRPr/>
          </a:p>
        </p:txBody>
      </p:sp>
      <p:sp>
        <p:nvSpPr>
          <p:cNvPr id="416" name="CustomShape 99"/>
          <p:cNvSpPr/>
          <p:nvPr/>
        </p:nvSpPr>
        <p:spPr>
          <a:xfrm>
            <a:off x="5714640" y="4754880"/>
            <a:ext cx="576000" cy="576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CustomShape 100"/>
          <p:cNvSpPr/>
          <p:nvPr/>
        </p:nvSpPr>
        <p:spPr>
          <a:xfrm>
            <a:off x="5714640" y="475524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CustomShape 101"/>
          <p:cNvSpPr/>
          <p:nvPr/>
        </p:nvSpPr>
        <p:spPr>
          <a:xfrm flipH="1">
            <a:off x="5737320" y="475524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9" name="TextShape 102"/>
          <p:cNvSpPr txBox="1"/>
          <p:nvPr/>
        </p:nvSpPr>
        <p:spPr>
          <a:xfrm>
            <a:off x="5593320" y="4821120"/>
            <a:ext cx="43452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Symbol"/>
                <a:ea typeface="Symbol"/>
              </a:rPr>
              <a:t>`</a:t>
            </a:r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420" name="TextShape 103"/>
          <p:cNvSpPr txBox="1"/>
          <p:nvPr/>
        </p:nvSpPr>
        <p:spPr>
          <a:xfrm>
            <a:off x="5977440" y="4830120"/>
            <a:ext cx="445680" cy="38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421" name="Line 104"/>
          <p:cNvSpPr/>
          <p:nvPr/>
        </p:nvSpPr>
        <p:spPr>
          <a:xfrm>
            <a:off x="4741560" y="5134320"/>
            <a:ext cx="718560" cy="4572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22" name="Line 105"/>
          <p:cNvSpPr/>
          <p:nvPr/>
        </p:nvSpPr>
        <p:spPr>
          <a:xfrm>
            <a:off x="5960520" y="5645880"/>
            <a:ext cx="48528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Shape 1"/>
          <p:cNvSpPr txBox="1"/>
          <p:nvPr/>
        </p:nvSpPr>
        <p:spPr>
          <a:xfrm>
            <a:off x="504000" y="157320"/>
            <a:ext cx="9071640" cy="97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How does it hit your detector?</a:t>
            </a:r>
            <a:endParaRPr/>
          </a:p>
        </p:txBody>
      </p:sp>
      <p:sp>
        <p:nvSpPr>
          <p:cNvPr id="424" name="TextShape 2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Scale:  diameter in inches = </a:t>
            </a:r>
            <a:r>
              <a:rPr lang="en-US">
                <a:latin typeface="Arial"/>
                <a:ea typeface="Arial"/>
              </a:rPr>
              <a:t>√</a:t>
            </a:r>
            <a:r>
              <a:rPr lang="en-US">
                <a:latin typeface="Arial"/>
              </a:rPr>
              <a:t>fraction * 5</a:t>
            </a:r>
            <a:endParaRPr/>
          </a:p>
        </p:txBody>
      </p:sp>
      <p:sp>
        <p:nvSpPr>
          <p:cNvPr id="425" name="CustomShape 3"/>
          <p:cNvSpPr/>
          <p:nvPr/>
        </p:nvSpPr>
        <p:spPr>
          <a:xfrm>
            <a:off x="7602840" y="887040"/>
            <a:ext cx="2094120" cy="20941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TextShape 4"/>
          <p:cNvSpPr txBox="1"/>
          <p:nvPr/>
        </p:nvSpPr>
        <p:spPr>
          <a:xfrm>
            <a:off x="8164800" y="112500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427" name="CustomShape 5"/>
          <p:cNvSpPr/>
          <p:nvPr/>
        </p:nvSpPr>
        <p:spPr>
          <a:xfrm>
            <a:off x="7728840" y="3108960"/>
            <a:ext cx="2094120" cy="20941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TextShape 6"/>
          <p:cNvSpPr txBox="1"/>
          <p:nvPr/>
        </p:nvSpPr>
        <p:spPr>
          <a:xfrm>
            <a:off x="8290800" y="329184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429" name="CustomShape 7"/>
          <p:cNvSpPr/>
          <p:nvPr/>
        </p:nvSpPr>
        <p:spPr>
          <a:xfrm>
            <a:off x="7616880" y="5203080"/>
            <a:ext cx="1069920" cy="10699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TextShape 8"/>
          <p:cNvSpPr txBox="1"/>
          <p:nvPr/>
        </p:nvSpPr>
        <p:spPr>
          <a:xfrm>
            <a:off x="7807680" y="533016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431" name="CustomShape 9"/>
          <p:cNvSpPr/>
          <p:nvPr/>
        </p:nvSpPr>
        <p:spPr>
          <a:xfrm>
            <a:off x="8869680" y="5239440"/>
            <a:ext cx="1069920" cy="10699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TextShape 10"/>
          <p:cNvSpPr txBox="1"/>
          <p:nvPr/>
        </p:nvSpPr>
        <p:spPr>
          <a:xfrm>
            <a:off x="9057600" y="538704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433" name="CustomShape 11"/>
          <p:cNvSpPr/>
          <p:nvPr/>
        </p:nvSpPr>
        <p:spPr>
          <a:xfrm>
            <a:off x="3319200" y="146304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TextShape 12"/>
          <p:cNvSpPr txBox="1"/>
          <p:nvPr/>
        </p:nvSpPr>
        <p:spPr>
          <a:xfrm>
            <a:off x="3319200" y="157464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435" name="TextShape 13"/>
          <p:cNvSpPr txBox="1"/>
          <p:nvPr/>
        </p:nvSpPr>
        <p:spPr>
          <a:xfrm>
            <a:off x="3763080" y="150084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L</a:t>
            </a:r>
            <a:endParaRPr/>
          </a:p>
        </p:txBody>
      </p:sp>
      <p:sp>
        <p:nvSpPr>
          <p:cNvPr id="436" name="CustomShape 14"/>
          <p:cNvSpPr/>
          <p:nvPr/>
        </p:nvSpPr>
        <p:spPr>
          <a:xfrm>
            <a:off x="9052560" y="6315840"/>
            <a:ext cx="722520" cy="7225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TextShape 15"/>
          <p:cNvSpPr txBox="1"/>
          <p:nvPr/>
        </p:nvSpPr>
        <p:spPr>
          <a:xfrm>
            <a:off x="9207000" y="630936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438" name="CustomShape 16"/>
          <p:cNvSpPr/>
          <p:nvPr/>
        </p:nvSpPr>
        <p:spPr>
          <a:xfrm>
            <a:off x="7953480" y="6361200"/>
            <a:ext cx="722520" cy="7225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TextShape 17"/>
          <p:cNvSpPr txBox="1"/>
          <p:nvPr/>
        </p:nvSpPr>
        <p:spPr>
          <a:xfrm>
            <a:off x="7863840" y="637884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440" name="CustomShape 18"/>
          <p:cNvSpPr/>
          <p:nvPr/>
        </p:nvSpPr>
        <p:spPr>
          <a:xfrm>
            <a:off x="1428480" y="329256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TextShape 19"/>
          <p:cNvSpPr txBox="1"/>
          <p:nvPr/>
        </p:nvSpPr>
        <p:spPr>
          <a:xfrm>
            <a:off x="1582920" y="328608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442" name="CustomShape 20"/>
          <p:cNvSpPr/>
          <p:nvPr/>
        </p:nvSpPr>
        <p:spPr>
          <a:xfrm>
            <a:off x="3156840" y="261216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3" name="TextShape 21"/>
          <p:cNvSpPr txBox="1"/>
          <p:nvPr/>
        </p:nvSpPr>
        <p:spPr>
          <a:xfrm>
            <a:off x="3067200" y="262980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444" name="CustomShape 22"/>
          <p:cNvSpPr/>
          <p:nvPr/>
        </p:nvSpPr>
        <p:spPr>
          <a:xfrm>
            <a:off x="1047240" y="1170000"/>
            <a:ext cx="2094120" cy="20941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CustomShape 23"/>
          <p:cNvSpPr/>
          <p:nvPr/>
        </p:nvSpPr>
        <p:spPr>
          <a:xfrm>
            <a:off x="1047240" y="1170000"/>
            <a:ext cx="2094120" cy="2094120"/>
          </a:xfrm>
          <a:prstGeom prst="pie">
            <a:avLst>
              <a:gd name="adj1" fmla="val -90"/>
              <a:gd name="adj2" fmla="val 89"/>
            </a:avLst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TextShape 24"/>
          <p:cNvSpPr txBox="1"/>
          <p:nvPr/>
        </p:nvSpPr>
        <p:spPr>
          <a:xfrm>
            <a:off x="1288440" y="115632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47" name="TextShape 25"/>
          <p:cNvSpPr txBox="1"/>
          <p:nvPr/>
        </p:nvSpPr>
        <p:spPr>
          <a:xfrm>
            <a:off x="2116440" y="115668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48" name="TextShape 26"/>
          <p:cNvSpPr txBox="1"/>
          <p:nvPr/>
        </p:nvSpPr>
        <p:spPr>
          <a:xfrm>
            <a:off x="1830240" y="2433600"/>
            <a:ext cx="77076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solidFill>
                  <a:srgbClr val="ffffff"/>
                </a:solidFill>
                <a:latin typeface="Times New Roman"/>
                <a:ea typeface="Arial"/>
              </a:rPr>
              <a:t>π</a:t>
            </a:r>
            <a:r>
              <a:rPr lang="en-US" sz="5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449" name="CustomShape 27"/>
          <p:cNvSpPr/>
          <p:nvPr/>
        </p:nvSpPr>
        <p:spPr>
          <a:xfrm>
            <a:off x="6382080" y="1554480"/>
            <a:ext cx="877680" cy="87768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0" name="CustomShape 28"/>
          <p:cNvSpPr/>
          <p:nvPr/>
        </p:nvSpPr>
        <p:spPr>
          <a:xfrm>
            <a:off x="6382080" y="155448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TextShape 29"/>
          <p:cNvSpPr txBox="1"/>
          <p:nvPr/>
        </p:nvSpPr>
        <p:spPr>
          <a:xfrm>
            <a:off x="6394680" y="165384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452" name="CustomShape 30"/>
          <p:cNvSpPr/>
          <p:nvPr/>
        </p:nvSpPr>
        <p:spPr>
          <a:xfrm flipH="1">
            <a:off x="6382440" y="155484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TextShape 31"/>
          <p:cNvSpPr txBox="1"/>
          <p:nvPr/>
        </p:nvSpPr>
        <p:spPr>
          <a:xfrm>
            <a:off x="6790680" y="161784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454" name="TextShape 32"/>
          <p:cNvSpPr txBox="1"/>
          <p:nvPr/>
        </p:nvSpPr>
        <p:spPr>
          <a:xfrm>
            <a:off x="6527160" y="1954080"/>
            <a:ext cx="823680" cy="5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ffff"/>
                </a:solidFill>
                <a:latin typeface="Times New Roman"/>
                <a:ea typeface="Arial"/>
              </a:rPr>
              <a:t>K</a:t>
            </a:r>
            <a:r>
              <a:rPr lang="en-US" sz="3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455" name="TextShape 33"/>
          <p:cNvSpPr txBox="1"/>
          <p:nvPr/>
        </p:nvSpPr>
        <p:spPr>
          <a:xfrm>
            <a:off x="6779160" y="1846440"/>
            <a:ext cx="823680" cy="63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baseline="-101000">
                <a:solidFill>
                  <a:srgbClr val="ffffff"/>
                </a:solidFill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456" name="CustomShape 34"/>
          <p:cNvSpPr/>
          <p:nvPr/>
        </p:nvSpPr>
        <p:spPr>
          <a:xfrm>
            <a:off x="660240" y="3300480"/>
            <a:ext cx="612720" cy="6127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CustomShape 35"/>
          <p:cNvSpPr/>
          <p:nvPr/>
        </p:nvSpPr>
        <p:spPr>
          <a:xfrm>
            <a:off x="660240" y="330048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CustomShape 36"/>
          <p:cNvSpPr/>
          <p:nvPr/>
        </p:nvSpPr>
        <p:spPr>
          <a:xfrm flipH="1">
            <a:off x="660600" y="330084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TextShape 37"/>
          <p:cNvSpPr txBox="1"/>
          <p:nvPr/>
        </p:nvSpPr>
        <p:spPr>
          <a:xfrm>
            <a:off x="655200" y="341064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460" name="TextShape 38"/>
          <p:cNvSpPr txBox="1"/>
          <p:nvPr/>
        </p:nvSpPr>
        <p:spPr>
          <a:xfrm>
            <a:off x="943560" y="341064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461" name="CustomShape 39"/>
          <p:cNvSpPr/>
          <p:nvPr/>
        </p:nvSpPr>
        <p:spPr>
          <a:xfrm>
            <a:off x="640080" y="331092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2" name="CustomShape 40"/>
          <p:cNvSpPr/>
          <p:nvPr/>
        </p:nvSpPr>
        <p:spPr>
          <a:xfrm flipH="1">
            <a:off x="661680" y="330228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CustomShape 41"/>
          <p:cNvSpPr/>
          <p:nvPr/>
        </p:nvSpPr>
        <p:spPr>
          <a:xfrm flipV="1">
            <a:off x="640080" y="330264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4" name="CustomShape 42"/>
          <p:cNvSpPr/>
          <p:nvPr/>
        </p:nvSpPr>
        <p:spPr>
          <a:xfrm flipH="1" flipV="1">
            <a:off x="661680" y="331128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5" name="TextShape 43"/>
          <p:cNvSpPr txBox="1"/>
          <p:nvPr/>
        </p:nvSpPr>
        <p:spPr>
          <a:xfrm>
            <a:off x="711360" y="328068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66" name="TextShape 44"/>
          <p:cNvSpPr txBox="1"/>
          <p:nvPr/>
        </p:nvSpPr>
        <p:spPr>
          <a:xfrm>
            <a:off x="1035720" y="331668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67" name="TextShape 45"/>
          <p:cNvSpPr txBox="1"/>
          <p:nvPr/>
        </p:nvSpPr>
        <p:spPr>
          <a:xfrm>
            <a:off x="1000080" y="356868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68" name="TextShape 46"/>
          <p:cNvSpPr txBox="1"/>
          <p:nvPr/>
        </p:nvSpPr>
        <p:spPr>
          <a:xfrm>
            <a:off x="712080" y="356868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69" name="TextShape 47"/>
          <p:cNvSpPr txBox="1"/>
          <p:nvPr/>
        </p:nvSpPr>
        <p:spPr>
          <a:xfrm>
            <a:off x="716400" y="3371760"/>
            <a:ext cx="823680" cy="5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ffff"/>
                </a:solidFill>
                <a:latin typeface="Times New Roman"/>
                <a:ea typeface="Arial"/>
              </a:rPr>
              <a:t>K</a:t>
            </a:r>
            <a:r>
              <a:rPr lang="en-US" sz="3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470" name="TextShape 48"/>
          <p:cNvSpPr txBox="1"/>
          <p:nvPr/>
        </p:nvSpPr>
        <p:spPr>
          <a:xfrm>
            <a:off x="968400" y="3264120"/>
            <a:ext cx="823680" cy="63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baseline="-101000">
                <a:solidFill>
                  <a:srgbClr val="ffffff"/>
                </a:solidFill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471" name="CustomShape 49"/>
          <p:cNvSpPr/>
          <p:nvPr/>
        </p:nvSpPr>
        <p:spPr>
          <a:xfrm>
            <a:off x="7020360" y="2593080"/>
            <a:ext cx="576000" cy="576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CustomShape 50"/>
          <p:cNvSpPr/>
          <p:nvPr/>
        </p:nvSpPr>
        <p:spPr>
          <a:xfrm>
            <a:off x="7020360" y="259344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CustomShape 51"/>
          <p:cNvSpPr/>
          <p:nvPr/>
        </p:nvSpPr>
        <p:spPr>
          <a:xfrm flipH="1">
            <a:off x="7043040" y="259344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4" name="TextShape 52"/>
          <p:cNvSpPr txBox="1"/>
          <p:nvPr/>
        </p:nvSpPr>
        <p:spPr>
          <a:xfrm>
            <a:off x="7007040" y="2587320"/>
            <a:ext cx="43452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475" name="TextShape 53"/>
          <p:cNvSpPr txBox="1"/>
          <p:nvPr/>
        </p:nvSpPr>
        <p:spPr>
          <a:xfrm>
            <a:off x="7283160" y="2560320"/>
            <a:ext cx="445680" cy="38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476" name="TextShape 54"/>
          <p:cNvSpPr txBox="1"/>
          <p:nvPr/>
        </p:nvSpPr>
        <p:spPr>
          <a:xfrm>
            <a:off x="7148880" y="2800800"/>
            <a:ext cx="54792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477" name="CustomShape 55"/>
          <p:cNvSpPr/>
          <p:nvPr/>
        </p:nvSpPr>
        <p:spPr>
          <a:xfrm>
            <a:off x="2698560" y="331344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CustomShape 56"/>
          <p:cNvSpPr/>
          <p:nvPr/>
        </p:nvSpPr>
        <p:spPr>
          <a:xfrm flipH="1">
            <a:off x="2698920" y="331380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TextShape 57"/>
          <p:cNvSpPr txBox="1"/>
          <p:nvPr/>
        </p:nvSpPr>
        <p:spPr>
          <a:xfrm>
            <a:off x="2657520" y="331560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480" name="TextShape 58"/>
          <p:cNvSpPr txBox="1"/>
          <p:nvPr/>
        </p:nvSpPr>
        <p:spPr>
          <a:xfrm>
            <a:off x="2873880" y="328500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81" name="CustomShape 59"/>
          <p:cNvSpPr/>
          <p:nvPr/>
        </p:nvSpPr>
        <p:spPr>
          <a:xfrm>
            <a:off x="2705040" y="331884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CustomShape 60"/>
          <p:cNvSpPr/>
          <p:nvPr/>
        </p:nvSpPr>
        <p:spPr>
          <a:xfrm>
            <a:off x="2698560" y="331920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TextShape 61"/>
          <p:cNvSpPr txBox="1"/>
          <p:nvPr/>
        </p:nvSpPr>
        <p:spPr>
          <a:xfrm>
            <a:off x="2874240" y="346536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84" name="TextShape 62"/>
          <p:cNvSpPr txBox="1"/>
          <p:nvPr/>
        </p:nvSpPr>
        <p:spPr>
          <a:xfrm>
            <a:off x="2743920" y="3329640"/>
            <a:ext cx="54792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485" name="CustomShape 63"/>
          <p:cNvSpPr/>
          <p:nvPr/>
        </p:nvSpPr>
        <p:spPr>
          <a:xfrm>
            <a:off x="7091640" y="3359880"/>
            <a:ext cx="576000" cy="576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CustomShape 64"/>
          <p:cNvSpPr/>
          <p:nvPr/>
        </p:nvSpPr>
        <p:spPr>
          <a:xfrm>
            <a:off x="7091640" y="336024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7" name="CustomShape 65"/>
          <p:cNvSpPr/>
          <p:nvPr/>
        </p:nvSpPr>
        <p:spPr>
          <a:xfrm flipH="1">
            <a:off x="7114320" y="336024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TextShape 66"/>
          <p:cNvSpPr txBox="1"/>
          <p:nvPr/>
        </p:nvSpPr>
        <p:spPr>
          <a:xfrm>
            <a:off x="7006320" y="3354120"/>
            <a:ext cx="43452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Symbol"/>
                <a:ea typeface="Symbol"/>
              </a:rPr>
              <a:t>`</a:t>
            </a:r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489" name="TextShape 67"/>
          <p:cNvSpPr txBox="1"/>
          <p:nvPr/>
        </p:nvSpPr>
        <p:spPr>
          <a:xfrm>
            <a:off x="7354440" y="3327120"/>
            <a:ext cx="445680" cy="38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490" name="TextShape 68"/>
          <p:cNvSpPr txBox="1"/>
          <p:nvPr/>
        </p:nvSpPr>
        <p:spPr>
          <a:xfrm>
            <a:off x="7086240" y="3576960"/>
            <a:ext cx="509760" cy="42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491" name="CustomShape 69"/>
          <p:cNvSpPr/>
          <p:nvPr/>
        </p:nvSpPr>
        <p:spPr>
          <a:xfrm>
            <a:off x="2184120" y="342936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2" name="CustomShape 70"/>
          <p:cNvSpPr/>
          <p:nvPr/>
        </p:nvSpPr>
        <p:spPr>
          <a:xfrm flipH="1">
            <a:off x="2184480" y="342972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3" name="TextShape 71"/>
          <p:cNvSpPr txBox="1"/>
          <p:nvPr/>
        </p:nvSpPr>
        <p:spPr>
          <a:xfrm>
            <a:off x="2143080" y="343152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494" name="TextShape 72"/>
          <p:cNvSpPr txBox="1"/>
          <p:nvPr/>
        </p:nvSpPr>
        <p:spPr>
          <a:xfrm>
            <a:off x="2359440" y="340092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95" name="CustomShape 73"/>
          <p:cNvSpPr/>
          <p:nvPr/>
        </p:nvSpPr>
        <p:spPr>
          <a:xfrm>
            <a:off x="2190600" y="343476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6" name="CustomShape 74"/>
          <p:cNvSpPr/>
          <p:nvPr/>
        </p:nvSpPr>
        <p:spPr>
          <a:xfrm>
            <a:off x="2184120" y="343512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TextShape 75"/>
          <p:cNvSpPr txBox="1"/>
          <p:nvPr/>
        </p:nvSpPr>
        <p:spPr>
          <a:xfrm>
            <a:off x="2359800" y="358128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498" name="TextShape 76"/>
          <p:cNvSpPr txBox="1"/>
          <p:nvPr/>
        </p:nvSpPr>
        <p:spPr>
          <a:xfrm>
            <a:off x="2085120" y="3445200"/>
            <a:ext cx="54792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499" name="TextShape 77"/>
          <p:cNvSpPr txBox="1"/>
          <p:nvPr/>
        </p:nvSpPr>
        <p:spPr>
          <a:xfrm>
            <a:off x="5120640" y="4757040"/>
            <a:ext cx="310896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latin typeface="Times New Roman"/>
              </a:rPr>
              <a:t>65% charged</a:t>
            </a:r>
            <a:endParaRPr/>
          </a:p>
        </p:txBody>
      </p:sp>
      <p:sp>
        <p:nvSpPr>
          <p:cNvPr id="500" name="TextShape 78"/>
          <p:cNvSpPr txBox="1"/>
          <p:nvPr/>
        </p:nvSpPr>
        <p:spPr>
          <a:xfrm>
            <a:off x="233280" y="4091040"/>
            <a:ext cx="310896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latin typeface="Times New Roman"/>
              </a:rPr>
              <a:t>35% neutral</a:t>
            </a:r>
            <a:endParaRPr/>
          </a:p>
        </p:txBody>
      </p:sp>
      <p:sp>
        <p:nvSpPr>
          <p:cNvPr id="501" name="TextShape 79"/>
          <p:cNvSpPr txBox="1"/>
          <p:nvPr/>
        </p:nvSpPr>
        <p:spPr>
          <a:xfrm>
            <a:off x="58320" y="4697640"/>
            <a:ext cx="4114800" cy="51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ff"/>
                </a:solidFill>
                <a:latin typeface="Times New Roman"/>
              </a:rPr>
              <a:t>11% in neutral hadrons</a:t>
            </a:r>
            <a:endParaRPr/>
          </a:p>
        </p:txBody>
      </p:sp>
      <p:sp>
        <p:nvSpPr>
          <p:cNvPr id="502" name="TextShape 80"/>
          <p:cNvSpPr txBox="1"/>
          <p:nvPr/>
        </p:nvSpPr>
        <p:spPr>
          <a:xfrm>
            <a:off x="4754880" y="5330160"/>
            <a:ext cx="3017520" cy="937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ff"/>
                </a:solidFill>
                <a:latin typeface="Times New Roman"/>
              </a:rPr>
              <a:t>7% in secondaries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Shape 1"/>
          <p:cNvSpPr txBox="1"/>
          <p:nvPr/>
        </p:nvSpPr>
        <p:spPr>
          <a:xfrm>
            <a:off x="504000" y="157320"/>
            <a:ext cx="9071640" cy="97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How does it hit your detector?</a:t>
            </a:r>
            <a:endParaRPr/>
          </a:p>
        </p:txBody>
      </p:sp>
      <p:sp>
        <p:nvSpPr>
          <p:cNvPr id="504" name="TextShape 2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Scale:  diameter in inches = </a:t>
            </a:r>
            <a:r>
              <a:rPr lang="en-US">
                <a:latin typeface="Arial"/>
                <a:ea typeface="Arial"/>
              </a:rPr>
              <a:t>√</a:t>
            </a:r>
            <a:r>
              <a:rPr lang="en-US">
                <a:latin typeface="Arial"/>
              </a:rPr>
              <a:t>fraction * 5</a:t>
            </a:r>
            <a:endParaRPr/>
          </a:p>
        </p:txBody>
      </p:sp>
      <p:sp>
        <p:nvSpPr>
          <p:cNvPr id="505" name="CustomShape 3"/>
          <p:cNvSpPr/>
          <p:nvPr/>
        </p:nvSpPr>
        <p:spPr>
          <a:xfrm>
            <a:off x="5560560" y="1020600"/>
            <a:ext cx="2094120" cy="20941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TextShape 4"/>
          <p:cNvSpPr txBox="1"/>
          <p:nvPr/>
        </p:nvSpPr>
        <p:spPr>
          <a:xfrm>
            <a:off x="6122520" y="125856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507" name="CustomShape 5"/>
          <p:cNvSpPr/>
          <p:nvPr/>
        </p:nvSpPr>
        <p:spPr>
          <a:xfrm>
            <a:off x="7846560" y="1020600"/>
            <a:ext cx="2094120" cy="20941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8" name="TextShape 6"/>
          <p:cNvSpPr txBox="1"/>
          <p:nvPr/>
        </p:nvSpPr>
        <p:spPr>
          <a:xfrm>
            <a:off x="8408520" y="120348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509" name="CustomShape 7"/>
          <p:cNvSpPr/>
          <p:nvPr/>
        </p:nvSpPr>
        <p:spPr>
          <a:xfrm>
            <a:off x="4507920" y="2194560"/>
            <a:ext cx="1069920" cy="10699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TextShape 8"/>
          <p:cNvSpPr txBox="1"/>
          <p:nvPr/>
        </p:nvSpPr>
        <p:spPr>
          <a:xfrm>
            <a:off x="4698720" y="232164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511" name="CustomShape 9"/>
          <p:cNvSpPr/>
          <p:nvPr/>
        </p:nvSpPr>
        <p:spPr>
          <a:xfrm>
            <a:off x="5560560" y="3114720"/>
            <a:ext cx="1069920" cy="10699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TextShape 10"/>
          <p:cNvSpPr txBox="1"/>
          <p:nvPr/>
        </p:nvSpPr>
        <p:spPr>
          <a:xfrm>
            <a:off x="5748480" y="326232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513" name="CustomShape 11"/>
          <p:cNvSpPr/>
          <p:nvPr/>
        </p:nvSpPr>
        <p:spPr>
          <a:xfrm>
            <a:off x="1818000" y="423360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TextShape 12"/>
          <p:cNvSpPr txBox="1"/>
          <p:nvPr/>
        </p:nvSpPr>
        <p:spPr>
          <a:xfrm>
            <a:off x="1818000" y="434520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515" name="TextShape 13"/>
          <p:cNvSpPr txBox="1"/>
          <p:nvPr/>
        </p:nvSpPr>
        <p:spPr>
          <a:xfrm>
            <a:off x="2261880" y="427140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L</a:t>
            </a:r>
            <a:endParaRPr/>
          </a:p>
        </p:txBody>
      </p:sp>
      <p:sp>
        <p:nvSpPr>
          <p:cNvPr id="516" name="CustomShape 14"/>
          <p:cNvSpPr/>
          <p:nvPr/>
        </p:nvSpPr>
        <p:spPr>
          <a:xfrm>
            <a:off x="6936120" y="3298320"/>
            <a:ext cx="722520" cy="7225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7" name="TextShape 15"/>
          <p:cNvSpPr txBox="1"/>
          <p:nvPr/>
        </p:nvSpPr>
        <p:spPr>
          <a:xfrm>
            <a:off x="7090560" y="329184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518" name="CustomShape 16"/>
          <p:cNvSpPr/>
          <p:nvPr/>
        </p:nvSpPr>
        <p:spPr>
          <a:xfrm>
            <a:off x="8186040" y="3252240"/>
            <a:ext cx="722520" cy="7225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9" name="TextShape 17"/>
          <p:cNvSpPr txBox="1"/>
          <p:nvPr/>
        </p:nvSpPr>
        <p:spPr>
          <a:xfrm>
            <a:off x="8096400" y="326988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520" name="CustomShape 18"/>
          <p:cNvSpPr/>
          <p:nvPr/>
        </p:nvSpPr>
        <p:spPr>
          <a:xfrm>
            <a:off x="169560" y="485280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TextShape 19"/>
          <p:cNvSpPr txBox="1"/>
          <p:nvPr/>
        </p:nvSpPr>
        <p:spPr>
          <a:xfrm>
            <a:off x="324000" y="484632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522" name="CustomShape 20"/>
          <p:cNvSpPr/>
          <p:nvPr/>
        </p:nvSpPr>
        <p:spPr>
          <a:xfrm>
            <a:off x="1095480" y="482436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3" name="TextShape 21"/>
          <p:cNvSpPr txBox="1"/>
          <p:nvPr/>
        </p:nvSpPr>
        <p:spPr>
          <a:xfrm>
            <a:off x="1005840" y="484200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524" name="CustomShape 22"/>
          <p:cNvSpPr/>
          <p:nvPr/>
        </p:nvSpPr>
        <p:spPr>
          <a:xfrm>
            <a:off x="4995360" y="4927680"/>
            <a:ext cx="877680" cy="87768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CustomShape 23"/>
          <p:cNvSpPr/>
          <p:nvPr/>
        </p:nvSpPr>
        <p:spPr>
          <a:xfrm>
            <a:off x="4995360" y="492768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6" name="TextShape 24"/>
          <p:cNvSpPr txBox="1"/>
          <p:nvPr/>
        </p:nvSpPr>
        <p:spPr>
          <a:xfrm>
            <a:off x="5007960" y="502704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527" name="CustomShape 25"/>
          <p:cNvSpPr/>
          <p:nvPr/>
        </p:nvSpPr>
        <p:spPr>
          <a:xfrm flipH="1">
            <a:off x="4995720" y="492804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8" name="TextShape 26"/>
          <p:cNvSpPr txBox="1"/>
          <p:nvPr/>
        </p:nvSpPr>
        <p:spPr>
          <a:xfrm>
            <a:off x="5403960" y="499104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529" name="TextShape 27"/>
          <p:cNvSpPr txBox="1"/>
          <p:nvPr/>
        </p:nvSpPr>
        <p:spPr>
          <a:xfrm>
            <a:off x="5140440" y="5327280"/>
            <a:ext cx="823680" cy="5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ffff"/>
                </a:solidFill>
                <a:latin typeface="Times New Roman"/>
                <a:ea typeface="Arial"/>
              </a:rPr>
              <a:t>K</a:t>
            </a:r>
            <a:r>
              <a:rPr lang="en-US" sz="3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530" name="TextShape 28"/>
          <p:cNvSpPr txBox="1"/>
          <p:nvPr/>
        </p:nvSpPr>
        <p:spPr>
          <a:xfrm>
            <a:off x="5392440" y="5219640"/>
            <a:ext cx="823680" cy="63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baseline="-101000">
                <a:solidFill>
                  <a:srgbClr val="ffffff"/>
                </a:solidFill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531" name="CustomShape 29"/>
          <p:cNvSpPr/>
          <p:nvPr/>
        </p:nvSpPr>
        <p:spPr>
          <a:xfrm>
            <a:off x="1060560" y="422748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TextShape 30"/>
          <p:cNvSpPr txBox="1"/>
          <p:nvPr/>
        </p:nvSpPr>
        <p:spPr>
          <a:xfrm>
            <a:off x="1060560" y="423576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533" name="CustomShape 31"/>
          <p:cNvSpPr/>
          <p:nvPr/>
        </p:nvSpPr>
        <p:spPr>
          <a:xfrm>
            <a:off x="537480" y="423396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34" name="TextShape 32"/>
          <p:cNvSpPr txBox="1"/>
          <p:nvPr/>
        </p:nvSpPr>
        <p:spPr>
          <a:xfrm>
            <a:off x="495000" y="421632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535" name="TextShape 33"/>
          <p:cNvSpPr txBox="1"/>
          <p:nvPr/>
        </p:nvSpPr>
        <p:spPr>
          <a:xfrm>
            <a:off x="695520" y="4227480"/>
            <a:ext cx="36504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536" name="TextShape 34"/>
          <p:cNvSpPr txBox="1"/>
          <p:nvPr/>
        </p:nvSpPr>
        <p:spPr>
          <a:xfrm>
            <a:off x="1098000" y="4206240"/>
            <a:ext cx="54792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537" name="CustomShape 35"/>
          <p:cNvSpPr/>
          <p:nvPr/>
        </p:nvSpPr>
        <p:spPr>
          <a:xfrm>
            <a:off x="6394320" y="5075280"/>
            <a:ext cx="576000" cy="549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38" name="CustomShape 36"/>
          <p:cNvSpPr/>
          <p:nvPr/>
        </p:nvSpPr>
        <p:spPr>
          <a:xfrm>
            <a:off x="6394320" y="5075640"/>
            <a:ext cx="576000" cy="549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39" name="CustomShape 37"/>
          <p:cNvSpPr/>
          <p:nvPr/>
        </p:nvSpPr>
        <p:spPr>
          <a:xfrm flipH="1">
            <a:off x="6417000" y="5075640"/>
            <a:ext cx="576000" cy="549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0" name="TextShape 38"/>
          <p:cNvSpPr txBox="1"/>
          <p:nvPr/>
        </p:nvSpPr>
        <p:spPr>
          <a:xfrm>
            <a:off x="6381000" y="5069520"/>
            <a:ext cx="43452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541" name="TextShape 39"/>
          <p:cNvSpPr txBox="1"/>
          <p:nvPr/>
        </p:nvSpPr>
        <p:spPr>
          <a:xfrm>
            <a:off x="6657120" y="5043960"/>
            <a:ext cx="445680" cy="38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542" name="TextShape 40"/>
          <p:cNvSpPr txBox="1"/>
          <p:nvPr/>
        </p:nvSpPr>
        <p:spPr>
          <a:xfrm>
            <a:off x="6522840" y="5273280"/>
            <a:ext cx="54792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543" name="CustomShape 41"/>
          <p:cNvSpPr/>
          <p:nvPr/>
        </p:nvSpPr>
        <p:spPr>
          <a:xfrm>
            <a:off x="7429680" y="5060520"/>
            <a:ext cx="576000" cy="549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4" name="CustomShape 42"/>
          <p:cNvSpPr/>
          <p:nvPr/>
        </p:nvSpPr>
        <p:spPr>
          <a:xfrm>
            <a:off x="7429680" y="5060880"/>
            <a:ext cx="576000" cy="549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5" name="CustomShape 43"/>
          <p:cNvSpPr/>
          <p:nvPr/>
        </p:nvSpPr>
        <p:spPr>
          <a:xfrm flipH="1">
            <a:off x="7452360" y="5060880"/>
            <a:ext cx="576000" cy="549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6" name="TextShape 44"/>
          <p:cNvSpPr txBox="1"/>
          <p:nvPr/>
        </p:nvSpPr>
        <p:spPr>
          <a:xfrm>
            <a:off x="7344360" y="5055120"/>
            <a:ext cx="43452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Symbol"/>
                <a:ea typeface="Symbol"/>
              </a:rPr>
              <a:t>`</a:t>
            </a:r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547" name="TextShape 45"/>
          <p:cNvSpPr txBox="1"/>
          <p:nvPr/>
        </p:nvSpPr>
        <p:spPr>
          <a:xfrm>
            <a:off x="7692480" y="5029200"/>
            <a:ext cx="445680" cy="38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548" name="TextShape 46"/>
          <p:cNvSpPr txBox="1"/>
          <p:nvPr/>
        </p:nvSpPr>
        <p:spPr>
          <a:xfrm>
            <a:off x="7424280" y="5267520"/>
            <a:ext cx="509760" cy="42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549" name="CustomShape 47"/>
          <p:cNvSpPr/>
          <p:nvPr/>
        </p:nvSpPr>
        <p:spPr>
          <a:xfrm>
            <a:off x="283320" y="1128960"/>
            <a:ext cx="2094120" cy="20941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CustomShape 48"/>
          <p:cNvSpPr/>
          <p:nvPr/>
        </p:nvSpPr>
        <p:spPr>
          <a:xfrm>
            <a:off x="283320" y="1128960"/>
            <a:ext cx="2094120" cy="2094120"/>
          </a:xfrm>
          <a:prstGeom prst="pie">
            <a:avLst>
              <a:gd name="adj1" fmla="val -90"/>
              <a:gd name="adj2" fmla="val 89"/>
            </a:avLst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1" name="TextShape 49"/>
          <p:cNvSpPr txBox="1"/>
          <p:nvPr/>
        </p:nvSpPr>
        <p:spPr>
          <a:xfrm>
            <a:off x="524520" y="111528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552" name="TextShape 50"/>
          <p:cNvSpPr txBox="1"/>
          <p:nvPr/>
        </p:nvSpPr>
        <p:spPr>
          <a:xfrm>
            <a:off x="1352520" y="111564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553" name="TextShape 51"/>
          <p:cNvSpPr txBox="1"/>
          <p:nvPr/>
        </p:nvSpPr>
        <p:spPr>
          <a:xfrm>
            <a:off x="1066320" y="2392560"/>
            <a:ext cx="77076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solidFill>
                  <a:srgbClr val="ffffff"/>
                </a:solidFill>
                <a:latin typeface="Times New Roman"/>
                <a:ea typeface="Arial"/>
              </a:rPr>
              <a:t>π</a:t>
            </a:r>
            <a:r>
              <a:rPr lang="en-US" sz="5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554" name="CustomShape 52"/>
          <p:cNvSpPr/>
          <p:nvPr/>
        </p:nvSpPr>
        <p:spPr>
          <a:xfrm>
            <a:off x="2800080" y="1378800"/>
            <a:ext cx="612720" cy="6127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5" name="CustomShape 53"/>
          <p:cNvSpPr/>
          <p:nvPr/>
        </p:nvSpPr>
        <p:spPr>
          <a:xfrm>
            <a:off x="2800080" y="137880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6" name="CustomShape 54"/>
          <p:cNvSpPr/>
          <p:nvPr/>
        </p:nvSpPr>
        <p:spPr>
          <a:xfrm flipH="1">
            <a:off x="2800440" y="137916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TextShape 55"/>
          <p:cNvSpPr txBox="1"/>
          <p:nvPr/>
        </p:nvSpPr>
        <p:spPr>
          <a:xfrm>
            <a:off x="2795040" y="148896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558" name="TextShape 56"/>
          <p:cNvSpPr txBox="1"/>
          <p:nvPr/>
        </p:nvSpPr>
        <p:spPr>
          <a:xfrm>
            <a:off x="3083400" y="148896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559" name="CustomShape 57"/>
          <p:cNvSpPr/>
          <p:nvPr/>
        </p:nvSpPr>
        <p:spPr>
          <a:xfrm>
            <a:off x="2779920" y="138924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CustomShape 58"/>
          <p:cNvSpPr/>
          <p:nvPr/>
        </p:nvSpPr>
        <p:spPr>
          <a:xfrm flipH="1">
            <a:off x="2801520" y="138060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1" name="CustomShape 59"/>
          <p:cNvSpPr/>
          <p:nvPr/>
        </p:nvSpPr>
        <p:spPr>
          <a:xfrm flipV="1">
            <a:off x="2779920" y="138096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CustomShape 60"/>
          <p:cNvSpPr/>
          <p:nvPr/>
        </p:nvSpPr>
        <p:spPr>
          <a:xfrm flipH="1" flipV="1">
            <a:off x="2801520" y="138960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TextShape 61"/>
          <p:cNvSpPr txBox="1"/>
          <p:nvPr/>
        </p:nvSpPr>
        <p:spPr>
          <a:xfrm>
            <a:off x="2851200" y="135900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564" name="TextShape 62"/>
          <p:cNvSpPr txBox="1"/>
          <p:nvPr/>
        </p:nvSpPr>
        <p:spPr>
          <a:xfrm>
            <a:off x="3175560" y="139500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565" name="TextShape 63"/>
          <p:cNvSpPr txBox="1"/>
          <p:nvPr/>
        </p:nvSpPr>
        <p:spPr>
          <a:xfrm>
            <a:off x="3139920" y="164700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566" name="TextShape 64"/>
          <p:cNvSpPr txBox="1"/>
          <p:nvPr/>
        </p:nvSpPr>
        <p:spPr>
          <a:xfrm>
            <a:off x="2851920" y="164700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567" name="TextShape 65"/>
          <p:cNvSpPr txBox="1"/>
          <p:nvPr/>
        </p:nvSpPr>
        <p:spPr>
          <a:xfrm>
            <a:off x="2856240" y="1450080"/>
            <a:ext cx="823680" cy="5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ffff"/>
                </a:solidFill>
                <a:latin typeface="Times New Roman"/>
                <a:ea typeface="Arial"/>
              </a:rPr>
              <a:t>K</a:t>
            </a:r>
            <a:r>
              <a:rPr lang="en-US" sz="3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568" name="TextShape 66"/>
          <p:cNvSpPr txBox="1"/>
          <p:nvPr/>
        </p:nvSpPr>
        <p:spPr>
          <a:xfrm>
            <a:off x="3108240" y="1342440"/>
            <a:ext cx="823680" cy="63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baseline="-101000">
                <a:solidFill>
                  <a:srgbClr val="ffffff"/>
                </a:solidFill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569" name="TextShape 67"/>
          <p:cNvSpPr txBox="1"/>
          <p:nvPr/>
        </p:nvSpPr>
        <p:spPr>
          <a:xfrm>
            <a:off x="0" y="3326400"/>
            <a:ext cx="320040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ff0000"/>
                </a:solidFill>
                <a:latin typeface="Times New Roman"/>
              </a:rPr>
              <a:t>24% as a </a:t>
            </a:r>
            <a:r>
              <a:rPr b="1" lang="en-US" sz="3000">
                <a:solidFill>
                  <a:srgbClr val="ff0000"/>
                </a:solidFill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570" name="CustomShape 68"/>
          <p:cNvSpPr/>
          <p:nvPr/>
        </p:nvSpPr>
        <p:spPr>
          <a:xfrm flipH="1">
            <a:off x="2818080" y="225756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TextShape 69"/>
          <p:cNvSpPr txBox="1"/>
          <p:nvPr/>
        </p:nvSpPr>
        <p:spPr>
          <a:xfrm>
            <a:off x="3000960" y="2221560"/>
            <a:ext cx="27432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572" name="CustomShape 70"/>
          <p:cNvSpPr/>
          <p:nvPr/>
        </p:nvSpPr>
        <p:spPr>
          <a:xfrm>
            <a:off x="2818080" y="225756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TextShape 71"/>
          <p:cNvSpPr txBox="1"/>
          <p:nvPr/>
        </p:nvSpPr>
        <p:spPr>
          <a:xfrm>
            <a:off x="3001680" y="2390400"/>
            <a:ext cx="2736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574" name="TextShape 72"/>
          <p:cNvSpPr txBox="1"/>
          <p:nvPr/>
        </p:nvSpPr>
        <p:spPr>
          <a:xfrm>
            <a:off x="2623680" y="2289240"/>
            <a:ext cx="54792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575" name="CustomShape 73"/>
          <p:cNvSpPr/>
          <p:nvPr/>
        </p:nvSpPr>
        <p:spPr>
          <a:xfrm flipH="1">
            <a:off x="2793960" y="283536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6" name="CustomShape 74"/>
          <p:cNvSpPr/>
          <p:nvPr/>
        </p:nvSpPr>
        <p:spPr>
          <a:xfrm>
            <a:off x="2793600" y="284076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TextShape 75"/>
          <p:cNvSpPr txBox="1"/>
          <p:nvPr/>
        </p:nvSpPr>
        <p:spPr>
          <a:xfrm>
            <a:off x="2952000" y="2811960"/>
            <a:ext cx="38376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578" name="TextShape 76"/>
          <p:cNvSpPr txBox="1"/>
          <p:nvPr/>
        </p:nvSpPr>
        <p:spPr>
          <a:xfrm>
            <a:off x="2952360" y="299232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579" name="TextShape 77"/>
          <p:cNvSpPr txBox="1"/>
          <p:nvPr/>
        </p:nvSpPr>
        <p:spPr>
          <a:xfrm>
            <a:off x="2701440" y="2889360"/>
            <a:ext cx="36504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580" name="TextShape 78"/>
          <p:cNvSpPr txBox="1"/>
          <p:nvPr/>
        </p:nvSpPr>
        <p:spPr>
          <a:xfrm>
            <a:off x="439560" y="5645880"/>
            <a:ext cx="2852280" cy="937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ff0000"/>
                </a:solidFill>
                <a:latin typeface="Times New Roman"/>
              </a:rPr>
              <a:t>11% as a neutral hadron</a:t>
            </a:r>
            <a:endParaRPr/>
          </a:p>
        </p:txBody>
      </p:sp>
      <p:sp>
        <p:nvSpPr>
          <p:cNvPr id="581" name="TextShape 79"/>
          <p:cNvSpPr txBox="1"/>
          <p:nvPr/>
        </p:nvSpPr>
        <p:spPr>
          <a:xfrm>
            <a:off x="5120640" y="4297680"/>
            <a:ext cx="447732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ff0000"/>
                </a:solidFill>
                <a:latin typeface="Times New Roman"/>
              </a:rPr>
              <a:t>58% in primary hadrons</a:t>
            </a:r>
            <a:endParaRPr/>
          </a:p>
        </p:txBody>
      </p:sp>
      <p:sp>
        <p:nvSpPr>
          <p:cNvPr id="582" name="TextShape 80"/>
          <p:cNvSpPr txBox="1"/>
          <p:nvPr/>
        </p:nvSpPr>
        <p:spPr>
          <a:xfrm>
            <a:off x="4952520" y="6129720"/>
            <a:ext cx="485100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ff0000"/>
                </a:solidFill>
                <a:latin typeface="Times New Roman"/>
              </a:rPr>
              <a:t>7% in secondary hadrons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TextShape 1"/>
          <p:cNvSpPr txBox="1"/>
          <p:nvPr/>
        </p:nvSpPr>
        <p:spPr>
          <a:xfrm>
            <a:off x="504000" y="164160"/>
            <a:ext cx="9071640" cy="1253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How does it hit your detector?</a:t>
            </a:r>
            <a:r>
              <a:rPr lang="en-US" sz="4400">
                <a:latin typeface="Arial"/>
              </a:rPr>
              <a:t>
</a:t>
            </a:r>
            <a:r>
              <a:rPr i="1" lang="en-US" sz="4400">
                <a:latin typeface="Arial"/>
              </a:rPr>
              <a:t>Tracking detectors</a:t>
            </a:r>
            <a:endParaRPr/>
          </a:p>
        </p:txBody>
      </p:sp>
      <p:sp>
        <p:nvSpPr>
          <p:cNvPr id="584" name="TextShape 2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Scale:  diameter in inches = </a:t>
            </a:r>
            <a:r>
              <a:rPr lang="en-US">
                <a:latin typeface="Arial"/>
                <a:ea typeface="Arial"/>
              </a:rPr>
              <a:t>√</a:t>
            </a:r>
            <a:r>
              <a:rPr lang="en-US">
                <a:latin typeface="Arial"/>
              </a:rPr>
              <a:t>fraction * 5</a:t>
            </a:r>
            <a:endParaRPr/>
          </a:p>
        </p:txBody>
      </p:sp>
      <p:sp>
        <p:nvSpPr>
          <p:cNvPr id="585" name="CustomShape 3"/>
          <p:cNvSpPr/>
          <p:nvPr/>
        </p:nvSpPr>
        <p:spPr>
          <a:xfrm>
            <a:off x="5669280" y="1380600"/>
            <a:ext cx="2094120" cy="20941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6" name="TextShape 4"/>
          <p:cNvSpPr txBox="1"/>
          <p:nvPr/>
        </p:nvSpPr>
        <p:spPr>
          <a:xfrm>
            <a:off x="6231240" y="161856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587" name="CustomShape 5"/>
          <p:cNvSpPr/>
          <p:nvPr/>
        </p:nvSpPr>
        <p:spPr>
          <a:xfrm>
            <a:off x="7781400" y="1618560"/>
            <a:ext cx="2094120" cy="20941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8" name="TextShape 6"/>
          <p:cNvSpPr txBox="1"/>
          <p:nvPr/>
        </p:nvSpPr>
        <p:spPr>
          <a:xfrm>
            <a:off x="8343360" y="180144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589" name="CustomShape 7"/>
          <p:cNvSpPr/>
          <p:nvPr/>
        </p:nvSpPr>
        <p:spPr>
          <a:xfrm>
            <a:off x="6336720" y="3749040"/>
            <a:ext cx="1069920" cy="10699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0" name="TextShape 8"/>
          <p:cNvSpPr txBox="1"/>
          <p:nvPr/>
        </p:nvSpPr>
        <p:spPr>
          <a:xfrm>
            <a:off x="6527520" y="387612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591" name="CustomShape 9"/>
          <p:cNvSpPr/>
          <p:nvPr/>
        </p:nvSpPr>
        <p:spPr>
          <a:xfrm>
            <a:off x="7799760" y="3840480"/>
            <a:ext cx="1069920" cy="10699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2" name="TextShape 10"/>
          <p:cNvSpPr txBox="1"/>
          <p:nvPr/>
        </p:nvSpPr>
        <p:spPr>
          <a:xfrm>
            <a:off x="7987680" y="398808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593" name="CustomShape 11"/>
          <p:cNvSpPr/>
          <p:nvPr/>
        </p:nvSpPr>
        <p:spPr>
          <a:xfrm>
            <a:off x="1673280" y="347472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4" name="TextShape 12"/>
          <p:cNvSpPr txBox="1"/>
          <p:nvPr/>
        </p:nvSpPr>
        <p:spPr>
          <a:xfrm>
            <a:off x="1673280" y="358632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595" name="TextShape 13"/>
          <p:cNvSpPr txBox="1"/>
          <p:nvPr/>
        </p:nvSpPr>
        <p:spPr>
          <a:xfrm>
            <a:off x="2117160" y="351252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L</a:t>
            </a:r>
            <a:endParaRPr/>
          </a:p>
        </p:txBody>
      </p:sp>
      <p:sp>
        <p:nvSpPr>
          <p:cNvPr id="596" name="CustomShape 14"/>
          <p:cNvSpPr/>
          <p:nvPr/>
        </p:nvSpPr>
        <p:spPr>
          <a:xfrm>
            <a:off x="6753240" y="5218560"/>
            <a:ext cx="722520" cy="7225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7" name="TextShape 15"/>
          <p:cNvSpPr txBox="1"/>
          <p:nvPr/>
        </p:nvSpPr>
        <p:spPr>
          <a:xfrm>
            <a:off x="6907680" y="521208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598" name="CustomShape 16"/>
          <p:cNvSpPr/>
          <p:nvPr/>
        </p:nvSpPr>
        <p:spPr>
          <a:xfrm>
            <a:off x="7862040" y="5081040"/>
            <a:ext cx="722520" cy="7225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TextShape 17"/>
          <p:cNvSpPr txBox="1"/>
          <p:nvPr/>
        </p:nvSpPr>
        <p:spPr>
          <a:xfrm>
            <a:off x="7772400" y="509868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600" name="CustomShape 18"/>
          <p:cNvSpPr/>
          <p:nvPr/>
        </p:nvSpPr>
        <p:spPr>
          <a:xfrm>
            <a:off x="182880" y="467244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1" name="TextShape 19"/>
          <p:cNvSpPr txBox="1"/>
          <p:nvPr/>
        </p:nvSpPr>
        <p:spPr>
          <a:xfrm>
            <a:off x="337320" y="466596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602" name="CustomShape 20"/>
          <p:cNvSpPr/>
          <p:nvPr/>
        </p:nvSpPr>
        <p:spPr>
          <a:xfrm>
            <a:off x="1419480" y="475488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3" name="TextShape 21"/>
          <p:cNvSpPr txBox="1"/>
          <p:nvPr/>
        </p:nvSpPr>
        <p:spPr>
          <a:xfrm>
            <a:off x="1329840" y="477252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604" name="CustomShape 22"/>
          <p:cNvSpPr/>
          <p:nvPr/>
        </p:nvSpPr>
        <p:spPr>
          <a:xfrm>
            <a:off x="374760" y="1202400"/>
            <a:ext cx="2094120" cy="20941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5" name="CustomShape 23"/>
          <p:cNvSpPr/>
          <p:nvPr/>
        </p:nvSpPr>
        <p:spPr>
          <a:xfrm>
            <a:off x="374760" y="1202400"/>
            <a:ext cx="2094120" cy="2094120"/>
          </a:xfrm>
          <a:prstGeom prst="pie">
            <a:avLst>
              <a:gd name="adj1" fmla="val -90"/>
              <a:gd name="adj2" fmla="val 89"/>
            </a:avLst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TextShape 24"/>
          <p:cNvSpPr txBox="1"/>
          <p:nvPr/>
        </p:nvSpPr>
        <p:spPr>
          <a:xfrm>
            <a:off x="615960" y="118872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607" name="TextShape 25"/>
          <p:cNvSpPr txBox="1"/>
          <p:nvPr/>
        </p:nvSpPr>
        <p:spPr>
          <a:xfrm>
            <a:off x="1443960" y="118908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608" name="TextShape 26"/>
          <p:cNvSpPr txBox="1"/>
          <p:nvPr/>
        </p:nvSpPr>
        <p:spPr>
          <a:xfrm>
            <a:off x="1157760" y="2466000"/>
            <a:ext cx="77076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solidFill>
                  <a:srgbClr val="ffffff"/>
                </a:solidFill>
                <a:latin typeface="Times New Roman"/>
                <a:ea typeface="Arial"/>
              </a:rPr>
              <a:t>π</a:t>
            </a:r>
            <a:r>
              <a:rPr lang="en-US" sz="5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609" name="CustomShape 27"/>
          <p:cNvSpPr/>
          <p:nvPr/>
        </p:nvSpPr>
        <p:spPr>
          <a:xfrm>
            <a:off x="3899880" y="2468880"/>
            <a:ext cx="877680" cy="87768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0" name="CustomShape 28"/>
          <p:cNvSpPr/>
          <p:nvPr/>
        </p:nvSpPr>
        <p:spPr>
          <a:xfrm>
            <a:off x="3899880" y="246888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1" name="TextShape 29"/>
          <p:cNvSpPr txBox="1"/>
          <p:nvPr/>
        </p:nvSpPr>
        <p:spPr>
          <a:xfrm>
            <a:off x="3912480" y="256824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612" name="CustomShape 30"/>
          <p:cNvSpPr/>
          <p:nvPr/>
        </p:nvSpPr>
        <p:spPr>
          <a:xfrm flipH="1">
            <a:off x="3900240" y="246924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3" name="TextShape 31"/>
          <p:cNvSpPr txBox="1"/>
          <p:nvPr/>
        </p:nvSpPr>
        <p:spPr>
          <a:xfrm>
            <a:off x="4308480" y="253224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614" name="TextShape 32"/>
          <p:cNvSpPr txBox="1"/>
          <p:nvPr/>
        </p:nvSpPr>
        <p:spPr>
          <a:xfrm>
            <a:off x="4044960" y="2868480"/>
            <a:ext cx="823680" cy="5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ffff"/>
                </a:solidFill>
                <a:latin typeface="Times New Roman"/>
                <a:ea typeface="Arial"/>
              </a:rPr>
              <a:t>K</a:t>
            </a:r>
            <a:r>
              <a:rPr lang="en-US" sz="3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615" name="TextShape 33"/>
          <p:cNvSpPr txBox="1"/>
          <p:nvPr/>
        </p:nvSpPr>
        <p:spPr>
          <a:xfrm>
            <a:off x="4296960" y="2760840"/>
            <a:ext cx="823680" cy="63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baseline="-101000">
                <a:solidFill>
                  <a:srgbClr val="ffffff"/>
                </a:solidFill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616" name="CustomShape 34"/>
          <p:cNvSpPr/>
          <p:nvPr/>
        </p:nvSpPr>
        <p:spPr>
          <a:xfrm>
            <a:off x="914400" y="3693960"/>
            <a:ext cx="612720" cy="6127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7" name="CustomShape 35"/>
          <p:cNvSpPr/>
          <p:nvPr/>
        </p:nvSpPr>
        <p:spPr>
          <a:xfrm>
            <a:off x="914400" y="369396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8" name="CustomShape 36"/>
          <p:cNvSpPr/>
          <p:nvPr/>
        </p:nvSpPr>
        <p:spPr>
          <a:xfrm flipH="1">
            <a:off x="914760" y="369432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9" name="TextShape 37"/>
          <p:cNvSpPr txBox="1"/>
          <p:nvPr/>
        </p:nvSpPr>
        <p:spPr>
          <a:xfrm>
            <a:off x="909360" y="380412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620" name="TextShape 38"/>
          <p:cNvSpPr txBox="1"/>
          <p:nvPr/>
        </p:nvSpPr>
        <p:spPr>
          <a:xfrm>
            <a:off x="1197720" y="380412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621" name="CustomShape 39"/>
          <p:cNvSpPr/>
          <p:nvPr/>
        </p:nvSpPr>
        <p:spPr>
          <a:xfrm>
            <a:off x="894240" y="370440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CustomShape 40"/>
          <p:cNvSpPr/>
          <p:nvPr/>
        </p:nvSpPr>
        <p:spPr>
          <a:xfrm flipH="1">
            <a:off x="915840" y="369576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CustomShape 41"/>
          <p:cNvSpPr/>
          <p:nvPr/>
        </p:nvSpPr>
        <p:spPr>
          <a:xfrm flipV="1">
            <a:off x="894240" y="369612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4" name="CustomShape 42"/>
          <p:cNvSpPr/>
          <p:nvPr/>
        </p:nvSpPr>
        <p:spPr>
          <a:xfrm flipH="1" flipV="1">
            <a:off x="915840" y="370476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5" name="TextShape 43"/>
          <p:cNvSpPr txBox="1"/>
          <p:nvPr/>
        </p:nvSpPr>
        <p:spPr>
          <a:xfrm>
            <a:off x="965520" y="367416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626" name="TextShape 44"/>
          <p:cNvSpPr txBox="1"/>
          <p:nvPr/>
        </p:nvSpPr>
        <p:spPr>
          <a:xfrm>
            <a:off x="1289880" y="371016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627" name="TextShape 45"/>
          <p:cNvSpPr txBox="1"/>
          <p:nvPr/>
        </p:nvSpPr>
        <p:spPr>
          <a:xfrm>
            <a:off x="1254240" y="396216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628" name="TextShape 46"/>
          <p:cNvSpPr txBox="1"/>
          <p:nvPr/>
        </p:nvSpPr>
        <p:spPr>
          <a:xfrm>
            <a:off x="966240" y="396216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629" name="TextShape 47"/>
          <p:cNvSpPr txBox="1"/>
          <p:nvPr/>
        </p:nvSpPr>
        <p:spPr>
          <a:xfrm>
            <a:off x="970560" y="3765240"/>
            <a:ext cx="823680" cy="5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ffff"/>
                </a:solidFill>
                <a:latin typeface="Times New Roman"/>
                <a:ea typeface="Arial"/>
              </a:rPr>
              <a:t>K</a:t>
            </a:r>
            <a:r>
              <a:rPr lang="en-US" sz="3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630" name="TextShape 48"/>
          <p:cNvSpPr txBox="1"/>
          <p:nvPr/>
        </p:nvSpPr>
        <p:spPr>
          <a:xfrm>
            <a:off x="1222560" y="3657600"/>
            <a:ext cx="823680" cy="63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baseline="-101000">
                <a:solidFill>
                  <a:srgbClr val="ffffff"/>
                </a:solidFill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631" name="CustomShape 49"/>
          <p:cNvSpPr/>
          <p:nvPr/>
        </p:nvSpPr>
        <p:spPr>
          <a:xfrm>
            <a:off x="464760" y="350568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2" name="CustomShape 50"/>
          <p:cNvSpPr/>
          <p:nvPr/>
        </p:nvSpPr>
        <p:spPr>
          <a:xfrm flipH="1">
            <a:off x="465120" y="350604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3" name="TextShape 51"/>
          <p:cNvSpPr txBox="1"/>
          <p:nvPr/>
        </p:nvSpPr>
        <p:spPr>
          <a:xfrm>
            <a:off x="423720" y="350784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634" name="TextShape 52"/>
          <p:cNvSpPr txBox="1"/>
          <p:nvPr/>
        </p:nvSpPr>
        <p:spPr>
          <a:xfrm>
            <a:off x="640080" y="347724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635" name="CustomShape 53"/>
          <p:cNvSpPr/>
          <p:nvPr/>
        </p:nvSpPr>
        <p:spPr>
          <a:xfrm>
            <a:off x="471240" y="351108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CustomShape 54"/>
          <p:cNvSpPr/>
          <p:nvPr/>
        </p:nvSpPr>
        <p:spPr>
          <a:xfrm>
            <a:off x="464760" y="351144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TextShape 55"/>
          <p:cNvSpPr txBox="1"/>
          <p:nvPr/>
        </p:nvSpPr>
        <p:spPr>
          <a:xfrm>
            <a:off x="640440" y="365760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638" name="CustomShape 56"/>
          <p:cNvSpPr/>
          <p:nvPr/>
        </p:nvSpPr>
        <p:spPr>
          <a:xfrm>
            <a:off x="464400" y="404496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9" name="CustomShape 57"/>
          <p:cNvSpPr/>
          <p:nvPr/>
        </p:nvSpPr>
        <p:spPr>
          <a:xfrm flipH="1">
            <a:off x="464760" y="404532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0" name="TextShape 58"/>
          <p:cNvSpPr txBox="1"/>
          <p:nvPr/>
        </p:nvSpPr>
        <p:spPr>
          <a:xfrm>
            <a:off x="423360" y="404712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641" name="TextShape 59"/>
          <p:cNvSpPr txBox="1"/>
          <p:nvPr/>
        </p:nvSpPr>
        <p:spPr>
          <a:xfrm>
            <a:off x="639720" y="401652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642" name="CustomShape 60"/>
          <p:cNvSpPr/>
          <p:nvPr/>
        </p:nvSpPr>
        <p:spPr>
          <a:xfrm>
            <a:off x="470880" y="405036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CustomShape 61"/>
          <p:cNvSpPr/>
          <p:nvPr/>
        </p:nvSpPr>
        <p:spPr>
          <a:xfrm>
            <a:off x="464400" y="405072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4" name="TextShape 62"/>
          <p:cNvSpPr txBox="1"/>
          <p:nvPr/>
        </p:nvSpPr>
        <p:spPr>
          <a:xfrm>
            <a:off x="640080" y="419688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645" name="TextShape 63"/>
          <p:cNvSpPr txBox="1"/>
          <p:nvPr/>
        </p:nvSpPr>
        <p:spPr>
          <a:xfrm>
            <a:off x="509760" y="4061160"/>
            <a:ext cx="54792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646" name="TextShape 64"/>
          <p:cNvSpPr txBox="1"/>
          <p:nvPr/>
        </p:nvSpPr>
        <p:spPr>
          <a:xfrm>
            <a:off x="365760" y="3521520"/>
            <a:ext cx="54792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647" name="CustomShape 65"/>
          <p:cNvSpPr/>
          <p:nvPr/>
        </p:nvSpPr>
        <p:spPr>
          <a:xfrm>
            <a:off x="3954600" y="3522240"/>
            <a:ext cx="576000" cy="576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8" name="CustomShape 66"/>
          <p:cNvSpPr/>
          <p:nvPr/>
        </p:nvSpPr>
        <p:spPr>
          <a:xfrm>
            <a:off x="3954600" y="352260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CustomShape 67"/>
          <p:cNvSpPr/>
          <p:nvPr/>
        </p:nvSpPr>
        <p:spPr>
          <a:xfrm flipH="1">
            <a:off x="3977280" y="352260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0" name="TextShape 68"/>
          <p:cNvSpPr txBox="1"/>
          <p:nvPr/>
        </p:nvSpPr>
        <p:spPr>
          <a:xfrm>
            <a:off x="3941280" y="3516480"/>
            <a:ext cx="43452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651" name="TextShape 69"/>
          <p:cNvSpPr txBox="1"/>
          <p:nvPr/>
        </p:nvSpPr>
        <p:spPr>
          <a:xfrm>
            <a:off x="4217400" y="3489480"/>
            <a:ext cx="445680" cy="38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652" name="TextShape 70"/>
          <p:cNvSpPr txBox="1"/>
          <p:nvPr/>
        </p:nvSpPr>
        <p:spPr>
          <a:xfrm>
            <a:off x="4083120" y="3729960"/>
            <a:ext cx="54792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653" name="CustomShape 71"/>
          <p:cNvSpPr/>
          <p:nvPr/>
        </p:nvSpPr>
        <p:spPr>
          <a:xfrm>
            <a:off x="3954960" y="4206600"/>
            <a:ext cx="576000" cy="576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4" name="CustomShape 72"/>
          <p:cNvSpPr/>
          <p:nvPr/>
        </p:nvSpPr>
        <p:spPr>
          <a:xfrm>
            <a:off x="3954960" y="420696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5" name="CustomShape 73"/>
          <p:cNvSpPr/>
          <p:nvPr/>
        </p:nvSpPr>
        <p:spPr>
          <a:xfrm flipH="1">
            <a:off x="3977640" y="420696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6" name="TextShape 74"/>
          <p:cNvSpPr txBox="1"/>
          <p:nvPr/>
        </p:nvSpPr>
        <p:spPr>
          <a:xfrm>
            <a:off x="3869640" y="4200840"/>
            <a:ext cx="43452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Symbol"/>
                <a:ea typeface="Symbol"/>
              </a:rPr>
              <a:t>`</a:t>
            </a:r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657" name="TextShape 75"/>
          <p:cNvSpPr txBox="1"/>
          <p:nvPr/>
        </p:nvSpPr>
        <p:spPr>
          <a:xfrm>
            <a:off x="4217760" y="4173840"/>
            <a:ext cx="445680" cy="38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658" name="TextShape 76"/>
          <p:cNvSpPr txBox="1"/>
          <p:nvPr/>
        </p:nvSpPr>
        <p:spPr>
          <a:xfrm>
            <a:off x="3949560" y="4423680"/>
            <a:ext cx="509760" cy="42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659" name="TextShape 77"/>
          <p:cNvSpPr txBox="1"/>
          <p:nvPr/>
        </p:nvSpPr>
        <p:spPr>
          <a:xfrm>
            <a:off x="-82800" y="5628600"/>
            <a:ext cx="320040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00"/>
                </a:solidFill>
                <a:latin typeface="Times New Roman"/>
              </a:rPr>
              <a:t>35% No signal</a:t>
            </a:r>
            <a:endParaRPr/>
          </a:p>
        </p:txBody>
      </p:sp>
      <p:sp>
        <p:nvSpPr>
          <p:cNvPr id="660" name="TextShape 78"/>
          <p:cNvSpPr txBox="1"/>
          <p:nvPr/>
        </p:nvSpPr>
        <p:spPr>
          <a:xfrm>
            <a:off x="2560320" y="4846320"/>
            <a:ext cx="320040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00"/>
                </a:solidFill>
                <a:latin typeface="Times New Roman"/>
              </a:rPr>
              <a:t>7% Secondaries</a:t>
            </a:r>
            <a:endParaRPr/>
          </a:p>
        </p:txBody>
      </p:sp>
      <p:sp>
        <p:nvSpPr>
          <p:cNvPr id="661" name="CustomShape 79"/>
          <p:cNvSpPr/>
          <p:nvPr/>
        </p:nvSpPr>
        <p:spPr>
          <a:xfrm>
            <a:off x="3474720" y="2286000"/>
            <a:ext cx="1554480" cy="25603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2" name="TextShape 80"/>
          <p:cNvSpPr txBox="1"/>
          <p:nvPr/>
        </p:nvSpPr>
        <p:spPr>
          <a:xfrm>
            <a:off x="5980320" y="5998680"/>
            <a:ext cx="320040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00"/>
                </a:solidFill>
                <a:latin typeface="Times New Roman"/>
              </a:rPr>
              <a:t>58% Primaries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TextShape 1"/>
          <p:cNvSpPr txBox="1"/>
          <p:nvPr/>
        </p:nvSpPr>
        <p:spPr>
          <a:xfrm>
            <a:off x="504000" y="20160"/>
            <a:ext cx="9071640" cy="1253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How does it hit your detector?</a:t>
            </a:r>
            <a:r>
              <a:rPr lang="en-US" sz="4400">
                <a:latin typeface="Arial"/>
              </a:rPr>
              <a:t>
</a:t>
            </a:r>
            <a:r>
              <a:rPr i="1" lang="en-US" sz="4400">
                <a:latin typeface="Arial"/>
              </a:rPr>
              <a:t>Electromagnetic calorimeters</a:t>
            </a:r>
            <a:endParaRPr/>
          </a:p>
        </p:txBody>
      </p:sp>
      <p:sp>
        <p:nvSpPr>
          <p:cNvPr id="664" name="TextShape 2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Scale:  diameter in inches = </a:t>
            </a:r>
            <a:r>
              <a:rPr lang="en-US">
                <a:latin typeface="Arial"/>
                <a:ea typeface="Arial"/>
              </a:rPr>
              <a:t>√</a:t>
            </a:r>
            <a:r>
              <a:rPr lang="en-US">
                <a:latin typeface="Arial"/>
              </a:rPr>
              <a:t>fraction * 5</a:t>
            </a:r>
            <a:endParaRPr/>
          </a:p>
        </p:txBody>
      </p:sp>
      <p:sp>
        <p:nvSpPr>
          <p:cNvPr id="665" name="CustomShape 3"/>
          <p:cNvSpPr/>
          <p:nvPr/>
        </p:nvSpPr>
        <p:spPr>
          <a:xfrm>
            <a:off x="4480560" y="1380600"/>
            <a:ext cx="2094120" cy="20941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6" name="TextShape 4"/>
          <p:cNvSpPr txBox="1"/>
          <p:nvPr/>
        </p:nvSpPr>
        <p:spPr>
          <a:xfrm>
            <a:off x="5042520" y="161856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667" name="CustomShape 5"/>
          <p:cNvSpPr/>
          <p:nvPr/>
        </p:nvSpPr>
        <p:spPr>
          <a:xfrm>
            <a:off x="6766560" y="1380600"/>
            <a:ext cx="2094120" cy="20941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8" name="TextShape 6"/>
          <p:cNvSpPr txBox="1"/>
          <p:nvPr/>
        </p:nvSpPr>
        <p:spPr>
          <a:xfrm>
            <a:off x="7328520" y="156348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669" name="CustomShape 7"/>
          <p:cNvSpPr/>
          <p:nvPr/>
        </p:nvSpPr>
        <p:spPr>
          <a:xfrm>
            <a:off x="6336720" y="3749040"/>
            <a:ext cx="1069920" cy="10699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0" name="TextShape 8"/>
          <p:cNvSpPr txBox="1"/>
          <p:nvPr/>
        </p:nvSpPr>
        <p:spPr>
          <a:xfrm>
            <a:off x="6527520" y="387612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671" name="CustomShape 9"/>
          <p:cNvSpPr/>
          <p:nvPr/>
        </p:nvSpPr>
        <p:spPr>
          <a:xfrm>
            <a:off x="7799760" y="3840480"/>
            <a:ext cx="1069920" cy="10699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2" name="TextShape 10"/>
          <p:cNvSpPr txBox="1"/>
          <p:nvPr/>
        </p:nvSpPr>
        <p:spPr>
          <a:xfrm>
            <a:off x="7987680" y="398808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673" name="CustomShape 11"/>
          <p:cNvSpPr/>
          <p:nvPr/>
        </p:nvSpPr>
        <p:spPr>
          <a:xfrm>
            <a:off x="8805600" y="475488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4" name="TextShape 12"/>
          <p:cNvSpPr txBox="1"/>
          <p:nvPr/>
        </p:nvSpPr>
        <p:spPr>
          <a:xfrm>
            <a:off x="8805600" y="486648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675" name="TextShape 13"/>
          <p:cNvSpPr txBox="1"/>
          <p:nvPr/>
        </p:nvSpPr>
        <p:spPr>
          <a:xfrm>
            <a:off x="9249480" y="479268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L</a:t>
            </a:r>
            <a:endParaRPr/>
          </a:p>
        </p:txBody>
      </p:sp>
      <p:sp>
        <p:nvSpPr>
          <p:cNvPr id="676" name="CustomShape 14"/>
          <p:cNvSpPr/>
          <p:nvPr/>
        </p:nvSpPr>
        <p:spPr>
          <a:xfrm>
            <a:off x="6753240" y="5218560"/>
            <a:ext cx="722520" cy="7225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7" name="TextShape 15"/>
          <p:cNvSpPr txBox="1"/>
          <p:nvPr/>
        </p:nvSpPr>
        <p:spPr>
          <a:xfrm>
            <a:off x="6907680" y="521208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678" name="CustomShape 16"/>
          <p:cNvSpPr/>
          <p:nvPr/>
        </p:nvSpPr>
        <p:spPr>
          <a:xfrm>
            <a:off x="7862040" y="5081040"/>
            <a:ext cx="722520" cy="7225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9" name="TextShape 17"/>
          <p:cNvSpPr txBox="1"/>
          <p:nvPr/>
        </p:nvSpPr>
        <p:spPr>
          <a:xfrm>
            <a:off x="7772400" y="509868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680" name="CustomShape 18"/>
          <p:cNvSpPr/>
          <p:nvPr/>
        </p:nvSpPr>
        <p:spPr>
          <a:xfrm>
            <a:off x="8961120" y="284364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1" name="TextShape 19"/>
          <p:cNvSpPr txBox="1"/>
          <p:nvPr/>
        </p:nvSpPr>
        <p:spPr>
          <a:xfrm>
            <a:off x="9115560" y="283716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682" name="CustomShape 20"/>
          <p:cNvSpPr/>
          <p:nvPr/>
        </p:nvSpPr>
        <p:spPr>
          <a:xfrm>
            <a:off x="9142200" y="374904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3" name="TextShape 21"/>
          <p:cNvSpPr txBox="1"/>
          <p:nvPr/>
        </p:nvSpPr>
        <p:spPr>
          <a:xfrm>
            <a:off x="9052560" y="376668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684" name="CustomShape 22"/>
          <p:cNvSpPr/>
          <p:nvPr/>
        </p:nvSpPr>
        <p:spPr>
          <a:xfrm>
            <a:off x="5454360" y="3621240"/>
            <a:ext cx="877680" cy="87768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5" name="CustomShape 23"/>
          <p:cNvSpPr/>
          <p:nvPr/>
        </p:nvSpPr>
        <p:spPr>
          <a:xfrm>
            <a:off x="5454360" y="362124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6" name="TextShape 24"/>
          <p:cNvSpPr txBox="1"/>
          <p:nvPr/>
        </p:nvSpPr>
        <p:spPr>
          <a:xfrm>
            <a:off x="5466960" y="372060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687" name="CustomShape 25"/>
          <p:cNvSpPr/>
          <p:nvPr/>
        </p:nvSpPr>
        <p:spPr>
          <a:xfrm flipH="1">
            <a:off x="5454720" y="362160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8" name="TextShape 26"/>
          <p:cNvSpPr txBox="1"/>
          <p:nvPr/>
        </p:nvSpPr>
        <p:spPr>
          <a:xfrm>
            <a:off x="5862960" y="368460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689" name="TextShape 27"/>
          <p:cNvSpPr txBox="1"/>
          <p:nvPr/>
        </p:nvSpPr>
        <p:spPr>
          <a:xfrm>
            <a:off x="5599440" y="4020840"/>
            <a:ext cx="823680" cy="5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ffff"/>
                </a:solidFill>
                <a:latin typeface="Times New Roman"/>
                <a:ea typeface="Arial"/>
              </a:rPr>
              <a:t>K</a:t>
            </a:r>
            <a:r>
              <a:rPr lang="en-US" sz="3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690" name="TextShape 28"/>
          <p:cNvSpPr txBox="1"/>
          <p:nvPr/>
        </p:nvSpPr>
        <p:spPr>
          <a:xfrm>
            <a:off x="5851440" y="3913200"/>
            <a:ext cx="823680" cy="63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baseline="-101000">
                <a:solidFill>
                  <a:srgbClr val="ffffff"/>
                </a:solidFill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691" name="CustomShape 29"/>
          <p:cNvSpPr/>
          <p:nvPr/>
        </p:nvSpPr>
        <p:spPr>
          <a:xfrm>
            <a:off x="9494640" y="200340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2" name="TextShape 30"/>
          <p:cNvSpPr txBox="1"/>
          <p:nvPr/>
        </p:nvSpPr>
        <p:spPr>
          <a:xfrm>
            <a:off x="9494640" y="201168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693" name="CustomShape 31"/>
          <p:cNvSpPr/>
          <p:nvPr/>
        </p:nvSpPr>
        <p:spPr>
          <a:xfrm>
            <a:off x="8971560" y="200988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4" name="TextShape 32"/>
          <p:cNvSpPr txBox="1"/>
          <p:nvPr/>
        </p:nvSpPr>
        <p:spPr>
          <a:xfrm>
            <a:off x="8929080" y="199224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695" name="TextShape 33"/>
          <p:cNvSpPr txBox="1"/>
          <p:nvPr/>
        </p:nvSpPr>
        <p:spPr>
          <a:xfrm>
            <a:off x="9129600" y="2003400"/>
            <a:ext cx="36504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696" name="TextShape 34"/>
          <p:cNvSpPr txBox="1"/>
          <p:nvPr/>
        </p:nvSpPr>
        <p:spPr>
          <a:xfrm>
            <a:off x="9532080" y="1982160"/>
            <a:ext cx="54792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697" name="CustomShape 35"/>
          <p:cNvSpPr/>
          <p:nvPr/>
        </p:nvSpPr>
        <p:spPr>
          <a:xfrm>
            <a:off x="5509080" y="4674600"/>
            <a:ext cx="576000" cy="576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8" name="CustomShape 36"/>
          <p:cNvSpPr/>
          <p:nvPr/>
        </p:nvSpPr>
        <p:spPr>
          <a:xfrm>
            <a:off x="5509080" y="467496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9" name="CustomShape 37"/>
          <p:cNvSpPr/>
          <p:nvPr/>
        </p:nvSpPr>
        <p:spPr>
          <a:xfrm flipH="1">
            <a:off x="5531760" y="467496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0" name="TextShape 38"/>
          <p:cNvSpPr txBox="1"/>
          <p:nvPr/>
        </p:nvSpPr>
        <p:spPr>
          <a:xfrm>
            <a:off x="5495760" y="4668840"/>
            <a:ext cx="43452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701" name="TextShape 39"/>
          <p:cNvSpPr txBox="1"/>
          <p:nvPr/>
        </p:nvSpPr>
        <p:spPr>
          <a:xfrm>
            <a:off x="5771880" y="4641840"/>
            <a:ext cx="445680" cy="38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702" name="TextShape 40"/>
          <p:cNvSpPr txBox="1"/>
          <p:nvPr/>
        </p:nvSpPr>
        <p:spPr>
          <a:xfrm>
            <a:off x="5637600" y="4882320"/>
            <a:ext cx="54792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703" name="CustomShape 41"/>
          <p:cNvSpPr/>
          <p:nvPr/>
        </p:nvSpPr>
        <p:spPr>
          <a:xfrm>
            <a:off x="5509440" y="5358960"/>
            <a:ext cx="576000" cy="576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4" name="CustomShape 42"/>
          <p:cNvSpPr/>
          <p:nvPr/>
        </p:nvSpPr>
        <p:spPr>
          <a:xfrm>
            <a:off x="5509440" y="535932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5" name="CustomShape 43"/>
          <p:cNvSpPr/>
          <p:nvPr/>
        </p:nvSpPr>
        <p:spPr>
          <a:xfrm flipH="1">
            <a:off x="5532120" y="535932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6" name="TextShape 44"/>
          <p:cNvSpPr txBox="1"/>
          <p:nvPr/>
        </p:nvSpPr>
        <p:spPr>
          <a:xfrm>
            <a:off x="5424120" y="5353200"/>
            <a:ext cx="43452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Symbol"/>
                <a:ea typeface="Symbol"/>
              </a:rPr>
              <a:t>`</a:t>
            </a:r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707" name="TextShape 45"/>
          <p:cNvSpPr txBox="1"/>
          <p:nvPr/>
        </p:nvSpPr>
        <p:spPr>
          <a:xfrm>
            <a:off x="5772240" y="5326200"/>
            <a:ext cx="445680" cy="38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708" name="TextShape 46"/>
          <p:cNvSpPr txBox="1"/>
          <p:nvPr/>
        </p:nvSpPr>
        <p:spPr>
          <a:xfrm>
            <a:off x="5504040" y="5576040"/>
            <a:ext cx="509760" cy="42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709" name="TextShape 47"/>
          <p:cNvSpPr txBox="1"/>
          <p:nvPr/>
        </p:nvSpPr>
        <p:spPr>
          <a:xfrm>
            <a:off x="4366800" y="5962680"/>
            <a:ext cx="557784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00"/>
                </a:solidFill>
                <a:latin typeface="Times New Roman"/>
              </a:rPr>
              <a:t>Deposit about 1/3 of energy</a:t>
            </a:r>
            <a:endParaRPr/>
          </a:p>
        </p:txBody>
      </p:sp>
      <p:sp>
        <p:nvSpPr>
          <p:cNvPr id="710" name="CustomShape 48"/>
          <p:cNvSpPr/>
          <p:nvPr/>
        </p:nvSpPr>
        <p:spPr>
          <a:xfrm>
            <a:off x="374760" y="2246400"/>
            <a:ext cx="2094120" cy="20941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1" name="CustomShape 49"/>
          <p:cNvSpPr/>
          <p:nvPr/>
        </p:nvSpPr>
        <p:spPr>
          <a:xfrm>
            <a:off x="374760" y="2246400"/>
            <a:ext cx="2094120" cy="2094120"/>
          </a:xfrm>
          <a:prstGeom prst="pie">
            <a:avLst>
              <a:gd name="adj1" fmla="val -90"/>
              <a:gd name="adj2" fmla="val 89"/>
            </a:avLst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2" name="TextShape 50"/>
          <p:cNvSpPr txBox="1"/>
          <p:nvPr/>
        </p:nvSpPr>
        <p:spPr>
          <a:xfrm>
            <a:off x="615960" y="223272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713" name="TextShape 51"/>
          <p:cNvSpPr txBox="1"/>
          <p:nvPr/>
        </p:nvSpPr>
        <p:spPr>
          <a:xfrm>
            <a:off x="1443960" y="223308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714" name="TextShape 52"/>
          <p:cNvSpPr txBox="1"/>
          <p:nvPr/>
        </p:nvSpPr>
        <p:spPr>
          <a:xfrm>
            <a:off x="1157760" y="3510000"/>
            <a:ext cx="77076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solidFill>
                  <a:srgbClr val="ffffff"/>
                </a:solidFill>
                <a:latin typeface="Times New Roman"/>
                <a:ea typeface="Arial"/>
              </a:rPr>
              <a:t>π</a:t>
            </a:r>
            <a:r>
              <a:rPr lang="en-US" sz="5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715" name="CustomShape 53"/>
          <p:cNvSpPr/>
          <p:nvPr/>
        </p:nvSpPr>
        <p:spPr>
          <a:xfrm>
            <a:off x="2891520" y="2496240"/>
            <a:ext cx="612720" cy="6127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6" name="CustomShape 54"/>
          <p:cNvSpPr/>
          <p:nvPr/>
        </p:nvSpPr>
        <p:spPr>
          <a:xfrm>
            <a:off x="2891520" y="249624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7" name="CustomShape 55"/>
          <p:cNvSpPr/>
          <p:nvPr/>
        </p:nvSpPr>
        <p:spPr>
          <a:xfrm flipH="1">
            <a:off x="2891880" y="249660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8" name="TextShape 56"/>
          <p:cNvSpPr txBox="1"/>
          <p:nvPr/>
        </p:nvSpPr>
        <p:spPr>
          <a:xfrm>
            <a:off x="2886480" y="260640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719" name="TextShape 57"/>
          <p:cNvSpPr txBox="1"/>
          <p:nvPr/>
        </p:nvSpPr>
        <p:spPr>
          <a:xfrm>
            <a:off x="3174840" y="260640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720" name="CustomShape 58"/>
          <p:cNvSpPr/>
          <p:nvPr/>
        </p:nvSpPr>
        <p:spPr>
          <a:xfrm>
            <a:off x="2871360" y="250668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1" name="CustomShape 59"/>
          <p:cNvSpPr/>
          <p:nvPr/>
        </p:nvSpPr>
        <p:spPr>
          <a:xfrm flipH="1">
            <a:off x="2892960" y="249804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2" name="CustomShape 60"/>
          <p:cNvSpPr/>
          <p:nvPr/>
        </p:nvSpPr>
        <p:spPr>
          <a:xfrm flipV="1">
            <a:off x="2871360" y="249840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3" name="CustomShape 61"/>
          <p:cNvSpPr/>
          <p:nvPr/>
        </p:nvSpPr>
        <p:spPr>
          <a:xfrm flipH="1" flipV="1">
            <a:off x="2892960" y="250704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4" name="TextShape 62"/>
          <p:cNvSpPr txBox="1"/>
          <p:nvPr/>
        </p:nvSpPr>
        <p:spPr>
          <a:xfrm>
            <a:off x="2942640" y="247644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725" name="TextShape 63"/>
          <p:cNvSpPr txBox="1"/>
          <p:nvPr/>
        </p:nvSpPr>
        <p:spPr>
          <a:xfrm>
            <a:off x="3267000" y="251244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726" name="TextShape 64"/>
          <p:cNvSpPr txBox="1"/>
          <p:nvPr/>
        </p:nvSpPr>
        <p:spPr>
          <a:xfrm>
            <a:off x="3231360" y="276444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727" name="TextShape 65"/>
          <p:cNvSpPr txBox="1"/>
          <p:nvPr/>
        </p:nvSpPr>
        <p:spPr>
          <a:xfrm>
            <a:off x="2943360" y="276444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728" name="TextShape 66"/>
          <p:cNvSpPr txBox="1"/>
          <p:nvPr/>
        </p:nvSpPr>
        <p:spPr>
          <a:xfrm>
            <a:off x="2947680" y="2567520"/>
            <a:ext cx="823680" cy="5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ffff"/>
                </a:solidFill>
                <a:latin typeface="Times New Roman"/>
                <a:ea typeface="Arial"/>
              </a:rPr>
              <a:t>K</a:t>
            </a:r>
            <a:r>
              <a:rPr lang="en-US" sz="3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729" name="TextShape 67"/>
          <p:cNvSpPr txBox="1"/>
          <p:nvPr/>
        </p:nvSpPr>
        <p:spPr>
          <a:xfrm>
            <a:off x="3199680" y="2459880"/>
            <a:ext cx="823680" cy="63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baseline="-101000">
                <a:solidFill>
                  <a:srgbClr val="ffffff"/>
                </a:solidFill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730" name="TextShape 68"/>
          <p:cNvSpPr txBox="1"/>
          <p:nvPr/>
        </p:nvSpPr>
        <p:spPr>
          <a:xfrm>
            <a:off x="91440" y="4443840"/>
            <a:ext cx="411480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00"/>
                </a:solidFill>
                <a:latin typeface="Times New Roman"/>
              </a:rPr>
              <a:t>Deposit 100% of energy</a:t>
            </a:r>
            <a:endParaRPr/>
          </a:p>
        </p:txBody>
      </p:sp>
      <p:sp>
        <p:nvSpPr>
          <p:cNvPr id="731" name="CustomShape 69"/>
          <p:cNvSpPr/>
          <p:nvPr/>
        </p:nvSpPr>
        <p:spPr>
          <a:xfrm flipH="1">
            <a:off x="2909520" y="337500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32" name="TextShape 70"/>
          <p:cNvSpPr txBox="1"/>
          <p:nvPr/>
        </p:nvSpPr>
        <p:spPr>
          <a:xfrm>
            <a:off x="3092400" y="3339000"/>
            <a:ext cx="27432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733" name="CustomShape 71"/>
          <p:cNvSpPr/>
          <p:nvPr/>
        </p:nvSpPr>
        <p:spPr>
          <a:xfrm>
            <a:off x="2909520" y="337500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34" name="TextShape 72"/>
          <p:cNvSpPr txBox="1"/>
          <p:nvPr/>
        </p:nvSpPr>
        <p:spPr>
          <a:xfrm>
            <a:off x="3093120" y="3507840"/>
            <a:ext cx="2736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735" name="TextShape 73"/>
          <p:cNvSpPr txBox="1"/>
          <p:nvPr/>
        </p:nvSpPr>
        <p:spPr>
          <a:xfrm>
            <a:off x="2715120" y="3406680"/>
            <a:ext cx="54792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736" name="CustomShape 74"/>
          <p:cNvSpPr/>
          <p:nvPr/>
        </p:nvSpPr>
        <p:spPr>
          <a:xfrm flipH="1">
            <a:off x="2885400" y="395280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37" name="CustomShape 75"/>
          <p:cNvSpPr/>
          <p:nvPr/>
        </p:nvSpPr>
        <p:spPr>
          <a:xfrm>
            <a:off x="2885040" y="395820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38" name="TextShape 76"/>
          <p:cNvSpPr txBox="1"/>
          <p:nvPr/>
        </p:nvSpPr>
        <p:spPr>
          <a:xfrm>
            <a:off x="3043440" y="3929400"/>
            <a:ext cx="38376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739" name="TextShape 77"/>
          <p:cNvSpPr txBox="1"/>
          <p:nvPr/>
        </p:nvSpPr>
        <p:spPr>
          <a:xfrm>
            <a:off x="3043800" y="410976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740" name="TextShape 78"/>
          <p:cNvSpPr txBox="1"/>
          <p:nvPr/>
        </p:nvSpPr>
        <p:spPr>
          <a:xfrm>
            <a:off x="2792880" y="4006800"/>
            <a:ext cx="36504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741" name="TextShape 79"/>
          <p:cNvSpPr txBox="1"/>
          <p:nvPr/>
        </p:nvSpPr>
        <p:spPr>
          <a:xfrm>
            <a:off x="88200" y="4971960"/>
            <a:ext cx="4065480" cy="51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ff"/>
                </a:solidFill>
                <a:latin typeface="Times New Roman"/>
              </a:rPr>
              <a:t>35% of energy in event</a:t>
            </a:r>
            <a:endParaRPr/>
          </a:p>
        </p:txBody>
      </p:sp>
      <p:sp>
        <p:nvSpPr>
          <p:cNvPr id="742" name="TextShape 80"/>
          <p:cNvSpPr txBox="1"/>
          <p:nvPr/>
        </p:nvSpPr>
        <p:spPr>
          <a:xfrm>
            <a:off x="5303520" y="6476760"/>
            <a:ext cx="4065480" cy="51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ff"/>
                </a:solidFill>
                <a:latin typeface="Times New Roman"/>
              </a:rPr>
              <a:t>65% of energy in event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TextShape 1"/>
          <p:cNvSpPr txBox="1"/>
          <p:nvPr/>
        </p:nvSpPr>
        <p:spPr>
          <a:xfrm>
            <a:off x="0" y="1589760"/>
            <a:ext cx="1008000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3500">
                <a:solidFill>
                  <a:srgbClr val="ff0000"/>
                </a:solidFill>
                <a:latin typeface="Arial"/>
              </a:rPr>
              <a:t>How can we measure &lt;E</a:t>
            </a:r>
            <a:r>
              <a:rPr b="1" lang="en-US" sz="3500" baseline="-101000">
                <a:solidFill>
                  <a:srgbClr val="ff0000"/>
                </a:solidFill>
                <a:latin typeface="Arial"/>
              </a:rPr>
              <a:t>T</a:t>
            </a:r>
            <a:r>
              <a:rPr b="1" lang="en-US" sz="3500">
                <a:solidFill>
                  <a:srgbClr val="ff0000"/>
                </a:solidFill>
                <a:latin typeface="Arial"/>
              </a:rPr>
              <a:t>&gt; in Pb-Pb collisions</a:t>
            </a:r>
            <a:r>
              <a:rPr b="1" lang="en-US" sz="3500">
                <a:solidFill>
                  <a:srgbClr val="ff000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744" name="TextShape 2"/>
          <p:cNvSpPr txBox="1"/>
          <p:nvPr/>
        </p:nvSpPr>
        <p:spPr>
          <a:xfrm>
            <a:off x="1097280" y="2949120"/>
            <a:ext cx="8778240" cy="192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SzPct val="45000"/>
              <a:buFont typeface="StarSymbol"/>
              <a:buChar char=""/>
            </a:pPr>
            <a:r>
              <a:rPr lang="en-US" sz="3500">
                <a:latin typeface="Times New Roman"/>
              </a:rPr>
              <a:t>Tracking detectors are really good!</a:t>
            </a: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502560" y="158040"/>
            <a:ext cx="9070920" cy="743400"/>
          </a:xfrm>
          <a:prstGeom prst="rect">
            <a:avLst/>
          </a:prstGeom>
          <a:noFill/>
          <a:ln>
            <a:noFill/>
          </a:ln>
        </p:spPr>
        <p:txBody>
          <a:bodyPr lIns="0" rIns="0" tIns="116640" bIns="0" anchor="ctr"/>
          <a:p>
            <a:pPr algn="ctr">
              <a:lnSpc>
                <a:spcPct val="86000"/>
              </a:lnSpc>
            </a:pPr>
            <a:r>
              <a:rPr lang="en-US" sz="4400">
                <a:solidFill>
                  <a:srgbClr val="000080"/>
                </a:solidFill>
                <a:latin typeface="Arial"/>
              </a:rPr>
              <a:t>Phase diagram of nuclear matter</a:t>
            </a:r>
            <a:endParaRPr/>
          </a:p>
        </p:txBody>
      </p:sp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420480" y="1542600"/>
            <a:ext cx="9144000" cy="4462200"/>
          </a:xfrm>
          <a:prstGeom prst="rect">
            <a:avLst/>
          </a:prstGeom>
          <a:ln>
            <a:noFill/>
          </a:ln>
        </p:spPr>
      </p:pic>
      <p:pic>
        <p:nvPicPr>
          <p:cNvPr id="172" name="" descr=""/>
          <p:cNvPicPr/>
          <p:nvPr/>
        </p:nvPicPr>
        <p:blipFill>
          <a:blip r:embed="rId2"/>
          <a:stretch/>
        </p:blipFill>
        <p:spPr>
          <a:xfrm>
            <a:off x="2670840" y="3682440"/>
            <a:ext cx="1371600" cy="1033200"/>
          </a:xfrm>
          <a:prstGeom prst="rect">
            <a:avLst/>
          </a:prstGeom>
          <a:ln>
            <a:noFill/>
          </a:ln>
        </p:spPr>
      </p:pic>
      <p:pic>
        <p:nvPicPr>
          <p:cNvPr id="173" name="" descr=""/>
          <p:cNvPicPr/>
          <p:nvPr/>
        </p:nvPicPr>
        <p:blipFill>
          <a:blip r:embed="rId3"/>
          <a:stretch/>
        </p:blipFill>
        <p:spPr>
          <a:xfrm>
            <a:off x="2788560" y="1396440"/>
            <a:ext cx="1554480" cy="1170360"/>
          </a:xfrm>
          <a:prstGeom prst="rect">
            <a:avLst/>
          </a:prstGeom>
          <a:ln>
            <a:noFill/>
          </a:ln>
        </p:spPr>
      </p:pic>
      <p:sp>
        <p:nvSpPr>
          <p:cNvPr id="174" name="TextShape 2"/>
          <p:cNvSpPr txBox="1"/>
          <p:nvPr/>
        </p:nvSpPr>
        <p:spPr>
          <a:xfrm>
            <a:off x="1855440" y="2478240"/>
            <a:ext cx="3450600" cy="44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500">
                <a:solidFill>
                  <a:srgbClr val="800000"/>
                </a:solidFill>
                <a:latin typeface="Times New Roman"/>
              </a:rPr>
              <a:t>Quark Gluon Plasma</a:t>
            </a:r>
            <a:endParaRPr/>
          </a:p>
        </p:txBody>
      </p:sp>
      <p:pic>
        <p:nvPicPr>
          <p:cNvPr id="175" name="" descr=""/>
          <p:cNvPicPr/>
          <p:nvPr/>
        </p:nvPicPr>
        <p:blipFill>
          <a:blip r:embed="rId4"/>
          <a:stretch/>
        </p:blipFill>
        <p:spPr>
          <a:xfrm>
            <a:off x="8732160" y="4139640"/>
            <a:ext cx="640080" cy="585360"/>
          </a:xfrm>
          <a:prstGeom prst="rect">
            <a:avLst/>
          </a:prstGeom>
          <a:ln>
            <a:noFill/>
          </a:ln>
        </p:spPr>
      </p:pic>
      <p:sp>
        <p:nvSpPr>
          <p:cNvPr id="176" name="TextShape 3"/>
          <p:cNvSpPr txBox="1"/>
          <p:nvPr/>
        </p:nvSpPr>
        <p:spPr>
          <a:xfrm>
            <a:off x="7377840" y="4707720"/>
            <a:ext cx="2452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Core of neutron stars?</a:t>
            </a:r>
            <a:endParaRPr/>
          </a:p>
        </p:txBody>
      </p:sp>
      <p:pic>
        <p:nvPicPr>
          <p:cNvPr id="177" name="" descr=""/>
          <p:cNvPicPr/>
          <p:nvPr/>
        </p:nvPicPr>
        <p:blipFill>
          <a:blip r:embed="rId5"/>
          <a:stretch/>
        </p:blipFill>
        <p:spPr>
          <a:xfrm>
            <a:off x="4114440" y="4343040"/>
            <a:ext cx="548640" cy="548640"/>
          </a:xfrm>
          <a:prstGeom prst="rect">
            <a:avLst/>
          </a:prstGeom>
          <a:ln>
            <a:noFill/>
          </a:ln>
        </p:spPr>
      </p:pic>
      <p:sp>
        <p:nvSpPr>
          <p:cNvPr id="178" name="TextShape 4"/>
          <p:cNvSpPr txBox="1"/>
          <p:nvPr/>
        </p:nvSpPr>
        <p:spPr>
          <a:xfrm>
            <a:off x="228240" y="6099840"/>
            <a:ext cx="9601200" cy="103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200">
                <a:solidFill>
                  <a:srgbClr val="800000"/>
                </a:solidFill>
                <a:latin typeface="Arial"/>
              </a:rPr>
              <a:t>Quark Gluon Plasma</a:t>
            </a:r>
            <a:r>
              <a:rPr lang="en-US" sz="2200">
                <a:latin typeface="Arial"/>
              </a:rPr>
              <a:t> – a </a:t>
            </a:r>
            <a:r>
              <a:rPr i="1" lang="en-US" sz="2200">
                <a:latin typeface="Arial"/>
              </a:rPr>
              <a:t>liquid</a:t>
            </a:r>
            <a:r>
              <a:rPr lang="en-US" sz="2200">
                <a:latin typeface="Arial"/>
              </a:rPr>
              <a:t> of quarks and gluons created at temperatures above ~170 MeV (2</a:t>
            </a:r>
            <a:r>
              <a:rPr lang="en-US" sz="2200">
                <a:latin typeface="Arial"/>
                <a:ea typeface="Arial"/>
              </a:rPr>
              <a:t>·</a:t>
            </a:r>
            <a:r>
              <a:rPr lang="en-US" sz="2200">
                <a:latin typeface="Arial"/>
              </a:rPr>
              <a:t>10</a:t>
            </a:r>
            <a:r>
              <a:rPr lang="en-US" sz="2200" baseline="101000">
                <a:latin typeface="Arial"/>
              </a:rPr>
              <a:t>12</a:t>
            </a:r>
            <a:r>
              <a:rPr lang="en-US" sz="2200">
                <a:latin typeface="Arial"/>
              </a:rPr>
              <a:t>K) – over a million times hotter than the core of the sun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Methods for measuring E</a:t>
            </a:r>
            <a:r>
              <a:rPr lang="en-US" sz="4400" baseline="-101000">
                <a:latin typeface="Arial"/>
              </a:rPr>
              <a:t>T</a:t>
            </a:r>
            <a:endParaRPr/>
          </a:p>
        </p:txBody>
      </p:sp>
      <p:sp>
        <p:nvSpPr>
          <p:cNvPr id="746" name="TextShape 2"/>
          <p:cNvSpPr txBox="1"/>
          <p:nvPr/>
        </p:nvSpPr>
        <p:spPr>
          <a:xfrm>
            <a:off x="504000" y="1769040"/>
            <a:ext cx="887004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CMS:  Tracking + electromagnetic calorimeter + hadronic calorimeter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PHENIX:  Electromagnetic calorimeter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STAR:  Tracking + Electromagnetic calorimeter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ALICE:  Tracking</a:t>
            </a:r>
            <a:r>
              <a:rPr lang="en-US" sz="3200">
                <a:solidFill>
                  <a:srgbClr val="0000ff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747" name="TextShape 3"/>
          <p:cNvSpPr txBox="1"/>
          <p:nvPr/>
        </p:nvSpPr>
        <p:spPr>
          <a:xfrm>
            <a:off x="457200" y="6311520"/>
            <a:ext cx="8503920" cy="729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ff"/>
                </a:solidFill>
                <a:latin typeface="Arial"/>
              </a:rPr>
              <a:t>*Other methods tried – focusing on this one here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TextShape 1"/>
          <p:cNvSpPr txBox="1"/>
          <p:nvPr/>
        </p:nvSpPr>
        <p:spPr>
          <a:xfrm>
            <a:off x="504000" y="157320"/>
            <a:ext cx="9071640" cy="848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CMS</a:t>
            </a:r>
            <a:endParaRPr/>
          </a:p>
        </p:txBody>
      </p:sp>
      <p:sp>
        <p:nvSpPr>
          <p:cNvPr id="749" name="TextShape 2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Scale:  diameter in inches = </a:t>
            </a:r>
            <a:r>
              <a:rPr lang="en-US">
                <a:latin typeface="Arial"/>
                <a:ea typeface="Arial"/>
              </a:rPr>
              <a:t>√</a:t>
            </a:r>
            <a:r>
              <a:rPr lang="en-US">
                <a:latin typeface="Arial"/>
              </a:rPr>
              <a:t>fraction * 5</a:t>
            </a:r>
            <a:endParaRPr/>
          </a:p>
        </p:txBody>
      </p:sp>
      <p:sp>
        <p:nvSpPr>
          <p:cNvPr id="750" name="CustomShape 3"/>
          <p:cNvSpPr/>
          <p:nvPr/>
        </p:nvSpPr>
        <p:spPr>
          <a:xfrm>
            <a:off x="557640" y="214560"/>
            <a:ext cx="2094120" cy="20941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51" name="CustomShape 4"/>
          <p:cNvSpPr/>
          <p:nvPr/>
        </p:nvSpPr>
        <p:spPr>
          <a:xfrm>
            <a:off x="557640" y="214560"/>
            <a:ext cx="2094120" cy="2094120"/>
          </a:xfrm>
          <a:prstGeom prst="pie">
            <a:avLst>
              <a:gd name="adj1" fmla="val -90"/>
              <a:gd name="adj2" fmla="val 89"/>
            </a:avLst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52" name="TextShape 5"/>
          <p:cNvSpPr txBox="1"/>
          <p:nvPr/>
        </p:nvSpPr>
        <p:spPr>
          <a:xfrm>
            <a:off x="798840" y="20088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753" name="TextShape 6"/>
          <p:cNvSpPr txBox="1"/>
          <p:nvPr/>
        </p:nvSpPr>
        <p:spPr>
          <a:xfrm>
            <a:off x="1626840" y="20124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754" name="TextShape 7"/>
          <p:cNvSpPr txBox="1"/>
          <p:nvPr/>
        </p:nvSpPr>
        <p:spPr>
          <a:xfrm>
            <a:off x="1340640" y="1478160"/>
            <a:ext cx="77076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solidFill>
                  <a:srgbClr val="ffffff"/>
                </a:solidFill>
                <a:latin typeface="Times New Roman"/>
                <a:ea typeface="Arial"/>
              </a:rPr>
              <a:t>π</a:t>
            </a:r>
            <a:r>
              <a:rPr lang="en-US" sz="5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755" name="CustomShape 8"/>
          <p:cNvSpPr/>
          <p:nvPr/>
        </p:nvSpPr>
        <p:spPr>
          <a:xfrm>
            <a:off x="3074400" y="464400"/>
            <a:ext cx="612720" cy="6127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56" name="CustomShape 9"/>
          <p:cNvSpPr/>
          <p:nvPr/>
        </p:nvSpPr>
        <p:spPr>
          <a:xfrm>
            <a:off x="3074400" y="46440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57" name="CustomShape 10"/>
          <p:cNvSpPr/>
          <p:nvPr/>
        </p:nvSpPr>
        <p:spPr>
          <a:xfrm flipH="1">
            <a:off x="3074760" y="46476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58" name="TextShape 11"/>
          <p:cNvSpPr txBox="1"/>
          <p:nvPr/>
        </p:nvSpPr>
        <p:spPr>
          <a:xfrm>
            <a:off x="3069360" y="57456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759" name="TextShape 12"/>
          <p:cNvSpPr txBox="1"/>
          <p:nvPr/>
        </p:nvSpPr>
        <p:spPr>
          <a:xfrm>
            <a:off x="3357720" y="57456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760" name="CustomShape 13"/>
          <p:cNvSpPr/>
          <p:nvPr/>
        </p:nvSpPr>
        <p:spPr>
          <a:xfrm>
            <a:off x="3054240" y="47484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61" name="CustomShape 14"/>
          <p:cNvSpPr/>
          <p:nvPr/>
        </p:nvSpPr>
        <p:spPr>
          <a:xfrm flipH="1">
            <a:off x="3075840" y="46620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62" name="CustomShape 15"/>
          <p:cNvSpPr/>
          <p:nvPr/>
        </p:nvSpPr>
        <p:spPr>
          <a:xfrm flipV="1">
            <a:off x="3054240" y="46656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63" name="CustomShape 16"/>
          <p:cNvSpPr/>
          <p:nvPr/>
        </p:nvSpPr>
        <p:spPr>
          <a:xfrm flipH="1" flipV="1">
            <a:off x="3075840" y="47520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64" name="TextShape 17"/>
          <p:cNvSpPr txBox="1"/>
          <p:nvPr/>
        </p:nvSpPr>
        <p:spPr>
          <a:xfrm>
            <a:off x="3125520" y="44460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765" name="TextShape 18"/>
          <p:cNvSpPr txBox="1"/>
          <p:nvPr/>
        </p:nvSpPr>
        <p:spPr>
          <a:xfrm>
            <a:off x="3449880" y="48060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766" name="TextShape 19"/>
          <p:cNvSpPr txBox="1"/>
          <p:nvPr/>
        </p:nvSpPr>
        <p:spPr>
          <a:xfrm>
            <a:off x="3414240" y="73260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767" name="TextShape 20"/>
          <p:cNvSpPr txBox="1"/>
          <p:nvPr/>
        </p:nvSpPr>
        <p:spPr>
          <a:xfrm>
            <a:off x="3126240" y="73260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768" name="TextShape 21"/>
          <p:cNvSpPr txBox="1"/>
          <p:nvPr/>
        </p:nvSpPr>
        <p:spPr>
          <a:xfrm>
            <a:off x="3130560" y="535680"/>
            <a:ext cx="823680" cy="5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ffff"/>
                </a:solidFill>
                <a:latin typeface="Times New Roman"/>
                <a:ea typeface="Arial"/>
              </a:rPr>
              <a:t>K</a:t>
            </a:r>
            <a:r>
              <a:rPr lang="en-US" sz="3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769" name="TextShape 22"/>
          <p:cNvSpPr txBox="1"/>
          <p:nvPr/>
        </p:nvSpPr>
        <p:spPr>
          <a:xfrm>
            <a:off x="3382560" y="428040"/>
            <a:ext cx="823680" cy="63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baseline="-101000">
                <a:solidFill>
                  <a:srgbClr val="ffffff"/>
                </a:solidFill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770" name="TextShape 23"/>
          <p:cNvSpPr txBox="1"/>
          <p:nvPr/>
        </p:nvSpPr>
        <p:spPr>
          <a:xfrm>
            <a:off x="274320" y="2412000"/>
            <a:ext cx="320040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ff"/>
                </a:solidFill>
                <a:latin typeface="Times New Roman"/>
              </a:rPr>
              <a:t>24% as a </a:t>
            </a:r>
            <a:r>
              <a:rPr b="1" lang="en-US" sz="3000">
                <a:solidFill>
                  <a:srgbClr val="0000ff"/>
                </a:solidFill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771" name="CustomShape 24"/>
          <p:cNvSpPr/>
          <p:nvPr/>
        </p:nvSpPr>
        <p:spPr>
          <a:xfrm flipH="1">
            <a:off x="3092400" y="134316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72" name="TextShape 25"/>
          <p:cNvSpPr txBox="1"/>
          <p:nvPr/>
        </p:nvSpPr>
        <p:spPr>
          <a:xfrm>
            <a:off x="3275280" y="1307160"/>
            <a:ext cx="27432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773" name="CustomShape 26"/>
          <p:cNvSpPr/>
          <p:nvPr/>
        </p:nvSpPr>
        <p:spPr>
          <a:xfrm>
            <a:off x="3092400" y="134316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74" name="TextShape 27"/>
          <p:cNvSpPr txBox="1"/>
          <p:nvPr/>
        </p:nvSpPr>
        <p:spPr>
          <a:xfrm>
            <a:off x="3276000" y="1476000"/>
            <a:ext cx="2736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775" name="TextShape 28"/>
          <p:cNvSpPr txBox="1"/>
          <p:nvPr/>
        </p:nvSpPr>
        <p:spPr>
          <a:xfrm>
            <a:off x="2898000" y="1374840"/>
            <a:ext cx="54792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776" name="CustomShape 29"/>
          <p:cNvSpPr/>
          <p:nvPr/>
        </p:nvSpPr>
        <p:spPr>
          <a:xfrm flipH="1">
            <a:off x="3068280" y="192096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77" name="CustomShape 30"/>
          <p:cNvSpPr/>
          <p:nvPr/>
        </p:nvSpPr>
        <p:spPr>
          <a:xfrm>
            <a:off x="3067920" y="192636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78" name="TextShape 31"/>
          <p:cNvSpPr txBox="1"/>
          <p:nvPr/>
        </p:nvSpPr>
        <p:spPr>
          <a:xfrm>
            <a:off x="3226320" y="1897560"/>
            <a:ext cx="38376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779" name="TextShape 32"/>
          <p:cNvSpPr txBox="1"/>
          <p:nvPr/>
        </p:nvSpPr>
        <p:spPr>
          <a:xfrm>
            <a:off x="3226680" y="207792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780" name="TextShape 33"/>
          <p:cNvSpPr txBox="1"/>
          <p:nvPr/>
        </p:nvSpPr>
        <p:spPr>
          <a:xfrm>
            <a:off x="2975760" y="1974960"/>
            <a:ext cx="36504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781" name="CustomShape 34"/>
          <p:cNvSpPr/>
          <p:nvPr/>
        </p:nvSpPr>
        <p:spPr>
          <a:xfrm>
            <a:off x="2183760" y="377640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82" name="TextShape 35"/>
          <p:cNvSpPr txBox="1"/>
          <p:nvPr/>
        </p:nvSpPr>
        <p:spPr>
          <a:xfrm>
            <a:off x="2183760" y="388800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783" name="TextShape 36"/>
          <p:cNvSpPr txBox="1"/>
          <p:nvPr/>
        </p:nvSpPr>
        <p:spPr>
          <a:xfrm>
            <a:off x="2627640" y="381420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L</a:t>
            </a:r>
            <a:endParaRPr/>
          </a:p>
        </p:txBody>
      </p:sp>
      <p:sp>
        <p:nvSpPr>
          <p:cNvPr id="784" name="CustomShape 37"/>
          <p:cNvSpPr/>
          <p:nvPr/>
        </p:nvSpPr>
        <p:spPr>
          <a:xfrm>
            <a:off x="535320" y="439560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85" name="TextShape 38"/>
          <p:cNvSpPr txBox="1"/>
          <p:nvPr/>
        </p:nvSpPr>
        <p:spPr>
          <a:xfrm>
            <a:off x="689760" y="438912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786" name="CustomShape 39"/>
          <p:cNvSpPr/>
          <p:nvPr/>
        </p:nvSpPr>
        <p:spPr>
          <a:xfrm>
            <a:off x="1461240" y="436716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87" name="TextShape 40"/>
          <p:cNvSpPr txBox="1"/>
          <p:nvPr/>
        </p:nvSpPr>
        <p:spPr>
          <a:xfrm>
            <a:off x="1371600" y="438480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788" name="CustomShape 41"/>
          <p:cNvSpPr/>
          <p:nvPr/>
        </p:nvSpPr>
        <p:spPr>
          <a:xfrm>
            <a:off x="1426320" y="377028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89" name="TextShape 42"/>
          <p:cNvSpPr txBox="1"/>
          <p:nvPr/>
        </p:nvSpPr>
        <p:spPr>
          <a:xfrm>
            <a:off x="1426320" y="377856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790" name="CustomShape 43"/>
          <p:cNvSpPr/>
          <p:nvPr/>
        </p:nvSpPr>
        <p:spPr>
          <a:xfrm>
            <a:off x="903240" y="377676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91" name="TextShape 44"/>
          <p:cNvSpPr txBox="1"/>
          <p:nvPr/>
        </p:nvSpPr>
        <p:spPr>
          <a:xfrm>
            <a:off x="860760" y="375912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792" name="TextShape 45"/>
          <p:cNvSpPr txBox="1"/>
          <p:nvPr/>
        </p:nvSpPr>
        <p:spPr>
          <a:xfrm>
            <a:off x="1061280" y="3770280"/>
            <a:ext cx="36504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793" name="TextShape 46"/>
          <p:cNvSpPr txBox="1"/>
          <p:nvPr/>
        </p:nvSpPr>
        <p:spPr>
          <a:xfrm>
            <a:off x="1463760" y="3749040"/>
            <a:ext cx="54792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794" name="TextShape 47"/>
          <p:cNvSpPr txBox="1"/>
          <p:nvPr/>
        </p:nvSpPr>
        <p:spPr>
          <a:xfrm>
            <a:off x="805320" y="5188680"/>
            <a:ext cx="2852280" cy="937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ff"/>
                </a:solidFill>
                <a:latin typeface="Times New Roman"/>
              </a:rPr>
              <a:t>11% as a neutral hadron</a:t>
            </a:r>
            <a:endParaRPr/>
          </a:p>
        </p:txBody>
      </p:sp>
      <p:sp>
        <p:nvSpPr>
          <p:cNvPr id="795" name="CustomShape 48"/>
          <p:cNvSpPr/>
          <p:nvPr/>
        </p:nvSpPr>
        <p:spPr>
          <a:xfrm>
            <a:off x="5533200" y="548640"/>
            <a:ext cx="2094120" cy="20941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96" name="TextShape 49"/>
          <p:cNvSpPr txBox="1"/>
          <p:nvPr/>
        </p:nvSpPr>
        <p:spPr>
          <a:xfrm>
            <a:off x="6095160" y="78660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797" name="CustomShape 50"/>
          <p:cNvSpPr/>
          <p:nvPr/>
        </p:nvSpPr>
        <p:spPr>
          <a:xfrm>
            <a:off x="7819200" y="548640"/>
            <a:ext cx="2094120" cy="20941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98" name="TextShape 51"/>
          <p:cNvSpPr txBox="1"/>
          <p:nvPr/>
        </p:nvSpPr>
        <p:spPr>
          <a:xfrm>
            <a:off x="8381160" y="73152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799" name="CustomShape 52"/>
          <p:cNvSpPr/>
          <p:nvPr/>
        </p:nvSpPr>
        <p:spPr>
          <a:xfrm>
            <a:off x="4480560" y="1722600"/>
            <a:ext cx="1069920" cy="10699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0" name="TextShape 53"/>
          <p:cNvSpPr txBox="1"/>
          <p:nvPr/>
        </p:nvSpPr>
        <p:spPr>
          <a:xfrm>
            <a:off x="4671360" y="184968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801" name="CustomShape 54"/>
          <p:cNvSpPr/>
          <p:nvPr/>
        </p:nvSpPr>
        <p:spPr>
          <a:xfrm>
            <a:off x="5533200" y="2642760"/>
            <a:ext cx="1069920" cy="10699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2" name="TextShape 55"/>
          <p:cNvSpPr txBox="1"/>
          <p:nvPr/>
        </p:nvSpPr>
        <p:spPr>
          <a:xfrm>
            <a:off x="5721120" y="279036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803" name="CustomShape 56"/>
          <p:cNvSpPr/>
          <p:nvPr/>
        </p:nvSpPr>
        <p:spPr>
          <a:xfrm>
            <a:off x="6908760" y="2826360"/>
            <a:ext cx="722520" cy="7225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4" name="TextShape 57"/>
          <p:cNvSpPr txBox="1"/>
          <p:nvPr/>
        </p:nvSpPr>
        <p:spPr>
          <a:xfrm>
            <a:off x="7063200" y="281988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805" name="CustomShape 58"/>
          <p:cNvSpPr/>
          <p:nvPr/>
        </p:nvSpPr>
        <p:spPr>
          <a:xfrm>
            <a:off x="8158680" y="2780280"/>
            <a:ext cx="722520" cy="7225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6" name="TextShape 59"/>
          <p:cNvSpPr txBox="1"/>
          <p:nvPr/>
        </p:nvSpPr>
        <p:spPr>
          <a:xfrm>
            <a:off x="8069040" y="279792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807" name="CustomShape 60"/>
          <p:cNvSpPr/>
          <p:nvPr/>
        </p:nvSpPr>
        <p:spPr>
          <a:xfrm>
            <a:off x="4968000" y="4455720"/>
            <a:ext cx="877680" cy="87768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8" name="CustomShape 61"/>
          <p:cNvSpPr/>
          <p:nvPr/>
        </p:nvSpPr>
        <p:spPr>
          <a:xfrm>
            <a:off x="4968000" y="445572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9" name="TextShape 62"/>
          <p:cNvSpPr txBox="1"/>
          <p:nvPr/>
        </p:nvSpPr>
        <p:spPr>
          <a:xfrm>
            <a:off x="4980600" y="455508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810" name="CustomShape 63"/>
          <p:cNvSpPr/>
          <p:nvPr/>
        </p:nvSpPr>
        <p:spPr>
          <a:xfrm flipH="1">
            <a:off x="4968360" y="445608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1" name="TextShape 64"/>
          <p:cNvSpPr txBox="1"/>
          <p:nvPr/>
        </p:nvSpPr>
        <p:spPr>
          <a:xfrm>
            <a:off x="5376600" y="451908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812" name="TextShape 65"/>
          <p:cNvSpPr txBox="1"/>
          <p:nvPr/>
        </p:nvSpPr>
        <p:spPr>
          <a:xfrm>
            <a:off x="5113080" y="4855320"/>
            <a:ext cx="823680" cy="5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ffff"/>
                </a:solidFill>
                <a:latin typeface="Times New Roman"/>
                <a:ea typeface="Arial"/>
              </a:rPr>
              <a:t>K</a:t>
            </a:r>
            <a:r>
              <a:rPr lang="en-US" sz="3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813" name="TextShape 66"/>
          <p:cNvSpPr txBox="1"/>
          <p:nvPr/>
        </p:nvSpPr>
        <p:spPr>
          <a:xfrm>
            <a:off x="5365080" y="4747680"/>
            <a:ext cx="823680" cy="63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baseline="-101000">
                <a:solidFill>
                  <a:srgbClr val="ffffff"/>
                </a:solidFill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814" name="CustomShape 67"/>
          <p:cNvSpPr/>
          <p:nvPr/>
        </p:nvSpPr>
        <p:spPr>
          <a:xfrm>
            <a:off x="6366960" y="4603320"/>
            <a:ext cx="576000" cy="549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5" name="CustomShape 68"/>
          <p:cNvSpPr/>
          <p:nvPr/>
        </p:nvSpPr>
        <p:spPr>
          <a:xfrm>
            <a:off x="6366960" y="4603680"/>
            <a:ext cx="576000" cy="549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6" name="CustomShape 69"/>
          <p:cNvSpPr/>
          <p:nvPr/>
        </p:nvSpPr>
        <p:spPr>
          <a:xfrm flipH="1">
            <a:off x="6389640" y="4603680"/>
            <a:ext cx="576000" cy="549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7" name="TextShape 70"/>
          <p:cNvSpPr txBox="1"/>
          <p:nvPr/>
        </p:nvSpPr>
        <p:spPr>
          <a:xfrm>
            <a:off x="6353640" y="4597560"/>
            <a:ext cx="43452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818" name="TextShape 71"/>
          <p:cNvSpPr txBox="1"/>
          <p:nvPr/>
        </p:nvSpPr>
        <p:spPr>
          <a:xfrm>
            <a:off x="6629760" y="4572000"/>
            <a:ext cx="445680" cy="38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819" name="TextShape 72"/>
          <p:cNvSpPr txBox="1"/>
          <p:nvPr/>
        </p:nvSpPr>
        <p:spPr>
          <a:xfrm>
            <a:off x="6495480" y="4801320"/>
            <a:ext cx="54792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820" name="CustomShape 73"/>
          <p:cNvSpPr/>
          <p:nvPr/>
        </p:nvSpPr>
        <p:spPr>
          <a:xfrm>
            <a:off x="7402320" y="4588560"/>
            <a:ext cx="576000" cy="549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21" name="CustomShape 74"/>
          <p:cNvSpPr/>
          <p:nvPr/>
        </p:nvSpPr>
        <p:spPr>
          <a:xfrm>
            <a:off x="7402320" y="4588920"/>
            <a:ext cx="576000" cy="549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22" name="CustomShape 75"/>
          <p:cNvSpPr/>
          <p:nvPr/>
        </p:nvSpPr>
        <p:spPr>
          <a:xfrm flipH="1">
            <a:off x="7425000" y="4588920"/>
            <a:ext cx="576000" cy="549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23" name="TextShape 76"/>
          <p:cNvSpPr txBox="1"/>
          <p:nvPr/>
        </p:nvSpPr>
        <p:spPr>
          <a:xfrm>
            <a:off x="7317000" y="4583160"/>
            <a:ext cx="43452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Symbol"/>
                <a:ea typeface="Symbol"/>
              </a:rPr>
              <a:t>`</a:t>
            </a:r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824" name="TextShape 77"/>
          <p:cNvSpPr txBox="1"/>
          <p:nvPr/>
        </p:nvSpPr>
        <p:spPr>
          <a:xfrm>
            <a:off x="7665120" y="4557240"/>
            <a:ext cx="445680" cy="38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825" name="TextShape 78"/>
          <p:cNvSpPr txBox="1"/>
          <p:nvPr/>
        </p:nvSpPr>
        <p:spPr>
          <a:xfrm>
            <a:off x="7396920" y="4795560"/>
            <a:ext cx="509760" cy="42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826" name="TextShape 79"/>
          <p:cNvSpPr txBox="1"/>
          <p:nvPr/>
        </p:nvSpPr>
        <p:spPr>
          <a:xfrm>
            <a:off x="5093280" y="3825720"/>
            <a:ext cx="447732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ff"/>
                </a:solidFill>
                <a:latin typeface="Times New Roman"/>
              </a:rPr>
              <a:t>58% in primary hadrons</a:t>
            </a:r>
            <a:endParaRPr/>
          </a:p>
        </p:txBody>
      </p:sp>
      <p:sp>
        <p:nvSpPr>
          <p:cNvPr id="827" name="TextShape 80"/>
          <p:cNvSpPr txBox="1"/>
          <p:nvPr/>
        </p:nvSpPr>
        <p:spPr>
          <a:xfrm>
            <a:off x="4925160" y="5394960"/>
            <a:ext cx="485100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ff"/>
                </a:solidFill>
                <a:latin typeface="Times New Roman"/>
              </a:rPr>
              <a:t>7% in secondary hadrons</a:t>
            </a:r>
            <a:endParaRPr/>
          </a:p>
        </p:txBody>
      </p:sp>
      <p:sp>
        <p:nvSpPr>
          <p:cNvPr id="828" name="TextShape 81"/>
          <p:cNvSpPr txBox="1"/>
          <p:nvPr/>
        </p:nvSpPr>
        <p:spPr>
          <a:xfrm>
            <a:off x="182880" y="2873880"/>
            <a:ext cx="4114800" cy="794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500">
                <a:solidFill>
                  <a:srgbClr val="ff0000"/>
                </a:solidFill>
                <a:latin typeface="Times New Roman"/>
              </a:rPr>
              <a:t>Measure in electromagnetic calorimeter</a:t>
            </a:r>
            <a:endParaRPr/>
          </a:p>
        </p:txBody>
      </p:sp>
      <p:sp>
        <p:nvSpPr>
          <p:cNvPr id="829" name="TextShape 82"/>
          <p:cNvSpPr txBox="1"/>
          <p:nvPr/>
        </p:nvSpPr>
        <p:spPr>
          <a:xfrm>
            <a:off x="5029200" y="6075000"/>
            <a:ext cx="4663440" cy="794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500">
                <a:solidFill>
                  <a:srgbClr val="ff0000"/>
                </a:solidFill>
                <a:latin typeface="Times New Roman"/>
              </a:rPr>
              <a:t>Measure in tracking detectors and hadronic calorimeter</a:t>
            </a:r>
            <a:endParaRPr/>
          </a:p>
        </p:txBody>
      </p:sp>
      <p:sp>
        <p:nvSpPr>
          <p:cNvPr id="830" name="TextShape 83"/>
          <p:cNvSpPr txBox="1"/>
          <p:nvPr/>
        </p:nvSpPr>
        <p:spPr>
          <a:xfrm>
            <a:off x="133200" y="6147360"/>
            <a:ext cx="4663440" cy="51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500">
                <a:solidFill>
                  <a:srgbClr val="ff0000"/>
                </a:solidFill>
                <a:latin typeface="Times New Roman"/>
              </a:rPr>
              <a:t>Measure in hadronic calorimeter</a:t>
            </a: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TextShape 1"/>
          <p:cNvSpPr txBox="1"/>
          <p:nvPr/>
        </p:nvSpPr>
        <p:spPr>
          <a:xfrm>
            <a:off x="504000" y="-22680"/>
            <a:ext cx="9071640" cy="887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CMS</a:t>
            </a:r>
            <a:endParaRPr/>
          </a:p>
        </p:txBody>
      </p:sp>
      <p:pic>
        <p:nvPicPr>
          <p:cNvPr id="832" name="" descr=""/>
          <p:cNvPicPr/>
          <p:nvPr/>
        </p:nvPicPr>
        <p:blipFill>
          <a:blip r:embed="rId1"/>
          <a:stretch/>
        </p:blipFill>
        <p:spPr>
          <a:xfrm>
            <a:off x="4980960" y="723600"/>
            <a:ext cx="4087440" cy="5486400"/>
          </a:xfrm>
          <a:prstGeom prst="rect">
            <a:avLst/>
          </a:prstGeom>
          <a:ln>
            <a:noFill/>
          </a:ln>
        </p:spPr>
      </p:pic>
      <p:sp>
        <p:nvSpPr>
          <p:cNvPr id="833" name="Line 2"/>
          <p:cNvSpPr/>
          <p:nvPr/>
        </p:nvSpPr>
        <p:spPr>
          <a:xfrm flipH="1">
            <a:off x="6222240" y="915480"/>
            <a:ext cx="38880" cy="4726440"/>
          </a:xfrm>
          <a:prstGeom prst="line">
            <a:avLst/>
          </a:prstGeom>
          <a:ln w="54720">
            <a:solidFill>
              <a:srgbClr val="ff0000"/>
            </a:solidFill>
            <a:round/>
          </a:ln>
        </p:spPr>
      </p:sp>
      <p:sp>
        <p:nvSpPr>
          <p:cNvPr id="834" name="TextShape 3"/>
          <p:cNvSpPr txBox="1"/>
          <p:nvPr/>
        </p:nvSpPr>
        <p:spPr>
          <a:xfrm>
            <a:off x="6444000" y="5387040"/>
            <a:ext cx="2201400" cy="23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">
                <a:latin typeface="Arial"/>
              </a:rPr>
              <a:t>Phys. Rev. Lett. 109, 252301 (2012)</a:t>
            </a:r>
            <a:endParaRPr/>
          </a:p>
        </p:txBody>
      </p:sp>
      <p:sp>
        <p:nvSpPr>
          <p:cNvPr id="835" name="TextShape 4"/>
          <p:cNvSpPr txBox="1"/>
          <p:nvPr/>
        </p:nvSpPr>
        <p:spPr>
          <a:xfrm>
            <a:off x="5669280" y="6240240"/>
            <a:ext cx="3383280" cy="759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>
                <a:solidFill>
                  <a:srgbClr val="ff0000"/>
                </a:solidFill>
                <a:latin typeface="Times New Roman"/>
              </a:rPr>
              <a:t>&lt;p</a:t>
            </a:r>
            <a:r>
              <a:rPr b="1" lang="en-US" sz="2500" baseline="-101000">
                <a:solidFill>
                  <a:srgbClr val="ff0000"/>
                </a:solidFill>
                <a:latin typeface="Times New Roman"/>
              </a:rPr>
              <a:t>T</a:t>
            </a:r>
            <a:r>
              <a:rPr b="1" lang="en-US" sz="2500">
                <a:solidFill>
                  <a:srgbClr val="ff0000"/>
                </a:solidFill>
                <a:latin typeface="Times New Roman"/>
              </a:rPr>
              <a:t>&gt; ~ 700 MeV/c</a:t>
            </a:r>
            <a:r>
              <a:rPr b="1" lang="en-US" sz="2500">
                <a:solidFill>
                  <a:srgbClr val="ff0000"/>
                </a:solidFill>
                <a:latin typeface="Times New Roman"/>
              </a:rPr>
              <a:t>
</a:t>
            </a:r>
            <a:r>
              <a:rPr b="1" lang="en-US" sz="1500">
                <a:solidFill>
                  <a:srgbClr val="ff0000"/>
                </a:solidFill>
                <a:latin typeface="Times New Roman"/>
              </a:rPr>
              <a:t>Phys. Lett. B 727 (2013) 371-380</a:t>
            </a:r>
            <a:endParaRPr/>
          </a:p>
        </p:txBody>
      </p:sp>
      <p:sp>
        <p:nvSpPr>
          <p:cNvPr id="836" name="TextShape 5"/>
          <p:cNvSpPr txBox="1"/>
          <p:nvPr/>
        </p:nvSpPr>
        <p:spPr>
          <a:xfrm>
            <a:off x="91440" y="2737440"/>
            <a:ext cx="4889520" cy="1602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>
                <a:solidFill>
                  <a:srgbClr val="0000ff"/>
                </a:solidFill>
                <a:latin typeface="Times New Roman"/>
              </a:rPr>
              <a:t>Tracks:  p</a:t>
            </a:r>
            <a:r>
              <a:rPr b="1" lang="en-US" sz="2500" baseline="-101000">
                <a:solidFill>
                  <a:srgbClr val="0000ff"/>
                </a:solidFill>
                <a:latin typeface="Times New Roman"/>
              </a:rPr>
              <a:t>T</a:t>
            </a:r>
            <a:r>
              <a:rPr b="1" lang="en-US" sz="2500">
                <a:solidFill>
                  <a:srgbClr val="0000ff"/>
                </a:solidFill>
                <a:latin typeface="Times New Roman"/>
              </a:rPr>
              <a:t>&gt;900 MeV/c</a:t>
            </a:r>
            <a:endParaRPr/>
          </a:p>
          <a:p>
            <a:r>
              <a:rPr b="1" lang="en-US" sz="2500">
                <a:solidFill>
                  <a:srgbClr val="0000ff"/>
                </a:solidFill>
                <a:latin typeface="Times New Roman"/>
              </a:rPr>
              <a:t>Clusters: limited by B</a:t>
            </a:r>
            <a:endParaRPr/>
          </a:p>
          <a:p>
            <a:r>
              <a:rPr b="1" lang="en-US" sz="2500">
                <a:solidFill>
                  <a:srgbClr val="0000ff"/>
                </a:solidFill>
                <a:latin typeface="Times New Roman"/>
                <a:ea typeface="Arial"/>
              </a:rPr>
              <a:t>→ </a:t>
            </a:r>
            <a:r>
              <a:rPr b="1" lang="en-US" sz="2500">
                <a:solidFill>
                  <a:srgbClr val="0000ff"/>
                </a:solidFill>
                <a:latin typeface="Times New Roman"/>
                <a:ea typeface="Arial"/>
              </a:rPr>
              <a:t>~62% of energy measured</a:t>
            </a:r>
            <a:endParaRPr/>
          </a:p>
          <a:p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TextShape 1"/>
          <p:cNvSpPr txBox="1"/>
          <p:nvPr/>
        </p:nvSpPr>
        <p:spPr>
          <a:xfrm>
            <a:off x="504000" y="157320"/>
            <a:ext cx="9071640" cy="97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PHENIX</a:t>
            </a:r>
            <a:endParaRPr/>
          </a:p>
        </p:txBody>
      </p:sp>
      <p:sp>
        <p:nvSpPr>
          <p:cNvPr id="838" name="TextShape 2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Scale:  diameter in inches = </a:t>
            </a:r>
            <a:r>
              <a:rPr lang="en-US">
                <a:latin typeface="Arial"/>
                <a:ea typeface="Arial"/>
              </a:rPr>
              <a:t>√</a:t>
            </a:r>
            <a:r>
              <a:rPr lang="en-US">
                <a:latin typeface="Arial"/>
              </a:rPr>
              <a:t>fraction * 5</a:t>
            </a:r>
            <a:endParaRPr/>
          </a:p>
        </p:txBody>
      </p:sp>
      <p:sp>
        <p:nvSpPr>
          <p:cNvPr id="839" name="CustomShape 3"/>
          <p:cNvSpPr/>
          <p:nvPr/>
        </p:nvSpPr>
        <p:spPr>
          <a:xfrm>
            <a:off x="4480560" y="1380600"/>
            <a:ext cx="2094120" cy="20941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0" name="TextShape 4"/>
          <p:cNvSpPr txBox="1"/>
          <p:nvPr/>
        </p:nvSpPr>
        <p:spPr>
          <a:xfrm>
            <a:off x="5042520" y="161856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841" name="CustomShape 5"/>
          <p:cNvSpPr/>
          <p:nvPr/>
        </p:nvSpPr>
        <p:spPr>
          <a:xfrm>
            <a:off x="6766560" y="1380600"/>
            <a:ext cx="2094120" cy="20941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2" name="TextShape 6"/>
          <p:cNvSpPr txBox="1"/>
          <p:nvPr/>
        </p:nvSpPr>
        <p:spPr>
          <a:xfrm>
            <a:off x="7328520" y="156348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843" name="CustomShape 7"/>
          <p:cNvSpPr/>
          <p:nvPr/>
        </p:nvSpPr>
        <p:spPr>
          <a:xfrm>
            <a:off x="6336720" y="3749040"/>
            <a:ext cx="1069920" cy="10699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4" name="TextShape 8"/>
          <p:cNvSpPr txBox="1"/>
          <p:nvPr/>
        </p:nvSpPr>
        <p:spPr>
          <a:xfrm>
            <a:off x="6527520" y="387612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845" name="CustomShape 9"/>
          <p:cNvSpPr/>
          <p:nvPr/>
        </p:nvSpPr>
        <p:spPr>
          <a:xfrm>
            <a:off x="7799760" y="3840480"/>
            <a:ext cx="1069920" cy="10699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6" name="TextShape 10"/>
          <p:cNvSpPr txBox="1"/>
          <p:nvPr/>
        </p:nvSpPr>
        <p:spPr>
          <a:xfrm>
            <a:off x="7987680" y="398808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847" name="CustomShape 11"/>
          <p:cNvSpPr/>
          <p:nvPr/>
        </p:nvSpPr>
        <p:spPr>
          <a:xfrm>
            <a:off x="8805600" y="475488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8" name="TextShape 12"/>
          <p:cNvSpPr txBox="1"/>
          <p:nvPr/>
        </p:nvSpPr>
        <p:spPr>
          <a:xfrm>
            <a:off x="8805600" y="486648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849" name="TextShape 13"/>
          <p:cNvSpPr txBox="1"/>
          <p:nvPr/>
        </p:nvSpPr>
        <p:spPr>
          <a:xfrm>
            <a:off x="9249480" y="479268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L</a:t>
            </a:r>
            <a:endParaRPr/>
          </a:p>
        </p:txBody>
      </p:sp>
      <p:sp>
        <p:nvSpPr>
          <p:cNvPr id="850" name="CustomShape 14"/>
          <p:cNvSpPr/>
          <p:nvPr/>
        </p:nvSpPr>
        <p:spPr>
          <a:xfrm>
            <a:off x="6753240" y="5218560"/>
            <a:ext cx="722520" cy="7225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1" name="TextShape 15"/>
          <p:cNvSpPr txBox="1"/>
          <p:nvPr/>
        </p:nvSpPr>
        <p:spPr>
          <a:xfrm>
            <a:off x="6907680" y="521208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852" name="CustomShape 16"/>
          <p:cNvSpPr/>
          <p:nvPr/>
        </p:nvSpPr>
        <p:spPr>
          <a:xfrm>
            <a:off x="7862040" y="5081040"/>
            <a:ext cx="722520" cy="7225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3" name="TextShape 17"/>
          <p:cNvSpPr txBox="1"/>
          <p:nvPr/>
        </p:nvSpPr>
        <p:spPr>
          <a:xfrm>
            <a:off x="7772400" y="509868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854" name="CustomShape 18"/>
          <p:cNvSpPr/>
          <p:nvPr/>
        </p:nvSpPr>
        <p:spPr>
          <a:xfrm>
            <a:off x="8961120" y="284364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5" name="TextShape 19"/>
          <p:cNvSpPr txBox="1"/>
          <p:nvPr/>
        </p:nvSpPr>
        <p:spPr>
          <a:xfrm>
            <a:off x="9115560" y="283716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856" name="CustomShape 20"/>
          <p:cNvSpPr/>
          <p:nvPr/>
        </p:nvSpPr>
        <p:spPr>
          <a:xfrm>
            <a:off x="9142200" y="374904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7" name="TextShape 21"/>
          <p:cNvSpPr txBox="1"/>
          <p:nvPr/>
        </p:nvSpPr>
        <p:spPr>
          <a:xfrm>
            <a:off x="9052560" y="376668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858" name="CustomShape 22"/>
          <p:cNvSpPr/>
          <p:nvPr/>
        </p:nvSpPr>
        <p:spPr>
          <a:xfrm>
            <a:off x="5454360" y="3621240"/>
            <a:ext cx="877680" cy="87768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9" name="CustomShape 23"/>
          <p:cNvSpPr/>
          <p:nvPr/>
        </p:nvSpPr>
        <p:spPr>
          <a:xfrm>
            <a:off x="5454360" y="362124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0" name="TextShape 24"/>
          <p:cNvSpPr txBox="1"/>
          <p:nvPr/>
        </p:nvSpPr>
        <p:spPr>
          <a:xfrm>
            <a:off x="5466960" y="372060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861" name="CustomShape 25"/>
          <p:cNvSpPr/>
          <p:nvPr/>
        </p:nvSpPr>
        <p:spPr>
          <a:xfrm flipH="1">
            <a:off x="5454720" y="362160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2" name="TextShape 26"/>
          <p:cNvSpPr txBox="1"/>
          <p:nvPr/>
        </p:nvSpPr>
        <p:spPr>
          <a:xfrm>
            <a:off x="5862960" y="368460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863" name="TextShape 27"/>
          <p:cNvSpPr txBox="1"/>
          <p:nvPr/>
        </p:nvSpPr>
        <p:spPr>
          <a:xfrm>
            <a:off x="5599440" y="4020840"/>
            <a:ext cx="823680" cy="5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ffff"/>
                </a:solidFill>
                <a:latin typeface="Times New Roman"/>
                <a:ea typeface="Arial"/>
              </a:rPr>
              <a:t>K</a:t>
            </a:r>
            <a:r>
              <a:rPr lang="en-US" sz="3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864" name="TextShape 28"/>
          <p:cNvSpPr txBox="1"/>
          <p:nvPr/>
        </p:nvSpPr>
        <p:spPr>
          <a:xfrm>
            <a:off x="5851440" y="3913200"/>
            <a:ext cx="823680" cy="63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baseline="-101000">
                <a:solidFill>
                  <a:srgbClr val="ffffff"/>
                </a:solidFill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865" name="CustomShape 29"/>
          <p:cNvSpPr/>
          <p:nvPr/>
        </p:nvSpPr>
        <p:spPr>
          <a:xfrm>
            <a:off x="9494640" y="200340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6" name="TextShape 30"/>
          <p:cNvSpPr txBox="1"/>
          <p:nvPr/>
        </p:nvSpPr>
        <p:spPr>
          <a:xfrm>
            <a:off x="9494640" y="201168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867" name="CustomShape 31"/>
          <p:cNvSpPr/>
          <p:nvPr/>
        </p:nvSpPr>
        <p:spPr>
          <a:xfrm>
            <a:off x="8971560" y="200988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8" name="TextShape 32"/>
          <p:cNvSpPr txBox="1"/>
          <p:nvPr/>
        </p:nvSpPr>
        <p:spPr>
          <a:xfrm>
            <a:off x="8929080" y="199224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869" name="TextShape 33"/>
          <p:cNvSpPr txBox="1"/>
          <p:nvPr/>
        </p:nvSpPr>
        <p:spPr>
          <a:xfrm>
            <a:off x="9129600" y="2003400"/>
            <a:ext cx="36504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870" name="TextShape 34"/>
          <p:cNvSpPr txBox="1"/>
          <p:nvPr/>
        </p:nvSpPr>
        <p:spPr>
          <a:xfrm>
            <a:off x="9532080" y="1982160"/>
            <a:ext cx="54792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871" name="CustomShape 35"/>
          <p:cNvSpPr/>
          <p:nvPr/>
        </p:nvSpPr>
        <p:spPr>
          <a:xfrm>
            <a:off x="5509080" y="4674600"/>
            <a:ext cx="576000" cy="576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2" name="CustomShape 36"/>
          <p:cNvSpPr/>
          <p:nvPr/>
        </p:nvSpPr>
        <p:spPr>
          <a:xfrm>
            <a:off x="5509080" y="467496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3" name="CustomShape 37"/>
          <p:cNvSpPr/>
          <p:nvPr/>
        </p:nvSpPr>
        <p:spPr>
          <a:xfrm flipH="1">
            <a:off x="5531760" y="467496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4" name="TextShape 38"/>
          <p:cNvSpPr txBox="1"/>
          <p:nvPr/>
        </p:nvSpPr>
        <p:spPr>
          <a:xfrm>
            <a:off x="5495760" y="4668840"/>
            <a:ext cx="43452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875" name="TextShape 39"/>
          <p:cNvSpPr txBox="1"/>
          <p:nvPr/>
        </p:nvSpPr>
        <p:spPr>
          <a:xfrm>
            <a:off x="5771880" y="4641840"/>
            <a:ext cx="445680" cy="38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876" name="TextShape 40"/>
          <p:cNvSpPr txBox="1"/>
          <p:nvPr/>
        </p:nvSpPr>
        <p:spPr>
          <a:xfrm>
            <a:off x="5637600" y="4882320"/>
            <a:ext cx="54792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877" name="CustomShape 41"/>
          <p:cNvSpPr/>
          <p:nvPr/>
        </p:nvSpPr>
        <p:spPr>
          <a:xfrm>
            <a:off x="5509440" y="5358960"/>
            <a:ext cx="576000" cy="576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8" name="CustomShape 42"/>
          <p:cNvSpPr/>
          <p:nvPr/>
        </p:nvSpPr>
        <p:spPr>
          <a:xfrm>
            <a:off x="5509440" y="535932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9" name="CustomShape 43"/>
          <p:cNvSpPr/>
          <p:nvPr/>
        </p:nvSpPr>
        <p:spPr>
          <a:xfrm flipH="1">
            <a:off x="5532120" y="5359320"/>
            <a:ext cx="576000" cy="576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0" name="TextShape 44"/>
          <p:cNvSpPr txBox="1"/>
          <p:nvPr/>
        </p:nvSpPr>
        <p:spPr>
          <a:xfrm>
            <a:off x="5424120" y="5353200"/>
            <a:ext cx="43452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Symbol"/>
                <a:ea typeface="Symbol"/>
              </a:rPr>
              <a:t>`</a:t>
            </a:r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881" name="TextShape 45"/>
          <p:cNvSpPr txBox="1"/>
          <p:nvPr/>
        </p:nvSpPr>
        <p:spPr>
          <a:xfrm>
            <a:off x="5772240" y="5326200"/>
            <a:ext cx="445680" cy="38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882" name="TextShape 46"/>
          <p:cNvSpPr txBox="1"/>
          <p:nvPr/>
        </p:nvSpPr>
        <p:spPr>
          <a:xfrm>
            <a:off x="5504040" y="5576040"/>
            <a:ext cx="509760" cy="42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883" name="TextShape 47"/>
          <p:cNvSpPr txBox="1"/>
          <p:nvPr/>
        </p:nvSpPr>
        <p:spPr>
          <a:xfrm>
            <a:off x="4366800" y="5962680"/>
            <a:ext cx="557784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00"/>
                </a:solidFill>
                <a:latin typeface="Times New Roman"/>
              </a:rPr>
              <a:t>Deposit about 1/3 of energy</a:t>
            </a:r>
            <a:endParaRPr/>
          </a:p>
        </p:txBody>
      </p:sp>
      <p:sp>
        <p:nvSpPr>
          <p:cNvPr id="884" name="CustomShape 48"/>
          <p:cNvSpPr/>
          <p:nvPr/>
        </p:nvSpPr>
        <p:spPr>
          <a:xfrm>
            <a:off x="374760" y="1634400"/>
            <a:ext cx="2094120" cy="20941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5" name="CustomShape 49"/>
          <p:cNvSpPr/>
          <p:nvPr/>
        </p:nvSpPr>
        <p:spPr>
          <a:xfrm>
            <a:off x="374760" y="1634400"/>
            <a:ext cx="2094120" cy="2094120"/>
          </a:xfrm>
          <a:prstGeom prst="pie">
            <a:avLst>
              <a:gd name="adj1" fmla="val -90"/>
              <a:gd name="adj2" fmla="val 89"/>
            </a:avLst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6" name="TextShape 50"/>
          <p:cNvSpPr txBox="1"/>
          <p:nvPr/>
        </p:nvSpPr>
        <p:spPr>
          <a:xfrm>
            <a:off x="615960" y="162072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887" name="TextShape 51"/>
          <p:cNvSpPr txBox="1"/>
          <p:nvPr/>
        </p:nvSpPr>
        <p:spPr>
          <a:xfrm>
            <a:off x="1443960" y="162108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888" name="TextShape 52"/>
          <p:cNvSpPr txBox="1"/>
          <p:nvPr/>
        </p:nvSpPr>
        <p:spPr>
          <a:xfrm>
            <a:off x="1157760" y="2898000"/>
            <a:ext cx="77076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solidFill>
                  <a:srgbClr val="ffffff"/>
                </a:solidFill>
                <a:latin typeface="Times New Roman"/>
                <a:ea typeface="Arial"/>
              </a:rPr>
              <a:t>π</a:t>
            </a:r>
            <a:r>
              <a:rPr lang="en-US" sz="5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889" name="CustomShape 53"/>
          <p:cNvSpPr/>
          <p:nvPr/>
        </p:nvSpPr>
        <p:spPr>
          <a:xfrm>
            <a:off x="2891520" y="1884240"/>
            <a:ext cx="612720" cy="6127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0" name="CustomShape 54"/>
          <p:cNvSpPr/>
          <p:nvPr/>
        </p:nvSpPr>
        <p:spPr>
          <a:xfrm>
            <a:off x="2891520" y="188424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1" name="CustomShape 55"/>
          <p:cNvSpPr/>
          <p:nvPr/>
        </p:nvSpPr>
        <p:spPr>
          <a:xfrm flipH="1">
            <a:off x="2891880" y="188460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2" name="TextShape 56"/>
          <p:cNvSpPr txBox="1"/>
          <p:nvPr/>
        </p:nvSpPr>
        <p:spPr>
          <a:xfrm>
            <a:off x="2886480" y="199440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893" name="TextShape 57"/>
          <p:cNvSpPr txBox="1"/>
          <p:nvPr/>
        </p:nvSpPr>
        <p:spPr>
          <a:xfrm>
            <a:off x="3174840" y="199440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894" name="CustomShape 58"/>
          <p:cNvSpPr/>
          <p:nvPr/>
        </p:nvSpPr>
        <p:spPr>
          <a:xfrm>
            <a:off x="2871360" y="189468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5" name="CustomShape 59"/>
          <p:cNvSpPr/>
          <p:nvPr/>
        </p:nvSpPr>
        <p:spPr>
          <a:xfrm flipH="1">
            <a:off x="2892960" y="188604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6" name="CustomShape 60"/>
          <p:cNvSpPr/>
          <p:nvPr/>
        </p:nvSpPr>
        <p:spPr>
          <a:xfrm flipV="1">
            <a:off x="2871360" y="188640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7" name="CustomShape 61"/>
          <p:cNvSpPr/>
          <p:nvPr/>
        </p:nvSpPr>
        <p:spPr>
          <a:xfrm flipH="1" flipV="1">
            <a:off x="2892960" y="189504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8" name="TextShape 62"/>
          <p:cNvSpPr txBox="1"/>
          <p:nvPr/>
        </p:nvSpPr>
        <p:spPr>
          <a:xfrm>
            <a:off x="2942640" y="186444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899" name="TextShape 63"/>
          <p:cNvSpPr txBox="1"/>
          <p:nvPr/>
        </p:nvSpPr>
        <p:spPr>
          <a:xfrm>
            <a:off x="3267000" y="190044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900" name="TextShape 64"/>
          <p:cNvSpPr txBox="1"/>
          <p:nvPr/>
        </p:nvSpPr>
        <p:spPr>
          <a:xfrm>
            <a:off x="3231360" y="215244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901" name="TextShape 65"/>
          <p:cNvSpPr txBox="1"/>
          <p:nvPr/>
        </p:nvSpPr>
        <p:spPr>
          <a:xfrm>
            <a:off x="2943360" y="215244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902" name="TextShape 66"/>
          <p:cNvSpPr txBox="1"/>
          <p:nvPr/>
        </p:nvSpPr>
        <p:spPr>
          <a:xfrm>
            <a:off x="2947680" y="1955520"/>
            <a:ext cx="823680" cy="5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ffff"/>
                </a:solidFill>
                <a:latin typeface="Times New Roman"/>
                <a:ea typeface="Arial"/>
              </a:rPr>
              <a:t>K</a:t>
            </a:r>
            <a:r>
              <a:rPr lang="en-US" sz="3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903" name="TextShape 67"/>
          <p:cNvSpPr txBox="1"/>
          <p:nvPr/>
        </p:nvSpPr>
        <p:spPr>
          <a:xfrm>
            <a:off x="3199680" y="1847880"/>
            <a:ext cx="823680" cy="63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baseline="-101000">
                <a:solidFill>
                  <a:srgbClr val="ffffff"/>
                </a:solidFill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904" name="TextShape 68"/>
          <p:cNvSpPr txBox="1"/>
          <p:nvPr/>
        </p:nvSpPr>
        <p:spPr>
          <a:xfrm>
            <a:off x="91440" y="3831840"/>
            <a:ext cx="411480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00"/>
                </a:solidFill>
                <a:latin typeface="Times New Roman"/>
              </a:rPr>
              <a:t>Deposit 100% of energy</a:t>
            </a:r>
            <a:endParaRPr/>
          </a:p>
        </p:txBody>
      </p:sp>
      <p:sp>
        <p:nvSpPr>
          <p:cNvPr id="905" name="CustomShape 69"/>
          <p:cNvSpPr/>
          <p:nvPr/>
        </p:nvSpPr>
        <p:spPr>
          <a:xfrm flipH="1">
            <a:off x="2909520" y="276300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6" name="TextShape 70"/>
          <p:cNvSpPr txBox="1"/>
          <p:nvPr/>
        </p:nvSpPr>
        <p:spPr>
          <a:xfrm>
            <a:off x="3092400" y="2727000"/>
            <a:ext cx="27432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907" name="CustomShape 71"/>
          <p:cNvSpPr/>
          <p:nvPr/>
        </p:nvSpPr>
        <p:spPr>
          <a:xfrm>
            <a:off x="2909520" y="276300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8" name="TextShape 72"/>
          <p:cNvSpPr txBox="1"/>
          <p:nvPr/>
        </p:nvSpPr>
        <p:spPr>
          <a:xfrm>
            <a:off x="3093120" y="2895840"/>
            <a:ext cx="2736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909" name="TextShape 73"/>
          <p:cNvSpPr txBox="1"/>
          <p:nvPr/>
        </p:nvSpPr>
        <p:spPr>
          <a:xfrm>
            <a:off x="2715120" y="2794680"/>
            <a:ext cx="54792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910" name="CustomShape 74"/>
          <p:cNvSpPr/>
          <p:nvPr/>
        </p:nvSpPr>
        <p:spPr>
          <a:xfrm flipH="1">
            <a:off x="2885400" y="334080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11" name="CustomShape 75"/>
          <p:cNvSpPr/>
          <p:nvPr/>
        </p:nvSpPr>
        <p:spPr>
          <a:xfrm>
            <a:off x="2885040" y="334620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12" name="TextShape 76"/>
          <p:cNvSpPr txBox="1"/>
          <p:nvPr/>
        </p:nvSpPr>
        <p:spPr>
          <a:xfrm>
            <a:off x="3043440" y="3317400"/>
            <a:ext cx="38376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913" name="TextShape 77"/>
          <p:cNvSpPr txBox="1"/>
          <p:nvPr/>
        </p:nvSpPr>
        <p:spPr>
          <a:xfrm>
            <a:off x="3043800" y="349776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914" name="TextShape 78"/>
          <p:cNvSpPr txBox="1"/>
          <p:nvPr/>
        </p:nvSpPr>
        <p:spPr>
          <a:xfrm>
            <a:off x="2792880" y="3394800"/>
            <a:ext cx="36504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915" name="TextShape 79"/>
          <p:cNvSpPr txBox="1"/>
          <p:nvPr/>
        </p:nvSpPr>
        <p:spPr>
          <a:xfrm>
            <a:off x="88200" y="4395960"/>
            <a:ext cx="4065480" cy="51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ff"/>
                </a:solidFill>
                <a:latin typeface="Times New Roman"/>
              </a:rPr>
              <a:t>35% of energy in event</a:t>
            </a:r>
            <a:endParaRPr/>
          </a:p>
        </p:txBody>
      </p:sp>
      <p:sp>
        <p:nvSpPr>
          <p:cNvPr id="916" name="TextShape 80"/>
          <p:cNvSpPr txBox="1"/>
          <p:nvPr/>
        </p:nvSpPr>
        <p:spPr>
          <a:xfrm>
            <a:off x="5303520" y="6476760"/>
            <a:ext cx="4065480" cy="51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ff"/>
                </a:solidFill>
                <a:latin typeface="Times New Roman"/>
              </a:rPr>
              <a:t>65% of energy in event</a:t>
            </a:r>
            <a:endParaRPr/>
          </a:p>
        </p:txBody>
      </p:sp>
      <p:sp>
        <p:nvSpPr>
          <p:cNvPr id="917" name="TextShape 81"/>
          <p:cNvSpPr txBox="1"/>
          <p:nvPr/>
        </p:nvSpPr>
        <p:spPr>
          <a:xfrm>
            <a:off x="185760" y="5345280"/>
            <a:ext cx="484632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>
                <a:solidFill>
                  <a:srgbClr val="ff0000"/>
                </a:solidFill>
                <a:latin typeface="Times New Roman"/>
                <a:ea typeface="Arial"/>
              </a:rPr>
              <a:t>→ </a:t>
            </a:r>
            <a:r>
              <a:rPr b="1" lang="en-US" sz="3000">
                <a:solidFill>
                  <a:srgbClr val="ff0000"/>
                </a:solidFill>
                <a:latin typeface="Times New Roman"/>
                <a:ea typeface="Arial"/>
              </a:rPr>
              <a:t>Measure ~57% of energy</a:t>
            </a:r>
            <a:endParaRPr/>
          </a:p>
        </p:txBody>
      </p:sp>
      <p:sp>
        <p:nvSpPr>
          <p:cNvPr id="918" name="TextShape 82"/>
          <p:cNvSpPr txBox="1"/>
          <p:nvPr/>
        </p:nvSpPr>
        <p:spPr>
          <a:xfrm>
            <a:off x="2407680" y="842400"/>
            <a:ext cx="640080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>
                <a:solidFill>
                  <a:srgbClr val="ff0000"/>
                </a:solidFill>
                <a:latin typeface="Times New Roman"/>
              </a:rPr>
              <a:t>Uses electromagnetic calorimeter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>
                <p:childTnLst>
                  <p:par>
                    <p:cTn id="59" fill="freeze">
                      <p:stCondLst>
                        <p:cond delay="indefinite"/>
                      </p:stCondLst>
                      <p:childTnLst>
                        <p:par>
                          <p:cTn id="60" fill="freeze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TextShape 1"/>
          <p:cNvSpPr txBox="1"/>
          <p:nvPr/>
        </p:nvSpPr>
        <p:spPr>
          <a:xfrm>
            <a:off x="108000" y="121320"/>
            <a:ext cx="9071640" cy="97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STAR</a:t>
            </a:r>
            <a:endParaRPr/>
          </a:p>
        </p:txBody>
      </p:sp>
      <p:sp>
        <p:nvSpPr>
          <p:cNvPr id="920" name="TextShape 2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Scale:  diameter in inches = </a:t>
            </a:r>
            <a:r>
              <a:rPr lang="en-US">
                <a:latin typeface="Arial"/>
                <a:ea typeface="Arial"/>
              </a:rPr>
              <a:t>√</a:t>
            </a:r>
            <a:r>
              <a:rPr lang="en-US">
                <a:latin typeface="Arial"/>
              </a:rPr>
              <a:t>fraction * 5</a:t>
            </a:r>
            <a:endParaRPr/>
          </a:p>
        </p:txBody>
      </p:sp>
      <p:sp>
        <p:nvSpPr>
          <p:cNvPr id="921" name="CustomShape 3"/>
          <p:cNvSpPr/>
          <p:nvPr/>
        </p:nvSpPr>
        <p:spPr>
          <a:xfrm>
            <a:off x="283320" y="264960"/>
            <a:ext cx="2094120" cy="20941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22" name="CustomShape 4"/>
          <p:cNvSpPr/>
          <p:nvPr/>
        </p:nvSpPr>
        <p:spPr>
          <a:xfrm>
            <a:off x="283320" y="264960"/>
            <a:ext cx="2094120" cy="2094120"/>
          </a:xfrm>
          <a:prstGeom prst="pie">
            <a:avLst>
              <a:gd name="adj1" fmla="val -90"/>
              <a:gd name="adj2" fmla="val 89"/>
            </a:avLst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23" name="TextShape 5"/>
          <p:cNvSpPr txBox="1"/>
          <p:nvPr/>
        </p:nvSpPr>
        <p:spPr>
          <a:xfrm>
            <a:off x="524520" y="25128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924" name="TextShape 6"/>
          <p:cNvSpPr txBox="1"/>
          <p:nvPr/>
        </p:nvSpPr>
        <p:spPr>
          <a:xfrm>
            <a:off x="1352520" y="25164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925" name="TextShape 7"/>
          <p:cNvSpPr txBox="1"/>
          <p:nvPr/>
        </p:nvSpPr>
        <p:spPr>
          <a:xfrm>
            <a:off x="1066320" y="1528560"/>
            <a:ext cx="77076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solidFill>
                  <a:srgbClr val="ffffff"/>
                </a:solidFill>
                <a:latin typeface="Times New Roman"/>
                <a:ea typeface="Arial"/>
              </a:rPr>
              <a:t>π</a:t>
            </a:r>
            <a:r>
              <a:rPr lang="en-US" sz="5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926" name="CustomShape 8"/>
          <p:cNvSpPr/>
          <p:nvPr/>
        </p:nvSpPr>
        <p:spPr>
          <a:xfrm>
            <a:off x="2800080" y="514800"/>
            <a:ext cx="612720" cy="6127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27" name="CustomShape 9"/>
          <p:cNvSpPr/>
          <p:nvPr/>
        </p:nvSpPr>
        <p:spPr>
          <a:xfrm>
            <a:off x="2800080" y="51480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28" name="CustomShape 10"/>
          <p:cNvSpPr/>
          <p:nvPr/>
        </p:nvSpPr>
        <p:spPr>
          <a:xfrm flipH="1">
            <a:off x="2800440" y="51516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29" name="TextShape 11"/>
          <p:cNvSpPr txBox="1"/>
          <p:nvPr/>
        </p:nvSpPr>
        <p:spPr>
          <a:xfrm>
            <a:off x="2795040" y="62496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930" name="TextShape 12"/>
          <p:cNvSpPr txBox="1"/>
          <p:nvPr/>
        </p:nvSpPr>
        <p:spPr>
          <a:xfrm>
            <a:off x="3083400" y="62496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931" name="CustomShape 13"/>
          <p:cNvSpPr/>
          <p:nvPr/>
        </p:nvSpPr>
        <p:spPr>
          <a:xfrm>
            <a:off x="2779920" y="52524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32" name="CustomShape 14"/>
          <p:cNvSpPr/>
          <p:nvPr/>
        </p:nvSpPr>
        <p:spPr>
          <a:xfrm flipH="1">
            <a:off x="2801520" y="51660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33" name="CustomShape 15"/>
          <p:cNvSpPr/>
          <p:nvPr/>
        </p:nvSpPr>
        <p:spPr>
          <a:xfrm flipV="1">
            <a:off x="2779920" y="51696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34" name="CustomShape 16"/>
          <p:cNvSpPr/>
          <p:nvPr/>
        </p:nvSpPr>
        <p:spPr>
          <a:xfrm flipH="1" flipV="1">
            <a:off x="2801520" y="52560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35" name="TextShape 17"/>
          <p:cNvSpPr txBox="1"/>
          <p:nvPr/>
        </p:nvSpPr>
        <p:spPr>
          <a:xfrm>
            <a:off x="2851200" y="49500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936" name="TextShape 18"/>
          <p:cNvSpPr txBox="1"/>
          <p:nvPr/>
        </p:nvSpPr>
        <p:spPr>
          <a:xfrm>
            <a:off x="3175560" y="53100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937" name="TextShape 19"/>
          <p:cNvSpPr txBox="1"/>
          <p:nvPr/>
        </p:nvSpPr>
        <p:spPr>
          <a:xfrm>
            <a:off x="3139920" y="78300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938" name="TextShape 20"/>
          <p:cNvSpPr txBox="1"/>
          <p:nvPr/>
        </p:nvSpPr>
        <p:spPr>
          <a:xfrm>
            <a:off x="2851920" y="78300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939" name="TextShape 21"/>
          <p:cNvSpPr txBox="1"/>
          <p:nvPr/>
        </p:nvSpPr>
        <p:spPr>
          <a:xfrm>
            <a:off x="2856240" y="586080"/>
            <a:ext cx="823680" cy="5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ffff"/>
                </a:solidFill>
                <a:latin typeface="Times New Roman"/>
                <a:ea typeface="Arial"/>
              </a:rPr>
              <a:t>K</a:t>
            </a:r>
            <a:r>
              <a:rPr lang="en-US" sz="3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940" name="TextShape 22"/>
          <p:cNvSpPr txBox="1"/>
          <p:nvPr/>
        </p:nvSpPr>
        <p:spPr>
          <a:xfrm>
            <a:off x="3108240" y="478440"/>
            <a:ext cx="823680" cy="63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baseline="-101000">
                <a:solidFill>
                  <a:srgbClr val="ffffff"/>
                </a:solidFill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941" name="TextShape 23"/>
          <p:cNvSpPr txBox="1"/>
          <p:nvPr/>
        </p:nvSpPr>
        <p:spPr>
          <a:xfrm>
            <a:off x="0" y="2462400"/>
            <a:ext cx="320040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ff"/>
                </a:solidFill>
                <a:latin typeface="Times New Roman"/>
              </a:rPr>
              <a:t>24% as a </a:t>
            </a:r>
            <a:r>
              <a:rPr b="1" lang="en-US" sz="3000">
                <a:solidFill>
                  <a:srgbClr val="0000ff"/>
                </a:solidFill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942" name="CustomShape 24"/>
          <p:cNvSpPr/>
          <p:nvPr/>
        </p:nvSpPr>
        <p:spPr>
          <a:xfrm flipH="1">
            <a:off x="2818080" y="139356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43" name="TextShape 25"/>
          <p:cNvSpPr txBox="1"/>
          <p:nvPr/>
        </p:nvSpPr>
        <p:spPr>
          <a:xfrm>
            <a:off x="3000960" y="1357560"/>
            <a:ext cx="27432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944" name="CustomShape 26"/>
          <p:cNvSpPr/>
          <p:nvPr/>
        </p:nvSpPr>
        <p:spPr>
          <a:xfrm>
            <a:off x="2818080" y="139356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45" name="TextShape 27"/>
          <p:cNvSpPr txBox="1"/>
          <p:nvPr/>
        </p:nvSpPr>
        <p:spPr>
          <a:xfrm>
            <a:off x="3001680" y="1526400"/>
            <a:ext cx="2736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946" name="TextShape 28"/>
          <p:cNvSpPr txBox="1"/>
          <p:nvPr/>
        </p:nvSpPr>
        <p:spPr>
          <a:xfrm>
            <a:off x="2623680" y="1425240"/>
            <a:ext cx="54792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947" name="CustomShape 29"/>
          <p:cNvSpPr/>
          <p:nvPr/>
        </p:nvSpPr>
        <p:spPr>
          <a:xfrm flipH="1">
            <a:off x="2793960" y="197136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48" name="CustomShape 30"/>
          <p:cNvSpPr/>
          <p:nvPr/>
        </p:nvSpPr>
        <p:spPr>
          <a:xfrm>
            <a:off x="2793600" y="197676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49" name="TextShape 31"/>
          <p:cNvSpPr txBox="1"/>
          <p:nvPr/>
        </p:nvSpPr>
        <p:spPr>
          <a:xfrm>
            <a:off x="2952000" y="1947960"/>
            <a:ext cx="38376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950" name="TextShape 32"/>
          <p:cNvSpPr txBox="1"/>
          <p:nvPr/>
        </p:nvSpPr>
        <p:spPr>
          <a:xfrm>
            <a:off x="2952360" y="212832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951" name="TextShape 33"/>
          <p:cNvSpPr txBox="1"/>
          <p:nvPr/>
        </p:nvSpPr>
        <p:spPr>
          <a:xfrm>
            <a:off x="2701440" y="2025360"/>
            <a:ext cx="36504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952" name="CustomShape 34"/>
          <p:cNvSpPr/>
          <p:nvPr/>
        </p:nvSpPr>
        <p:spPr>
          <a:xfrm>
            <a:off x="1854000" y="423360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53" name="TextShape 35"/>
          <p:cNvSpPr txBox="1"/>
          <p:nvPr/>
        </p:nvSpPr>
        <p:spPr>
          <a:xfrm>
            <a:off x="1854000" y="434520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954" name="TextShape 36"/>
          <p:cNvSpPr txBox="1"/>
          <p:nvPr/>
        </p:nvSpPr>
        <p:spPr>
          <a:xfrm>
            <a:off x="2297880" y="427140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L</a:t>
            </a:r>
            <a:endParaRPr/>
          </a:p>
        </p:txBody>
      </p:sp>
      <p:sp>
        <p:nvSpPr>
          <p:cNvPr id="955" name="CustomShape 37"/>
          <p:cNvSpPr/>
          <p:nvPr/>
        </p:nvSpPr>
        <p:spPr>
          <a:xfrm>
            <a:off x="205560" y="485280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56" name="TextShape 38"/>
          <p:cNvSpPr txBox="1"/>
          <p:nvPr/>
        </p:nvSpPr>
        <p:spPr>
          <a:xfrm>
            <a:off x="360000" y="484632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957" name="CustomShape 39"/>
          <p:cNvSpPr/>
          <p:nvPr/>
        </p:nvSpPr>
        <p:spPr>
          <a:xfrm>
            <a:off x="1131480" y="482436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58" name="TextShape 40"/>
          <p:cNvSpPr txBox="1"/>
          <p:nvPr/>
        </p:nvSpPr>
        <p:spPr>
          <a:xfrm>
            <a:off x="1041840" y="484200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959" name="CustomShape 41"/>
          <p:cNvSpPr/>
          <p:nvPr/>
        </p:nvSpPr>
        <p:spPr>
          <a:xfrm>
            <a:off x="1096560" y="422748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60" name="TextShape 42"/>
          <p:cNvSpPr txBox="1"/>
          <p:nvPr/>
        </p:nvSpPr>
        <p:spPr>
          <a:xfrm>
            <a:off x="1096560" y="423576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961" name="CustomShape 43"/>
          <p:cNvSpPr/>
          <p:nvPr/>
        </p:nvSpPr>
        <p:spPr>
          <a:xfrm>
            <a:off x="573480" y="423396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62" name="TextShape 44"/>
          <p:cNvSpPr txBox="1"/>
          <p:nvPr/>
        </p:nvSpPr>
        <p:spPr>
          <a:xfrm>
            <a:off x="531000" y="421632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963" name="TextShape 45"/>
          <p:cNvSpPr txBox="1"/>
          <p:nvPr/>
        </p:nvSpPr>
        <p:spPr>
          <a:xfrm>
            <a:off x="731520" y="4227480"/>
            <a:ext cx="36504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964" name="TextShape 46"/>
          <p:cNvSpPr txBox="1"/>
          <p:nvPr/>
        </p:nvSpPr>
        <p:spPr>
          <a:xfrm>
            <a:off x="1134000" y="4206240"/>
            <a:ext cx="54792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965" name="TextShape 47"/>
          <p:cNvSpPr txBox="1"/>
          <p:nvPr/>
        </p:nvSpPr>
        <p:spPr>
          <a:xfrm>
            <a:off x="475560" y="5645880"/>
            <a:ext cx="2852280" cy="937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ff"/>
                </a:solidFill>
                <a:latin typeface="Times New Roman"/>
              </a:rPr>
              <a:t>11% as a neutral hadron</a:t>
            </a:r>
            <a:endParaRPr/>
          </a:p>
        </p:txBody>
      </p:sp>
      <p:sp>
        <p:nvSpPr>
          <p:cNvPr id="966" name="CustomShape 48"/>
          <p:cNvSpPr/>
          <p:nvPr/>
        </p:nvSpPr>
        <p:spPr>
          <a:xfrm>
            <a:off x="5560560" y="624600"/>
            <a:ext cx="2094120" cy="20941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67" name="TextShape 49"/>
          <p:cNvSpPr txBox="1"/>
          <p:nvPr/>
        </p:nvSpPr>
        <p:spPr>
          <a:xfrm>
            <a:off x="6122520" y="86256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968" name="CustomShape 50"/>
          <p:cNvSpPr/>
          <p:nvPr/>
        </p:nvSpPr>
        <p:spPr>
          <a:xfrm>
            <a:off x="7846560" y="624600"/>
            <a:ext cx="2094120" cy="20941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69" name="TextShape 51"/>
          <p:cNvSpPr txBox="1"/>
          <p:nvPr/>
        </p:nvSpPr>
        <p:spPr>
          <a:xfrm>
            <a:off x="8408520" y="80748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970" name="CustomShape 52"/>
          <p:cNvSpPr/>
          <p:nvPr/>
        </p:nvSpPr>
        <p:spPr>
          <a:xfrm>
            <a:off x="4507920" y="1798560"/>
            <a:ext cx="1069920" cy="10699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71" name="TextShape 53"/>
          <p:cNvSpPr txBox="1"/>
          <p:nvPr/>
        </p:nvSpPr>
        <p:spPr>
          <a:xfrm>
            <a:off x="4698720" y="192564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972" name="CustomShape 54"/>
          <p:cNvSpPr/>
          <p:nvPr/>
        </p:nvSpPr>
        <p:spPr>
          <a:xfrm>
            <a:off x="5560560" y="2718720"/>
            <a:ext cx="1069920" cy="10699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73" name="TextShape 55"/>
          <p:cNvSpPr txBox="1"/>
          <p:nvPr/>
        </p:nvSpPr>
        <p:spPr>
          <a:xfrm>
            <a:off x="5748480" y="286632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974" name="CustomShape 56"/>
          <p:cNvSpPr/>
          <p:nvPr/>
        </p:nvSpPr>
        <p:spPr>
          <a:xfrm>
            <a:off x="6936120" y="2902320"/>
            <a:ext cx="722520" cy="7225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75" name="TextShape 57"/>
          <p:cNvSpPr txBox="1"/>
          <p:nvPr/>
        </p:nvSpPr>
        <p:spPr>
          <a:xfrm>
            <a:off x="7090560" y="289584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976" name="CustomShape 58"/>
          <p:cNvSpPr/>
          <p:nvPr/>
        </p:nvSpPr>
        <p:spPr>
          <a:xfrm>
            <a:off x="8186040" y="2856240"/>
            <a:ext cx="722520" cy="7225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77" name="TextShape 59"/>
          <p:cNvSpPr txBox="1"/>
          <p:nvPr/>
        </p:nvSpPr>
        <p:spPr>
          <a:xfrm>
            <a:off x="8096400" y="287388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978" name="TextShape 60"/>
          <p:cNvSpPr txBox="1"/>
          <p:nvPr/>
        </p:nvSpPr>
        <p:spPr>
          <a:xfrm>
            <a:off x="5120640" y="3901680"/>
            <a:ext cx="447732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ff"/>
                </a:solidFill>
                <a:latin typeface="Times New Roman"/>
              </a:rPr>
              <a:t>58% in primary hadrons</a:t>
            </a:r>
            <a:endParaRPr/>
          </a:p>
        </p:txBody>
      </p:sp>
      <p:sp>
        <p:nvSpPr>
          <p:cNvPr id="979" name="CustomShape 61"/>
          <p:cNvSpPr/>
          <p:nvPr/>
        </p:nvSpPr>
        <p:spPr>
          <a:xfrm>
            <a:off x="4995360" y="5431680"/>
            <a:ext cx="877680" cy="87768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80" name="CustomShape 62"/>
          <p:cNvSpPr/>
          <p:nvPr/>
        </p:nvSpPr>
        <p:spPr>
          <a:xfrm>
            <a:off x="4995360" y="543168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81" name="TextShape 63"/>
          <p:cNvSpPr txBox="1"/>
          <p:nvPr/>
        </p:nvSpPr>
        <p:spPr>
          <a:xfrm>
            <a:off x="5007960" y="553104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982" name="CustomShape 64"/>
          <p:cNvSpPr/>
          <p:nvPr/>
        </p:nvSpPr>
        <p:spPr>
          <a:xfrm flipH="1">
            <a:off x="4995720" y="543204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83" name="TextShape 65"/>
          <p:cNvSpPr txBox="1"/>
          <p:nvPr/>
        </p:nvSpPr>
        <p:spPr>
          <a:xfrm>
            <a:off x="5403960" y="549504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984" name="TextShape 66"/>
          <p:cNvSpPr txBox="1"/>
          <p:nvPr/>
        </p:nvSpPr>
        <p:spPr>
          <a:xfrm>
            <a:off x="5140440" y="5831280"/>
            <a:ext cx="823680" cy="5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ffff"/>
                </a:solidFill>
                <a:latin typeface="Times New Roman"/>
                <a:ea typeface="Arial"/>
              </a:rPr>
              <a:t>K</a:t>
            </a:r>
            <a:r>
              <a:rPr lang="en-US" sz="3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985" name="TextShape 67"/>
          <p:cNvSpPr txBox="1"/>
          <p:nvPr/>
        </p:nvSpPr>
        <p:spPr>
          <a:xfrm>
            <a:off x="5392440" y="5723640"/>
            <a:ext cx="823680" cy="63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baseline="-101000">
                <a:solidFill>
                  <a:srgbClr val="ffffff"/>
                </a:solidFill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986" name="CustomShape 68"/>
          <p:cNvSpPr/>
          <p:nvPr/>
        </p:nvSpPr>
        <p:spPr>
          <a:xfrm>
            <a:off x="6394320" y="5579280"/>
            <a:ext cx="576000" cy="549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87" name="CustomShape 69"/>
          <p:cNvSpPr/>
          <p:nvPr/>
        </p:nvSpPr>
        <p:spPr>
          <a:xfrm>
            <a:off x="6394320" y="5579640"/>
            <a:ext cx="576000" cy="549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88" name="CustomShape 70"/>
          <p:cNvSpPr/>
          <p:nvPr/>
        </p:nvSpPr>
        <p:spPr>
          <a:xfrm flipH="1">
            <a:off x="6417000" y="5579640"/>
            <a:ext cx="576000" cy="549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89" name="TextShape 71"/>
          <p:cNvSpPr txBox="1"/>
          <p:nvPr/>
        </p:nvSpPr>
        <p:spPr>
          <a:xfrm>
            <a:off x="6381000" y="5573520"/>
            <a:ext cx="43452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990" name="TextShape 72"/>
          <p:cNvSpPr txBox="1"/>
          <p:nvPr/>
        </p:nvSpPr>
        <p:spPr>
          <a:xfrm>
            <a:off x="6657120" y="5547960"/>
            <a:ext cx="445680" cy="38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991" name="TextShape 73"/>
          <p:cNvSpPr txBox="1"/>
          <p:nvPr/>
        </p:nvSpPr>
        <p:spPr>
          <a:xfrm>
            <a:off x="6522840" y="5777280"/>
            <a:ext cx="54792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992" name="CustomShape 74"/>
          <p:cNvSpPr/>
          <p:nvPr/>
        </p:nvSpPr>
        <p:spPr>
          <a:xfrm>
            <a:off x="7429680" y="5564520"/>
            <a:ext cx="576000" cy="549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93" name="CustomShape 75"/>
          <p:cNvSpPr/>
          <p:nvPr/>
        </p:nvSpPr>
        <p:spPr>
          <a:xfrm>
            <a:off x="7429680" y="5564880"/>
            <a:ext cx="576000" cy="549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94" name="CustomShape 76"/>
          <p:cNvSpPr/>
          <p:nvPr/>
        </p:nvSpPr>
        <p:spPr>
          <a:xfrm flipH="1">
            <a:off x="7452360" y="5564880"/>
            <a:ext cx="576000" cy="549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95" name="TextShape 77"/>
          <p:cNvSpPr txBox="1"/>
          <p:nvPr/>
        </p:nvSpPr>
        <p:spPr>
          <a:xfrm>
            <a:off x="7344360" y="5559120"/>
            <a:ext cx="43452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Symbol"/>
                <a:ea typeface="Symbol"/>
              </a:rPr>
              <a:t>`</a:t>
            </a:r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996" name="TextShape 78"/>
          <p:cNvSpPr txBox="1"/>
          <p:nvPr/>
        </p:nvSpPr>
        <p:spPr>
          <a:xfrm>
            <a:off x="7692480" y="5533200"/>
            <a:ext cx="445680" cy="38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997" name="TextShape 79"/>
          <p:cNvSpPr txBox="1"/>
          <p:nvPr/>
        </p:nvSpPr>
        <p:spPr>
          <a:xfrm>
            <a:off x="7424280" y="5771520"/>
            <a:ext cx="509760" cy="42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998" name="TextShape 80"/>
          <p:cNvSpPr txBox="1"/>
          <p:nvPr/>
        </p:nvSpPr>
        <p:spPr>
          <a:xfrm>
            <a:off x="4952520" y="6273720"/>
            <a:ext cx="485100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ff"/>
                </a:solidFill>
                <a:latin typeface="Times New Roman"/>
              </a:rPr>
              <a:t>7% in secondary hadrons</a:t>
            </a:r>
            <a:endParaRPr/>
          </a:p>
        </p:txBody>
      </p:sp>
      <p:sp>
        <p:nvSpPr>
          <p:cNvPr id="999" name="TextShape 81"/>
          <p:cNvSpPr txBox="1"/>
          <p:nvPr/>
        </p:nvSpPr>
        <p:spPr>
          <a:xfrm>
            <a:off x="182880" y="2873520"/>
            <a:ext cx="2926080" cy="114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500">
                <a:solidFill>
                  <a:srgbClr val="ff0000"/>
                </a:solidFill>
                <a:latin typeface="Times New Roman"/>
              </a:rPr>
              <a:t>Measure in electromagnetic calorimeter</a:t>
            </a:r>
            <a:endParaRPr/>
          </a:p>
        </p:txBody>
      </p:sp>
      <p:sp>
        <p:nvSpPr>
          <p:cNvPr id="1000" name="TextShape 82"/>
          <p:cNvSpPr txBox="1"/>
          <p:nvPr/>
        </p:nvSpPr>
        <p:spPr>
          <a:xfrm>
            <a:off x="4998240" y="4392360"/>
            <a:ext cx="4663440" cy="51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500">
                <a:solidFill>
                  <a:srgbClr val="ff0000"/>
                </a:solidFill>
                <a:latin typeface="Times New Roman"/>
              </a:rPr>
              <a:t>Measure in tracking detector</a:t>
            </a:r>
            <a:endParaRPr/>
          </a:p>
        </p:txBody>
      </p:sp>
      <p:sp>
        <p:nvSpPr>
          <p:cNvPr id="1001" name="TextShape 83"/>
          <p:cNvSpPr txBox="1"/>
          <p:nvPr/>
        </p:nvSpPr>
        <p:spPr>
          <a:xfrm>
            <a:off x="2834640" y="3474720"/>
            <a:ext cx="274320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>
                <a:solidFill>
                  <a:srgbClr val="008000"/>
                </a:solidFill>
                <a:latin typeface="Times New Roman"/>
              </a:rPr>
              <a:t>Backgrounds</a:t>
            </a:r>
            <a:endParaRPr/>
          </a:p>
        </p:txBody>
      </p:sp>
      <p:sp>
        <p:nvSpPr>
          <p:cNvPr id="1002" name="Line 84"/>
          <p:cNvSpPr/>
          <p:nvPr/>
        </p:nvSpPr>
        <p:spPr>
          <a:xfrm flipH="1">
            <a:off x="3017520" y="3988800"/>
            <a:ext cx="640080" cy="674640"/>
          </a:xfrm>
          <a:prstGeom prst="line">
            <a:avLst/>
          </a:prstGeom>
          <a:ln w="36720">
            <a:solidFill>
              <a:srgbClr val="008000"/>
            </a:solidFill>
            <a:round/>
            <a:tailEnd len="med" type="triangle" w="med"/>
          </a:ln>
        </p:spPr>
      </p:sp>
      <p:sp>
        <p:nvSpPr>
          <p:cNvPr id="1003" name="Line 85"/>
          <p:cNvSpPr/>
          <p:nvPr/>
        </p:nvSpPr>
        <p:spPr>
          <a:xfrm flipV="1">
            <a:off x="4023360" y="2926080"/>
            <a:ext cx="1463040" cy="640080"/>
          </a:xfrm>
          <a:prstGeom prst="line">
            <a:avLst/>
          </a:prstGeom>
          <a:ln w="36720">
            <a:solidFill>
              <a:srgbClr val="008000"/>
            </a:solidFill>
            <a:round/>
            <a:tailEnd len="med" type="triangle" w="med"/>
          </a:ln>
        </p:spPr>
      </p:sp>
      <p:sp>
        <p:nvSpPr>
          <p:cNvPr id="1004" name="Line 86"/>
          <p:cNvSpPr/>
          <p:nvPr/>
        </p:nvSpPr>
        <p:spPr>
          <a:xfrm>
            <a:off x="4014360" y="3988800"/>
            <a:ext cx="1014840" cy="1314720"/>
          </a:xfrm>
          <a:prstGeom prst="line">
            <a:avLst/>
          </a:prstGeom>
          <a:ln w="36720">
            <a:solidFill>
              <a:srgbClr val="008000"/>
            </a:solidFill>
            <a:round/>
            <a:tailEnd len="med" type="triangle" w="med"/>
          </a:ln>
        </p:spPr>
      </p:sp>
      <p:sp>
        <p:nvSpPr>
          <p:cNvPr id="1005" name="Line 87"/>
          <p:cNvSpPr/>
          <p:nvPr/>
        </p:nvSpPr>
        <p:spPr>
          <a:xfrm flipV="1">
            <a:off x="4014360" y="2935440"/>
            <a:ext cx="1463040" cy="640080"/>
          </a:xfrm>
          <a:prstGeom prst="line">
            <a:avLst/>
          </a:prstGeom>
          <a:ln w="36720">
            <a:solidFill>
              <a:srgbClr val="008000"/>
            </a:solidFill>
            <a:round/>
            <a:tailEnd len="med" type="triangle" w="med"/>
          </a:ln>
        </p:spPr>
      </p:sp>
      <p:sp>
        <p:nvSpPr>
          <p:cNvPr id="1006" name="TextShape 88"/>
          <p:cNvSpPr txBox="1"/>
          <p:nvPr/>
        </p:nvSpPr>
        <p:spPr>
          <a:xfrm>
            <a:off x="7334640" y="4806720"/>
            <a:ext cx="274320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>
                <a:solidFill>
                  <a:srgbClr val="008000"/>
                </a:solidFill>
                <a:latin typeface="Times New Roman"/>
              </a:rPr>
              <a:t>Background</a:t>
            </a:r>
            <a:endParaRPr/>
          </a:p>
        </p:txBody>
      </p:sp>
      <p:sp>
        <p:nvSpPr>
          <p:cNvPr id="1007" name="Line 89"/>
          <p:cNvSpPr/>
          <p:nvPr/>
        </p:nvSpPr>
        <p:spPr>
          <a:xfrm flipH="1">
            <a:off x="6766560" y="5029200"/>
            <a:ext cx="568080" cy="457200"/>
          </a:xfrm>
          <a:prstGeom prst="line">
            <a:avLst/>
          </a:prstGeom>
          <a:ln w="36720">
            <a:solidFill>
              <a:srgbClr val="008000"/>
            </a:solidFill>
            <a:round/>
            <a:tailEnd len="med" type="triangle" w="med"/>
          </a:ln>
        </p:spPr>
      </p:sp>
    </p:spTree>
  </p:cSld>
  <p:timing>
    <p:tnLst>
      <p:par>
        <p:cTn id="63" dur="indefinite" restart="never" nodeType="tmRoot">
          <p:childTnLst>
            <p:seq>
              <p:cTn id="64" nodeType="mainSeq">
                <p:childTnLst>
                  <p:par>
                    <p:cTn id="65" fill="freeze">
                      <p:stCondLst>
                        <p:cond delay="indefinite"/>
                      </p:stCondLst>
                      <p:childTnLst>
                        <p:par>
                          <p:cTn id="66" fill="freeze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freeze">
                      <p:stCondLst>
                        <p:cond delay="indefinite"/>
                      </p:stCondLst>
                      <p:childTnLst>
                        <p:par>
                          <p:cTn id="70" fill="freeze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freeze">
                      <p:stCondLst>
                        <p:cond delay="indefinite"/>
                      </p:stCondLst>
                      <p:childTnLst>
                        <p:par>
                          <p:cTn id="74" fill="freeze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freeze">
                      <p:stCondLst>
                        <p:cond delay="indefinite"/>
                      </p:stCondLst>
                      <p:childTnLst>
                        <p:par>
                          <p:cTn id="78" fill="freeze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TextShape 1"/>
          <p:cNvSpPr txBox="1"/>
          <p:nvPr/>
        </p:nvSpPr>
        <p:spPr>
          <a:xfrm>
            <a:off x="504000" y="157320"/>
            <a:ext cx="9071640" cy="757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ALICE</a:t>
            </a:r>
            <a:endParaRPr/>
          </a:p>
        </p:txBody>
      </p:sp>
      <p:sp>
        <p:nvSpPr>
          <p:cNvPr id="1009" name="TextShape 2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Scale:  diameter in inches = </a:t>
            </a:r>
            <a:r>
              <a:rPr lang="en-US">
                <a:latin typeface="Arial"/>
                <a:ea typeface="Arial"/>
              </a:rPr>
              <a:t>√</a:t>
            </a:r>
            <a:r>
              <a:rPr lang="en-US">
                <a:latin typeface="Arial"/>
              </a:rPr>
              <a:t>fraction * 5</a:t>
            </a:r>
            <a:endParaRPr/>
          </a:p>
        </p:txBody>
      </p:sp>
      <p:sp>
        <p:nvSpPr>
          <p:cNvPr id="1010" name="CustomShape 3"/>
          <p:cNvSpPr/>
          <p:nvPr/>
        </p:nvSpPr>
        <p:spPr>
          <a:xfrm>
            <a:off x="5669280" y="4991040"/>
            <a:ext cx="877680" cy="87768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11" name="CustomShape 4"/>
          <p:cNvSpPr/>
          <p:nvPr/>
        </p:nvSpPr>
        <p:spPr>
          <a:xfrm>
            <a:off x="5669280" y="499104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12" name="TextShape 5"/>
          <p:cNvSpPr txBox="1"/>
          <p:nvPr/>
        </p:nvSpPr>
        <p:spPr>
          <a:xfrm>
            <a:off x="5681880" y="509040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1013" name="CustomShape 6"/>
          <p:cNvSpPr/>
          <p:nvPr/>
        </p:nvSpPr>
        <p:spPr>
          <a:xfrm flipH="1">
            <a:off x="5669640" y="4991400"/>
            <a:ext cx="887040" cy="88704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14" name="TextShape 7"/>
          <p:cNvSpPr txBox="1"/>
          <p:nvPr/>
        </p:nvSpPr>
        <p:spPr>
          <a:xfrm>
            <a:off x="6077880" y="5054400"/>
            <a:ext cx="501840" cy="5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Times New Roman"/>
                <a:ea typeface="Arial"/>
              </a:rPr>
              <a:t>π</a:t>
            </a:r>
            <a:r>
              <a:rPr lang="en-US" sz="3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1015" name="TextShape 8"/>
          <p:cNvSpPr txBox="1"/>
          <p:nvPr/>
        </p:nvSpPr>
        <p:spPr>
          <a:xfrm>
            <a:off x="5814360" y="5390640"/>
            <a:ext cx="823680" cy="5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ffff"/>
                </a:solidFill>
                <a:latin typeface="Times New Roman"/>
                <a:ea typeface="Arial"/>
              </a:rPr>
              <a:t>K</a:t>
            </a:r>
            <a:r>
              <a:rPr lang="en-US" sz="3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1016" name="TextShape 9"/>
          <p:cNvSpPr txBox="1"/>
          <p:nvPr/>
        </p:nvSpPr>
        <p:spPr>
          <a:xfrm>
            <a:off x="6066360" y="5283000"/>
            <a:ext cx="823680" cy="63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baseline="-101000">
                <a:solidFill>
                  <a:srgbClr val="ffffff"/>
                </a:solidFill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1017" name="CustomShape 10"/>
          <p:cNvSpPr/>
          <p:nvPr/>
        </p:nvSpPr>
        <p:spPr>
          <a:xfrm>
            <a:off x="7068240" y="5138640"/>
            <a:ext cx="576000" cy="549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18" name="CustomShape 11"/>
          <p:cNvSpPr/>
          <p:nvPr/>
        </p:nvSpPr>
        <p:spPr>
          <a:xfrm>
            <a:off x="7068240" y="5139000"/>
            <a:ext cx="576000" cy="549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19" name="CustomShape 12"/>
          <p:cNvSpPr/>
          <p:nvPr/>
        </p:nvSpPr>
        <p:spPr>
          <a:xfrm flipH="1">
            <a:off x="7090920" y="5139000"/>
            <a:ext cx="576000" cy="549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20" name="TextShape 13"/>
          <p:cNvSpPr txBox="1"/>
          <p:nvPr/>
        </p:nvSpPr>
        <p:spPr>
          <a:xfrm>
            <a:off x="7054920" y="5132880"/>
            <a:ext cx="43452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1021" name="TextShape 14"/>
          <p:cNvSpPr txBox="1"/>
          <p:nvPr/>
        </p:nvSpPr>
        <p:spPr>
          <a:xfrm>
            <a:off x="7331040" y="5107320"/>
            <a:ext cx="445680" cy="38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1022" name="TextShape 15"/>
          <p:cNvSpPr txBox="1"/>
          <p:nvPr/>
        </p:nvSpPr>
        <p:spPr>
          <a:xfrm>
            <a:off x="7196760" y="5336640"/>
            <a:ext cx="54792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1023" name="CustomShape 16"/>
          <p:cNvSpPr/>
          <p:nvPr/>
        </p:nvSpPr>
        <p:spPr>
          <a:xfrm>
            <a:off x="8103600" y="5123880"/>
            <a:ext cx="576000" cy="54900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24" name="CustomShape 17"/>
          <p:cNvSpPr/>
          <p:nvPr/>
        </p:nvSpPr>
        <p:spPr>
          <a:xfrm>
            <a:off x="8103600" y="5124240"/>
            <a:ext cx="576000" cy="549000"/>
          </a:xfrm>
          <a:prstGeom prst="pie">
            <a:avLst>
              <a:gd name="adj1" fmla="val -90"/>
              <a:gd name="adj2" fmla="val 89"/>
            </a:avLst>
          </a:prstGeom>
          <a:solidFill>
            <a:srgbClr val="0000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25" name="CustomShape 18"/>
          <p:cNvSpPr/>
          <p:nvPr/>
        </p:nvSpPr>
        <p:spPr>
          <a:xfrm flipH="1">
            <a:off x="8126280" y="5124240"/>
            <a:ext cx="576000" cy="549000"/>
          </a:xfrm>
          <a:prstGeom prst="pie">
            <a:avLst>
              <a:gd name="adj1" fmla="val -90"/>
              <a:gd name="adj2" fmla="val 89"/>
            </a:avLst>
          </a:prstGeom>
          <a:solidFill>
            <a:srgbClr val="ff00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26" name="TextShape 19"/>
          <p:cNvSpPr txBox="1"/>
          <p:nvPr/>
        </p:nvSpPr>
        <p:spPr>
          <a:xfrm>
            <a:off x="8018280" y="5118480"/>
            <a:ext cx="43452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Symbol"/>
                <a:ea typeface="Symbol"/>
              </a:rPr>
              <a:t>`</a:t>
            </a:r>
            <a:r>
              <a:rPr lang="en-US">
                <a:latin typeface="Times New Roman"/>
              </a:rPr>
              <a:t>p</a:t>
            </a:r>
            <a:endParaRPr/>
          </a:p>
        </p:txBody>
      </p:sp>
      <p:sp>
        <p:nvSpPr>
          <p:cNvPr id="1027" name="TextShape 20"/>
          <p:cNvSpPr txBox="1"/>
          <p:nvPr/>
        </p:nvSpPr>
        <p:spPr>
          <a:xfrm>
            <a:off x="8366400" y="5092560"/>
            <a:ext cx="445680" cy="38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1028" name="TextShape 21"/>
          <p:cNvSpPr txBox="1"/>
          <p:nvPr/>
        </p:nvSpPr>
        <p:spPr>
          <a:xfrm>
            <a:off x="8098200" y="5330880"/>
            <a:ext cx="509760" cy="42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ffffff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ffffff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1029" name="CustomShape 22"/>
          <p:cNvSpPr/>
          <p:nvPr/>
        </p:nvSpPr>
        <p:spPr>
          <a:xfrm>
            <a:off x="283320" y="408960"/>
            <a:ext cx="2094120" cy="20941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30" name="CustomShape 23"/>
          <p:cNvSpPr/>
          <p:nvPr/>
        </p:nvSpPr>
        <p:spPr>
          <a:xfrm>
            <a:off x="283320" y="408960"/>
            <a:ext cx="2094120" cy="2094120"/>
          </a:xfrm>
          <a:prstGeom prst="pie">
            <a:avLst>
              <a:gd name="adj1" fmla="val -90"/>
              <a:gd name="adj2" fmla="val 89"/>
            </a:avLst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31" name="TextShape 24"/>
          <p:cNvSpPr txBox="1"/>
          <p:nvPr/>
        </p:nvSpPr>
        <p:spPr>
          <a:xfrm>
            <a:off x="524520" y="39528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1032" name="TextShape 25"/>
          <p:cNvSpPr txBox="1"/>
          <p:nvPr/>
        </p:nvSpPr>
        <p:spPr>
          <a:xfrm>
            <a:off x="1352520" y="395640"/>
            <a:ext cx="805680" cy="149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1033" name="TextShape 26"/>
          <p:cNvSpPr txBox="1"/>
          <p:nvPr/>
        </p:nvSpPr>
        <p:spPr>
          <a:xfrm>
            <a:off x="1066320" y="1672560"/>
            <a:ext cx="77076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solidFill>
                  <a:srgbClr val="ffffff"/>
                </a:solidFill>
                <a:latin typeface="Times New Roman"/>
                <a:ea typeface="Arial"/>
              </a:rPr>
              <a:t>π</a:t>
            </a:r>
            <a:r>
              <a:rPr lang="en-US" sz="5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1034" name="CustomShape 27"/>
          <p:cNvSpPr/>
          <p:nvPr/>
        </p:nvSpPr>
        <p:spPr>
          <a:xfrm>
            <a:off x="2800080" y="658800"/>
            <a:ext cx="612720" cy="6127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35" name="CustomShape 28"/>
          <p:cNvSpPr/>
          <p:nvPr/>
        </p:nvSpPr>
        <p:spPr>
          <a:xfrm>
            <a:off x="2800080" y="65880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36" name="CustomShape 29"/>
          <p:cNvSpPr/>
          <p:nvPr/>
        </p:nvSpPr>
        <p:spPr>
          <a:xfrm flipH="1">
            <a:off x="2800440" y="659160"/>
            <a:ext cx="612720" cy="61272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37" name="TextShape 30"/>
          <p:cNvSpPr txBox="1"/>
          <p:nvPr/>
        </p:nvSpPr>
        <p:spPr>
          <a:xfrm>
            <a:off x="2795040" y="76896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1038" name="TextShape 31"/>
          <p:cNvSpPr txBox="1"/>
          <p:nvPr/>
        </p:nvSpPr>
        <p:spPr>
          <a:xfrm>
            <a:off x="3083400" y="76896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π</a:t>
            </a:r>
            <a:r>
              <a:rPr lang="en-US" sz="2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1039" name="CustomShape 32"/>
          <p:cNvSpPr/>
          <p:nvPr/>
        </p:nvSpPr>
        <p:spPr>
          <a:xfrm>
            <a:off x="2779920" y="66924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40" name="CustomShape 33"/>
          <p:cNvSpPr/>
          <p:nvPr/>
        </p:nvSpPr>
        <p:spPr>
          <a:xfrm flipH="1">
            <a:off x="2801520" y="66060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41" name="CustomShape 34"/>
          <p:cNvSpPr/>
          <p:nvPr/>
        </p:nvSpPr>
        <p:spPr>
          <a:xfrm flipV="1">
            <a:off x="2779920" y="66096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42" name="CustomShape 35"/>
          <p:cNvSpPr/>
          <p:nvPr/>
        </p:nvSpPr>
        <p:spPr>
          <a:xfrm flipH="1" flipV="1">
            <a:off x="2801520" y="669600"/>
            <a:ext cx="640080" cy="640080"/>
          </a:xfrm>
          <a:prstGeom prst="pie">
            <a:avLst>
              <a:gd name="adj1" fmla="val -90"/>
              <a:gd name="adj2" fmla="val 179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43" name="TextShape 36"/>
          <p:cNvSpPr txBox="1"/>
          <p:nvPr/>
        </p:nvSpPr>
        <p:spPr>
          <a:xfrm>
            <a:off x="2851200" y="63900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1044" name="TextShape 37"/>
          <p:cNvSpPr txBox="1"/>
          <p:nvPr/>
        </p:nvSpPr>
        <p:spPr>
          <a:xfrm>
            <a:off x="3175560" y="67500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1045" name="TextShape 38"/>
          <p:cNvSpPr txBox="1"/>
          <p:nvPr/>
        </p:nvSpPr>
        <p:spPr>
          <a:xfrm>
            <a:off x="3139920" y="92700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1046" name="TextShape 39"/>
          <p:cNvSpPr txBox="1"/>
          <p:nvPr/>
        </p:nvSpPr>
        <p:spPr>
          <a:xfrm>
            <a:off x="2851920" y="927000"/>
            <a:ext cx="363240" cy="344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1047" name="TextShape 40"/>
          <p:cNvSpPr txBox="1"/>
          <p:nvPr/>
        </p:nvSpPr>
        <p:spPr>
          <a:xfrm>
            <a:off x="2856240" y="730080"/>
            <a:ext cx="823680" cy="53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ffff"/>
                </a:solidFill>
                <a:latin typeface="Times New Roman"/>
                <a:ea typeface="Arial"/>
              </a:rPr>
              <a:t>K</a:t>
            </a:r>
            <a:r>
              <a:rPr lang="en-US" sz="3000" baseline="101000">
                <a:solidFill>
                  <a:srgbClr val="ffffff"/>
                </a:solidFill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1048" name="TextShape 41"/>
          <p:cNvSpPr txBox="1"/>
          <p:nvPr/>
        </p:nvSpPr>
        <p:spPr>
          <a:xfrm>
            <a:off x="3108240" y="622440"/>
            <a:ext cx="823680" cy="63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 baseline="-101000">
                <a:solidFill>
                  <a:srgbClr val="ffffff"/>
                </a:solidFill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1049" name="TextShape 42"/>
          <p:cNvSpPr txBox="1"/>
          <p:nvPr/>
        </p:nvSpPr>
        <p:spPr>
          <a:xfrm>
            <a:off x="0" y="2606400"/>
            <a:ext cx="320040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ff"/>
                </a:solidFill>
                <a:latin typeface="Times New Roman"/>
              </a:rPr>
              <a:t>24% as a </a:t>
            </a:r>
            <a:r>
              <a:rPr b="1" lang="en-US" sz="3000">
                <a:solidFill>
                  <a:srgbClr val="0000ff"/>
                </a:solidFill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1050" name="CustomShape 43"/>
          <p:cNvSpPr/>
          <p:nvPr/>
        </p:nvSpPr>
        <p:spPr>
          <a:xfrm flipH="1">
            <a:off x="2818080" y="153756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51" name="TextShape 44"/>
          <p:cNvSpPr txBox="1"/>
          <p:nvPr/>
        </p:nvSpPr>
        <p:spPr>
          <a:xfrm>
            <a:off x="3000960" y="1501560"/>
            <a:ext cx="27432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1052" name="CustomShape 45"/>
          <p:cNvSpPr/>
          <p:nvPr/>
        </p:nvSpPr>
        <p:spPr>
          <a:xfrm>
            <a:off x="2818080" y="153756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53" name="TextShape 46"/>
          <p:cNvSpPr txBox="1"/>
          <p:nvPr/>
        </p:nvSpPr>
        <p:spPr>
          <a:xfrm>
            <a:off x="3001680" y="1670400"/>
            <a:ext cx="2736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1054" name="TextShape 47"/>
          <p:cNvSpPr txBox="1"/>
          <p:nvPr/>
        </p:nvSpPr>
        <p:spPr>
          <a:xfrm>
            <a:off x="2623680" y="1569240"/>
            <a:ext cx="54792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1055" name="CustomShape 48"/>
          <p:cNvSpPr/>
          <p:nvPr/>
        </p:nvSpPr>
        <p:spPr>
          <a:xfrm flipH="1">
            <a:off x="2793960" y="2115360"/>
            <a:ext cx="429840" cy="429840"/>
          </a:xfrm>
          <a:prstGeom prst="pie">
            <a:avLst>
              <a:gd name="adj1" fmla="val -90"/>
              <a:gd name="adj2" fmla="val 92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56" name="CustomShape 49"/>
          <p:cNvSpPr/>
          <p:nvPr/>
        </p:nvSpPr>
        <p:spPr>
          <a:xfrm>
            <a:off x="2793600" y="2120760"/>
            <a:ext cx="429840" cy="429840"/>
          </a:xfrm>
          <a:prstGeom prst="pie">
            <a:avLst>
              <a:gd name="adj1" fmla="val 87"/>
              <a:gd name="adj2" fmla="val 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57" name="TextShape 50"/>
          <p:cNvSpPr txBox="1"/>
          <p:nvPr/>
        </p:nvSpPr>
        <p:spPr>
          <a:xfrm>
            <a:off x="2952000" y="2091960"/>
            <a:ext cx="38376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1058" name="TextShape 51"/>
          <p:cNvSpPr txBox="1"/>
          <p:nvPr/>
        </p:nvSpPr>
        <p:spPr>
          <a:xfrm>
            <a:off x="2952360" y="2272320"/>
            <a:ext cx="383400" cy="26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  <a:ea typeface="Times New Roman"/>
              </a:rPr>
              <a:t>γ</a:t>
            </a:r>
            <a:endParaRPr/>
          </a:p>
        </p:txBody>
      </p:sp>
      <p:sp>
        <p:nvSpPr>
          <p:cNvPr id="1059" name="TextShape 52"/>
          <p:cNvSpPr txBox="1"/>
          <p:nvPr/>
        </p:nvSpPr>
        <p:spPr>
          <a:xfrm>
            <a:off x="2701440" y="2169360"/>
            <a:ext cx="36504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1060" name="CustomShape 53"/>
          <p:cNvSpPr/>
          <p:nvPr/>
        </p:nvSpPr>
        <p:spPr>
          <a:xfrm>
            <a:off x="1818000" y="333360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61" name="TextShape 54"/>
          <p:cNvSpPr txBox="1"/>
          <p:nvPr/>
        </p:nvSpPr>
        <p:spPr>
          <a:xfrm>
            <a:off x="1818000" y="344520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1062" name="TextShape 55"/>
          <p:cNvSpPr txBox="1"/>
          <p:nvPr/>
        </p:nvSpPr>
        <p:spPr>
          <a:xfrm>
            <a:off x="2261880" y="337140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L</a:t>
            </a:r>
            <a:endParaRPr/>
          </a:p>
        </p:txBody>
      </p:sp>
      <p:sp>
        <p:nvSpPr>
          <p:cNvPr id="1063" name="CustomShape 56"/>
          <p:cNvSpPr/>
          <p:nvPr/>
        </p:nvSpPr>
        <p:spPr>
          <a:xfrm>
            <a:off x="169560" y="398880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64" name="TextShape 57"/>
          <p:cNvSpPr txBox="1"/>
          <p:nvPr/>
        </p:nvSpPr>
        <p:spPr>
          <a:xfrm>
            <a:off x="324000" y="398232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1065" name="CustomShape 58"/>
          <p:cNvSpPr/>
          <p:nvPr/>
        </p:nvSpPr>
        <p:spPr>
          <a:xfrm>
            <a:off x="1095480" y="396036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66" name="TextShape 59"/>
          <p:cNvSpPr txBox="1"/>
          <p:nvPr/>
        </p:nvSpPr>
        <p:spPr>
          <a:xfrm>
            <a:off x="1005840" y="397800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1067" name="CustomShape 60"/>
          <p:cNvSpPr/>
          <p:nvPr/>
        </p:nvSpPr>
        <p:spPr>
          <a:xfrm>
            <a:off x="1060560" y="336348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68" name="TextShape 61"/>
          <p:cNvSpPr txBox="1"/>
          <p:nvPr/>
        </p:nvSpPr>
        <p:spPr>
          <a:xfrm>
            <a:off x="1060560" y="337176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1069" name="CustomShape 62"/>
          <p:cNvSpPr/>
          <p:nvPr/>
        </p:nvSpPr>
        <p:spPr>
          <a:xfrm>
            <a:off x="537480" y="3369960"/>
            <a:ext cx="429840" cy="429840"/>
          </a:xfrm>
          <a:prstGeom prst="pie">
            <a:avLst>
              <a:gd name="adj1" fmla="val -90"/>
              <a:gd name="adj2" fmla="val 90"/>
            </a:avLst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70" name="TextShape 63"/>
          <p:cNvSpPr txBox="1"/>
          <p:nvPr/>
        </p:nvSpPr>
        <p:spPr>
          <a:xfrm>
            <a:off x="495000" y="3352320"/>
            <a:ext cx="383400" cy="38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1071" name="TextShape 64"/>
          <p:cNvSpPr txBox="1"/>
          <p:nvPr/>
        </p:nvSpPr>
        <p:spPr>
          <a:xfrm>
            <a:off x="695520" y="3363480"/>
            <a:ext cx="36504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1072" name="TextShape 65"/>
          <p:cNvSpPr txBox="1"/>
          <p:nvPr/>
        </p:nvSpPr>
        <p:spPr>
          <a:xfrm>
            <a:off x="1098000" y="3342240"/>
            <a:ext cx="547920" cy="486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solidFill>
                  <a:srgbClr val="000000"/>
                </a:solidFill>
                <a:latin typeface="Symbol"/>
                <a:ea typeface="Symbol"/>
              </a:rPr>
              <a:t>`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1073" name="TextShape 66"/>
          <p:cNvSpPr txBox="1"/>
          <p:nvPr/>
        </p:nvSpPr>
        <p:spPr>
          <a:xfrm>
            <a:off x="439560" y="4781880"/>
            <a:ext cx="2852280" cy="937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ff"/>
                </a:solidFill>
                <a:latin typeface="Times New Roman"/>
              </a:rPr>
              <a:t>11% as a neutral hadron</a:t>
            </a:r>
            <a:endParaRPr/>
          </a:p>
        </p:txBody>
      </p:sp>
      <p:sp>
        <p:nvSpPr>
          <p:cNvPr id="1074" name="CustomShape 67"/>
          <p:cNvSpPr/>
          <p:nvPr/>
        </p:nvSpPr>
        <p:spPr>
          <a:xfrm>
            <a:off x="5624640" y="595080"/>
            <a:ext cx="2094120" cy="20941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75" name="TextShape 68"/>
          <p:cNvSpPr txBox="1"/>
          <p:nvPr/>
        </p:nvSpPr>
        <p:spPr>
          <a:xfrm>
            <a:off x="6186600" y="83304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1076" name="CustomShape 69"/>
          <p:cNvSpPr/>
          <p:nvPr/>
        </p:nvSpPr>
        <p:spPr>
          <a:xfrm>
            <a:off x="7910640" y="595080"/>
            <a:ext cx="2094120" cy="20941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77" name="TextShape 70"/>
          <p:cNvSpPr txBox="1"/>
          <p:nvPr/>
        </p:nvSpPr>
        <p:spPr>
          <a:xfrm>
            <a:off x="8472600" y="77796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1078" name="CustomShape 71"/>
          <p:cNvSpPr/>
          <p:nvPr/>
        </p:nvSpPr>
        <p:spPr>
          <a:xfrm>
            <a:off x="4572000" y="1769040"/>
            <a:ext cx="1069920" cy="10699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79" name="TextShape 72"/>
          <p:cNvSpPr txBox="1"/>
          <p:nvPr/>
        </p:nvSpPr>
        <p:spPr>
          <a:xfrm>
            <a:off x="4762800" y="189612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1080" name="CustomShape 73"/>
          <p:cNvSpPr/>
          <p:nvPr/>
        </p:nvSpPr>
        <p:spPr>
          <a:xfrm>
            <a:off x="5624640" y="2689200"/>
            <a:ext cx="1069920" cy="10699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81" name="TextShape 74"/>
          <p:cNvSpPr txBox="1"/>
          <p:nvPr/>
        </p:nvSpPr>
        <p:spPr>
          <a:xfrm>
            <a:off x="5812560" y="283680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1082" name="CustomShape 75"/>
          <p:cNvSpPr/>
          <p:nvPr/>
        </p:nvSpPr>
        <p:spPr>
          <a:xfrm>
            <a:off x="7000200" y="2872800"/>
            <a:ext cx="722520" cy="7225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83" name="TextShape 76"/>
          <p:cNvSpPr txBox="1"/>
          <p:nvPr/>
        </p:nvSpPr>
        <p:spPr>
          <a:xfrm>
            <a:off x="7154640" y="286632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1084" name="CustomShape 77"/>
          <p:cNvSpPr/>
          <p:nvPr/>
        </p:nvSpPr>
        <p:spPr>
          <a:xfrm>
            <a:off x="8250120" y="2826720"/>
            <a:ext cx="722520" cy="7225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85" name="TextShape 78"/>
          <p:cNvSpPr txBox="1"/>
          <p:nvPr/>
        </p:nvSpPr>
        <p:spPr>
          <a:xfrm>
            <a:off x="8160480" y="284436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1086" name="TextShape 79"/>
          <p:cNvSpPr txBox="1"/>
          <p:nvPr/>
        </p:nvSpPr>
        <p:spPr>
          <a:xfrm>
            <a:off x="5184720" y="3872160"/>
            <a:ext cx="447732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ff"/>
                </a:solidFill>
                <a:latin typeface="Times New Roman"/>
              </a:rPr>
              <a:t>58% in primary hadrons</a:t>
            </a:r>
            <a:endParaRPr/>
          </a:p>
        </p:txBody>
      </p:sp>
      <p:sp>
        <p:nvSpPr>
          <p:cNvPr id="1087" name="TextShape 80"/>
          <p:cNvSpPr txBox="1"/>
          <p:nvPr/>
        </p:nvSpPr>
        <p:spPr>
          <a:xfrm>
            <a:off x="4846320" y="5852160"/>
            <a:ext cx="485100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0000ff"/>
                </a:solidFill>
                <a:latin typeface="Times New Roman"/>
              </a:rPr>
              <a:t>7% in secondary hadrons</a:t>
            </a:r>
            <a:endParaRPr/>
          </a:p>
        </p:txBody>
      </p:sp>
      <p:sp>
        <p:nvSpPr>
          <p:cNvPr id="1088" name="TextShape 81"/>
          <p:cNvSpPr txBox="1"/>
          <p:nvPr/>
        </p:nvSpPr>
        <p:spPr>
          <a:xfrm>
            <a:off x="4297680" y="4312440"/>
            <a:ext cx="5669280" cy="44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500">
                <a:solidFill>
                  <a:srgbClr val="ff0000"/>
                </a:solidFill>
                <a:latin typeface="Times New Roman"/>
              </a:rPr>
              <a:t>Measure in tracking detector</a:t>
            </a:r>
            <a:endParaRPr/>
          </a:p>
        </p:txBody>
      </p:sp>
      <p:sp>
        <p:nvSpPr>
          <p:cNvPr id="1089" name="TextShape 82"/>
          <p:cNvSpPr txBox="1"/>
          <p:nvPr/>
        </p:nvSpPr>
        <p:spPr>
          <a:xfrm>
            <a:off x="4389120" y="6324120"/>
            <a:ext cx="5669280" cy="44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500">
                <a:solidFill>
                  <a:srgbClr val="ff0000"/>
                </a:solidFill>
                <a:latin typeface="Times New Roman"/>
              </a:rPr>
              <a:t>Cut out using tight DCA cut</a:t>
            </a:r>
            <a:endParaRPr/>
          </a:p>
        </p:txBody>
      </p:sp>
      <p:sp>
        <p:nvSpPr>
          <p:cNvPr id="1090" name="TextShape 83"/>
          <p:cNvSpPr txBox="1"/>
          <p:nvPr/>
        </p:nvSpPr>
        <p:spPr>
          <a:xfrm>
            <a:off x="91440" y="5604480"/>
            <a:ext cx="3383280" cy="44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500">
                <a:solidFill>
                  <a:srgbClr val="ff0000"/>
                </a:solidFill>
                <a:latin typeface="Times New Roman"/>
              </a:rPr>
              <a:t>Don't measure</a:t>
            </a:r>
            <a:endParaRPr/>
          </a:p>
        </p:txBody>
      </p:sp>
      <p:sp>
        <p:nvSpPr>
          <p:cNvPr id="1091" name="TextShape 84"/>
          <p:cNvSpPr txBox="1"/>
          <p:nvPr/>
        </p:nvSpPr>
        <p:spPr>
          <a:xfrm>
            <a:off x="2794320" y="3872160"/>
            <a:ext cx="2509200" cy="1081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500">
                <a:solidFill>
                  <a:srgbClr val="ff0000"/>
                </a:solidFill>
                <a:latin typeface="Times New Roman"/>
              </a:rPr>
              <a:t>Measure ~56%</a:t>
            </a:r>
            <a:endParaRPr/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>
                <p:childTnLst>
                  <p:par>
                    <p:cTn id="85" fill="freeze">
                      <p:stCondLst>
                        <p:cond delay="indefinite"/>
                      </p:stCondLst>
                      <p:childTnLst>
                        <p:par>
                          <p:cTn id="86" fill="freeze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TextShape 1"/>
          <p:cNvSpPr txBox="1"/>
          <p:nvPr/>
        </p:nvSpPr>
        <p:spPr>
          <a:xfrm>
            <a:off x="504000" y="-22680"/>
            <a:ext cx="9071640" cy="937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ALICE</a:t>
            </a:r>
            <a:endParaRPr/>
          </a:p>
        </p:txBody>
      </p:sp>
      <p:sp>
        <p:nvSpPr>
          <p:cNvPr id="1093" name="Line 2"/>
          <p:cNvSpPr/>
          <p:nvPr/>
        </p:nvSpPr>
        <p:spPr>
          <a:xfrm>
            <a:off x="4552560" y="1992240"/>
            <a:ext cx="0" cy="75096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094" name="TextShape 3"/>
          <p:cNvSpPr txBox="1"/>
          <p:nvPr/>
        </p:nvSpPr>
        <p:spPr>
          <a:xfrm>
            <a:off x="4336560" y="1573920"/>
            <a:ext cx="604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2%</a:t>
            </a:r>
            <a:endParaRPr/>
          </a:p>
        </p:txBody>
      </p:sp>
      <p:sp>
        <p:nvSpPr>
          <p:cNvPr id="1095" name="TextShape 4"/>
          <p:cNvSpPr txBox="1"/>
          <p:nvPr/>
        </p:nvSpPr>
        <p:spPr>
          <a:xfrm>
            <a:off x="5669280" y="1518480"/>
            <a:ext cx="604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3%</a:t>
            </a:r>
            <a:endParaRPr/>
          </a:p>
        </p:txBody>
      </p:sp>
      <p:sp>
        <p:nvSpPr>
          <p:cNvPr id="1096" name="Line 5"/>
          <p:cNvSpPr/>
          <p:nvPr/>
        </p:nvSpPr>
        <p:spPr>
          <a:xfrm>
            <a:off x="5852160" y="1920240"/>
            <a:ext cx="0" cy="75096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097" name="Line 6"/>
          <p:cNvSpPr/>
          <p:nvPr/>
        </p:nvSpPr>
        <p:spPr>
          <a:xfrm>
            <a:off x="7004160" y="1901880"/>
            <a:ext cx="0" cy="75096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098" name="TextShape 7"/>
          <p:cNvSpPr txBox="1"/>
          <p:nvPr/>
        </p:nvSpPr>
        <p:spPr>
          <a:xfrm>
            <a:off x="6749280" y="1518480"/>
            <a:ext cx="8236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40%</a:t>
            </a:r>
            <a:endParaRPr/>
          </a:p>
        </p:txBody>
      </p:sp>
      <p:sp>
        <p:nvSpPr>
          <p:cNvPr id="1099" name="Line 8"/>
          <p:cNvSpPr/>
          <p:nvPr/>
        </p:nvSpPr>
        <p:spPr>
          <a:xfrm>
            <a:off x="2032560" y="1992240"/>
            <a:ext cx="0" cy="75096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100" name="TextShape 9"/>
          <p:cNvSpPr txBox="1"/>
          <p:nvPr/>
        </p:nvSpPr>
        <p:spPr>
          <a:xfrm>
            <a:off x="1816560" y="1573920"/>
            <a:ext cx="6040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3%</a:t>
            </a:r>
            <a:endParaRPr/>
          </a:p>
        </p:txBody>
      </p:sp>
      <p:sp>
        <p:nvSpPr>
          <p:cNvPr id="1101" name="TextShape 10"/>
          <p:cNvSpPr txBox="1"/>
          <p:nvPr/>
        </p:nvSpPr>
        <p:spPr>
          <a:xfrm>
            <a:off x="7498080" y="1518480"/>
            <a:ext cx="20116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But known well!</a:t>
            </a:r>
            <a:endParaRPr/>
          </a:p>
        </p:txBody>
      </p:sp>
      <p:sp>
        <p:nvSpPr>
          <p:cNvPr id="1102" name="Line 11"/>
          <p:cNvSpPr/>
          <p:nvPr/>
        </p:nvSpPr>
        <p:spPr>
          <a:xfrm flipV="1">
            <a:off x="3076560" y="4023360"/>
            <a:ext cx="32400" cy="596880"/>
          </a:xfrm>
          <a:prstGeom prst="line">
            <a:avLst/>
          </a:prstGeom>
          <a:ln w="73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103" name="TextShape 12"/>
          <p:cNvSpPr txBox="1"/>
          <p:nvPr/>
        </p:nvSpPr>
        <p:spPr>
          <a:xfrm>
            <a:off x="2860560" y="4777920"/>
            <a:ext cx="7970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45%</a:t>
            </a:r>
            <a:endParaRPr/>
          </a:p>
        </p:txBody>
      </p:sp>
      <p:sp>
        <p:nvSpPr>
          <p:cNvPr id="1104" name="Line 13"/>
          <p:cNvSpPr/>
          <p:nvPr/>
        </p:nvSpPr>
        <p:spPr>
          <a:xfrm flipV="1">
            <a:off x="8115120" y="3645720"/>
            <a:ext cx="32400" cy="596880"/>
          </a:xfrm>
          <a:prstGeom prst="line">
            <a:avLst/>
          </a:prstGeom>
          <a:ln w="7308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1105" name="TextShape 14"/>
          <p:cNvSpPr txBox="1"/>
          <p:nvPr/>
        </p:nvSpPr>
        <p:spPr>
          <a:xfrm>
            <a:off x="7223760" y="4480560"/>
            <a:ext cx="1792080" cy="1160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500">
                <a:solidFill>
                  <a:srgbClr val="0000ff"/>
                </a:solidFill>
                <a:latin typeface="Arial"/>
              </a:rPr>
              <a:t>What we measure directly</a:t>
            </a:r>
            <a:endParaRPr/>
          </a:p>
        </p:txBody>
      </p:sp>
      <p:sp>
        <p:nvSpPr>
          <p:cNvPr id="1106" name="CustomShape 15"/>
          <p:cNvSpPr/>
          <p:nvPr/>
        </p:nvSpPr>
        <p:spPr>
          <a:xfrm rot="5400000">
            <a:off x="4267440" y="2413080"/>
            <a:ext cx="511920" cy="5766480"/>
          </a:xfrm>
          <a:prstGeom prst="rightBrace">
            <a:avLst>
              <a:gd name="adj1" fmla="val 1800"/>
              <a:gd name="adj2" fmla="val 10768"/>
            </a:avLst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7" name="TextShape 16"/>
          <p:cNvSpPr txBox="1"/>
          <p:nvPr/>
        </p:nvSpPr>
        <p:spPr>
          <a:xfrm>
            <a:off x="3197520" y="5658480"/>
            <a:ext cx="3017520" cy="58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500">
                <a:solidFill>
                  <a:srgbClr val="ff0000"/>
                </a:solidFill>
                <a:latin typeface="Arial"/>
              </a:rPr>
              <a:t>Corrections</a:t>
            </a:r>
            <a:endParaRPr/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TextShape 1"/>
          <p:cNvSpPr txBox="1"/>
          <p:nvPr/>
        </p:nvSpPr>
        <p:spPr>
          <a:xfrm>
            <a:off x="504000" y="157320"/>
            <a:ext cx="9071640" cy="97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ALICE:  f</a:t>
            </a:r>
            <a:r>
              <a:rPr lang="en-US" sz="4400" baseline="-101000">
                <a:latin typeface="Arial"/>
              </a:rPr>
              <a:t>total</a:t>
            </a:r>
            <a:endParaRPr/>
          </a:p>
        </p:txBody>
      </p:sp>
      <p:sp>
        <p:nvSpPr>
          <p:cNvPr id="1109" name="CustomShape 2"/>
          <p:cNvSpPr/>
          <p:nvPr/>
        </p:nvSpPr>
        <p:spPr>
          <a:xfrm>
            <a:off x="-7560" y="4453560"/>
            <a:ext cx="2094120" cy="20941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10" name="TextShape 3"/>
          <p:cNvSpPr txBox="1"/>
          <p:nvPr/>
        </p:nvSpPr>
        <p:spPr>
          <a:xfrm>
            <a:off x="449640" y="472500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1111" name="TextShape 4"/>
          <p:cNvSpPr txBox="1"/>
          <p:nvPr/>
        </p:nvSpPr>
        <p:spPr>
          <a:xfrm>
            <a:off x="0" y="6766560"/>
            <a:ext cx="4846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Scale:  diameter in inches = </a:t>
            </a:r>
            <a:r>
              <a:rPr lang="en-US">
                <a:latin typeface="Arial"/>
                <a:ea typeface="Arial"/>
              </a:rPr>
              <a:t>√</a:t>
            </a:r>
            <a:r>
              <a:rPr lang="en-US">
                <a:latin typeface="Arial"/>
              </a:rPr>
              <a:t>fraction * 5</a:t>
            </a:r>
            <a:endParaRPr/>
          </a:p>
        </p:txBody>
      </p:sp>
      <p:sp>
        <p:nvSpPr>
          <p:cNvPr id="1112" name="CustomShape 5"/>
          <p:cNvSpPr/>
          <p:nvPr/>
        </p:nvSpPr>
        <p:spPr>
          <a:xfrm>
            <a:off x="811440" y="1261800"/>
            <a:ext cx="2094120" cy="20941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13" name="TextShape 6"/>
          <p:cNvSpPr txBox="1"/>
          <p:nvPr/>
        </p:nvSpPr>
        <p:spPr>
          <a:xfrm>
            <a:off x="1373400" y="149976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1114" name="CustomShape 7"/>
          <p:cNvSpPr/>
          <p:nvPr/>
        </p:nvSpPr>
        <p:spPr>
          <a:xfrm>
            <a:off x="3034440" y="1261800"/>
            <a:ext cx="2094120" cy="20941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15" name="TextShape 8"/>
          <p:cNvSpPr txBox="1"/>
          <p:nvPr/>
        </p:nvSpPr>
        <p:spPr>
          <a:xfrm>
            <a:off x="3596400" y="144468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1116" name="CustomShape 9"/>
          <p:cNvSpPr/>
          <p:nvPr/>
        </p:nvSpPr>
        <p:spPr>
          <a:xfrm>
            <a:off x="6270480" y="4162680"/>
            <a:ext cx="1069920" cy="10699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17" name="TextShape 10"/>
          <p:cNvSpPr txBox="1"/>
          <p:nvPr/>
        </p:nvSpPr>
        <p:spPr>
          <a:xfrm>
            <a:off x="6461280" y="428976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1118" name="CustomShape 11"/>
          <p:cNvSpPr/>
          <p:nvPr/>
        </p:nvSpPr>
        <p:spPr>
          <a:xfrm>
            <a:off x="7331760" y="4127040"/>
            <a:ext cx="1069920" cy="10699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19" name="TextShape 12"/>
          <p:cNvSpPr txBox="1"/>
          <p:nvPr/>
        </p:nvSpPr>
        <p:spPr>
          <a:xfrm>
            <a:off x="7519680" y="427464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1120" name="CustomShape 13"/>
          <p:cNvSpPr/>
          <p:nvPr/>
        </p:nvSpPr>
        <p:spPr>
          <a:xfrm>
            <a:off x="6270480" y="520776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21" name="TextShape 14"/>
          <p:cNvSpPr txBox="1"/>
          <p:nvPr/>
        </p:nvSpPr>
        <p:spPr>
          <a:xfrm>
            <a:off x="6270480" y="531936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1122" name="TextShape 15"/>
          <p:cNvSpPr txBox="1"/>
          <p:nvPr/>
        </p:nvSpPr>
        <p:spPr>
          <a:xfrm>
            <a:off x="6714360" y="524556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S</a:t>
            </a:r>
            <a:endParaRPr/>
          </a:p>
        </p:txBody>
      </p:sp>
      <p:sp>
        <p:nvSpPr>
          <p:cNvPr id="1123" name="CustomShape 16"/>
          <p:cNvSpPr/>
          <p:nvPr/>
        </p:nvSpPr>
        <p:spPr>
          <a:xfrm>
            <a:off x="7367760" y="5207760"/>
            <a:ext cx="1069920" cy="10699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24" name="TextShape 17"/>
          <p:cNvSpPr txBox="1"/>
          <p:nvPr/>
        </p:nvSpPr>
        <p:spPr>
          <a:xfrm>
            <a:off x="7367760" y="5319360"/>
            <a:ext cx="105264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0</a:t>
            </a:r>
            <a:endParaRPr/>
          </a:p>
        </p:txBody>
      </p:sp>
      <p:sp>
        <p:nvSpPr>
          <p:cNvPr id="1125" name="TextShape 18"/>
          <p:cNvSpPr txBox="1"/>
          <p:nvPr/>
        </p:nvSpPr>
        <p:spPr>
          <a:xfrm>
            <a:off x="7811640" y="5245560"/>
            <a:ext cx="384840" cy="10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 baseline="-101000">
                <a:latin typeface="Times New Roman"/>
                <a:ea typeface="Arial"/>
              </a:rPr>
              <a:t>L</a:t>
            </a:r>
            <a:endParaRPr/>
          </a:p>
        </p:txBody>
      </p:sp>
      <p:sp>
        <p:nvSpPr>
          <p:cNvPr id="1126" name="CustomShape 19"/>
          <p:cNvSpPr/>
          <p:nvPr/>
        </p:nvSpPr>
        <p:spPr>
          <a:xfrm>
            <a:off x="8441280" y="4781520"/>
            <a:ext cx="722520" cy="7225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27" name="TextShape 20"/>
          <p:cNvSpPr txBox="1"/>
          <p:nvPr/>
        </p:nvSpPr>
        <p:spPr>
          <a:xfrm>
            <a:off x="8595720" y="477504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1128" name="CustomShape 21"/>
          <p:cNvSpPr/>
          <p:nvPr/>
        </p:nvSpPr>
        <p:spPr>
          <a:xfrm>
            <a:off x="8444520" y="4062240"/>
            <a:ext cx="722520" cy="7225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29" name="TextShape 22"/>
          <p:cNvSpPr txBox="1"/>
          <p:nvPr/>
        </p:nvSpPr>
        <p:spPr>
          <a:xfrm>
            <a:off x="8354880" y="407988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1130" name="CustomShape 23"/>
          <p:cNvSpPr/>
          <p:nvPr/>
        </p:nvSpPr>
        <p:spPr>
          <a:xfrm>
            <a:off x="8459280" y="627120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31" name="TextShape 24"/>
          <p:cNvSpPr txBox="1"/>
          <p:nvPr/>
        </p:nvSpPr>
        <p:spPr>
          <a:xfrm>
            <a:off x="8613720" y="626472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1132" name="CustomShape 25"/>
          <p:cNvSpPr/>
          <p:nvPr/>
        </p:nvSpPr>
        <p:spPr>
          <a:xfrm>
            <a:off x="8460360" y="553608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33" name="TextShape 26"/>
          <p:cNvSpPr txBox="1"/>
          <p:nvPr/>
        </p:nvSpPr>
        <p:spPr>
          <a:xfrm>
            <a:off x="8370720" y="555372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n</a:t>
            </a:r>
            <a:endParaRPr/>
          </a:p>
        </p:txBody>
      </p:sp>
      <p:sp>
        <p:nvSpPr>
          <p:cNvPr id="1134" name="CustomShape 27"/>
          <p:cNvSpPr/>
          <p:nvPr/>
        </p:nvSpPr>
        <p:spPr>
          <a:xfrm>
            <a:off x="9235440" y="438912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35" name="TextShape 28"/>
          <p:cNvSpPr txBox="1"/>
          <p:nvPr/>
        </p:nvSpPr>
        <p:spPr>
          <a:xfrm>
            <a:off x="9317880" y="441864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1136" name="CustomShape 29"/>
          <p:cNvSpPr/>
          <p:nvPr/>
        </p:nvSpPr>
        <p:spPr>
          <a:xfrm>
            <a:off x="9244440" y="5263920"/>
            <a:ext cx="722520" cy="722520"/>
          </a:xfrm>
          <a:prstGeom prst="ellipse">
            <a:avLst/>
          </a:prstGeom>
          <a:solidFill>
            <a:srgbClr val="c0c0c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37" name="TextShape 30"/>
          <p:cNvSpPr txBox="1"/>
          <p:nvPr/>
        </p:nvSpPr>
        <p:spPr>
          <a:xfrm>
            <a:off x="9082800" y="528156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1138" name="CustomShape 31"/>
          <p:cNvSpPr/>
          <p:nvPr/>
        </p:nvSpPr>
        <p:spPr>
          <a:xfrm>
            <a:off x="4196160" y="4279320"/>
            <a:ext cx="2094120" cy="20941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39" name="TextShape 32"/>
          <p:cNvSpPr txBox="1"/>
          <p:nvPr/>
        </p:nvSpPr>
        <p:spPr>
          <a:xfrm>
            <a:off x="4758120" y="446220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1140" name="CustomShape 33"/>
          <p:cNvSpPr/>
          <p:nvPr/>
        </p:nvSpPr>
        <p:spPr>
          <a:xfrm>
            <a:off x="2107440" y="4321800"/>
            <a:ext cx="2094120" cy="20941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41" name="TextShape 34"/>
          <p:cNvSpPr txBox="1"/>
          <p:nvPr/>
        </p:nvSpPr>
        <p:spPr>
          <a:xfrm>
            <a:off x="2669400" y="4559760"/>
            <a:ext cx="1532160" cy="155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0">
                <a:latin typeface="Times New Roman"/>
                <a:ea typeface="Arial"/>
              </a:rPr>
              <a:t>π</a:t>
            </a:r>
            <a:r>
              <a:rPr lang="en-US" sz="10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1142" name="CustomShape 35"/>
          <p:cNvSpPr/>
          <p:nvPr/>
        </p:nvSpPr>
        <p:spPr>
          <a:xfrm>
            <a:off x="6270840" y="2039040"/>
            <a:ext cx="1069920" cy="10699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43" name="TextShape 36"/>
          <p:cNvSpPr txBox="1"/>
          <p:nvPr/>
        </p:nvSpPr>
        <p:spPr>
          <a:xfrm>
            <a:off x="6461640" y="216612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+</a:t>
            </a:r>
            <a:endParaRPr/>
          </a:p>
        </p:txBody>
      </p:sp>
      <p:sp>
        <p:nvSpPr>
          <p:cNvPr id="1144" name="CustomShape 37"/>
          <p:cNvSpPr/>
          <p:nvPr/>
        </p:nvSpPr>
        <p:spPr>
          <a:xfrm>
            <a:off x="7332120" y="2003400"/>
            <a:ext cx="1069920" cy="10699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45" name="TextShape 38"/>
          <p:cNvSpPr txBox="1"/>
          <p:nvPr/>
        </p:nvSpPr>
        <p:spPr>
          <a:xfrm>
            <a:off x="7520040" y="2151000"/>
            <a:ext cx="864720" cy="82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5000">
                <a:latin typeface="Times New Roman"/>
                <a:ea typeface="Arial"/>
              </a:rPr>
              <a:t>K</a:t>
            </a:r>
            <a:r>
              <a:rPr lang="en-US" sz="5000" baseline="101000">
                <a:latin typeface="Times New Roman"/>
                <a:ea typeface="Arial"/>
              </a:rPr>
              <a:t>-</a:t>
            </a:r>
            <a:endParaRPr/>
          </a:p>
        </p:txBody>
      </p:sp>
      <p:sp>
        <p:nvSpPr>
          <p:cNvPr id="1146" name="CustomShape 39"/>
          <p:cNvSpPr/>
          <p:nvPr/>
        </p:nvSpPr>
        <p:spPr>
          <a:xfrm>
            <a:off x="8441640" y="2621520"/>
            <a:ext cx="722520" cy="72252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47" name="TextShape 40"/>
          <p:cNvSpPr txBox="1"/>
          <p:nvPr/>
        </p:nvSpPr>
        <p:spPr>
          <a:xfrm>
            <a:off x="8596080" y="2615040"/>
            <a:ext cx="864720" cy="654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1148" name="CustomShape 41"/>
          <p:cNvSpPr/>
          <p:nvPr/>
        </p:nvSpPr>
        <p:spPr>
          <a:xfrm>
            <a:off x="8444880" y="1902240"/>
            <a:ext cx="722520" cy="72252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49" name="TextShape 42"/>
          <p:cNvSpPr txBox="1"/>
          <p:nvPr/>
        </p:nvSpPr>
        <p:spPr>
          <a:xfrm>
            <a:off x="8355240" y="1919880"/>
            <a:ext cx="864720" cy="75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4000">
                <a:latin typeface="Symbol"/>
                <a:ea typeface="Symbol"/>
              </a:rPr>
              <a:t>`</a:t>
            </a:r>
            <a:r>
              <a:rPr lang="en-US" sz="4000">
                <a:latin typeface="Times New Roman"/>
                <a:ea typeface="Arial"/>
              </a:rPr>
              <a:t>p</a:t>
            </a:r>
            <a:endParaRPr/>
          </a:p>
        </p:txBody>
      </p:sp>
      <p:sp>
        <p:nvSpPr>
          <p:cNvPr id="1150" name="Line 43"/>
          <p:cNvSpPr/>
          <p:nvPr/>
        </p:nvSpPr>
        <p:spPr>
          <a:xfrm>
            <a:off x="182880" y="3657600"/>
            <a:ext cx="9692640" cy="0"/>
          </a:xfrm>
          <a:prstGeom prst="line">
            <a:avLst/>
          </a:prstGeom>
          <a:ln w="73080">
            <a:solidFill>
              <a:srgbClr val="000000"/>
            </a:solidFill>
            <a:round/>
          </a:ln>
        </p:spPr>
      </p:sp>
      <p:sp>
        <p:nvSpPr>
          <p:cNvPr id="1151" name="TextShape 44"/>
          <p:cNvSpPr txBox="1"/>
          <p:nvPr/>
        </p:nvSpPr>
        <p:spPr>
          <a:xfrm>
            <a:off x="6462000" y="274320"/>
            <a:ext cx="292608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0000"/>
                </a:solidFill>
                <a:latin typeface="Arial"/>
              </a:rPr>
              <a:t>= 0.567 </a:t>
            </a:r>
            <a:r>
              <a:rPr lang="en-US" sz="3000">
                <a:solidFill>
                  <a:srgbClr val="ff0000"/>
                </a:solidFill>
                <a:latin typeface="Arial"/>
                <a:ea typeface="Arial"/>
              </a:rPr>
              <a:t>±</a:t>
            </a:r>
            <a:r>
              <a:rPr lang="en-US" sz="3000">
                <a:solidFill>
                  <a:srgbClr val="ff0000"/>
                </a:solidFill>
                <a:latin typeface="Arial"/>
              </a:rPr>
              <a:t> 0.009</a:t>
            </a:r>
            <a:endParaRPr/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TextShape 1"/>
          <p:cNvSpPr txBox="1"/>
          <p:nvPr/>
        </p:nvSpPr>
        <p:spPr>
          <a:xfrm>
            <a:off x="504000" y="102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Measuring energy with tracking detectors</a:t>
            </a:r>
            <a:endParaRPr/>
          </a:p>
        </p:txBody>
      </p:sp>
      <p:sp>
        <p:nvSpPr>
          <p:cNvPr id="1153" name="TextShape 2"/>
          <p:cNvSpPr txBox="1"/>
          <p:nvPr/>
        </p:nvSpPr>
        <p:spPr>
          <a:xfrm>
            <a:off x="512640" y="3200400"/>
            <a:ext cx="8870040" cy="2953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f</a:t>
            </a:r>
            <a:r>
              <a:rPr lang="en-US" sz="3200" baseline="-101000">
                <a:latin typeface="Arial"/>
              </a:rPr>
              <a:t>total</a:t>
            </a:r>
            <a:r>
              <a:rPr lang="en-US" sz="3200">
                <a:latin typeface="Arial"/>
              </a:rPr>
              <a:t> is robust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Other corrections are either small or known well</a:t>
            </a:r>
            <a:endParaRPr/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TextShape 1"/>
          <p:cNvSpPr txBox="1"/>
          <p:nvPr/>
        </p:nvSpPr>
        <p:spPr>
          <a:xfrm>
            <a:off x="0" y="1589760"/>
            <a:ext cx="1008000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en-US" sz="3500">
                <a:solidFill>
                  <a:srgbClr val="ff0000"/>
                </a:solidFill>
                <a:latin typeface="Arial"/>
              </a:rPr>
              <a:t>What can we learn from measuring E</a:t>
            </a:r>
            <a:r>
              <a:rPr b="1" lang="en-US" sz="3500" baseline="-101000">
                <a:solidFill>
                  <a:srgbClr val="ff0000"/>
                </a:solidFill>
                <a:latin typeface="Arial"/>
              </a:rPr>
              <a:t>T</a:t>
            </a:r>
            <a:r>
              <a:rPr b="1" lang="en-US" sz="3500">
                <a:solidFill>
                  <a:srgbClr val="ff0000"/>
                </a:solidFill>
                <a:latin typeface="Arial"/>
              </a:rPr>
              <a:t>?</a:t>
            </a:r>
            <a:endParaRPr/>
          </a:p>
        </p:txBody>
      </p:sp>
      <p:sp>
        <p:nvSpPr>
          <p:cNvPr id="1155" name="TextShape 2"/>
          <p:cNvSpPr txBox="1"/>
          <p:nvPr/>
        </p:nvSpPr>
        <p:spPr>
          <a:xfrm>
            <a:off x="1097280" y="2949120"/>
            <a:ext cx="8778240" cy="3372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SzPct val="45000"/>
              <a:buFont typeface="StarSymbol"/>
              <a:buChar char=""/>
            </a:pPr>
            <a:r>
              <a:rPr lang="en-US" sz="3500">
                <a:latin typeface="Times New Roman"/>
              </a:rPr>
              <a:t>E</a:t>
            </a:r>
            <a:r>
              <a:rPr lang="en-US" sz="3500" baseline="-101000">
                <a:latin typeface="Times New Roman"/>
              </a:rPr>
              <a:t>T</a:t>
            </a:r>
            <a:r>
              <a:rPr lang="en-US" sz="3500">
                <a:latin typeface="Times New Roman"/>
              </a:rPr>
              <a:t> higher than expected at LHC</a:t>
            </a:r>
            <a:endParaRPr/>
          </a:p>
          <a:p>
            <a:pPr>
              <a:buSzPct val="45000"/>
              <a:buFont typeface="StarSymbol"/>
              <a:buChar char=""/>
            </a:pPr>
            <a:r>
              <a:rPr lang="en-US" sz="3500">
                <a:latin typeface="Times New Roman"/>
              </a:rPr>
              <a:t>Similar trends to those seen at RHIC</a:t>
            </a:r>
            <a:endParaRPr/>
          </a:p>
          <a:p>
            <a:pPr>
              <a:buSzPct val="45000"/>
              <a:buFont typeface="StarSymbol"/>
              <a:buChar char=""/>
            </a:pPr>
            <a:r>
              <a:rPr lang="en-US" sz="3500">
                <a:latin typeface="Times New Roman"/>
              </a:rPr>
              <a:t>At LHC increasing energy </a:t>
            </a:r>
            <a:r>
              <a:rPr lang="en-US" sz="3500">
                <a:latin typeface="Times New Roman"/>
                <a:ea typeface="Times New Roman"/>
              </a:rPr>
              <a:t>→</a:t>
            </a:r>
            <a:r>
              <a:rPr lang="en-US" sz="3500">
                <a:latin typeface="Times New Roman"/>
              </a:rPr>
              <a:t> increasing energy/particle, not more particles</a:t>
            </a:r>
            <a:endParaRPr/>
          </a:p>
          <a:p>
            <a:pPr>
              <a:buSzPct val="45000"/>
              <a:buFont typeface="StarSymbol"/>
              <a:buChar char=""/>
            </a:pPr>
            <a:r>
              <a:rPr lang="en-US" sz="3500">
                <a:latin typeface="Times New Roman"/>
              </a:rPr>
              <a:t>Reach energy densities around 10 GeV/fm</a:t>
            </a:r>
            <a:r>
              <a:rPr lang="en-US" sz="3500" baseline="101000">
                <a:latin typeface="Times New Roman"/>
              </a:rPr>
              <a:t>3</a:t>
            </a:r>
            <a:endParaRPr/>
          </a:p>
          <a:p>
            <a:pPr>
              <a:buSzPct val="45000"/>
              <a:buFont typeface="StarSymbol"/>
              <a:buChar char=""/>
            </a:pPr>
            <a:r>
              <a:rPr lang="en-US" sz="3500">
                <a:latin typeface="Times New Roman"/>
              </a:rPr>
              <a:t>ET seems to scale with N</a:t>
            </a:r>
            <a:r>
              <a:rPr lang="en-US" sz="3500" baseline="-101000">
                <a:latin typeface="Times New Roman"/>
              </a:rPr>
              <a:t>quark</a:t>
            </a:r>
            <a:endParaRPr/>
          </a:p>
        </p:txBody>
      </p:sp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1296000" y="36000"/>
            <a:ext cx="7810920" cy="1033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3700">
                <a:latin typeface="Arial"/>
              </a:rPr>
              <a:t>How to make a Quark Gluon Plasma</a:t>
            </a:r>
            <a:endParaRPr/>
          </a:p>
        </p:txBody>
      </p:sp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2106000" y="913680"/>
            <a:ext cx="5945400" cy="6013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6" name="" descr=""/>
          <p:cNvPicPr/>
          <p:nvPr/>
        </p:nvPicPr>
        <p:blipFill>
          <a:blip r:embed="rId1"/>
          <a:stretch/>
        </p:blipFill>
        <p:spPr>
          <a:xfrm>
            <a:off x="1737360" y="1606320"/>
            <a:ext cx="7196400" cy="4517280"/>
          </a:xfrm>
          <a:prstGeom prst="rect">
            <a:avLst/>
          </a:prstGeom>
          <a:ln>
            <a:noFill/>
          </a:ln>
        </p:spPr>
      </p:pic>
      <p:sp>
        <p:nvSpPr>
          <p:cNvPr id="115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Comparison of different methods</a:t>
            </a:r>
            <a:endParaRPr/>
          </a:p>
        </p:txBody>
      </p:sp>
      <p:sp>
        <p:nvSpPr>
          <p:cNvPr id="1158" name="TextShape 2"/>
          <p:cNvSpPr txBox="1"/>
          <p:nvPr/>
        </p:nvSpPr>
        <p:spPr>
          <a:xfrm>
            <a:off x="6309360" y="5029200"/>
            <a:ext cx="210312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r>
              <a:rPr lang="en-US" sz="2500">
                <a:latin typeface="Arial"/>
              </a:rPr>
              <a:t>ALICE</a:t>
            </a:r>
            <a:endParaRPr/>
          </a:p>
        </p:txBody>
      </p:sp>
      <p:sp>
        <p:nvSpPr>
          <p:cNvPr id="1159" name="CustomShape 3"/>
          <p:cNvSpPr/>
          <p:nvPr/>
        </p:nvSpPr>
        <p:spPr>
          <a:xfrm>
            <a:off x="8543520" y="612432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60" name="CustomShape 4"/>
          <p:cNvSpPr/>
          <p:nvPr/>
        </p:nvSpPr>
        <p:spPr>
          <a:xfrm>
            <a:off x="8507880" y="612468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61" name="CustomShape 5"/>
          <p:cNvSpPr/>
          <p:nvPr/>
        </p:nvSpPr>
        <p:spPr>
          <a:xfrm>
            <a:off x="2387880" y="612468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62" name="CustomShape 6"/>
          <p:cNvSpPr/>
          <p:nvPr/>
        </p:nvSpPr>
        <p:spPr>
          <a:xfrm>
            <a:off x="2208240" y="612504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63" name="CustomShape 7"/>
          <p:cNvSpPr/>
          <p:nvPr/>
        </p:nvSpPr>
        <p:spPr>
          <a:xfrm>
            <a:off x="5483880" y="612468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64" name="CustomShape 8"/>
          <p:cNvSpPr/>
          <p:nvPr/>
        </p:nvSpPr>
        <p:spPr>
          <a:xfrm>
            <a:off x="5376240" y="612504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Energy dependence</a:t>
            </a:r>
            <a:endParaRPr/>
          </a:p>
        </p:txBody>
      </p:sp>
      <p:sp>
        <p:nvSpPr>
          <p:cNvPr id="1166" name="TextShape 2"/>
          <p:cNvSpPr txBox="1"/>
          <p:nvPr/>
        </p:nvSpPr>
        <p:spPr>
          <a:xfrm>
            <a:off x="1994400" y="6015600"/>
            <a:ext cx="7589520" cy="192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SzPct val="45000"/>
              <a:buFont typeface="StarSymbol"/>
              <a:buChar char=""/>
            </a:pPr>
            <a:r>
              <a:rPr lang="en-US" sz="2500">
                <a:latin typeface="Times New Roman"/>
              </a:rPr>
              <a:t>Higher than extrapolations of RHIC data</a:t>
            </a:r>
            <a:endParaRPr/>
          </a:p>
          <a:p>
            <a:endParaRPr/>
          </a:p>
        </p:txBody>
      </p:sp>
      <p:pic>
        <p:nvPicPr>
          <p:cNvPr id="1167" name="" descr=""/>
          <p:cNvPicPr/>
          <p:nvPr/>
        </p:nvPicPr>
        <p:blipFill>
          <a:blip r:embed="rId1"/>
          <a:stretch/>
        </p:blipFill>
        <p:spPr>
          <a:xfrm>
            <a:off x="1828800" y="1920240"/>
            <a:ext cx="5676480" cy="3561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8" name="" descr=""/>
          <p:cNvPicPr/>
          <p:nvPr/>
        </p:nvPicPr>
        <p:blipFill>
          <a:blip r:embed="rId1"/>
          <a:stretch/>
        </p:blipFill>
        <p:spPr>
          <a:xfrm>
            <a:off x="5120640" y="1561320"/>
            <a:ext cx="5029200" cy="3154680"/>
          </a:xfrm>
          <a:prstGeom prst="rect">
            <a:avLst/>
          </a:prstGeom>
          <a:ln>
            <a:noFill/>
          </a:ln>
        </p:spPr>
      </p:pic>
      <p:pic>
        <p:nvPicPr>
          <p:cNvPr id="1169" name="" descr=""/>
          <p:cNvPicPr/>
          <p:nvPr/>
        </p:nvPicPr>
        <p:blipFill>
          <a:blip r:embed="rId2"/>
          <a:stretch/>
        </p:blipFill>
        <p:spPr>
          <a:xfrm>
            <a:off x="91440" y="1467000"/>
            <a:ext cx="5029200" cy="3154680"/>
          </a:xfrm>
          <a:prstGeom prst="rect">
            <a:avLst/>
          </a:prstGeom>
          <a:ln>
            <a:noFill/>
          </a:ln>
        </p:spPr>
      </p:pic>
      <p:sp>
        <p:nvSpPr>
          <p:cNvPr id="117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Average energy/particle</a:t>
            </a:r>
            <a:endParaRPr/>
          </a:p>
        </p:txBody>
      </p:sp>
      <p:sp>
        <p:nvSpPr>
          <p:cNvPr id="1171" name="TextShape 2"/>
          <p:cNvSpPr txBox="1"/>
          <p:nvPr/>
        </p:nvSpPr>
        <p:spPr>
          <a:xfrm>
            <a:off x="914400" y="5295240"/>
            <a:ext cx="8778240" cy="192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SzPct val="45000"/>
              <a:buFont typeface="StarSymbol"/>
              <a:buChar char=""/>
            </a:pPr>
            <a:r>
              <a:rPr lang="en-US" sz="2500">
                <a:latin typeface="Times New Roman"/>
              </a:rPr>
              <a:t>Same centrality dependence as at RHIC</a:t>
            </a:r>
            <a:endParaRPr/>
          </a:p>
          <a:p>
            <a:pPr>
              <a:buSzPct val="45000"/>
              <a:buFont typeface="StarSymbol"/>
              <a:buChar char=""/>
            </a:pPr>
            <a:r>
              <a:rPr lang="en-US" sz="2500">
                <a:latin typeface="Times New Roman"/>
              </a:rPr>
              <a:t>At RHIC: more energy </a:t>
            </a:r>
            <a:r>
              <a:rPr lang="en-US" sz="2500">
                <a:latin typeface="Times New Roman"/>
                <a:ea typeface="Times New Roman"/>
              </a:rPr>
              <a:t>→</a:t>
            </a:r>
            <a:r>
              <a:rPr lang="en-US" sz="2500">
                <a:latin typeface="Times New Roman"/>
              </a:rPr>
              <a:t> more particles</a:t>
            </a:r>
            <a:r>
              <a:rPr lang="en-US" sz="2500">
                <a:latin typeface="Times New Roman"/>
              </a:rPr>
              <a:t>
</a:t>
            </a:r>
            <a:r>
              <a:rPr lang="en-US" sz="2500">
                <a:latin typeface="Times New Roman"/>
              </a:rPr>
              <a:t>At LHC: more energy </a:t>
            </a:r>
            <a:r>
              <a:rPr lang="en-US" sz="2500">
                <a:latin typeface="Times New Roman"/>
                <a:ea typeface="Times New Roman"/>
              </a:rPr>
              <a:t>→</a:t>
            </a:r>
            <a:r>
              <a:rPr lang="en-US" sz="2500">
                <a:latin typeface="Times New Roman"/>
              </a:rPr>
              <a:t> higher energy/particle</a:t>
            </a:r>
            <a:endParaRPr/>
          </a:p>
          <a:p>
            <a:endParaRPr/>
          </a:p>
        </p:txBody>
      </p:sp>
      <p:sp>
        <p:nvSpPr>
          <p:cNvPr id="1172" name="CustomShape 3"/>
          <p:cNvSpPr/>
          <p:nvPr/>
        </p:nvSpPr>
        <p:spPr>
          <a:xfrm>
            <a:off x="4547520" y="432504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73" name="CustomShape 4"/>
          <p:cNvSpPr/>
          <p:nvPr/>
        </p:nvSpPr>
        <p:spPr>
          <a:xfrm>
            <a:off x="4511880" y="432540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74" name="CustomShape 5"/>
          <p:cNvSpPr/>
          <p:nvPr/>
        </p:nvSpPr>
        <p:spPr>
          <a:xfrm>
            <a:off x="911880" y="432540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75" name="CustomShape 6"/>
          <p:cNvSpPr/>
          <p:nvPr/>
        </p:nvSpPr>
        <p:spPr>
          <a:xfrm>
            <a:off x="732240" y="432576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76" name="CustomShape 7"/>
          <p:cNvSpPr/>
          <p:nvPr/>
        </p:nvSpPr>
        <p:spPr>
          <a:xfrm>
            <a:off x="2927880" y="432540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77" name="CustomShape 8"/>
          <p:cNvSpPr/>
          <p:nvPr/>
        </p:nvSpPr>
        <p:spPr>
          <a:xfrm>
            <a:off x="2820240" y="432576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" descr=""/>
          <p:cNvPicPr/>
          <p:nvPr/>
        </p:nvPicPr>
        <p:blipFill>
          <a:blip r:embed="rId1"/>
          <a:stretch/>
        </p:blipFill>
        <p:spPr>
          <a:xfrm>
            <a:off x="19440" y="1815120"/>
            <a:ext cx="5029200" cy="3136320"/>
          </a:xfrm>
          <a:prstGeom prst="rect">
            <a:avLst/>
          </a:prstGeom>
          <a:ln>
            <a:noFill/>
          </a:ln>
        </p:spPr>
      </p:pic>
      <p:pic>
        <p:nvPicPr>
          <p:cNvPr id="1179" name="" descr=""/>
          <p:cNvPicPr/>
          <p:nvPr/>
        </p:nvPicPr>
        <p:blipFill>
          <a:blip r:embed="rId2"/>
          <a:stretch/>
        </p:blipFill>
        <p:spPr>
          <a:xfrm>
            <a:off x="5009760" y="1803600"/>
            <a:ext cx="5029200" cy="3136320"/>
          </a:xfrm>
          <a:prstGeom prst="rect">
            <a:avLst/>
          </a:prstGeom>
          <a:ln>
            <a:noFill/>
          </a:ln>
        </p:spPr>
      </p:pic>
      <p:sp>
        <p:nvSpPr>
          <p:cNvPr id="118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Scaling</a:t>
            </a:r>
            <a:endParaRPr/>
          </a:p>
        </p:txBody>
      </p:sp>
      <p:sp>
        <p:nvSpPr>
          <p:cNvPr id="1181" name="CustomShape 2"/>
          <p:cNvSpPr/>
          <p:nvPr/>
        </p:nvSpPr>
        <p:spPr>
          <a:xfrm>
            <a:off x="4547880" y="400140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82" name="CustomShape 3"/>
          <p:cNvSpPr/>
          <p:nvPr/>
        </p:nvSpPr>
        <p:spPr>
          <a:xfrm>
            <a:off x="4512240" y="400176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83" name="CustomShape 4"/>
          <p:cNvSpPr/>
          <p:nvPr/>
        </p:nvSpPr>
        <p:spPr>
          <a:xfrm>
            <a:off x="912240" y="400176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84" name="CustomShape 5"/>
          <p:cNvSpPr/>
          <p:nvPr/>
        </p:nvSpPr>
        <p:spPr>
          <a:xfrm>
            <a:off x="732600" y="400212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85" name="CustomShape 6"/>
          <p:cNvSpPr/>
          <p:nvPr/>
        </p:nvSpPr>
        <p:spPr>
          <a:xfrm>
            <a:off x="2928240" y="400176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86" name="CustomShape 7"/>
          <p:cNvSpPr/>
          <p:nvPr/>
        </p:nvSpPr>
        <p:spPr>
          <a:xfrm>
            <a:off x="2820600" y="400212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87" name="CustomShape 8"/>
          <p:cNvSpPr/>
          <p:nvPr/>
        </p:nvSpPr>
        <p:spPr>
          <a:xfrm>
            <a:off x="9587880" y="403740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88" name="CustomShape 9"/>
          <p:cNvSpPr/>
          <p:nvPr/>
        </p:nvSpPr>
        <p:spPr>
          <a:xfrm>
            <a:off x="9552240" y="403776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89" name="CustomShape 10"/>
          <p:cNvSpPr/>
          <p:nvPr/>
        </p:nvSpPr>
        <p:spPr>
          <a:xfrm>
            <a:off x="5952240" y="403776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90" name="CustomShape 11"/>
          <p:cNvSpPr/>
          <p:nvPr/>
        </p:nvSpPr>
        <p:spPr>
          <a:xfrm>
            <a:off x="5772600" y="403812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91" name="CustomShape 12"/>
          <p:cNvSpPr/>
          <p:nvPr/>
        </p:nvSpPr>
        <p:spPr>
          <a:xfrm>
            <a:off x="7968240" y="403776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92" name="CustomShape 13"/>
          <p:cNvSpPr/>
          <p:nvPr/>
        </p:nvSpPr>
        <p:spPr>
          <a:xfrm>
            <a:off x="7860600" y="403812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93" name="TextShape 14"/>
          <p:cNvSpPr txBox="1"/>
          <p:nvPr/>
        </p:nvSpPr>
        <p:spPr>
          <a:xfrm>
            <a:off x="914400" y="5295600"/>
            <a:ext cx="8778240" cy="192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SzPct val="45000"/>
              <a:buFont typeface="StarSymbol"/>
              <a:buChar char=""/>
            </a:pPr>
            <a:r>
              <a:rPr lang="en-US" sz="2500">
                <a:latin typeface="Times New Roman"/>
              </a:rPr>
              <a:t>Same centrality dependence as at RHIC</a:t>
            </a:r>
            <a:endParaRPr/>
          </a:p>
          <a:p>
            <a:pPr>
              <a:buSzPct val="45000"/>
              <a:buFont typeface="StarSymbol"/>
              <a:buChar char=""/>
            </a:pPr>
            <a:r>
              <a:rPr lang="en-US" sz="2500">
                <a:latin typeface="Times New Roman"/>
              </a:rPr>
              <a:t>E</a:t>
            </a:r>
            <a:r>
              <a:rPr lang="en-US" sz="2500" baseline="-101000">
                <a:latin typeface="Times New Roman"/>
              </a:rPr>
              <a:t>T</a:t>
            </a:r>
            <a:r>
              <a:rPr lang="en-US" sz="2500">
                <a:latin typeface="Times New Roman"/>
              </a:rPr>
              <a:t> appears to scale better with N</a:t>
            </a:r>
            <a:r>
              <a:rPr lang="en-US" sz="2500" baseline="-101000">
                <a:latin typeface="Times New Roman"/>
              </a:rPr>
              <a:t>quark</a:t>
            </a:r>
            <a:r>
              <a:rPr lang="en-US" sz="2500">
                <a:latin typeface="Times New Roman"/>
              </a:rPr>
              <a:t> than N</a:t>
            </a:r>
            <a:r>
              <a:rPr lang="en-US" sz="2500" baseline="-101000">
                <a:latin typeface="Times New Roman"/>
              </a:rPr>
              <a:t>part</a:t>
            </a:r>
            <a:endParaRPr/>
          </a:p>
          <a:p>
            <a:endParaRPr/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4" name="" descr=""/>
          <p:cNvPicPr/>
          <p:nvPr/>
        </p:nvPicPr>
        <p:blipFill>
          <a:blip r:embed="rId1"/>
          <a:stretch/>
        </p:blipFill>
        <p:spPr>
          <a:xfrm>
            <a:off x="681840" y="1521360"/>
            <a:ext cx="7196400" cy="4489560"/>
          </a:xfrm>
          <a:prstGeom prst="rect">
            <a:avLst/>
          </a:prstGeom>
          <a:ln>
            <a:noFill/>
          </a:ln>
        </p:spPr>
      </p:pic>
      <p:sp>
        <p:nvSpPr>
          <p:cNvPr id="1195" name="TextShape 1"/>
          <p:cNvSpPr txBox="1"/>
          <p:nvPr/>
        </p:nvSpPr>
        <p:spPr>
          <a:xfrm>
            <a:off x="504000" y="1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Energy density</a:t>
            </a:r>
            <a:endParaRPr/>
          </a:p>
        </p:txBody>
      </p:sp>
      <p:sp>
        <p:nvSpPr>
          <p:cNvPr id="1196" name="TextShape 2"/>
          <p:cNvSpPr txBox="1"/>
          <p:nvPr/>
        </p:nvSpPr>
        <p:spPr>
          <a:xfrm>
            <a:off x="2571840" y="4566240"/>
            <a:ext cx="5280480" cy="546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500">
                <a:latin typeface="Times New Roman"/>
              </a:rPr>
              <a:t>Standard estimate </a:t>
            </a:r>
            <a:r>
              <a:rPr lang="en-US" sz="2500">
                <a:latin typeface="Times New Roman"/>
                <a:ea typeface="Times New Roman"/>
              </a:rPr>
              <a:t>τ</a:t>
            </a:r>
            <a:r>
              <a:rPr lang="en-US" sz="2500" baseline="-101000">
                <a:latin typeface="Times New Roman"/>
                <a:ea typeface="Times New Roman"/>
              </a:rPr>
              <a:t>0</a:t>
            </a:r>
            <a:r>
              <a:rPr lang="en-US" sz="2500">
                <a:latin typeface="Times New Roman"/>
                <a:ea typeface="Times New Roman"/>
              </a:rPr>
              <a:t> ≈ 1 fm/c</a:t>
            </a:r>
            <a:endParaRPr/>
          </a:p>
        </p:txBody>
      </p:sp>
      <p:sp>
        <p:nvSpPr>
          <p:cNvPr id="1197" name="Line 3"/>
          <p:cNvSpPr/>
          <p:nvPr/>
        </p:nvSpPr>
        <p:spPr>
          <a:xfrm>
            <a:off x="1474560" y="5004000"/>
            <a:ext cx="6309360" cy="0"/>
          </a:xfrm>
          <a:prstGeom prst="line">
            <a:avLst/>
          </a:prstGeom>
          <a:ln w="36720">
            <a:solidFill>
              <a:srgbClr val="0000ff"/>
            </a:solidFill>
            <a:custDash>
              <a:ds d="100000" sp="100000"/>
            </a:custDash>
            <a:round/>
          </a:ln>
        </p:spPr>
      </p:sp>
      <p:sp>
        <p:nvSpPr>
          <p:cNvPr id="1198" name="TextShape 4"/>
          <p:cNvSpPr txBox="1"/>
          <p:nvPr/>
        </p:nvSpPr>
        <p:spPr>
          <a:xfrm>
            <a:off x="7852320" y="4572000"/>
            <a:ext cx="1507680" cy="102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200">
                <a:solidFill>
                  <a:srgbClr val="0000ff"/>
                </a:solidFill>
                <a:latin typeface="Times New Roman"/>
              </a:rPr>
              <a:t>QGP formation</a:t>
            </a:r>
            <a:endParaRPr/>
          </a:p>
        </p:txBody>
      </p:sp>
      <p:sp>
        <p:nvSpPr>
          <p:cNvPr id="1199" name="Line 5"/>
          <p:cNvSpPr/>
          <p:nvPr/>
        </p:nvSpPr>
        <p:spPr>
          <a:xfrm>
            <a:off x="1474560" y="3924000"/>
            <a:ext cx="6309360" cy="0"/>
          </a:xfrm>
          <a:prstGeom prst="line">
            <a:avLst/>
          </a:prstGeom>
          <a:ln w="36720">
            <a:solidFill>
              <a:srgbClr val="ff0000"/>
            </a:solidFill>
            <a:custDash>
              <a:ds d="100000" sp="100000"/>
            </a:custDash>
            <a:round/>
          </a:ln>
        </p:spPr>
      </p:sp>
      <p:sp>
        <p:nvSpPr>
          <p:cNvPr id="1200" name="TextShape 6"/>
          <p:cNvSpPr txBox="1"/>
          <p:nvPr/>
        </p:nvSpPr>
        <p:spPr>
          <a:xfrm>
            <a:off x="7852320" y="3708360"/>
            <a:ext cx="150768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3000">
                <a:solidFill>
                  <a:srgbClr val="ff0000"/>
                </a:solidFill>
                <a:latin typeface="Times New Roman"/>
              </a:rPr>
              <a:t>RHIC</a:t>
            </a:r>
            <a:endParaRPr/>
          </a:p>
        </p:txBody>
      </p:sp>
      <p:sp>
        <p:nvSpPr>
          <p:cNvPr id="1201" name="CustomShape 7"/>
          <p:cNvSpPr/>
          <p:nvPr/>
        </p:nvSpPr>
        <p:spPr>
          <a:xfrm>
            <a:off x="7715880" y="554868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02" name="CustomShape 8"/>
          <p:cNvSpPr/>
          <p:nvPr/>
        </p:nvSpPr>
        <p:spPr>
          <a:xfrm>
            <a:off x="7680240" y="554904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03" name="CustomShape 9"/>
          <p:cNvSpPr/>
          <p:nvPr/>
        </p:nvSpPr>
        <p:spPr>
          <a:xfrm>
            <a:off x="1560240" y="554904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04" name="CustomShape 10"/>
          <p:cNvSpPr/>
          <p:nvPr/>
        </p:nvSpPr>
        <p:spPr>
          <a:xfrm>
            <a:off x="1380600" y="554940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05" name="CustomShape 11"/>
          <p:cNvSpPr/>
          <p:nvPr/>
        </p:nvSpPr>
        <p:spPr>
          <a:xfrm>
            <a:off x="4656240" y="5549040"/>
            <a:ext cx="274320" cy="274320"/>
          </a:xfrm>
          <a:prstGeom prst="ellipse">
            <a:avLst/>
          </a:prstGeom>
          <a:solidFill>
            <a:srgbClr val="0000ff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06" name="CustomShape 12"/>
          <p:cNvSpPr/>
          <p:nvPr/>
        </p:nvSpPr>
        <p:spPr>
          <a:xfrm>
            <a:off x="4548600" y="5549400"/>
            <a:ext cx="274320" cy="27432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TextShape 1"/>
          <p:cNvSpPr txBox="1"/>
          <p:nvPr/>
        </p:nvSpPr>
        <p:spPr>
          <a:xfrm>
            <a:off x="504000" y="25488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Conclusions</a:t>
            </a:r>
            <a:endParaRPr/>
          </a:p>
        </p:txBody>
      </p:sp>
      <p:sp>
        <p:nvSpPr>
          <p:cNvPr id="1208" name="TextShape 2"/>
          <p:cNvSpPr txBox="1"/>
          <p:nvPr/>
        </p:nvSpPr>
        <p:spPr>
          <a:xfrm>
            <a:off x="180000" y="1517040"/>
            <a:ext cx="740952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Energy distribution in an event: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NOT 1/3 neutral!</a:t>
            </a:r>
            <a:r>
              <a:rPr lang="en-US" sz="2800">
                <a:latin typeface="Arial"/>
              </a:rPr>
              <a:t>
</a:t>
            </a:r>
            <a:r>
              <a:rPr lang="en-US" sz="2800">
                <a:latin typeface="Arial"/>
              </a:rPr>
              <a:t>...but hits your detector as ~1/3 neutral</a:t>
            </a:r>
            <a:r>
              <a:rPr lang="en-US" sz="2800">
                <a:latin typeface="Arial"/>
              </a:rPr>
              <a:t>
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Measurements of E</a:t>
            </a:r>
            <a:r>
              <a:rPr lang="en-US" sz="3200" baseline="-101000">
                <a:latin typeface="Arial"/>
              </a:rPr>
              <a:t>T</a:t>
            </a:r>
            <a:r>
              <a:rPr lang="en-US" sz="3200">
                <a:latin typeface="Arial"/>
              </a:rPr>
              <a:t>:  tracking only measurements highly accurate!</a:t>
            </a:r>
            <a:r>
              <a:rPr lang="en-US" sz="3200">
                <a:latin typeface="Arial"/>
              </a:rPr>
              <a:t>
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E</a:t>
            </a:r>
            <a:r>
              <a:rPr lang="en-US" sz="3200" baseline="-101000">
                <a:latin typeface="Arial"/>
              </a:rPr>
              <a:t>T</a:t>
            </a:r>
            <a:r>
              <a:rPr lang="en-US" sz="3200">
                <a:latin typeface="Arial"/>
              </a:rPr>
              <a:t> higher than expected at LHC</a:t>
            </a:r>
            <a:endParaRPr/>
          </a:p>
        </p:txBody>
      </p:sp>
      <p:pic>
        <p:nvPicPr>
          <p:cNvPr id="1209" name="" descr=""/>
          <p:cNvPicPr/>
          <p:nvPr/>
        </p:nvPicPr>
        <p:blipFill>
          <a:blip r:embed="rId1"/>
          <a:stretch/>
        </p:blipFill>
        <p:spPr>
          <a:xfrm>
            <a:off x="7132320" y="713160"/>
            <a:ext cx="2743200" cy="2030040"/>
          </a:xfrm>
          <a:prstGeom prst="rect">
            <a:avLst/>
          </a:prstGeom>
          <a:ln>
            <a:noFill/>
          </a:ln>
        </p:spPr>
      </p:pic>
      <p:pic>
        <p:nvPicPr>
          <p:cNvPr id="1210" name="" descr=""/>
          <p:cNvPicPr/>
          <p:nvPr/>
        </p:nvPicPr>
        <p:blipFill>
          <a:blip r:embed="rId2"/>
          <a:stretch/>
        </p:blipFill>
        <p:spPr>
          <a:xfrm>
            <a:off x="7223760" y="3300840"/>
            <a:ext cx="2743200" cy="1545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TextShape 1"/>
          <p:cNvSpPr txBox="1"/>
          <p:nvPr/>
        </p:nvSpPr>
        <p:spPr>
          <a:xfrm>
            <a:off x="457200" y="27612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The End</a:t>
            </a:r>
            <a:endParaRPr/>
          </a:p>
        </p:txBody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TextShape 1"/>
          <p:cNvSpPr txBox="1"/>
          <p:nvPr/>
        </p:nvSpPr>
        <p:spPr>
          <a:xfrm>
            <a:off x="0" y="300960"/>
            <a:ext cx="1005840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3500">
                <a:latin typeface="Arial"/>
              </a:rPr>
              <a:t>Comparison of colliders</a:t>
            </a:r>
            <a:endParaRPr/>
          </a:p>
        </p:txBody>
      </p:sp>
      <p:graphicFrame>
        <p:nvGraphicFramePr>
          <p:cNvPr id="1213" name="Table 2"/>
          <p:cNvGraphicFramePr/>
          <p:nvPr/>
        </p:nvGraphicFramePr>
        <p:xfrm>
          <a:off x="2039760" y="1660680"/>
          <a:ext cx="6704280" cy="2397240"/>
        </p:xfrm>
        <a:graphic>
          <a:graphicData uri="http://schemas.openxmlformats.org/drawingml/2006/table">
            <a:tbl>
              <a:tblPr/>
              <a:tblGrid>
                <a:gridCol w="1431000"/>
                <a:gridCol w="1431000"/>
                <a:gridCol w="1431000"/>
                <a:gridCol w="2411640"/>
              </a:tblGrid>
              <a:tr h="424440">
                <a:tc>
                  <a:tcPr/>
                </a:tc>
                <a:tc>
                  <a:txBody>
                    <a:bodyPr lIns="36000" rIns="36000" tIns="36000" bIns="36000"/>
                    <a:p>
                      <a:pPr algn="ctr"/>
                      <a:r>
                        <a:rPr b="1" lang="en-US" sz="2500">
                          <a:latin typeface="Times New Roman"/>
                        </a:rPr>
                        <a:t>RHIC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pPr algn="ctr"/>
                      <a:r>
                        <a:rPr b="1" lang="en-US" sz="2500">
                          <a:latin typeface="Times New Roman"/>
                        </a:rPr>
                        <a:t>LHC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401400">
                <a:tc>
                  <a:txBody>
                    <a:bodyPr lIns="36000" rIns="36000" tIns="36000" bIns="36000"/>
                    <a:p>
                      <a:pPr algn="r"/>
                      <a:r>
                        <a:rPr lang="en-US">
                          <a:latin typeface="Times New Roman"/>
                          <a:ea typeface="Times New Roman"/>
                        </a:rPr>
                        <a:t>√</a:t>
                      </a:r>
                      <a:r>
                        <a:rPr lang="en-US">
                          <a:latin typeface="Times New Roman"/>
                        </a:rPr>
                        <a:t>s</a:t>
                      </a:r>
                      <a:r>
                        <a:rPr lang="en-US" baseline="-101000">
                          <a:latin typeface="Times New Roman"/>
                        </a:rPr>
                        <a:t>NN</a:t>
                      </a:r>
                      <a:r>
                        <a:rPr lang="en-US">
                          <a:latin typeface="Times New Roman"/>
                        </a:rPr>
                        <a:t> (GeV)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lang="en-US">
                          <a:latin typeface="Times New Roman"/>
                        </a:rPr>
                        <a:t>9-200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lang="en-US">
                          <a:latin typeface="Times New Roman"/>
                        </a:rPr>
                        <a:t>2760, 5500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i="1" lang="en-US">
                          <a:solidFill>
                            <a:srgbClr val="000000"/>
                          </a:solidFill>
                          <a:latin typeface="Times New Roman"/>
                        </a:rPr>
                        <a:t>center of mass energy</a:t>
                      </a:r>
                      <a:endParaRPr/>
                    </a:p>
                  </a:txBody>
                  <a:tcPr/>
                </a:tc>
              </a:tr>
              <a:tr h="401400">
                <a:tc>
                  <a:txBody>
                    <a:bodyPr lIns="36000" rIns="36000" tIns="36000" bIns="36000"/>
                    <a:p>
                      <a:pPr algn="r"/>
                      <a:r>
                        <a:rPr lang="en-US">
                          <a:latin typeface="Times New Roman"/>
                        </a:rPr>
                        <a:t>dN</a:t>
                      </a:r>
                      <a:r>
                        <a:rPr lang="en-US" baseline="-101000">
                          <a:latin typeface="Times New Roman"/>
                        </a:rPr>
                        <a:t>ch</a:t>
                      </a:r>
                      <a:r>
                        <a:rPr lang="en-US">
                          <a:latin typeface="Times New Roman"/>
                        </a:rPr>
                        <a:t>/d</a:t>
                      </a:r>
                      <a:r>
                        <a:rPr lang="en-US">
                          <a:latin typeface="Times New Roman"/>
                          <a:ea typeface="Times New Roman"/>
                        </a:rPr>
                        <a:t>η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lang="en-US">
                          <a:latin typeface="Times New Roman"/>
                        </a:rPr>
                        <a:t>~1200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lang="en-US">
                          <a:latin typeface="Times New Roman"/>
                        </a:rPr>
                        <a:t>~1600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i="1" lang="en-US">
                          <a:solidFill>
                            <a:srgbClr val="000000"/>
                          </a:solidFill>
                          <a:latin typeface="Times New Roman"/>
                        </a:rPr>
                        <a:t>number of particles</a:t>
                      </a:r>
                      <a:endParaRPr/>
                    </a:p>
                  </a:txBody>
                  <a:tcPr/>
                </a:tc>
              </a:tr>
              <a:tr h="401400">
                <a:tc>
                  <a:txBody>
                    <a:bodyPr lIns="36000" rIns="36000" tIns="36000" bIns="36000"/>
                    <a:p>
                      <a:pPr algn="r"/>
                      <a:r>
                        <a:rPr lang="en-US">
                          <a:latin typeface="Times New Roman"/>
                        </a:rPr>
                        <a:t>T/T</a:t>
                      </a:r>
                      <a:r>
                        <a:rPr lang="en-US" baseline="-101000">
                          <a:latin typeface="Times New Roman"/>
                        </a:rPr>
                        <a:t>c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lang="en-US">
                          <a:latin typeface="Times New Roman"/>
                        </a:rPr>
                        <a:t>1.9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lang="en-US">
                          <a:latin typeface="Times New Roman"/>
                        </a:rPr>
                        <a:t>3.0-4.2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i="1" lang="en-US">
                          <a:solidFill>
                            <a:srgbClr val="000000"/>
                          </a:solidFill>
                          <a:latin typeface="Times New Roman"/>
                        </a:rPr>
                        <a:t>temperature</a:t>
                      </a:r>
                      <a:endParaRPr/>
                    </a:p>
                  </a:txBody>
                  <a:tcPr/>
                </a:tc>
              </a:tr>
              <a:tr h="367560">
                <a:tc>
                  <a:txBody>
                    <a:bodyPr lIns="36000" rIns="36000" tIns="36000" bIns="36000"/>
                    <a:p>
                      <a:pPr algn="r"/>
                      <a:r>
                        <a:rPr lang="en-US">
                          <a:latin typeface="Times New Roman"/>
                          <a:ea typeface="Times New Roman"/>
                        </a:rPr>
                        <a:t>ε</a:t>
                      </a:r>
                      <a:r>
                        <a:rPr lang="en-US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>
                          <a:latin typeface="Times New Roman"/>
                        </a:rPr>
                        <a:t>(GeV/fm</a:t>
                      </a:r>
                      <a:r>
                        <a:rPr lang="en-US" baseline="101000">
                          <a:latin typeface="Times New Roman"/>
                        </a:rPr>
                        <a:t>3</a:t>
                      </a:r>
                      <a:r>
                        <a:rPr lang="en-US">
                          <a:latin typeface="Times New Roman"/>
                        </a:rPr>
                        <a:t>)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lang="en-US">
                          <a:latin typeface="Times New Roman"/>
                        </a:rPr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lang="en-US">
                          <a:latin typeface="Times New Roman"/>
                        </a:rPr>
                        <a:t>~15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i="1" lang="en-US">
                          <a:solidFill>
                            <a:srgbClr val="000000"/>
                          </a:solidFill>
                          <a:latin typeface="Times New Roman"/>
                        </a:rPr>
                        <a:t>energy density</a:t>
                      </a:r>
                      <a:endParaRPr/>
                    </a:p>
                  </a:txBody>
                  <a:tcPr/>
                </a:tc>
              </a:tr>
              <a:tr h="401400">
                <a:tc>
                  <a:txBody>
                    <a:bodyPr lIns="36000" rIns="36000" tIns="36000" bIns="36000"/>
                    <a:p>
                      <a:pPr algn="r"/>
                      <a:r>
                        <a:rPr lang="en-US">
                          <a:latin typeface="Times New Roman"/>
                          <a:ea typeface="Times New Roman"/>
                        </a:rPr>
                        <a:t>τ</a:t>
                      </a:r>
                      <a:r>
                        <a:rPr lang="en-US" baseline="-101000">
                          <a:latin typeface="Times New Roman"/>
                          <a:ea typeface="Times New Roman"/>
                        </a:rPr>
                        <a:t>QGP</a:t>
                      </a:r>
                      <a:r>
                        <a:rPr lang="en-US">
                          <a:latin typeface="Times New Roman"/>
                          <a:ea typeface="Times New Roman"/>
                        </a:rPr>
                        <a:t> (fm/c)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lang="en-US">
                          <a:latin typeface="Times New Roman"/>
                        </a:rPr>
                        <a:t>2-4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lang="en-US">
                          <a:latin typeface="Times New Roman"/>
                        </a:rPr>
                        <a:t>&gt;10</a:t>
                      </a:r>
                      <a:endParaRPr/>
                    </a:p>
                  </a:txBody>
                  <a:tcPr/>
                </a:tc>
                <a:tc>
                  <a:txBody>
                    <a:bodyPr lIns="36000" rIns="36000" tIns="36000" bIns="36000"/>
                    <a:p>
                      <a:r>
                        <a:rPr i="1" lang="en-US">
                          <a:solidFill>
                            <a:srgbClr val="000000"/>
                          </a:solidFill>
                          <a:latin typeface="Times New Roman"/>
                        </a:rPr>
                        <a:t>lifetime of QGP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14" name="TextShape 3"/>
          <p:cNvSpPr txBox="1"/>
          <p:nvPr/>
        </p:nvSpPr>
        <p:spPr>
          <a:xfrm>
            <a:off x="228240" y="4800240"/>
            <a:ext cx="9714240" cy="1250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 sz="2500" strike="noStrike" u="sng">
                <a:solidFill>
                  <a:srgbClr val="000000"/>
                </a:solidFill>
                <a:latin typeface="Times New Roman"/>
                <a:ea typeface="Arial-BoldMT"/>
              </a:rPr>
              <a:t>RHIC and LHC:</a:t>
            </a:r>
            <a:endParaRPr/>
          </a:p>
          <a:p>
            <a:pPr algn="ctr"/>
            <a:r>
              <a:rPr lang="en-US" sz="2500" strike="noStrike">
                <a:solidFill>
                  <a:srgbClr val="000000"/>
                </a:solidFill>
                <a:latin typeface="Times New Roman"/>
                <a:ea typeface="Arial-BoldMT"/>
              </a:rPr>
              <a:t>Cover 2 –3 decades of energy (</a:t>
            </a:r>
            <a:r>
              <a:rPr lang="en-US" sz="2500" strike="noStrike">
                <a:solidFill>
                  <a:srgbClr val="000000"/>
                </a:solidFill>
                <a:latin typeface="Times New Roman"/>
                <a:ea typeface="YEISWR+SymbolMT"/>
              </a:rPr>
              <a:t>√</a:t>
            </a:r>
            <a:r>
              <a:rPr lang="en-US" sz="2500" strike="noStrike">
                <a:solidFill>
                  <a:srgbClr val="000000"/>
                </a:solidFill>
                <a:latin typeface="Times New Roman"/>
                <a:ea typeface="Arial-BoldMT"/>
              </a:rPr>
              <a:t>s</a:t>
            </a:r>
            <a:r>
              <a:rPr lang="en-US" sz="2500" strike="noStrike" baseline="-101000">
                <a:solidFill>
                  <a:srgbClr val="000000"/>
                </a:solidFill>
                <a:latin typeface="Times New Roman"/>
                <a:ea typeface="Arial-BoldMT"/>
              </a:rPr>
              <a:t>NN</a:t>
            </a:r>
            <a:r>
              <a:rPr lang="en-US" sz="2500" strike="noStrike">
                <a:solidFill>
                  <a:srgbClr val="000000"/>
                </a:solidFill>
                <a:latin typeface="Times New Roman"/>
                <a:ea typeface="Arial-BoldMT"/>
              </a:rPr>
              <a:t>= 9 GeV –5.5 TeV)</a:t>
            </a:r>
            <a:r>
              <a:rPr lang="en-US" sz="2500" strike="noStrike">
                <a:solidFill>
                  <a:srgbClr val="000000"/>
                </a:solidFill>
                <a:latin typeface="Times New Roman"/>
                <a:ea typeface="Arial-BoldMT"/>
              </a:rPr>
              <a:t>
</a:t>
            </a:r>
            <a:r>
              <a:rPr lang="en-US" sz="2500" strike="noStrike">
                <a:solidFill>
                  <a:srgbClr val="000000"/>
                </a:solidFill>
                <a:latin typeface="Times New Roman"/>
                <a:ea typeface="Arial-BoldMT"/>
              </a:rPr>
              <a:t>To discover the properties of hot nuclear matter at T ~ 150 –600 MeV</a:t>
            </a:r>
            <a:endParaRPr/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>
                <p:childTnLst>
                  <p:par>
                    <p:cTn id="113" fill="freeze">
                      <p:stCondLst>
                        <p:cond delay="indefinite"/>
                      </p:stCondLst>
                      <p:childTnLst>
                        <p:par>
                          <p:cTn id="114" fill="freeze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Hybrid method</a:t>
            </a:r>
            <a:endParaRPr/>
          </a:p>
        </p:txBody>
      </p:sp>
      <p:sp>
        <p:nvSpPr>
          <p:cNvPr id="1216" name="CustomShape 2"/>
          <p:cNvSpPr/>
          <p:nvPr/>
        </p:nvSpPr>
        <p:spPr>
          <a:xfrm>
            <a:off x="1452600" y="1866960"/>
            <a:ext cx="3657600" cy="3657600"/>
          </a:xfrm>
          <a:prstGeom prst="ellipse">
            <a:avLst/>
          </a:prstGeom>
          <a:noFill/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17" name="TextShape 3"/>
          <p:cNvSpPr txBox="1"/>
          <p:nvPr/>
        </p:nvSpPr>
        <p:spPr>
          <a:xfrm>
            <a:off x="2847600" y="2054160"/>
            <a:ext cx="1020600" cy="657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Arial"/>
              </a:rPr>
              <a:t>E</a:t>
            </a:r>
            <a:r>
              <a:rPr lang="en-US" sz="3000" baseline="-101000">
                <a:latin typeface="Arial"/>
              </a:rPr>
              <a:t>t</a:t>
            </a:r>
            <a:r>
              <a:rPr lang="en-US" sz="3000" baseline="101000">
                <a:latin typeface="Arial"/>
              </a:rPr>
              <a:t>had</a:t>
            </a:r>
            <a:endParaRPr/>
          </a:p>
        </p:txBody>
      </p:sp>
      <p:sp>
        <p:nvSpPr>
          <p:cNvPr id="1218" name="CustomShape 4"/>
          <p:cNvSpPr/>
          <p:nvPr/>
        </p:nvSpPr>
        <p:spPr>
          <a:xfrm>
            <a:off x="1765800" y="2457360"/>
            <a:ext cx="1371600" cy="1371600"/>
          </a:xfrm>
          <a:prstGeom prst="ellipse">
            <a:avLst/>
          </a:prstGeom>
          <a:solidFill>
            <a:srgbClr val="99cc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19" name="TextShape 5"/>
          <p:cNvSpPr txBox="1"/>
          <p:nvPr/>
        </p:nvSpPr>
        <p:spPr>
          <a:xfrm>
            <a:off x="1897200" y="3130560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π</a:t>
            </a:r>
            <a:r>
              <a:rPr lang="en-US" baseline="101000">
                <a:latin typeface="StarSymbol"/>
                <a:ea typeface="StarSymbol"/>
              </a:rPr>
              <a:t>∓</a:t>
            </a:r>
            <a:r>
              <a:rPr lang="en-US">
                <a:latin typeface="Arial"/>
              </a:rPr>
              <a:t>,k</a:t>
            </a:r>
            <a:r>
              <a:rPr lang="en-US" baseline="101000">
                <a:latin typeface="OpenSymbol"/>
                <a:ea typeface="OpenSymbol"/>
              </a:rPr>
              <a:t>∓</a:t>
            </a:r>
            <a:r>
              <a:rPr lang="en-US">
                <a:latin typeface="Arial"/>
              </a:rPr>
              <a:t>,p</a:t>
            </a:r>
            <a:r>
              <a:rPr lang="en-US">
                <a:latin typeface="Standard Symbols L"/>
                <a:ea typeface="Standard Symbols L"/>
              </a:rPr>
              <a:t>`</a:t>
            </a:r>
            <a:r>
              <a:rPr lang="en-US">
                <a:latin typeface="Times New Roman"/>
                <a:ea typeface="Standard Symbols L"/>
              </a:rPr>
              <a:t>p</a:t>
            </a:r>
            <a:endParaRPr/>
          </a:p>
        </p:txBody>
      </p:sp>
      <p:sp>
        <p:nvSpPr>
          <p:cNvPr id="1220" name="TextShape 6"/>
          <p:cNvSpPr txBox="1"/>
          <p:nvPr/>
        </p:nvSpPr>
        <p:spPr>
          <a:xfrm>
            <a:off x="1945800" y="2626560"/>
            <a:ext cx="914400" cy="60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200">
                <a:latin typeface="Arial"/>
              </a:rPr>
              <a:t>A.</a:t>
            </a:r>
            <a:r>
              <a:rPr lang="en-US" sz="1200">
                <a:latin typeface="Arial"/>
              </a:rPr>
              <a:t> Well-measured by TPC</a:t>
            </a:r>
            <a:endParaRPr/>
          </a:p>
        </p:txBody>
      </p:sp>
      <p:sp>
        <p:nvSpPr>
          <p:cNvPr id="1221" name="CustomShape 7"/>
          <p:cNvSpPr/>
          <p:nvPr/>
        </p:nvSpPr>
        <p:spPr>
          <a:xfrm>
            <a:off x="3457800" y="2385360"/>
            <a:ext cx="1280160" cy="1280160"/>
          </a:xfrm>
          <a:prstGeom prst="ellipse">
            <a:avLst/>
          </a:prstGeom>
          <a:solidFill>
            <a:srgbClr val="c0c0c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22" name="TextShape 8"/>
          <p:cNvSpPr txBox="1"/>
          <p:nvPr/>
        </p:nvSpPr>
        <p:spPr>
          <a:xfrm>
            <a:off x="3450600" y="2495160"/>
            <a:ext cx="1323000" cy="60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200">
                <a:latin typeface="Arial"/>
              </a:rPr>
              <a:t>B.</a:t>
            </a:r>
            <a:r>
              <a:rPr lang="en-US" sz="1200">
                <a:latin typeface="Arial"/>
              </a:rPr>
              <a:t> Not well measured but included in def.</a:t>
            </a:r>
            <a:endParaRPr/>
          </a:p>
        </p:txBody>
      </p:sp>
      <p:sp>
        <p:nvSpPr>
          <p:cNvPr id="1223" name="TextShape 9"/>
          <p:cNvSpPr txBox="1"/>
          <p:nvPr/>
        </p:nvSpPr>
        <p:spPr>
          <a:xfrm>
            <a:off x="3281400" y="3071160"/>
            <a:ext cx="1576800" cy="44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>
                <a:latin typeface="Arial"/>
              </a:rPr>
              <a:t>n,K</a:t>
            </a:r>
            <a:r>
              <a:rPr lang="en-US" baseline="101000">
                <a:latin typeface="Arial"/>
              </a:rPr>
              <a:t>0</a:t>
            </a:r>
            <a:r>
              <a:rPr lang="en-US" baseline="-101000">
                <a:latin typeface="Arial"/>
              </a:rPr>
              <a:t>L</a:t>
            </a:r>
            <a:r>
              <a:rPr lang="en-US">
                <a:latin typeface="Arial"/>
              </a:rPr>
              <a:t>,</a:t>
            </a:r>
            <a:r>
              <a:rPr lang="en-US">
                <a:latin typeface="Standard Symbols L"/>
                <a:ea typeface="Standard Symbols L"/>
              </a:rPr>
              <a:t>`</a:t>
            </a:r>
            <a:r>
              <a:rPr lang="en-US">
                <a:latin typeface="Arial"/>
              </a:rPr>
              <a:t>n</a:t>
            </a:r>
            <a:endParaRPr/>
          </a:p>
        </p:txBody>
      </p:sp>
      <p:sp>
        <p:nvSpPr>
          <p:cNvPr id="1224" name="CustomShape 10"/>
          <p:cNvSpPr/>
          <p:nvPr/>
        </p:nvSpPr>
        <p:spPr>
          <a:xfrm>
            <a:off x="1909800" y="3861360"/>
            <a:ext cx="1280160" cy="1280160"/>
          </a:xfrm>
          <a:prstGeom prst="ellipse">
            <a:avLst/>
          </a:prstGeom>
          <a:solidFill>
            <a:srgbClr val="5c8526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25" name="TextShape 11"/>
          <p:cNvSpPr txBox="1"/>
          <p:nvPr/>
        </p:nvSpPr>
        <p:spPr>
          <a:xfrm>
            <a:off x="1983600" y="3886920"/>
            <a:ext cx="1128600" cy="950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200">
                <a:latin typeface="Arial"/>
              </a:rPr>
              <a:t>C.</a:t>
            </a:r>
            <a:r>
              <a:rPr lang="en-US" sz="1200">
                <a:latin typeface="Arial"/>
              </a:rPr>
              <a:t> Not included in def. but occurs as a background</a:t>
            </a:r>
            <a:endParaRPr/>
          </a:p>
        </p:txBody>
      </p:sp>
      <p:sp>
        <p:nvSpPr>
          <p:cNvPr id="1226" name="TextShape 12"/>
          <p:cNvSpPr txBox="1"/>
          <p:nvPr/>
        </p:nvSpPr>
        <p:spPr>
          <a:xfrm>
            <a:off x="2332800" y="4743360"/>
            <a:ext cx="457200" cy="379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e</a:t>
            </a:r>
            <a:r>
              <a:rPr lang="en-US" baseline="101000">
                <a:latin typeface="StarSymbol"/>
                <a:ea typeface="StarSymbol"/>
              </a:rPr>
              <a:t>∓</a:t>
            </a:r>
            <a:endParaRPr/>
          </a:p>
        </p:txBody>
      </p:sp>
      <p:sp>
        <p:nvSpPr>
          <p:cNvPr id="1227" name="CustomShape 13"/>
          <p:cNvSpPr/>
          <p:nvPr/>
        </p:nvSpPr>
        <p:spPr>
          <a:xfrm>
            <a:off x="3245400" y="3659760"/>
            <a:ext cx="1554480" cy="1554480"/>
          </a:xfrm>
          <a:prstGeom prst="ellipse">
            <a:avLst/>
          </a:prstGeom>
          <a:solidFill>
            <a:srgbClr val="ffff00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28" name="TextShape 14"/>
          <p:cNvSpPr txBox="1"/>
          <p:nvPr/>
        </p:nvSpPr>
        <p:spPr>
          <a:xfrm>
            <a:off x="3299400" y="4682160"/>
            <a:ext cx="1425600" cy="44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>
                <a:latin typeface="Arial"/>
              </a:rPr>
              <a:t>K</a:t>
            </a:r>
            <a:r>
              <a:rPr lang="en-US" baseline="101000">
                <a:latin typeface="Arial"/>
              </a:rPr>
              <a:t>0</a:t>
            </a:r>
            <a:r>
              <a:rPr lang="en-US" baseline="-101000">
                <a:latin typeface="Arial"/>
              </a:rPr>
              <a:t>S</a:t>
            </a:r>
            <a:r>
              <a:rPr lang="en-US">
                <a:latin typeface="Arial"/>
              </a:rPr>
              <a:t>, </a:t>
            </a:r>
            <a:r>
              <a:rPr lang="en-US">
                <a:latin typeface="Arial"/>
              </a:rPr>
              <a:t> </a:t>
            </a:r>
            <a:r>
              <a:rPr lang="en-US">
                <a:latin typeface="Times New Roman"/>
                <a:ea typeface="Times New Roman"/>
              </a:rPr>
              <a:t>Λ</a:t>
            </a:r>
            <a:r>
              <a:rPr lang="en-US">
                <a:latin typeface="Standard Symbols L"/>
                <a:ea typeface="Standard Symbols L"/>
              </a:rPr>
              <a:t>`</a:t>
            </a:r>
            <a:r>
              <a:rPr lang="en-US">
                <a:latin typeface="Times New Roman"/>
                <a:ea typeface="Times New Roman"/>
              </a:rPr>
              <a:t>Λ</a:t>
            </a:r>
            <a:endParaRPr/>
          </a:p>
        </p:txBody>
      </p:sp>
      <p:sp>
        <p:nvSpPr>
          <p:cNvPr id="1229" name="TextShape 15"/>
          <p:cNvSpPr txBox="1"/>
          <p:nvPr/>
        </p:nvSpPr>
        <p:spPr>
          <a:xfrm>
            <a:off x="3353400" y="3729240"/>
            <a:ext cx="1357200" cy="112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200">
                <a:latin typeface="Arial"/>
              </a:rPr>
              <a:t>D.</a:t>
            </a:r>
            <a:r>
              <a:rPr lang="en-US" sz="1200">
                <a:latin typeface="Arial"/>
              </a:rPr>
              <a:t>  Included in def, but will exclude with DCA and correct for missing energy</a:t>
            </a:r>
            <a:endParaRPr/>
          </a:p>
        </p:txBody>
      </p:sp>
      <p:sp>
        <p:nvSpPr>
          <p:cNvPr id="1230" name="CustomShape 16"/>
          <p:cNvSpPr/>
          <p:nvPr/>
        </p:nvSpPr>
        <p:spPr>
          <a:xfrm>
            <a:off x="5653800" y="2457360"/>
            <a:ext cx="1371600" cy="1371600"/>
          </a:xfrm>
          <a:prstGeom prst="ellipse">
            <a:avLst/>
          </a:prstGeom>
          <a:solidFill>
            <a:srgbClr val="99cc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31" name="CustomShape 17"/>
          <p:cNvSpPr/>
          <p:nvPr/>
        </p:nvSpPr>
        <p:spPr>
          <a:xfrm>
            <a:off x="5340600" y="1866960"/>
            <a:ext cx="3657600" cy="3657600"/>
          </a:xfrm>
          <a:prstGeom prst="ellipse">
            <a:avLst/>
          </a:prstGeom>
          <a:noFill/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32" name="TextShape 18"/>
          <p:cNvSpPr txBox="1"/>
          <p:nvPr/>
        </p:nvSpPr>
        <p:spPr>
          <a:xfrm>
            <a:off x="6735600" y="2054160"/>
            <a:ext cx="1020600" cy="657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latin typeface="Arial"/>
              </a:rPr>
              <a:t>E</a:t>
            </a:r>
            <a:r>
              <a:rPr lang="en-US" sz="3000" baseline="-101000">
                <a:latin typeface="Arial"/>
              </a:rPr>
              <a:t>t</a:t>
            </a:r>
            <a:r>
              <a:rPr lang="en-US" sz="3000" baseline="101000">
                <a:latin typeface="Arial"/>
              </a:rPr>
              <a:t>em</a:t>
            </a:r>
            <a:endParaRPr/>
          </a:p>
        </p:txBody>
      </p:sp>
      <p:sp>
        <p:nvSpPr>
          <p:cNvPr id="1233" name="TextShape 19"/>
          <p:cNvSpPr txBox="1"/>
          <p:nvPr/>
        </p:nvSpPr>
        <p:spPr>
          <a:xfrm>
            <a:off x="5785200" y="3202560"/>
            <a:ext cx="114300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  <a:ea typeface="Times New Roman"/>
              </a:rPr>
              <a:t>π</a:t>
            </a:r>
            <a:r>
              <a:rPr lang="en-US" baseline="101000">
                <a:latin typeface="Times New Roman"/>
                <a:ea typeface="StarSymbol"/>
              </a:rPr>
              <a:t>0</a:t>
            </a:r>
            <a:r>
              <a:rPr lang="en-US">
                <a:latin typeface="Arial"/>
              </a:rPr>
              <a:t>,e</a:t>
            </a:r>
            <a:r>
              <a:rPr lang="en-US" baseline="101000">
                <a:latin typeface="OpenSymbol"/>
                <a:ea typeface="OpenSymbol"/>
              </a:rPr>
              <a:t>∓</a:t>
            </a:r>
            <a:r>
              <a:rPr lang="en-US">
                <a:latin typeface="Arial"/>
              </a:rPr>
              <a:t>, </a:t>
            </a:r>
            <a:r>
              <a:rPr lang="en-US">
                <a:latin typeface="Times New Roman"/>
                <a:ea typeface="Times New Roman"/>
              </a:rPr>
              <a:t>γ, η</a:t>
            </a:r>
            <a:endParaRPr/>
          </a:p>
        </p:txBody>
      </p:sp>
      <p:sp>
        <p:nvSpPr>
          <p:cNvPr id="1234" name="TextShape 20"/>
          <p:cNvSpPr txBox="1"/>
          <p:nvPr/>
        </p:nvSpPr>
        <p:spPr>
          <a:xfrm>
            <a:off x="5833800" y="2626560"/>
            <a:ext cx="914400" cy="60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200">
                <a:latin typeface="Arial"/>
              </a:rPr>
              <a:t>E.</a:t>
            </a:r>
            <a:r>
              <a:rPr lang="en-US" sz="1200">
                <a:latin typeface="Arial"/>
              </a:rPr>
              <a:t>  Well-measured by EMCal</a:t>
            </a:r>
            <a:endParaRPr/>
          </a:p>
        </p:txBody>
      </p:sp>
      <p:sp>
        <p:nvSpPr>
          <p:cNvPr id="1235" name="CustomShape 21"/>
          <p:cNvSpPr/>
          <p:nvPr/>
        </p:nvSpPr>
        <p:spPr>
          <a:xfrm>
            <a:off x="7091640" y="3218400"/>
            <a:ext cx="1554480" cy="1554480"/>
          </a:xfrm>
          <a:prstGeom prst="ellipse">
            <a:avLst/>
          </a:prstGeom>
          <a:solidFill>
            <a:srgbClr val="5c8526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36" name="TextShape 22"/>
          <p:cNvSpPr txBox="1"/>
          <p:nvPr/>
        </p:nvSpPr>
        <p:spPr>
          <a:xfrm>
            <a:off x="7216200" y="3315960"/>
            <a:ext cx="1293840" cy="77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 sz="1200">
                <a:latin typeface="Arial"/>
              </a:rPr>
              <a:t>Not included in def. but occurs as a background</a:t>
            </a:r>
            <a:endParaRPr/>
          </a:p>
        </p:txBody>
      </p:sp>
      <p:sp>
        <p:nvSpPr>
          <p:cNvPr id="1237" name="TextShape 23"/>
          <p:cNvSpPr txBox="1"/>
          <p:nvPr/>
        </p:nvSpPr>
        <p:spPr>
          <a:xfrm>
            <a:off x="7093800" y="4344480"/>
            <a:ext cx="1576800" cy="44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>
                <a:latin typeface="Arial"/>
              </a:rPr>
              <a:t>n,K0L,`n</a:t>
            </a:r>
            <a:endParaRPr/>
          </a:p>
        </p:txBody>
      </p:sp>
      <p:sp>
        <p:nvSpPr>
          <p:cNvPr id="1238" name="TextShape 24"/>
          <p:cNvSpPr txBox="1"/>
          <p:nvPr/>
        </p:nvSpPr>
        <p:spPr>
          <a:xfrm>
            <a:off x="7191000" y="4007160"/>
            <a:ext cx="152820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>
                <a:latin typeface="Times New Roman"/>
                <a:ea typeface="Times New Roman"/>
              </a:rPr>
              <a:t>π</a:t>
            </a:r>
            <a:r>
              <a:rPr lang="en-US" baseline="101000">
                <a:latin typeface="StarSymbol"/>
                <a:ea typeface="StarSymbol"/>
              </a:rPr>
              <a:t>∓</a:t>
            </a:r>
            <a:r>
              <a:rPr lang="en-US">
                <a:latin typeface="Arial"/>
              </a:rPr>
              <a:t>,k</a:t>
            </a:r>
            <a:r>
              <a:rPr lang="en-US" baseline="101000">
                <a:latin typeface="StarSymbol"/>
                <a:ea typeface="StarSymbol"/>
              </a:rPr>
              <a:t>∓</a:t>
            </a:r>
            <a:r>
              <a:rPr lang="en-US">
                <a:latin typeface="Arial"/>
              </a:rPr>
              <a:t>,p</a:t>
            </a:r>
            <a:r>
              <a:rPr lang="en-US">
                <a:latin typeface="Standard Symbols L"/>
                <a:ea typeface="Standard Symbols L"/>
              </a:rPr>
              <a:t>`</a:t>
            </a:r>
            <a:r>
              <a:rPr lang="en-US">
                <a:latin typeface="Times New Roman"/>
                <a:ea typeface="Standard Symbols L"/>
              </a:rPr>
              <a:t>p</a:t>
            </a:r>
            <a:endParaRPr/>
          </a:p>
        </p:txBody>
      </p:sp>
      <p:sp>
        <p:nvSpPr>
          <p:cNvPr id="1239" name="CustomShape 25"/>
          <p:cNvSpPr/>
          <p:nvPr/>
        </p:nvSpPr>
        <p:spPr>
          <a:xfrm>
            <a:off x="7092000" y="3218400"/>
            <a:ext cx="1554480" cy="1554480"/>
          </a:xfrm>
          <a:prstGeom prst="ellipse">
            <a:avLst/>
          </a:prstGeom>
          <a:solidFill>
            <a:srgbClr val="5c8526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40" name="TextShape 26"/>
          <p:cNvSpPr txBox="1"/>
          <p:nvPr/>
        </p:nvSpPr>
        <p:spPr>
          <a:xfrm>
            <a:off x="7216560" y="3315960"/>
            <a:ext cx="1293840" cy="77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 sz="1200">
                <a:latin typeface="Arial"/>
              </a:rPr>
              <a:t>Not included in def. but occurs as a background</a:t>
            </a:r>
            <a:endParaRPr/>
          </a:p>
        </p:txBody>
      </p:sp>
      <p:sp>
        <p:nvSpPr>
          <p:cNvPr id="1241" name="TextShape 27"/>
          <p:cNvSpPr txBox="1"/>
          <p:nvPr/>
        </p:nvSpPr>
        <p:spPr>
          <a:xfrm>
            <a:off x="7094160" y="4344480"/>
            <a:ext cx="1576800" cy="44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>
                <a:latin typeface="Arial"/>
              </a:rPr>
              <a:t>n,K0L,`n</a:t>
            </a:r>
            <a:endParaRPr/>
          </a:p>
        </p:txBody>
      </p:sp>
      <p:sp>
        <p:nvSpPr>
          <p:cNvPr id="1242" name="TextShape 28"/>
          <p:cNvSpPr txBox="1"/>
          <p:nvPr/>
        </p:nvSpPr>
        <p:spPr>
          <a:xfrm>
            <a:off x="7191360" y="4007160"/>
            <a:ext cx="152820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>
                <a:latin typeface="Times New Roman"/>
                <a:ea typeface="Times New Roman"/>
              </a:rPr>
              <a:t>π</a:t>
            </a:r>
            <a:r>
              <a:rPr lang="en-US" baseline="101000">
                <a:latin typeface="StarSymbol"/>
                <a:ea typeface="StarSymbol"/>
              </a:rPr>
              <a:t>∓</a:t>
            </a:r>
            <a:r>
              <a:rPr lang="en-US">
                <a:latin typeface="Arial"/>
              </a:rPr>
              <a:t>,k</a:t>
            </a:r>
            <a:r>
              <a:rPr lang="en-US" baseline="101000">
                <a:latin typeface="StarSymbol"/>
                <a:ea typeface="StarSymbol"/>
              </a:rPr>
              <a:t>∓</a:t>
            </a:r>
            <a:r>
              <a:rPr lang="en-US">
                <a:latin typeface="Arial"/>
              </a:rPr>
              <a:t>,p</a:t>
            </a:r>
            <a:r>
              <a:rPr lang="en-US">
                <a:latin typeface="Standard Symbols L"/>
                <a:ea typeface="Standard Symbols L"/>
              </a:rPr>
              <a:t>`</a:t>
            </a:r>
            <a:r>
              <a:rPr lang="en-US">
                <a:latin typeface="Times New Roman"/>
                <a:ea typeface="Standard Symbols L"/>
              </a:rPr>
              <a:t>p</a:t>
            </a:r>
            <a:endParaRPr/>
          </a:p>
        </p:txBody>
      </p:sp>
      <p:sp>
        <p:nvSpPr>
          <p:cNvPr id="1243" name="CustomShape 29"/>
          <p:cNvSpPr/>
          <p:nvPr/>
        </p:nvSpPr>
        <p:spPr>
          <a:xfrm>
            <a:off x="7092000" y="3218400"/>
            <a:ext cx="1554480" cy="1554480"/>
          </a:xfrm>
          <a:prstGeom prst="ellipse">
            <a:avLst/>
          </a:prstGeom>
          <a:solidFill>
            <a:srgbClr val="5c8526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44" name="TextShape 30"/>
          <p:cNvSpPr txBox="1"/>
          <p:nvPr/>
        </p:nvSpPr>
        <p:spPr>
          <a:xfrm>
            <a:off x="7216560" y="3279960"/>
            <a:ext cx="1293840" cy="77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200">
                <a:latin typeface="Arial"/>
              </a:rPr>
              <a:t>F.  </a:t>
            </a:r>
            <a:r>
              <a:rPr lang="en-US" sz="1200">
                <a:latin typeface="Arial"/>
              </a:rPr>
              <a:t>Not </a:t>
            </a:r>
            <a:r>
              <a:rPr lang="en-US" sz="1200">
                <a:latin typeface="Arial"/>
              </a:rPr>
              <a:t>
</a:t>
            </a:r>
            <a:r>
              <a:rPr lang="en-US" sz="1200">
                <a:latin typeface="Arial"/>
              </a:rPr>
              <a:t>included in def. but occurs as a background</a:t>
            </a:r>
            <a:endParaRPr/>
          </a:p>
        </p:txBody>
      </p:sp>
      <p:sp>
        <p:nvSpPr>
          <p:cNvPr id="1245" name="TextShape 31"/>
          <p:cNvSpPr txBox="1"/>
          <p:nvPr/>
        </p:nvSpPr>
        <p:spPr>
          <a:xfrm>
            <a:off x="7191360" y="4007160"/>
            <a:ext cx="152820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>
                <a:latin typeface="Times New Roman"/>
                <a:ea typeface="Times New Roman"/>
              </a:rPr>
              <a:t>π</a:t>
            </a:r>
            <a:r>
              <a:rPr lang="en-US" baseline="101000">
                <a:latin typeface="StarSymbol"/>
                <a:ea typeface="StarSymbol"/>
              </a:rPr>
              <a:t>∓</a:t>
            </a:r>
            <a:r>
              <a:rPr lang="en-US">
                <a:latin typeface="Arial"/>
              </a:rPr>
              <a:t>,k</a:t>
            </a:r>
            <a:r>
              <a:rPr lang="en-US" baseline="101000">
                <a:latin typeface="StarSymbol"/>
                <a:ea typeface="StarSymbol"/>
              </a:rPr>
              <a:t>∓</a:t>
            </a:r>
            <a:r>
              <a:rPr lang="en-US">
                <a:latin typeface="Arial"/>
              </a:rPr>
              <a:t>,p</a:t>
            </a:r>
            <a:r>
              <a:rPr lang="en-US">
                <a:latin typeface="Standard Symbols L"/>
                <a:ea typeface="Standard Symbols L"/>
              </a:rPr>
              <a:t>`</a:t>
            </a:r>
            <a:r>
              <a:rPr lang="en-US">
                <a:latin typeface="Times New Roman"/>
                <a:ea typeface="Standard Symbols L"/>
              </a:rPr>
              <a:t>p</a:t>
            </a:r>
            <a:endParaRPr/>
          </a:p>
        </p:txBody>
      </p:sp>
      <p:sp>
        <p:nvSpPr>
          <p:cNvPr id="1246" name="TextShape 32"/>
          <p:cNvSpPr txBox="1"/>
          <p:nvPr/>
        </p:nvSpPr>
        <p:spPr>
          <a:xfrm>
            <a:off x="7119000" y="4296960"/>
            <a:ext cx="1576800" cy="44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>
                <a:latin typeface="Arial"/>
              </a:rPr>
              <a:t>n,K</a:t>
            </a:r>
            <a:r>
              <a:rPr lang="en-US" baseline="101000">
                <a:latin typeface="Arial"/>
              </a:rPr>
              <a:t>0</a:t>
            </a:r>
            <a:r>
              <a:rPr lang="en-US" baseline="-101000">
                <a:latin typeface="Arial"/>
              </a:rPr>
              <a:t>L</a:t>
            </a:r>
            <a:r>
              <a:rPr lang="en-US">
                <a:latin typeface="Arial"/>
              </a:rPr>
              <a:t>,</a:t>
            </a:r>
            <a:r>
              <a:rPr lang="en-US">
                <a:latin typeface="Standard Symbols L"/>
                <a:ea typeface="Standard Symbols L"/>
              </a:rPr>
              <a:t>`</a:t>
            </a:r>
            <a:r>
              <a:rPr lang="en-US">
                <a:latin typeface="Arial"/>
              </a:rPr>
              <a:t>n</a:t>
            </a:r>
            <a:endParaRPr/>
          </a:p>
        </p:txBody>
      </p:sp>
      <p:sp>
        <p:nvSpPr>
          <p:cNvPr id="1247" name="TextShape 33"/>
          <p:cNvSpPr txBox="1"/>
          <p:nvPr/>
        </p:nvSpPr>
        <p:spPr>
          <a:xfrm>
            <a:off x="865800" y="6185160"/>
            <a:ext cx="4343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solidFill>
                  <a:srgbClr val="ff0000"/>
                </a:solidFill>
                <a:latin typeface="Arial"/>
              </a:rPr>
              <a:t>Stuff the tracking detectors measure well</a:t>
            </a:r>
            <a:endParaRPr/>
          </a:p>
        </p:txBody>
      </p:sp>
      <p:sp>
        <p:nvSpPr>
          <p:cNvPr id="1248" name="Line 34"/>
          <p:cNvSpPr/>
          <p:nvPr/>
        </p:nvSpPr>
        <p:spPr>
          <a:xfrm flipV="1">
            <a:off x="3200400" y="5031360"/>
            <a:ext cx="0" cy="11430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1249" name="TextShape 35"/>
          <p:cNvSpPr txBox="1"/>
          <p:nvPr/>
        </p:nvSpPr>
        <p:spPr>
          <a:xfrm>
            <a:off x="5558400" y="6185160"/>
            <a:ext cx="3429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solidFill>
                  <a:srgbClr val="ff0000"/>
                </a:solidFill>
                <a:latin typeface="Arial"/>
              </a:rPr>
              <a:t>Stuff the EMCal measures well</a:t>
            </a:r>
            <a:endParaRPr/>
          </a:p>
        </p:txBody>
      </p:sp>
      <p:sp>
        <p:nvSpPr>
          <p:cNvPr id="1250" name="Line 36"/>
          <p:cNvSpPr/>
          <p:nvPr/>
        </p:nvSpPr>
        <p:spPr>
          <a:xfrm flipV="1">
            <a:off x="7086600" y="4995360"/>
            <a:ext cx="0" cy="11430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</p:sp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TextShape 1"/>
          <p:cNvSpPr txBox="1"/>
          <p:nvPr/>
        </p:nvSpPr>
        <p:spPr>
          <a:xfrm>
            <a:off x="576000" y="-13680"/>
            <a:ext cx="9071640" cy="117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Calculation from spectra</a:t>
            </a:r>
            <a:endParaRPr/>
          </a:p>
        </p:txBody>
      </p:sp>
      <p:sp>
        <p:nvSpPr>
          <p:cNvPr id="1252" name="TextShape 2"/>
          <p:cNvSpPr txBox="1"/>
          <p:nvPr/>
        </p:nvSpPr>
        <p:spPr>
          <a:xfrm>
            <a:off x="21600" y="1097280"/>
            <a:ext cx="10058400" cy="5124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Use spectra data and use Blast wave fits to extrapolate to higher and lower p</a:t>
            </a:r>
            <a:r>
              <a:rPr lang="en-US" sz="3200" baseline="-101000">
                <a:latin typeface="Arial"/>
              </a:rPr>
              <a:t>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Three assumptions</a:t>
            </a:r>
            <a:r>
              <a:rPr lang="en-US" sz="3200">
                <a:latin typeface="Arial"/>
              </a:rPr>
              <a:t>
</a:t>
            </a:r>
            <a:r>
              <a:rPr lang="en-US" sz="3200">
                <a:latin typeface="Arial"/>
              </a:rPr>
              <a:t>	</a:t>
            </a:r>
            <a:r>
              <a:rPr lang="en-US" sz="3200">
                <a:latin typeface="Arial"/>
              </a:rPr>
              <a:t>	</a:t>
            </a:r>
            <a:r>
              <a:rPr lang="en-US" sz="3200">
                <a:latin typeface="Arial"/>
              </a:rPr>
              <a:t>	</a:t>
            </a:r>
            <a:r>
              <a:rPr lang="en-US" sz="3200">
                <a:latin typeface="Arial"/>
              </a:rPr>
              <a:t>	</a:t>
            </a:r>
            <a:r>
              <a:rPr lang="en-US" sz="3200">
                <a:latin typeface="Arial"/>
              </a:rPr>
              <a:t>	</a:t>
            </a:r>
            <a:r>
              <a:rPr lang="en-US" sz="3200">
                <a:latin typeface="Arial"/>
              </a:rPr>
              <a:t>	</a:t>
            </a:r>
            <a:r>
              <a:rPr lang="en-US" sz="3200">
                <a:latin typeface="Arial"/>
              </a:rPr>
              <a:t>	</a:t>
            </a:r>
            <a:r>
              <a:rPr lang="en-US" sz="3200">
                <a:latin typeface="Arial"/>
              </a:rPr>
              <a:t>                         E</a:t>
            </a:r>
            <a:r>
              <a:rPr lang="en-US" sz="3200" baseline="-101000">
                <a:latin typeface="Arial"/>
              </a:rPr>
              <a:t>T</a:t>
            </a:r>
            <a:r>
              <a:rPr lang="en-US" sz="3200" baseline="101000">
                <a:latin typeface="Arial"/>
              </a:rPr>
              <a:t>n</a:t>
            </a:r>
            <a:r>
              <a:rPr lang="en-US" sz="3200">
                <a:latin typeface="Arial"/>
              </a:rPr>
              <a:t>=E</a:t>
            </a:r>
            <a:r>
              <a:rPr lang="en-US" sz="3200" baseline="-101000">
                <a:latin typeface="Arial"/>
              </a:rPr>
              <a:t>T</a:t>
            </a:r>
            <a:r>
              <a:rPr lang="en-US" sz="3200" baseline="101000">
                <a:latin typeface="Arial"/>
              </a:rPr>
              <a:t>p</a:t>
            </a:r>
            <a:r>
              <a:rPr lang="en-US" sz="3200">
                <a:latin typeface="Arial"/>
              </a:rPr>
              <a:t>
</a:t>
            </a:r>
            <a:r>
              <a:rPr lang="en-US" sz="3200">
                <a:latin typeface="Arial"/>
              </a:rPr>
              <a:t>	</a:t>
            </a:r>
            <a:r>
              <a:rPr lang="en-US" sz="3200">
                <a:latin typeface="Arial"/>
              </a:rPr>
              <a:t>                         E</a:t>
            </a:r>
            <a:r>
              <a:rPr lang="en-US" sz="3200" baseline="-101000">
                <a:latin typeface="Arial"/>
              </a:rPr>
              <a:t>T</a:t>
            </a:r>
            <a:r>
              <a:rPr lang="en-US" sz="3200" baseline="101000">
                <a:latin typeface="Standard Symbols L"/>
                <a:ea typeface="Standard Symbols L"/>
              </a:rPr>
              <a:t>`</a:t>
            </a:r>
            <a:r>
              <a:rPr lang="en-US" sz="3200" baseline="101000">
                <a:latin typeface="Arial"/>
              </a:rPr>
              <a:t>n</a:t>
            </a:r>
            <a:r>
              <a:rPr lang="en-US" sz="3200">
                <a:latin typeface="Arial"/>
              </a:rPr>
              <a:t>=E</a:t>
            </a:r>
            <a:r>
              <a:rPr lang="en-US" sz="3200" baseline="-101000">
                <a:latin typeface="Arial"/>
              </a:rPr>
              <a:t>T</a:t>
            </a:r>
            <a:r>
              <a:rPr lang="en-US" sz="3200" baseline="101000">
                <a:latin typeface="Standard Symbols L"/>
                <a:ea typeface="Standard Symbols L"/>
              </a:rPr>
              <a:t>`</a:t>
            </a:r>
            <a:r>
              <a:rPr lang="en-US" sz="3200" baseline="101000">
                <a:latin typeface="Arial"/>
              </a:rPr>
              <a:t>p</a:t>
            </a:r>
            <a:r>
              <a:rPr lang="en-US" sz="3200">
                <a:latin typeface="Arial"/>
              </a:rPr>
              <a:t>
</a:t>
            </a:r>
            <a:r>
              <a:rPr lang="en-US" sz="3200">
                <a:latin typeface="Arial"/>
              </a:rPr>
              <a:t>                             K</a:t>
            </a:r>
            <a:r>
              <a:rPr lang="en-US" sz="3200" baseline="101000">
                <a:latin typeface="Arial"/>
              </a:rPr>
              <a:t>0</a:t>
            </a:r>
            <a:r>
              <a:rPr lang="en-US" sz="3200" baseline="-101000">
                <a:latin typeface="Arial"/>
              </a:rPr>
              <a:t>L</a:t>
            </a:r>
            <a:r>
              <a:rPr lang="en-US" sz="3200">
                <a:latin typeface="Arial"/>
              </a:rPr>
              <a:t>=K</a:t>
            </a:r>
            <a:r>
              <a:rPr lang="en-US" sz="3200" baseline="101000">
                <a:latin typeface="Arial"/>
              </a:rPr>
              <a:t>0</a:t>
            </a:r>
            <a:r>
              <a:rPr lang="en-US" sz="3200" baseline="-101000">
                <a:latin typeface="Arial"/>
              </a:rPr>
              <a:t>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Then, neglecting pseudorapidity dependence and assuming that the correction is the same for 900 GeV, 2.76 TeV, and 7 TeV:</a:t>
            </a:r>
            <a:r>
              <a:rPr lang="en-US" sz="3200">
                <a:latin typeface="Arial"/>
              </a:rPr>
              <a:t>
</a:t>
            </a:r>
            <a:r>
              <a:rPr lang="en-US" sz="3200">
                <a:latin typeface="Arial"/>
              </a:rPr>
              <a:t>
</a:t>
            </a:r>
            <a:r>
              <a:rPr lang="en-US" sz="3200">
                <a:latin typeface="Arial"/>
              </a:rPr>
              <a:t>
</a:t>
            </a:r>
            <a:r>
              <a:rPr lang="en-US" sz="3200">
                <a:latin typeface="Arial"/>
              </a:rPr>
              <a:t>
</a:t>
            </a:r>
            <a:endParaRPr/>
          </a:p>
        </p:txBody>
      </p:sp>
      <p:sp>
        <p:nvSpPr>
          <p:cNvPr id="1253" name="TextShape 3"/>
          <p:cNvSpPr txBox="1"/>
          <p:nvPr/>
        </p:nvSpPr>
        <p:spPr>
          <a:xfrm>
            <a:off x="640080" y="6126480"/>
            <a:ext cx="81381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ff0000"/>
                </a:solidFill>
                <a:latin typeface="Arial"/>
              </a:rPr>
              <a:t>Everything else is negligible</a:t>
            </a:r>
            <a:endParaRPr/>
          </a:p>
        </p:txBody>
      </p:sp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503640" y="3009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The phase transition in the laboratory</a:t>
            </a:r>
            <a:endParaRPr/>
          </a:p>
        </p:txBody>
      </p:sp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8280" y="1678320"/>
            <a:ext cx="10058400" cy="508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TextShape 1"/>
          <p:cNvSpPr txBox="1"/>
          <p:nvPr/>
        </p:nvSpPr>
        <p:spPr>
          <a:xfrm>
            <a:off x="504000" y="-734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What does the EMCal measure?</a:t>
            </a:r>
            <a:endParaRPr/>
          </a:p>
        </p:txBody>
      </p:sp>
      <p:pic>
        <p:nvPicPr>
          <p:cNvPr id="1255" name="" descr=""/>
          <p:cNvPicPr/>
          <p:nvPr/>
        </p:nvPicPr>
        <p:blipFill>
          <a:blip r:embed="rId1"/>
          <a:stretch/>
        </p:blipFill>
        <p:spPr>
          <a:xfrm>
            <a:off x="2370240" y="1101600"/>
            <a:ext cx="5676480" cy="3561840"/>
          </a:xfrm>
          <a:prstGeom prst="rect">
            <a:avLst/>
          </a:prstGeom>
          <a:ln>
            <a:noFill/>
          </a:ln>
        </p:spPr>
      </p:pic>
      <p:sp>
        <p:nvSpPr>
          <p:cNvPr id="1256" name="TextShape 2"/>
          <p:cNvSpPr txBox="1"/>
          <p:nvPr/>
        </p:nvSpPr>
        <p:spPr>
          <a:xfrm>
            <a:off x="110880" y="5192640"/>
            <a:ext cx="10058400" cy="1585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i="1" lang="en-US" sz="3500">
                <a:latin typeface="Arial"/>
              </a:rPr>
              <a:t>Note that this gets the fraction from kaons wrong.  The fraction from kaons is actually about 10% of what we measure.  Signal is actually ~30%.</a:t>
            </a:r>
            <a:endParaRPr/>
          </a:p>
        </p:txBody>
      </p:sp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TextShape 1"/>
          <p:cNvSpPr txBox="1"/>
          <p:nvPr/>
        </p:nvSpPr>
        <p:spPr>
          <a:xfrm>
            <a:off x="504000" y="193320"/>
            <a:ext cx="9071640" cy="704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Kaon deposits</a:t>
            </a:r>
            <a:endParaRPr/>
          </a:p>
        </p:txBody>
      </p:sp>
      <p:sp>
        <p:nvSpPr>
          <p:cNvPr id="1258" name="TextShape 2"/>
          <p:cNvSpPr txBox="1"/>
          <p:nvPr/>
        </p:nvSpPr>
        <p:spPr>
          <a:xfrm>
            <a:off x="0" y="1413360"/>
            <a:ext cx="6217920" cy="5577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There are several kaon decays into pi0's and pi0's decay mostly into photons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These will (mostly) not be matched to tracks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Simulations are unreliable because of how far off simulations are for strange particles</a:t>
            </a:r>
            <a:endParaRPr/>
          </a:p>
        </p:txBody>
      </p:sp>
      <p:pic>
        <p:nvPicPr>
          <p:cNvPr id="1259" name="" descr=""/>
          <p:cNvPicPr/>
          <p:nvPr/>
        </p:nvPicPr>
        <p:blipFill>
          <a:blip r:embed="rId1"/>
          <a:stretch/>
        </p:blipFill>
        <p:spPr>
          <a:xfrm>
            <a:off x="6309360" y="1618560"/>
            <a:ext cx="3657600" cy="395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TextShape 1"/>
          <p:cNvSpPr txBox="1"/>
          <p:nvPr/>
        </p:nvSpPr>
        <p:spPr>
          <a:xfrm>
            <a:off x="504000" y="121320"/>
            <a:ext cx="9071640" cy="795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Kaons – measured vs simulation</a:t>
            </a:r>
            <a:endParaRPr/>
          </a:p>
        </p:txBody>
      </p:sp>
      <p:pic>
        <p:nvPicPr>
          <p:cNvPr id="1261" name="" descr=""/>
          <p:cNvPicPr/>
          <p:nvPr/>
        </p:nvPicPr>
        <p:blipFill>
          <a:blip r:embed="rId1"/>
          <a:stretch/>
        </p:blipFill>
        <p:spPr>
          <a:xfrm>
            <a:off x="822960" y="941760"/>
            <a:ext cx="8229600" cy="6007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TextShape 1"/>
          <p:cNvSpPr txBox="1"/>
          <p:nvPr/>
        </p:nvSpPr>
        <p:spPr>
          <a:xfrm>
            <a:off x="864000" y="-23760"/>
            <a:ext cx="9071640" cy="831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E</a:t>
            </a:r>
            <a:r>
              <a:rPr lang="en-US" sz="4400" baseline="-101000">
                <a:latin typeface="Arial"/>
              </a:rPr>
              <a:t>T</a:t>
            </a:r>
            <a:r>
              <a:rPr lang="en-US" sz="4400" baseline="101000">
                <a:latin typeface="Arial"/>
              </a:rPr>
              <a:t>em</a:t>
            </a:r>
            <a:endParaRPr/>
          </a:p>
        </p:txBody>
      </p:sp>
      <p:sp>
        <p:nvSpPr>
          <p:cNvPr id="1263" name="TextShape 2"/>
          <p:cNvSpPr txBox="1"/>
          <p:nvPr/>
        </p:nvSpPr>
        <p:spPr>
          <a:xfrm>
            <a:off x="1731600" y="1812240"/>
            <a:ext cx="61264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Geometric acceptance, not including dead channels</a:t>
            </a:r>
            <a:endParaRPr/>
          </a:p>
        </p:txBody>
      </p:sp>
      <p:sp>
        <p:nvSpPr>
          <p:cNvPr id="1264" name="TextShape 3"/>
          <p:cNvSpPr txBox="1"/>
          <p:nvPr/>
        </p:nvSpPr>
        <p:spPr>
          <a:xfrm>
            <a:off x="1738800" y="6664320"/>
            <a:ext cx="87084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efficiency x acceptance within geometric acceptance of detector </a:t>
            </a:r>
            <a:r>
              <a:rPr b="1" lang="en-US" sz="2500">
                <a:solidFill>
                  <a:srgbClr val="0000ff"/>
                </a:solidFill>
                <a:latin typeface="Arial"/>
              </a:rPr>
              <a:t>~1%</a:t>
            </a:r>
            <a:endParaRPr/>
          </a:p>
        </p:txBody>
      </p:sp>
      <p:sp>
        <p:nvSpPr>
          <p:cNvPr id="1265" name="TextShape 4"/>
          <p:cNvSpPr txBox="1"/>
          <p:nvPr/>
        </p:nvSpPr>
        <p:spPr>
          <a:xfrm>
            <a:off x="2199600" y="5592600"/>
            <a:ext cx="87084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Correction for (anti)neutron deposits in calorimeter </a:t>
            </a:r>
            <a:r>
              <a:rPr b="1" lang="en-US" sz="2500">
                <a:solidFill>
                  <a:srgbClr val="0000ff"/>
                </a:solidFill>
                <a:latin typeface="Arial"/>
              </a:rPr>
              <a:t>~1.5-5%</a:t>
            </a:r>
            <a:endParaRPr/>
          </a:p>
        </p:txBody>
      </p:sp>
      <p:sp>
        <p:nvSpPr>
          <p:cNvPr id="1266" name="TextShape 5"/>
          <p:cNvSpPr txBox="1"/>
          <p:nvPr/>
        </p:nvSpPr>
        <p:spPr>
          <a:xfrm>
            <a:off x="1731600" y="6096600"/>
            <a:ext cx="87084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Correction for deposits by particles from secondary interactions &lt;4 </a:t>
            </a:r>
            <a:r>
              <a:rPr b="1" lang="en-US" sz="2500">
                <a:solidFill>
                  <a:srgbClr val="0000ff"/>
                </a:solidFill>
                <a:latin typeface="Arial"/>
              </a:rPr>
              <a:t>&lt;5%</a:t>
            </a:r>
            <a:endParaRPr/>
          </a:p>
        </p:txBody>
      </p:sp>
      <p:sp>
        <p:nvSpPr>
          <p:cNvPr id="1267" name="Line 6"/>
          <p:cNvSpPr/>
          <p:nvPr/>
        </p:nvSpPr>
        <p:spPr>
          <a:xfrm flipH="1">
            <a:off x="2466000" y="548640"/>
            <a:ext cx="457200" cy="2595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268" name="TextShape 7"/>
          <p:cNvSpPr txBox="1"/>
          <p:nvPr/>
        </p:nvSpPr>
        <p:spPr>
          <a:xfrm>
            <a:off x="2798640" y="110880"/>
            <a:ext cx="14630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>
                <a:solidFill>
                  <a:srgbClr val="000080"/>
                </a:solidFill>
                <a:latin typeface="Arial"/>
              </a:rPr>
              <a:t>Sum over clusters</a:t>
            </a:r>
            <a:endParaRPr/>
          </a:p>
        </p:txBody>
      </p:sp>
      <p:sp>
        <p:nvSpPr>
          <p:cNvPr id="1269" name="TextShape 8"/>
          <p:cNvSpPr txBox="1"/>
          <p:nvPr/>
        </p:nvSpPr>
        <p:spPr>
          <a:xfrm>
            <a:off x="1731600" y="2568240"/>
            <a:ext cx="87084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Correction for minimum energy threshold  </a:t>
            </a:r>
            <a:r>
              <a:rPr b="1" lang="en-US" sz="2500">
                <a:solidFill>
                  <a:srgbClr val="0000ff"/>
                </a:solidFill>
                <a:latin typeface="Arial"/>
              </a:rPr>
              <a:t>~6%</a:t>
            </a:r>
            <a:endParaRPr/>
          </a:p>
        </p:txBody>
      </p:sp>
      <p:sp>
        <p:nvSpPr>
          <p:cNvPr id="1270" name="CustomShape 9"/>
          <p:cNvSpPr/>
          <p:nvPr/>
        </p:nvSpPr>
        <p:spPr>
          <a:xfrm>
            <a:off x="635040" y="2322360"/>
            <a:ext cx="907920" cy="82152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71" name="TextShape 10"/>
          <p:cNvSpPr txBox="1"/>
          <p:nvPr/>
        </p:nvSpPr>
        <p:spPr>
          <a:xfrm>
            <a:off x="1731600" y="3511800"/>
            <a:ext cx="87084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Correction for nonlinearity of detector response </a:t>
            </a:r>
            <a:r>
              <a:rPr b="1" lang="en-US" sz="2500">
                <a:solidFill>
                  <a:srgbClr val="0000ff"/>
                </a:solidFill>
                <a:latin typeface="Arial"/>
              </a:rPr>
              <a:t>~0.5%</a:t>
            </a:r>
            <a:endParaRPr/>
          </a:p>
        </p:txBody>
      </p:sp>
      <p:sp>
        <p:nvSpPr>
          <p:cNvPr id="1272" name="CustomShape 11"/>
          <p:cNvSpPr/>
          <p:nvPr/>
        </p:nvSpPr>
        <p:spPr>
          <a:xfrm>
            <a:off x="635040" y="3229920"/>
            <a:ext cx="907920" cy="82152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73" name="TextShape 12"/>
          <p:cNvSpPr txBox="1"/>
          <p:nvPr/>
        </p:nvSpPr>
        <p:spPr>
          <a:xfrm>
            <a:off x="1731600" y="4188240"/>
            <a:ext cx="9144000" cy="502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All energy deposited by K</a:t>
            </a:r>
            <a:r>
              <a:rPr lang="en-US" baseline="101000">
                <a:latin typeface="Arial"/>
              </a:rPr>
              <a:t>0</a:t>
            </a:r>
            <a:r>
              <a:rPr lang="en-US" baseline="-101000">
                <a:latin typeface="Arial"/>
              </a:rPr>
              <a:t>S</a:t>
            </a:r>
            <a:r>
              <a:rPr lang="en-US">
                <a:latin typeface="Arial"/>
              </a:rPr>
              <a:t>, K</a:t>
            </a:r>
            <a:r>
              <a:rPr lang="en-US" baseline="101000">
                <a:latin typeface="Arial"/>
              </a:rPr>
              <a:t>0</a:t>
            </a:r>
            <a:r>
              <a:rPr lang="en-US" baseline="-101000">
                <a:latin typeface="Arial"/>
              </a:rPr>
              <a:t>L</a:t>
            </a:r>
            <a:r>
              <a:rPr lang="en-US">
                <a:latin typeface="Arial"/>
              </a:rPr>
              <a:t>, K</a:t>
            </a:r>
            <a:r>
              <a:rPr lang="en-US" baseline="101000">
                <a:latin typeface="Arial"/>
                <a:ea typeface="Arial"/>
              </a:rPr>
              <a:t>±</a:t>
            </a:r>
            <a:r>
              <a:rPr lang="en-US">
                <a:latin typeface="Arial"/>
              </a:rPr>
              <a:t>, including decays like  K</a:t>
            </a:r>
            <a:r>
              <a:rPr lang="en-US" baseline="101000">
                <a:latin typeface="Arial"/>
              </a:rPr>
              <a:t>0</a:t>
            </a:r>
            <a:r>
              <a:rPr lang="en-US" baseline="-101000">
                <a:latin typeface="Arial"/>
              </a:rPr>
              <a:t>S</a:t>
            </a:r>
            <a:r>
              <a:rPr lang="en-US">
                <a:latin typeface="Arial"/>
                <a:ea typeface="Arial"/>
              </a:rPr>
              <a:t>→π</a:t>
            </a:r>
            <a:r>
              <a:rPr lang="en-US" baseline="101000">
                <a:latin typeface="Arial"/>
                <a:ea typeface="Arial"/>
              </a:rPr>
              <a:t>0</a:t>
            </a:r>
            <a:r>
              <a:rPr lang="en-US">
                <a:latin typeface="Arial"/>
                <a:ea typeface="Arial"/>
              </a:rPr>
              <a:t>π</a:t>
            </a:r>
            <a:r>
              <a:rPr lang="en-US" baseline="101000">
                <a:latin typeface="Arial"/>
                <a:ea typeface="Arial"/>
              </a:rPr>
              <a:t>0</a:t>
            </a:r>
            <a:r>
              <a:rPr lang="en-US">
                <a:latin typeface="Arial"/>
                <a:ea typeface="Arial"/>
              </a:rPr>
              <a:t>→γγγγ </a:t>
            </a:r>
            <a:r>
              <a:rPr b="1" lang="en-US" sz="2500">
                <a:solidFill>
                  <a:srgbClr val="0000ff"/>
                </a:solidFill>
                <a:latin typeface="Arial"/>
                <a:ea typeface="Arial"/>
              </a:rPr>
              <a:t>&lt;3%</a:t>
            </a:r>
            <a:endParaRPr/>
          </a:p>
        </p:txBody>
      </p:sp>
      <p:sp>
        <p:nvSpPr>
          <p:cNvPr id="1274" name="CustomShape 13"/>
          <p:cNvSpPr/>
          <p:nvPr/>
        </p:nvSpPr>
        <p:spPr>
          <a:xfrm>
            <a:off x="635040" y="4158360"/>
            <a:ext cx="907920" cy="53352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75" name="TextShape 14"/>
          <p:cNvSpPr txBox="1"/>
          <p:nvPr/>
        </p:nvSpPr>
        <p:spPr>
          <a:xfrm>
            <a:off x="1731600" y="4872600"/>
            <a:ext cx="87084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Correction for other charged hadron deposits in calorimeter </a:t>
            </a:r>
            <a:r>
              <a:rPr b="1" lang="en-US" sz="2500">
                <a:solidFill>
                  <a:srgbClr val="0000ff"/>
                </a:solidFill>
                <a:latin typeface="Arial"/>
              </a:rPr>
              <a:t>~10-20%</a:t>
            </a:r>
            <a:endParaRPr/>
          </a:p>
        </p:txBody>
      </p:sp>
      <p:sp>
        <p:nvSpPr>
          <p:cNvPr id="1276" name="CustomShape 15"/>
          <p:cNvSpPr/>
          <p:nvPr/>
        </p:nvSpPr>
        <p:spPr>
          <a:xfrm>
            <a:off x="635040" y="4770360"/>
            <a:ext cx="907920" cy="53352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77" name="TextShape 16"/>
          <p:cNvSpPr txBox="1"/>
          <p:nvPr/>
        </p:nvSpPr>
        <p:spPr>
          <a:xfrm rot="16200000">
            <a:off x="-1047960" y="3795840"/>
            <a:ext cx="265176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500">
                <a:solidFill>
                  <a:srgbClr val="ff0000"/>
                </a:solidFill>
                <a:latin typeface="Arial"/>
              </a:rPr>
              <a:t>Data driven</a:t>
            </a:r>
            <a:endParaRPr/>
          </a:p>
        </p:txBody>
      </p:sp>
      <p:sp>
        <p:nvSpPr>
          <p:cNvPr id="1278" name="CustomShape 17"/>
          <p:cNvSpPr/>
          <p:nvPr/>
        </p:nvSpPr>
        <p:spPr>
          <a:xfrm>
            <a:off x="635040" y="5382360"/>
            <a:ext cx="1564560" cy="533520"/>
          </a:xfrm>
          <a:prstGeom prst="rect">
            <a:avLst/>
          </a:prstGeom>
          <a:noFill/>
          <a:ln w="367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79" name="CustomShape 18"/>
          <p:cNvSpPr/>
          <p:nvPr/>
        </p:nvSpPr>
        <p:spPr>
          <a:xfrm>
            <a:off x="635040" y="5994360"/>
            <a:ext cx="1181520" cy="533520"/>
          </a:xfrm>
          <a:prstGeom prst="rect">
            <a:avLst/>
          </a:prstGeom>
          <a:noFill/>
          <a:ln w="367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0" name="TextShape 19"/>
          <p:cNvSpPr txBox="1"/>
          <p:nvPr/>
        </p:nvSpPr>
        <p:spPr>
          <a:xfrm rot="16200000">
            <a:off x="-1047240" y="5918760"/>
            <a:ext cx="2651760" cy="37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000">
                <a:solidFill>
                  <a:srgbClr val="008000"/>
                </a:solidFill>
                <a:latin typeface="Arial"/>
              </a:rPr>
              <a:t>Input from data</a:t>
            </a:r>
            <a:endParaRPr/>
          </a:p>
        </p:txBody>
      </p:sp>
      <p:sp>
        <p:nvSpPr>
          <p:cNvPr id="1281" name="TextShape 20"/>
          <p:cNvSpPr txBox="1"/>
          <p:nvPr/>
        </p:nvSpPr>
        <p:spPr>
          <a:xfrm>
            <a:off x="7589520" y="2011680"/>
            <a:ext cx="2377440" cy="1633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500">
                <a:solidFill>
                  <a:srgbClr val="0000ff"/>
                </a:solidFill>
                <a:latin typeface="Arial"/>
              </a:rPr>
              <a:t>Contributions to final E</a:t>
            </a:r>
            <a:r>
              <a:rPr b="1" lang="en-US" sz="2500" baseline="-101000">
                <a:solidFill>
                  <a:srgbClr val="0000ff"/>
                </a:solidFill>
                <a:latin typeface="Arial"/>
              </a:rPr>
              <a:t>T</a:t>
            </a:r>
            <a:r>
              <a:rPr b="1" lang="en-US" sz="2500" baseline="101000">
                <a:solidFill>
                  <a:srgbClr val="0000ff"/>
                </a:solidFill>
                <a:latin typeface="Arial"/>
              </a:rPr>
              <a:t>em</a:t>
            </a:r>
            <a:r>
              <a:rPr b="1" lang="en-US" sz="2500">
                <a:solidFill>
                  <a:srgbClr val="0000ff"/>
                </a:solidFill>
                <a:latin typeface="Arial"/>
              </a:rPr>
              <a:t> systematic error</a:t>
            </a:r>
            <a:endParaRPr/>
          </a:p>
        </p:txBody>
      </p:sp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TextShape 1"/>
          <p:cNvSpPr txBox="1"/>
          <p:nvPr/>
        </p:nvSpPr>
        <p:spPr>
          <a:xfrm>
            <a:off x="504000" y="-22680"/>
            <a:ext cx="9071640" cy="937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E</a:t>
            </a:r>
            <a:r>
              <a:rPr lang="en-US" sz="4400" baseline="-101000">
                <a:latin typeface="Arial"/>
              </a:rPr>
              <a:t>T</a:t>
            </a:r>
            <a:r>
              <a:rPr lang="en-US" sz="4400" baseline="101000">
                <a:latin typeface="Arial"/>
              </a:rPr>
              <a:t>had</a:t>
            </a:r>
            <a:endParaRPr/>
          </a:p>
        </p:txBody>
      </p:sp>
      <p:sp>
        <p:nvSpPr>
          <p:cNvPr id="1283" name="TextShape 2"/>
          <p:cNvSpPr txBox="1"/>
          <p:nvPr/>
        </p:nvSpPr>
        <p:spPr>
          <a:xfrm>
            <a:off x="1504800" y="2057400"/>
            <a:ext cx="8575200" cy="489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400">
                <a:latin typeface="Arial"/>
              </a:rPr>
              <a:t>Correction for the geometric acceptance – 1, with acceptance due to sector boundaries, etc. rolled into the track efficiency</a:t>
            </a:r>
            <a:endParaRPr/>
          </a:p>
        </p:txBody>
      </p:sp>
      <p:sp>
        <p:nvSpPr>
          <p:cNvPr id="1284" name="TextShape 3"/>
          <p:cNvSpPr txBox="1"/>
          <p:nvPr/>
        </p:nvSpPr>
        <p:spPr>
          <a:xfrm>
            <a:off x="1504800" y="2705400"/>
            <a:ext cx="5486400" cy="348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400">
                <a:latin typeface="Arial"/>
              </a:rPr>
              <a:t>Correction for the low p</a:t>
            </a:r>
            <a:r>
              <a:rPr lang="en-US" sz="1400" baseline="-101000">
                <a:latin typeface="Arial"/>
              </a:rPr>
              <a:t>T</a:t>
            </a:r>
            <a:r>
              <a:rPr lang="en-US" sz="1400">
                <a:latin typeface="Arial"/>
              </a:rPr>
              <a:t> cut off in the acceptance</a:t>
            </a:r>
            <a:endParaRPr/>
          </a:p>
        </p:txBody>
      </p:sp>
      <p:sp>
        <p:nvSpPr>
          <p:cNvPr id="1285" name="TextShape 4"/>
          <p:cNvSpPr txBox="1"/>
          <p:nvPr/>
        </p:nvSpPr>
        <p:spPr>
          <a:xfrm>
            <a:off x="1504800" y="3353760"/>
            <a:ext cx="8467200" cy="84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400">
                <a:latin typeface="Arial"/>
              </a:rPr>
              <a:t>Correction for neutral hadrons included in the definition but not measured well:</a:t>
            </a:r>
            <a:r>
              <a:rPr lang="en-US" sz="1400">
                <a:latin typeface="Arial"/>
              </a:rPr>
              <a:t>
</a:t>
            </a:r>
            <a:r>
              <a:rPr lang="en-US" sz="1400">
                <a:latin typeface="Arial"/>
              </a:rPr>
              <a:t>	</a:t>
            </a:r>
            <a:r>
              <a:rPr lang="en-US" sz="1400">
                <a:latin typeface="Arial"/>
              </a:rPr>
              <a:t>K</a:t>
            </a:r>
            <a:r>
              <a:rPr lang="en-US" sz="1400" baseline="101000">
                <a:latin typeface="Arial"/>
              </a:rPr>
              <a:t>0</a:t>
            </a:r>
            <a:r>
              <a:rPr lang="en-US" sz="1400" baseline="-101000">
                <a:latin typeface="Arial"/>
              </a:rPr>
              <a:t>S</a:t>
            </a:r>
            <a:r>
              <a:rPr lang="en-US" sz="1400">
                <a:latin typeface="Arial"/>
              </a:rPr>
              <a:t>, </a:t>
            </a:r>
            <a:r>
              <a:rPr lang="en-US" sz="1400">
                <a:latin typeface="Times New Roman"/>
                <a:ea typeface="Standard Symbols L"/>
              </a:rPr>
              <a:t>Λ,</a:t>
            </a:r>
            <a:r>
              <a:rPr lang="en-US" sz="1400">
                <a:latin typeface="Standard Symbols L"/>
                <a:ea typeface="Standard Symbols L"/>
              </a:rPr>
              <a:t>`</a:t>
            </a:r>
            <a:r>
              <a:rPr lang="en-US" sz="1400">
                <a:latin typeface="Times New Roman"/>
                <a:ea typeface="Standard Symbols L"/>
              </a:rPr>
              <a:t>Λ</a:t>
            </a:r>
            <a:r>
              <a:rPr lang="en-US" sz="1400">
                <a:latin typeface="Arial"/>
              </a:rPr>
              <a:t>, K</a:t>
            </a:r>
            <a:r>
              <a:rPr lang="en-US" sz="1400" baseline="101000">
                <a:latin typeface="Arial"/>
              </a:rPr>
              <a:t>0</a:t>
            </a:r>
            <a:r>
              <a:rPr lang="en-US" sz="1400" baseline="-101000">
                <a:latin typeface="Arial"/>
              </a:rPr>
              <a:t>L</a:t>
            </a:r>
            <a:r>
              <a:rPr lang="en-US" sz="1400">
                <a:latin typeface="Arial"/>
              </a:rPr>
              <a:t>, n,</a:t>
            </a:r>
            <a:r>
              <a:rPr lang="en-US" sz="1400">
                <a:latin typeface="Standard Symbols L"/>
                <a:ea typeface="Standard Symbols L"/>
              </a:rPr>
              <a:t>`</a:t>
            </a:r>
            <a:r>
              <a:rPr lang="en-US" sz="1400">
                <a:latin typeface="Arial"/>
              </a:rPr>
              <a:t>n</a:t>
            </a:r>
            <a:r>
              <a:rPr lang="en-US" sz="1400">
                <a:latin typeface="Arial"/>
              </a:rPr>
              <a:t>
</a:t>
            </a:r>
            <a:r>
              <a:rPr lang="en-US" sz="1400">
                <a:latin typeface="Arial"/>
              </a:rPr>
              <a:t>Not trying to measure K</a:t>
            </a:r>
            <a:r>
              <a:rPr lang="en-US" sz="1400" baseline="101000">
                <a:latin typeface="Arial"/>
              </a:rPr>
              <a:t>0</a:t>
            </a:r>
            <a:r>
              <a:rPr lang="en-US" sz="1400" baseline="-101000">
                <a:latin typeface="Arial"/>
              </a:rPr>
              <a:t>S</a:t>
            </a:r>
            <a:r>
              <a:rPr lang="en-US" sz="1400">
                <a:latin typeface="Arial"/>
              </a:rPr>
              <a:t>, </a:t>
            </a:r>
            <a:r>
              <a:rPr lang="en-US" sz="1400">
                <a:latin typeface="Times New Roman"/>
                <a:ea typeface="Standard Symbols L"/>
              </a:rPr>
              <a:t>Λ,</a:t>
            </a:r>
            <a:r>
              <a:rPr lang="en-US" sz="1400">
                <a:latin typeface="Standard Symbols L"/>
                <a:ea typeface="Standard Symbols L"/>
              </a:rPr>
              <a:t>`</a:t>
            </a:r>
            <a:r>
              <a:rPr lang="en-US" sz="1400">
                <a:latin typeface="Times New Roman"/>
                <a:ea typeface="Standard Symbols L"/>
              </a:rPr>
              <a:t>Λ</a:t>
            </a:r>
            <a:r>
              <a:rPr lang="en-US" sz="1400">
                <a:latin typeface="Arial"/>
              </a:rPr>
              <a:t> in TPC – apply DCA cut to eliminate, correct for missing energy</a:t>
            </a:r>
            <a:endParaRPr/>
          </a:p>
        </p:txBody>
      </p:sp>
      <p:sp>
        <p:nvSpPr>
          <p:cNvPr id="1286" name="TextShape 5"/>
          <p:cNvSpPr txBox="1"/>
          <p:nvPr/>
        </p:nvSpPr>
        <p:spPr>
          <a:xfrm>
            <a:off x="1504800" y="4433760"/>
            <a:ext cx="8710200" cy="36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400">
                <a:latin typeface="Arial"/>
              </a:rPr>
              <a:t>Correction for background not included in definition (e</a:t>
            </a:r>
            <a:r>
              <a:rPr lang="en-US" sz="1400" baseline="101000">
                <a:latin typeface="OpenSymbol"/>
                <a:ea typeface="OpenSymbol"/>
              </a:rPr>
              <a:t>∓</a:t>
            </a:r>
            <a:r>
              <a:rPr lang="en-US" sz="1400">
                <a:latin typeface="Arial"/>
              </a:rPr>
              <a:t>) or not measured easily event-by-event (K</a:t>
            </a:r>
            <a:r>
              <a:rPr lang="en-US" sz="1400" baseline="101000">
                <a:latin typeface="Arial"/>
              </a:rPr>
              <a:t>0</a:t>
            </a:r>
            <a:r>
              <a:rPr lang="en-US" sz="1400" baseline="-101000">
                <a:latin typeface="Arial"/>
              </a:rPr>
              <a:t>S</a:t>
            </a:r>
            <a:r>
              <a:rPr lang="en-US" sz="1400">
                <a:latin typeface="Arial"/>
              </a:rPr>
              <a:t>, </a:t>
            </a:r>
            <a:r>
              <a:rPr lang="en-US" sz="1400">
                <a:latin typeface="Times New Roman"/>
                <a:ea typeface="Standard Symbols L"/>
              </a:rPr>
              <a:t>Λ,</a:t>
            </a:r>
            <a:r>
              <a:rPr lang="en-US" sz="1400">
                <a:latin typeface="Standard Symbols L"/>
                <a:ea typeface="Standard Symbols L"/>
              </a:rPr>
              <a:t>`</a:t>
            </a:r>
            <a:r>
              <a:rPr lang="en-US" sz="1400">
                <a:latin typeface="Times New Roman"/>
                <a:ea typeface="Standard Symbols L"/>
              </a:rPr>
              <a:t>Λ</a:t>
            </a:r>
            <a:r>
              <a:rPr lang="en-US" sz="1400">
                <a:latin typeface="Arial"/>
              </a:rPr>
              <a:t>)</a:t>
            </a:r>
            <a:endParaRPr/>
          </a:p>
        </p:txBody>
      </p:sp>
      <p:sp>
        <p:nvSpPr>
          <p:cNvPr id="1287" name="TextShape 6"/>
          <p:cNvSpPr txBox="1"/>
          <p:nvPr/>
        </p:nvSpPr>
        <p:spPr>
          <a:xfrm>
            <a:off x="1504800" y="4937400"/>
            <a:ext cx="4572000" cy="291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400">
                <a:latin typeface="Arial"/>
              </a:rPr>
              <a:t>Correction for </a:t>
            </a:r>
            <a:r>
              <a:rPr lang="en-US" sz="1400">
                <a:latin typeface="Times New Roman"/>
                <a:ea typeface="Times New Roman"/>
              </a:rPr>
              <a:t>π</a:t>
            </a:r>
            <a:r>
              <a:rPr lang="en-US" sz="1400">
                <a:latin typeface="Arial"/>
              </a:rPr>
              <a:t>, K, p not identified</a:t>
            </a:r>
            <a:endParaRPr/>
          </a:p>
        </p:txBody>
      </p:sp>
      <p:sp>
        <p:nvSpPr>
          <p:cNvPr id="1288" name="TextShape 7"/>
          <p:cNvSpPr txBox="1"/>
          <p:nvPr/>
        </p:nvSpPr>
        <p:spPr>
          <a:xfrm>
            <a:off x="1504800" y="5693400"/>
            <a:ext cx="457200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400">
                <a:latin typeface="Arial"/>
              </a:rPr>
              <a:t>Correction for tracking efficiency</a:t>
            </a:r>
            <a:endParaRPr/>
          </a:p>
        </p:txBody>
      </p:sp>
      <p:sp>
        <p:nvSpPr>
          <p:cNvPr id="1289" name="TextShape 8"/>
          <p:cNvSpPr txBox="1"/>
          <p:nvPr/>
        </p:nvSpPr>
        <p:spPr>
          <a:xfrm>
            <a:off x="4852800" y="6629400"/>
            <a:ext cx="4977000" cy="29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400">
                <a:latin typeface="Arial"/>
              </a:rPr>
              <a:t>Definition of energy to mimic the behavior of a calorimeter</a:t>
            </a:r>
            <a:endParaRPr/>
          </a:p>
        </p:txBody>
      </p:sp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" descr=""/>
          <p:cNvPicPr/>
          <p:nvPr/>
        </p:nvPicPr>
        <p:blipFill>
          <a:blip r:embed="rId1"/>
          <a:stretch/>
        </p:blipFill>
        <p:spPr>
          <a:xfrm>
            <a:off x="277560" y="734040"/>
            <a:ext cx="4525200" cy="3410640"/>
          </a:xfrm>
          <a:prstGeom prst="rect">
            <a:avLst/>
          </a:prstGeom>
          <a:ln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973440" y="2000160"/>
            <a:ext cx="1011600" cy="30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33cccc"/>
                </a:solidFill>
                <a:latin typeface="Arial"/>
              </a:rPr>
              <a:t>STAR</a:t>
            </a:r>
            <a:endParaRPr/>
          </a:p>
        </p:txBody>
      </p:sp>
      <p:sp>
        <p:nvSpPr>
          <p:cNvPr id="185" name="CustomShape 2"/>
          <p:cNvSpPr/>
          <p:nvPr/>
        </p:nvSpPr>
        <p:spPr>
          <a:xfrm>
            <a:off x="264240" y="1878840"/>
            <a:ext cx="1055880" cy="30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33cccc"/>
                </a:solidFill>
                <a:latin typeface="Arial"/>
              </a:rPr>
              <a:t>PHENIX</a:t>
            </a:r>
            <a:endParaRPr/>
          </a:p>
        </p:txBody>
      </p:sp>
      <p:sp>
        <p:nvSpPr>
          <p:cNvPr id="186" name="CustomShape 3"/>
          <p:cNvSpPr/>
          <p:nvPr/>
        </p:nvSpPr>
        <p:spPr>
          <a:xfrm>
            <a:off x="1375200" y="851400"/>
            <a:ext cx="1184040" cy="30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33cccc"/>
                </a:solidFill>
                <a:latin typeface="Arial"/>
              </a:rPr>
              <a:t>PHOBOS</a:t>
            </a:r>
            <a:endParaRPr/>
          </a:p>
        </p:txBody>
      </p:sp>
      <p:sp>
        <p:nvSpPr>
          <p:cNvPr id="187" name="CustomShape 4"/>
          <p:cNvSpPr/>
          <p:nvPr/>
        </p:nvSpPr>
        <p:spPr>
          <a:xfrm>
            <a:off x="3572640" y="734040"/>
            <a:ext cx="1143000" cy="30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33cccc"/>
                </a:solidFill>
                <a:latin typeface="Arial"/>
              </a:rPr>
              <a:t>BRAHMS</a:t>
            </a:r>
            <a:endParaRPr/>
          </a:p>
        </p:txBody>
      </p:sp>
      <p:pic>
        <p:nvPicPr>
          <p:cNvPr id="188" name="" descr=""/>
          <p:cNvPicPr/>
          <p:nvPr/>
        </p:nvPicPr>
        <p:blipFill>
          <a:blip r:embed="rId2"/>
          <a:stretch/>
        </p:blipFill>
        <p:spPr>
          <a:xfrm>
            <a:off x="4487400" y="2598480"/>
            <a:ext cx="204840" cy="314640"/>
          </a:xfrm>
          <a:prstGeom prst="rect">
            <a:avLst/>
          </a:prstGeom>
          <a:ln>
            <a:noFill/>
          </a:ln>
        </p:spPr>
      </p:pic>
      <p:pic>
        <p:nvPicPr>
          <p:cNvPr id="189" name="" descr=""/>
          <p:cNvPicPr/>
          <p:nvPr/>
        </p:nvPicPr>
        <p:blipFill>
          <a:blip r:embed="rId3"/>
          <a:stretch/>
        </p:blipFill>
        <p:spPr>
          <a:xfrm>
            <a:off x="1848600" y="3730680"/>
            <a:ext cx="419760" cy="272520"/>
          </a:xfrm>
          <a:prstGeom prst="rect">
            <a:avLst/>
          </a:prstGeom>
          <a:ln>
            <a:noFill/>
          </a:ln>
        </p:spPr>
      </p:pic>
      <p:pic>
        <p:nvPicPr>
          <p:cNvPr id="190" name="" descr=""/>
          <p:cNvPicPr/>
          <p:nvPr/>
        </p:nvPicPr>
        <p:blipFill>
          <a:blip r:embed="rId4"/>
          <a:stretch/>
        </p:blipFill>
        <p:spPr>
          <a:xfrm>
            <a:off x="2746440" y="3488760"/>
            <a:ext cx="419760" cy="315000"/>
          </a:xfrm>
          <a:prstGeom prst="rect">
            <a:avLst/>
          </a:prstGeom>
          <a:ln>
            <a:noFill/>
          </a:ln>
        </p:spPr>
      </p:pic>
      <p:pic>
        <p:nvPicPr>
          <p:cNvPr id="191" name="" descr=""/>
          <p:cNvPicPr/>
          <p:nvPr/>
        </p:nvPicPr>
        <p:blipFill>
          <a:blip r:embed="rId5"/>
          <a:stretch/>
        </p:blipFill>
        <p:spPr>
          <a:xfrm>
            <a:off x="2620800" y="1893960"/>
            <a:ext cx="456480" cy="315000"/>
          </a:xfrm>
          <a:prstGeom prst="rect">
            <a:avLst/>
          </a:prstGeom>
          <a:ln>
            <a:noFill/>
          </a:ln>
        </p:spPr>
      </p:pic>
      <p:pic>
        <p:nvPicPr>
          <p:cNvPr id="192" name="" descr=""/>
          <p:cNvPicPr/>
          <p:nvPr/>
        </p:nvPicPr>
        <p:blipFill>
          <a:blip r:embed="rId6"/>
          <a:stretch/>
        </p:blipFill>
        <p:spPr>
          <a:xfrm>
            <a:off x="937440" y="837000"/>
            <a:ext cx="685800" cy="411480"/>
          </a:xfrm>
          <a:prstGeom prst="rect">
            <a:avLst/>
          </a:prstGeom>
          <a:ln>
            <a:noFill/>
          </a:ln>
        </p:spPr>
      </p:pic>
      <p:pic>
        <p:nvPicPr>
          <p:cNvPr id="193" name="" descr=""/>
          <p:cNvPicPr/>
          <p:nvPr/>
        </p:nvPicPr>
        <p:blipFill>
          <a:blip r:embed="rId7"/>
          <a:stretch/>
        </p:blipFill>
        <p:spPr>
          <a:xfrm>
            <a:off x="600840" y="1349640"/>
            <a:ext cx="685800" cy="548640"/>
          </a:xfrm>
          <a:prstGeom prst="rect">
            <a:avLst/>
          </a:prstGeom>
          <a:ln>
            <a:noFill/>
          </a:ln>
        </p:spPr>
      </p:pic>
      <p:pic>
        <p:nvPicPr>
          <p:cNvPr id="194" name="" descr=""/>
          <p:cNvPicPr/>
          <p:nvPr/>
        </p:nvPicPr>
        <p:blipFill>
          <a:blip r:embed=""/>
          <a:stretch/>
        </p:blipFill>
        <p:spPr>
          <a:xfrm>
            <a:off x="1130040" y="1385640"/>
            <a:ext cx="914400" cy="713160"/>
          </a:xfrm>
          <a:prstGeom prst="rect">
            <a:avLst/>
          </a:prstGeom>
          <a:ln>
            <a:noFill/>
          </a:ln>
        </p:spPr>
      </p:pic>
      <p:sp>
        <p:nvSpPr>
          <p:cNvPr id="195" name="TextShape 5"/>
          <p:cNvSpPr txBox="1"/>
          <p:nvPr/>
        </p:nvSpPr>
        <p:spPr>
          <a:xfrm>
            <a:off x="203400" y="75600"/>
            <a:ext cx="4560840" cy="619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2700">
                <a:latin typeface="Arial"/>
              </a:rPr>
              <a:t>Relativistic Heavy Ion Collider</a:t>
            </a:r>
            <a:endParaRPr/>
          </a:p>
        </p:txBody>
      </p:sp>
      <p:pic>
        <p:nvPicPr>
          <p:cNvPr id="196" name="" descr=""/>
          <p:cNvPicPr/>
          <p:nvPr/>
        </p:nvPicPr>
        <p:blipFill>
          <a:blip r:embed="rId8"/>
          <a:srcRect l="0" t="10190" r="0" b="0"/>
          <a:stretch/>
        </p:blipFill>
        <p:spPr>
          <a:xfrm>
            <a:off x="5172840" y="765360"/>
            <a:ext cx="4572360" cy="3355560"/>
          </a:xfrm>
          <a:prstGeom prst="rect">
            <a:avLst/>
          </a:prstGeom>
          <a:ln>
            <a:noFill/>
          </a:ln>
        </p:spPr>
      </p:pic>
      <p:pic>
        <p:nvPicPr>
          <p:cNvPr id="197" name="" descr=""/>
          <p:cNvPicPr/>
          <p:nvPr/>
        </p:nvPicPr>
        <p:blipFill>
          <a:blip r:embed="rId9"/>
          <a:stretch/>
        </p:blipFill>
        <p:spPr>
          <a:xfrm>
            <a:off x="6010560" y="2786040"/>
            <a:ext cx="1029600" cy="625680"/>
          </a:xfrm>
          <a:prstGeom prst="rect">
            <a:avLst/>
          </a:prstGeom>
          <a:ln>
            <a:noFill/>
          </a:ln>
        </p:spPr>
      </p:pic>
      <p:sp>
        <p:nvSpPr>
          <p:cNvPr id="198" name="TextShape 6"/>
          <p:cNvSpPr txBox="1"/>
          <p:nvPr/>
        </p:nvSpPr>
        <p:spPr>
          <a:xfrm>
            <a:off x="6109920" y="3333240"/>
            <a:ext cx="1084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>
                <a:solidFill>
                  <a:srgbClr val="ffd700"/>
                </a:solidFill>
                <a:latin typeface="Arial"/>
              </a:rPr>
              <a:t>ALICE</a:t>
            </a:r>
            <a:endParaRPr/>
          </a:p>
        </p:txBody>
      </p:sp>
      <p:pic>
        <p:nvPicPr>
          <p:cNvPr id="199" name="" descr=""/>
          <p:cNvPicPr/>
          <p:nvPr/>
        </p:nvPicPr>
        <p:blipFill>
          <a:blip r:embed="rId10"/>
          <a:stretch/>
        </p:blipFill>
        <p:spPr>
          <a:xfrm>
            <a:off x="6834240" y="822600"/>
            <a:ext cx="1029960" cy="728640"/>
          </a:xfrm>
          <a:prstGeom prst="rect">
            <a:avLst/>
          </a:prstGeom>
          <a:ln>
            <a:noFill/>
          </a:ln>
        </p:spPr>
      </p:pic>
      <p:sp>
        <p:nvSpPr>
          <p:cNvPr id="200" name="TextShape 7"/>
          <p:cNvSpPr txBox="1"/>
          <p:nvPr/>
        </p:nvSpPr>
        <p:spPr>
          <a:xfrm>
            <a:off x="6997320" y="1359360"/>
            <a:ext cx="8467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>
                <a:solidFill>
                  <a:srgbClr val="ffd700"/>
                </a:solidFill>
                <a:latin typeface="Arial"/>
              </a:rPr>
              <a:t>CMS</a:t>
            </a:r>
            <a:endParaRPr/>
          </a:p>
        </p:txBody>
      </p:sp>
      <p:pic>
        <p:nvPicPr>
          <p:cNvPr id="201" name="" descr=""/>
          <p:cNvPicPr/>
          <p:nvPr/>
        </p:nvPicPr>
        <p:blipFill>
          <a:blip r:embed="rId11"/>
          <a:stretch/>
        </p:blipFill>
        <p:spPr>
          <a:xfrm>
            <a:off x="7554960" y="2645280"/>
            <a:ext cx="1029960" cy="773640"/>
          </a:xfrm>
          <a:prstGeom prst="rect">
            <a:avLst/>
          </a:prstGeom>
          <a:ln>
            <a:noFill/>
          </a:ln>
        </p:spPr>
      </p:pic>
      <p:sp>
        <p:nvSpPr>
          <p:cNvPr id="202" name="TextShape 8"/>
          <p:cNvSpPr txBox="1"/>
          <p:nvPr/>
        </p:nvSpPr>
        <p:spPr>
          <a:xfrm>
            <a:off x="7687440" y="3242160"/>
            <a:ext cx="1103040" cy="561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>
                <a:solidFill>
                  <a:srgbClr val="ffd700"/>
                </a:solidFill>
                <a:latin typeface="Arial"/>
              </a:rPr>
              <a:t>ATLAS</a:t>
            </a:r>
            <a:r>
              <a:rPr b="1" lang="en-US">
                <a:solidFill>
                  <a:srgbClr val="ffd700"/>
                </a:solidFill>
                <a:latin typeface="Arial"/>
              </a:rPr>
              <a:t>
</a:t>
            </a:r>
            <a:r>
              <a:rPr b="1" lang="en-US" sz="1500">
                <a:solidFill>
                  <a:srgbClr val="ffd700"/>
                </a:solidFill>
                <a:latin typeface="Arial"/>
              </a:rPr>
              <a:t>LHCf</a:t>
            </a:r>
            <a:endParaRPr/>
          </a:p>
        </p:txBody>
      </p:sp>
      <p:pic>
        <p:nvPicPr>
          <p:cNvPr id="203" name="" descr=""/>
          <p:cNvPicPr/>
          <p:nvPr/>
        </p:nvPicPr>
        <p:blipFill>
          <a:blip r:embed="rId12"/>
          <a:stretch/>
        </p:blipFill>
        <p:spPr>
          <a:xfrm>
            <a:off x="8687880" y="1707480"/>
            <a:ext cx="1029600" cy="770040"/>
          </a:xfrm>
          <a:prstGeom prst="rect">
            <a:avLst/>
          </a:prstGeom>
          <a:ln>
            <a:noFill/>
          </a:ln>
        </p:spPr>
      </p:pic>
      <p:sp>
        <p:nvSpPr>
          <p:cNvPr id="204" name="TextShape 9"/>
          <p:cNvSpPr txBox="1"/>
          <p:nvPr/>
        </p:nvSpPr>
        <p:spPr>
          <a:xfrm>
            <a:off x="8893440" y="2374560"/>
            <a:ext cx="851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>
                <a:solidFill>
                  <a:srgbClr val="ffd700"/>
                </a:solidFill>
                <a:latin typeface="Arial"/>
              </a:rPr>
              <a:t>LHCb</a:t>
            </a:r>
            <a:endParaRPr/>
          </a:p>
        </p:txBody>
      </p:sp>
      <p:sp>
        <p:nvSpPr>
          <p:cNvPr id="205" name="TextShape 10"/>
          <p:cNvSpPr txBox="1"/>
          <p:nvPr/>
        </p:nvSpPr>
        <p:spPr>
          <a:xfrm>
            <a:off x="5172840" y="132840"/>
            <a:ext cx="4560840" cy="619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2700">
                <a:latin typeface="Arial"/>
              </a:rPr>
              <a:t>Large Hadron Collider</a:t>
            </a:r>
            <a:endParaRPr/>
          </a:p>
        </p:txBody>
      </p:sp>
      <p:sp>
        <p:nvSpPr>
          <p:cNvPr id="206" name="TextShape 11"/>
          <p:cNvSpPr txBox="1"/>
          <p:nvPr/>
        </p:nvSpPr>
        <p:spPr>
          <a:xfrm>
            <a:off x="228240" y="4211640"/>
            <a:ext cx="4800600" cy="118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</a:rPr>
              <a:t>Upton, NY</a:t>
            </a:r>
            <a:endParaRPr/>
          </a:p>
          <a:p>
            <a:r>
              <a:rPr lang="en-US">
                <a:latin typeface="Times New Roman"/>
              </a:rPr>
              <a:t>1.2km diameter</a:t>
            </a:r>
            <a:endParaRPr/>
          </a:p>
          <a:p>
            <a:r>
              <a:rPr lang="en-US">
                <a:latin typeface="Times New Roman"/>
              </a:rPr>
              <a:t>p+p, d+Au, Cu+Cu, Au+Au, </a:t>
            </a:r>
            <a:r>
              <a:rPr i="1" lang="en-US">
                <a:latin typeface="Times New Roman"/>
              </a:rPr>
              <a:t>U+U</a:t>
            </a:r>
            <a:endParaRPr/>
          </a:p>
          <a:p>
            <a:r>
              <a:rPr lang="en-US">
                <a:latin typeface="Times New Roman"/>
                <a:ea typeface="Times New Roman"/>
              </a:rPr>
              <a:t>√</a:t>
            </a:r>
            <a:r>
              <a:rPr lang="en-US">
                <a:latin typeface="Times New Roman"/>
              </a:rPr>
              <a:t>s</a:t>
            </a:r>
            <a:r>
              <a:rPr lang="en-US" baseline="-101000">
                <a:latin typeface="Times New Roman"/>
              </a:rPr>
              <a:t>NN</a:t>
            </a:r>
            <a:r>
              <a:rPr lang="en-US">
                <a:latin typeface="Times New Roman"/>
              </a:rPr>
              <a:t> = 9 - 200 GeV</a:t>
            </a:r>
            <a:endParaRPr/>
          </a:p>
        </p:txBody>
      </p:sp>
      <p:sp>
        <p:nvSpPr>
          <p:cNvPr id="207" name="TextShape 12"/>
          <p:cNvSpPr txBox="1"/>
          <p:nvPr/>
        </p:nvSpPr>
        <p:spPr>
          <a:xfrm>
            <a:off x="5257440" y="4235040"/>
            <a:ext cx="4572000" cy="1182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</a:rPr>
              <a:t>Geneva, Switzerland</a:t>
            </a:r>
            <a:endParaRPr/>
          </a:p>
          <a:p>
            <a:r>
              <a:rPr lang="en-US">
                <a:latin typeface="Times New Roman"/>
              </a:rPr>
              <a:t>8.6km diameter</a:t>
            </a:r>
            <a:endParaRPr/>
          </a:p>
          <a:p>
            <a:r>
              <a:rPr lang="en-US">
                <a:latin typeface="Times New Roman"/>
              </a:rPr>
              <a:t>p+p, </a:t>
            </a:r>
            <a:r>
              <a:rPr i="1" lang="en-US">
                <a:latin typeface="Times New Roman"/>
              </a:rPr>
              <a:t>p+Pb</a:t>
            </a:r>
            <a:r>
              <a:rPr lang="en-US">
                <a:latin typeface="Times New Roman"/>
              </a:rPr>
              <a:t>, Pb+Pb</a:t>
            </a:r>
            <a:endParaRPr/>
          </a:p>
          <a:p>
            <a:r>
              <a:rPr lang="en-US">
                <a:latin typeface="Times New Roman"/>
                <a:ea typeface="Times New Roman"/>
              </a:rPr>
              <a:t>√</a:t>
            </a:r>
            <a:r>
              <a:rPr lang="en-US">
                <a:latin typeface="Times New Roman"/>
              </a:rPr>
              <a:t>s</a:t>
            </a:r>
            <a:r>
              <a:rPr lang="en-US" baseline="-101000">
                <a:latin typeface="Times New Roman"/>
              </a:rPr>
              <a:t>NN</a:t>
            </a:r>
            <a:r>
              <a:rPr lang="en-US">
                <a:latin typeface="Times New Roman"/>
              </a:rPr>
              <a:t> = 2.76 GeV, </a:t>
            </a:r>
            <a:r>
              <a:rPr i="1" lang="en-US">
                <a:latin typeface="Times New Roman"/>
              </a:rPr>
              <a:t>5.5 TeV</a:t>
            </a:r>
            <a:endParaRPr/>
          </a:p>
        </p:txBody>
      </p:sp>
      <p:sp>
        <p:nvSpPr>
          <p:cNvPr id="208" name="CustomShape 13"/>
          <p:cNvSpPr/>
          <p:nvPr/>
        </p:nvSpPr>
        <p:spPr>
          <a:xfrm>
            <a:off x="7314840" y="2514240"/>
            <a:ext cx="685800" cy="457200"/>
          </a:xfrm>
          <a:prstGeom prst="ellipse">
            <a:avLst/>
          </a:prstGeom>
          <a:noFill/>
          <a:ln w="36720">
            <a:solidFill>
              <a:srgbClr val="47b8b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Line 14"/>
          <p:cNvSpPr/>
          <p:nvPr/>
        </p:nvSpPr>
        <p:spPr>
          <a:xfrm>
            <a:off x="3885840" y="1599840"/>
            <a:ext cx="3429000" cy="1143000"/>
          </a:xfrm>
          <a:prstGeom prst="line">
            <a:avLst/>
          </a:prstGeom>
          <a:ln w="54720">
            <a:solidFill>
              <a:srgbClr val="47b8b8"/>
            </a:solidFill>
            <a:round/>
            <a:tailEnd len="med" type="triangle" w="med"/>
          </a:ln>
        </p:spPr>
      </p:sp>
      <p:sp>
        <p:nvSpPr>
          <p:cNvPr id="210" name="TextShape 15"/>
          <p:cNvSpPr txBox="1"/>
          <p:nvPr/>
        </p:nvSpPr>
        <p:spPr>
          <a:xfrm>
            <a:off x="6857640" y="2057040"/>
            <a:ext cx="11430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>
                <a:solidFill>
                  <a:srgbClr val="47b8b8"/>
                </a:solidFill>
                <a:latin typeface="Arial"/>
              </a:rPr>
              <a:t>RHIC</a:t>
            </a:r>
            <a:endParaRPr/>
          </a:p>
        </p:txBody>
      </p:sp>
      <p:pic>
        <p:nvPicPr>
          <p:cNvPr id="211" name="" descr=""/>
          <p:cNvPicPr/>
          <p:nvPr/>
        </p:nvPicPr>
        <p:blipFill>
          <a:blip r:embed="rId13"/>
          <a:stretch/>
        </p:blipFill>
        <p:spPr>
          <a:xfrm>
            <a:off x="2790360" y="5315400"/>
            <a:ext cx="3625560" cy="1770840"/>
          </a:xfrm>
          <a:prstGeom prst="rect">
            <a:avLst/>
          </a:prstGeom>
          <a:ln>
            <a:noFill/>
          </a:ln>
        </p:spPr>
      </p:pic>
      <p:pic>
        <p:nvPicPr>
          <p:cNvPr id="212" name="" descr=""/>
          <p:cNvPicPr/>
          <p:nvPr/>
        </p:nvPicPr>
        <p:blipFill>
          <a:blip r:embed="rId14"/>
          <a:stretch/>
        </p:blipFill>
        <p:spPr>
          <a:xfrm>
            <a:off x="3682800" y="6164640"/>
            <a:ext cx="457200" cy="347400"/>
          </a:xfrm>
          <a:prstGeom prst="rect">
            <a:avLst/>
          </a:prstGeom>
          <a:ln>
            <a:noFill/>
          </a:ln>
        </p:spPr>
      </p:pic>
      <p:pic>
        <p:nvPicPr>
          <p:cNvPr id="213" name="" descr=""/>
          <p:cNvPicPr/>
          <p:nvPr/>
        </p:nvPicPr>
        <p:blipFill>
          <a:blip r:embed="rId15"/>
          <a:stretch/>
        </p:blipFill>
        <p:spPr>
          <a:xfrm>
            <a:off x="3837240" y="5329440"/>
            <a:ext cx="457200" cy="347400"/>
          </a:xfrm>
          <a:prstGeom prst="rect">
            <a:avLst/>
          </a:prstGeom>
          <a:ln>
            <a:noFill/>
          </a:ln>
        </p:spPr>
      </p:pic>
      <p:sp>
        <p:nvSpPr>
          <p:cNvPr id="214" name="TextShape 16"/>
          <p:cNvSpPr txBox="1"/>
          <p:nvPr/>
        </p:nvSpPr>
        <p:spPr>
          <a:xfrm>
            <a:off x="3359160" y="5686920"/>
            <a:ext cx="1368360" cy="230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000">
                <a:solidFill>
                  <a:srgbClr val="800000"/>
                </a:solidFill>
                <a:latin typeface="Times New Roman"/>
              </a:rPr>
              <a:t>Quark Gluon Plasma</a:t>
            </a:r>
            <a:endParaRPr/>
          </a:p>
        </p:txBody>
      </p:sp>
      <p:pic>
        <p:nvPicPr>
          <p:cNvPr id="215" name="" descr=""/>
          <p:cNvPicPr/>
          <p:nvPr/>
        </p:nvPicPr>
        <p:blipFill>
          <a:blip r:embed="rId16"/>
          <a:stretch/>
        </p:blipFill>
        <p:spPr>
          <a:xfrm>
            <a:off x="6085800" y="6346080"/>
            <a:ext cx="253800" cy="232200"/>
          </a:xfrm>
          <a:prstGeom prst="rect">
            <a:avLst/>
          </a:prstGeom>
          <a:ln>
            <a:noFill/>
          </a:ln>
        </p:spPr>
      </p:pic>
      <p:sp>
        <p:nvSpPr>
          <p:cNvPr id="216" name="TextShape 17"/>
          <p:cNvSpPr txBox="1"/>
          <p:nvPr/>
        </p:nvSpPr>
        <p:spPr>
          <a:xfrm>
            <a:off x="5549040" y="6535440"/>
            <a:ext cx="1440360" cy="233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000">
                <a:latin typeface="Arial"/>
              </a:rPr>
              <a:t>Core of neutron stars?</a:t>
            </a:r>
            <a:endParaRPr/>
          </a:p>
        </p:txBody>
      </p:sp>
      <p:pic>
        <p:nvPicPr>
          <p:cNvPr id="217" name="" descr=""/>
          <p:cNvPicPr/>
          <p:nvPr/>
        </p:nvPicPr>
        <p:blipFill>
          <a:blip r:embed="rId17"/>
          <a:stretch/>
        </p:blipFill>
        <p:spPr>
          <a:xfrm>
            <a:off x="4255200" y="6426720"/>
            <a:ext cx="217440" cy="217800"/>
          </a:xfrm>
          <a:prstGeom prst="rect">
            <a:avLst/>
          </a:prstGeom>
          <a:ln>
            <a:noFill/>
          </a:ln>
        </p:spPr>
      </p:pic>
      <p:sp>
        <p:nvSpPr>
          <p:cNvPr id="218" name="Freeform 18"/>
          <p:cNvSpPr/>
          <p:nvPr/>
        </p:nvSpPr>
        <p:spPr>
          <a:xfrm>
            <a:off x="3200040" y="5486040"/>
            <a:ext cx="686160" cy="914760"/>
          </a:xfrm>
          <a:custGeom>
            <a:avLst/>
            <a:gdLst/>
            <a:ahLst/>
            <a:rect l="0" t="0" r="r" b="b"/>
            <a:pathLst>
              <a:path w="1906" h="2541">
                <a:moveTo>
                  <a:pt x="0" y="0"/>
                </a:moveTo>
                <a:cubicBezTo>
                  <a:pt x="1905" y="1271"/>
                  <a:pt x="1905" y="2540"/>
                  <a:pt x="1905" y="2540"/>
                </a:cubicBezTo>
              </a:path>
            </a:pathLst>
          </a:custGeom>
          <a:ln w="27360">
            <a:solidFill>
              <a:srgbClr val="47b8b8"/>
            </a:solidFill>
            <a:round/>
          </a:ln>
        </p:spPr>
      </p:sp>
      <p:sp>
        <p:nvSpPr>
          <p:cNvPr id="219" name="TextShape 19"/>
          <p:cNvSpPr txBox="1"/>
          <p:nvPr/>
        </p:nvSpPr>
        <p:spPr>
          <a:xfrm>
            <a:off x="3813840" y="5871240"/>
            <a:ext cx="914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>
                <a:solidFill>
                  <a:srgbClr val="47b8b8"/>
                </a:solidFill>
                <a:latin typeface="Arial"/>
              </a:rPr>
              <a:t>RHIC</a:t>
            </a:r>
            <a:endParaRPr/>
          </a:p>
        </p:txBody>
      </p:sp>
      <p:sp>
        <p:nvSpPr>
          <p:cNvPr id="220" name="CustomShape 20"/>
          <p:cNvSpPr/>
          <p:nvPr/>
        </p:nvSpPr>
        <p:spPr>
          <a:xfrm>
            <a:off x="3151440" y="4967640"/>
            <a:ext cx="109800" cy="320040"/>
          </a:xfrm>
          <a:prstGeom prst="ellipse">
            <a:avLst/>
          </a:prstGeom>
          <a:solidFill>
            <a:srgbClr val="e6e64c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TextShape 21"/>
          <p:cNvSpPr txBox="1"/>
          <p:nvPr/>
        </p:nvSpPr>
        <p:spPr>
          <a:xfrm>
            <a:off x="3428640" y="502884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>
                <a:solidFill>
                  <a:srgbClr val="e6e64c"/>
                </a:solidFill>
                <a:latin typeface="Arial"/>
              </a:rPr>
              <a:t>LHC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>
                <p:childTnLst>
                  <p:par>
                    <p:cTn id="11" fill="freeze">
                      <p:stCondLst>
                        <p:cond delay="indefinite"/>
                      </p:stCondLst>
                      <p:childTnLst>
                        <p:par>
                          <p:cTn id="12" fill="freeze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freeze">
                      <p:stCondLst>
                        <p:cond delay="indefinite"/>
                      </p:stCondLst>
                      <p:childTnLst>
                        <p:par>
                          <p:cTn id="16" fill="freeze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" descr=""/>
          <p:cNvPicPr/>
          <p:nvPr/>
        </p:nvPicPr>
        <p:blipFill>
          <a:blip r:embed="rId1"/>
          <a:stretch/>
        </p:blipFill>
        <p:spPr>
          <a:xfrm>
            <a:off x="6309360" y="4065120"/>
            <a:ext cx="3200400" cy="2560320"/>
          </a:xfrm>
          <a:prstGeom prst="rect">
            <a:avLst/>
          </a:prstGeom>
          <a:ln>
            <a:noFill/>
          </a:ln>
        </p:spPr>
      </p:pic>
      <p:pic>
        <p:nvPicPr>
          <p:cNvPr id="223" name="" descr=""/>
          <p:cNvPicPr/>
          <p:nvPr/>
        </p:nvPicPr>
        <p:blipFill>
          <a:blip r:embed="rId2"/>
          <a:stretch/>
        </p:blipFill>
        <p:spPr>
          <a:xfrm>
            <a:off x="91440" y="3681000"/>
            <a:ext cx="3657600" cy="2853000"/>
          </a:xfrm>
          <a:prstGeom prst="rect">
            <a:avLst/>
          </a:prstGeom>
          <a:ln>
            <a:noFill/>
          </a:ln>
        </p:spPr>
      </p:pic>
      <p:sp>
        <p:nvSpPr>
          <p:cNvPr id="224" name="CustomShape 1"/>
          <p:cNvSpPr/>
          <p:nvPr/>
        </p:nvSpPr>
        <p:spPr>
          <a:xfrm>
            <a:off x="1280160" y="6442560"/>
            <a:ext cx="1743120" cy="66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b="1" lang="en-US" sz="4000">
                <a:solidFill>
                  <a:srgbClr val="ff0000"/>
                </a:solidFill>
                <a:latin typeface="Arial"/>
              </a:rPr>
              <a:t>STAR</a:t>
            </a:r>
            <a:endParaRPr/>
          </a:p>
        </p:txBody>
      </p:sp>
      <p:sp>
        <p:nvSpPr>
          <p:cNvPr id="225" name="CustomShape 2"/>
          <p:cNvSpPr/>
          <p:nvPr/>
        </p:nvSpPr>
        <p:spPr>
          <a:xfrm>
            <a:off x="6949440" y="6448320"/>
            <a:ext cx="2286000" cy="66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100000"/>
              </a:lnSpc>
            </a:pPr>
            <a:r>
              <a:rPr b="1" lang="en-US" sz="4000">
                <a:solidFill>
                  <a:srgbClr val="ff0000"/>
                </a:solidFill>
                <a:latin typeface="Arial"/>
              </a:rPr>
              <a:t>PHENIX</a:t>
            </a:r>
            <a:endParaRPr/>
          </a:p>
        </p:txBody>
      </p:sp>
      <p:pic>
        <p:nvPicPr>
          <p:cNvPr id="226" name="" descr=""/>
          <p:cNvPicPr/>
          <p:nvPr/>
        </p:nvPicPr>
        <p:blipFill>
          <a:blip r:embed="rId3"/>
          <a:stretch/>
        </p:blipFill>
        <p:spPr>
          <a:xfrm>
            <a:off x="457200" y="225720"/>
            <a:ext cx="3181320" cy="1933920"/>
          </a:xfrm>
          <a:prstGeom prst="rect">
            <a:avLst/>
          </a:prstGeom>
          <a:ln>
            <a:noFill/>
          </a:ln>
        </p:spPr>
      </p:pic>
      <p:sp>
        <p:nvSpPr>
          <p:cNvPr id="227" name="TextShape 3"/>
          <p:cNvSpPr txBox="1"/>
          <p:nvPr/>
        </p:nvSpPr>
        <p:spPr>
          <a:xfrm>
            <a:off x="764280" y="1917000"/>
            <a:ext cx="3350520" cy="1070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4000">
                <a:solidFill>
                  <a:srgbClr val="ff0000"/>
                </a:solidFill>
                <a:latin typeface="Arial"/>
              </a:rPr>
              <a:t>ALICE</a:t>
            </a:r>
            <a:endParaRPr/>
          </a:p>
        </p:txBody>
      </p:sp>
      <p:pic>
        <p:nvPicPr>
          <p:cNvPr id="228" name="" descr=""/>
          <p:cNvPicPr/>
          <p:nvPr/>
        </p:nvPicPr>
        <p:blipFill>
          <a:blip r:embed="rId4"/>
          <a:stretch/>
        </p:blipFill>
        <p:spPr>
          <a:xfrm>
            <a:off x="3383280" y="1765440"/>
            <a:ext cx="3657600" cy="2587680"/>
          </a:xfrm>
          <a:prstGeom prst="rect">
            <a:avLst/>
          </a:prstGeom>
          <a:ln>
            <a:noFill/>
          </a:ln>
        </p:spPr>
      </p:pic>
      <p:sp>
        <p:nvSpPr>
          <p:cNvPr id="229" name="TextShape 4"/>
          <p:cNvSpPr txBox="1"/>
          <p:nvPr/>
        </p:nvSpPr>
        <p:spPr>
          <a:xfrm>
            <a:off x="4389120" y="4061520"/>
            <a:ext cx="2305800" cy="65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4000">
                <a:solidFill>
                  <a:srgbClr val="ff0000"/>
                </a:solidFill>
                <a:latin typeface="Arial"/>
              </a:rPr>
              <a:t>CMS</a:t>
            </a:r>
            <a:endParaRPr/>
          </a:p>
        </p:txBody>
      </p:sp>
      <p:pic>
        <p:nvPicPr>
          <p:cNvPr id="230" name="" descr=""/>
          <p:cNvPicPr/>
          <p:nvPr/>
        </p:nvPicPr>
        <p:blipFill>
          <a:blip r:embed="rId5"/>
          <a:stretch/>
        </p:blipFill>
        <p:spPr>
          <a:xfrm>
            <a:off x="6217920" y="-304560"/>
            <a:ext cx="3657600" cy="2743200"/>
          </a:xfrm>
          <a:prstGeom prst="rect">
            <a:avLst/>
          </a:prstGeom>
          <a:ln>
            <a:noFill/>
          </a:ln>
        </p:spPr>
      </p:pic>
      <p:sp>
        <p:nvSpPr>
          <p:cNvPr id="231" name="TextShape 5"/>
          <p:cNvSpPr txBox="1"/>
          <p:nvPr/>
        </p:nvSpPr>
        <p:spPr>
          <a:xfrm>
            <a:off x="7085520" y="1986480"/>
            <a:ext cx="2149920" cy="65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4000">
                <a:solidFill>
                  <a:srgbClr val="ff0000"/>
                </a:solidFill>
                <a:latin typeface="Arial"/>
              </a:rPr>
              <a:t>ATLAS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503280" y="64440"/>
            <a:ext cx="9071640" cy="626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p+p collisions</a:t>
            </a:r>
            <a:endParaRPr/>
          </a:p>
        </p:txBody>
      </p:sp>
      <p:pic>
        <p:nvPicPr>
          <p:cNvPr id="233" name="" descr=""/>
          <p:cNvPicPr/>
          <p:nvPr/>
        </p:nvPicPr>
        <p:blipFill>
          <a:blip r:embed="rId1"/>
          <a:stretch/>
        </p:blipFill>
        <p:spPr>
          <a:xfrm>
            <a:off x="1355040" y="970560"/>
            <a:ext cx="7315200" cy="5486400"/>
          </a:xfrm>
          <a:prstGeom prst="rect">
            <a:avLst/>
          </a:prstGeom>
          <a:ln>
            <a:noFill/>
          </a:ln>
        </p:spPr>
      </p:pic>
      <p:sp>
        <p:nvSpPr>
          <p:cNvPr id="234" name="TextShape 2"/>
          <p:cNvSpPr txBox="1"/>
          <p:nvPr/>
        </p:nvSpPr>
        <p:spPr>
          <a:xfrm>
            <a:off x="2694240" y="6472440"/>
            <a:ext cx="457200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>
                <a:latin typeface="Times New Roman"/>
              </a:rPr>
              <a:t>3D image of each collision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528840" y="0"/>
            <a:ext cx="9071640" cy="914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Pb+Pb collisions</a:t>
            </a:r>
            <a:endParaRPr/>
          </a:p>
        </p:txBody>
      </p:sp>
      <p:sp>
        <p:nvSpPr>
          <p:cNvPr id="236" name="TextShape 2"/>
          <p:cNvSpPr txBox="1"/>
          <p:nvPr/>
        </p:nvSpPr>
        <p:spPr>
          <a:xfrm>
            <a:off x="9591120" y="7204680"/>
            <a:ext cx="45720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pPr algn="r"/>
            <a:r>
              <a:rPr b="1" i="1" lang="en-US">
                <a:latin typeface="Arial"/>
              </a:rPr>
              <a:t>5</a:t>
            </a:r>
            <a:endParaRPr/>
          </a:p>
        </p:txBody>
      </p:sp>
      <p:pic>
        <p:nvPicPr>
          <p:cNvPr id="237" name="" descr=""/>
          <p:cNvPicPr/>
          <p:nvPr/>
        </p:nvPicPr>
        <p:blipFill>
          <a:blip r:embed="rId1"/>
          <a:stretch/>
        </p:blipFill>
        <p:spPr>
          <a:xfrm>
            <a:off x="-88920" y="1529640"/>
            <a:ext cx="10244520" cy="4597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Measurements of transverse energy</a:t>
            </a:r>
            <a:endParaRPr/>
          </a:p>
        </p:txBody>
      </p:sp>
      <p:sp>
        <p:nvSpPr>
          <p:cNvPr id="239" name="TextShape 2"/>
          <p:cNvSpPr txBox="1"/>
          <p:nvPr/>
        </p:nvSpPr>
        <p:spPr>
          <a:xfrm>
            <a:off x="504000" y="2468880"/>
            <a:ext cx="8870040" cy="3576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000" strike="noStrike">
                <a:solidFill>
                  <a:srgbClr val="000000"/>
                </a:solidFill>
                <a:latin typeface="Times New Roman"/>
                <a:ea typeface="DejaVu LGC Sans"/>
              </a:rPr>
              <a:t>Fluid of quarks and gluons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000" strike="noStrike">
                <a:solidFill>
                  <a:srgbClr val="000000"/>
                </a:solidFill>
                <a:latin typeface="Times New Roman"/>
                <a:ea typeface="DejaVu LGC Sans"/>
              </a:rPr>
              <a:t>Energy density (Bjorken)</a:t>
            </a:r>
            <a:endParaRPr/>
          </a:p>
        </p:txBody>
      </p:sp>
      <p:pic>
        <p:nvPicPr>
          <p:cNvPr id="240" name="Picture 5" descr=""/>
          <p:cNvPicPr/>
          <p:nvPr/>
        </p:nvPicPr>
        <p:blipFill>
          <a:blip r:embed="rId1"/>
          <a:stretch/>
        </p:blipFill>
        <p:spPr>
          <a:xfrm>
            <a:off x="2127960" y="4572000"/>
            <a:ext cx="2169720" cy="1149840"/>
          </a:xfrm>
          <a:prstGeom prst="rect">
            <a:avLst/>
          </a:prstGeom>
          <a:ln>
            <a:noFill/>
          </a:ln>
        </p:spPr>
      </p:pic>
      <p:pic>
        <p:nvPicPr>
          <p:cNvPr id="241" name="Picture 6" descr=""/>
          <p:cNvPicPr/>
          <p:nvPr/>
        </p:nvPicPr>
        <p:blipFill>
          <a:blip r:embed="rId2"/>
          <a:stretch/>
        </p:blipFill>
        <p:spPr>
          <a:xfrm>
            <a:off x="4708440" y="4663440"/>
            <a:ext cx="2241000" cy="91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15599</TotalTime>
  <Application>LibreOffice/4.4.3.2$Linux_X86_64 LibreOffice_project/40m0$Build-2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2013-11-17T16:43:05Z</dcterms:created>
  <dc:creator>Christine Nattrass</dc:creator>
  <dc:language>en-US</dc:language>
  <cp:lastModifiedBy>Christine Nattrass</cp:lastModifiedBy>
  <dcterms:modified xsi:type="dcterms:W3CDTF">2016-03-16T20:00:45Z</dcterms:modified>
  <cp:revision>61</cp:revision>
</cp:coreProperties>
</file>