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notesSlides/_rels/notesSlide47.xml.rels" ContentType="application/vnd.openxmlformats-package.relationships+xml"/>
  <Override PartName="/ppt/notesSlides/notesSlide47.xml" ContentType="application/vnd.openxmlformats-officedocument.presentationml.notesSlide+xml"/>
  <Override PartName="/ppt/slides/slide47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4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25.xml" ContentType="application/vnd.openxmlformats-officedocument.presentationml.slide+xml"/>
  <Override PartName="/ppt/slides/slide2.xml" ContentType="application/vnd.openxmlformats-officedocument.presentationml.slide+xml"/>
  <Override PartName="/ppt/slides/slide24.xml" ContentType="application/vnd.openxmlformats-officedocument.presentationml.slide+xml"/>
  <Override PartName="/ppt/slides/slide19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_rels/slide47.xml.rels" ContentType="application/vnd.openxmlformats-package.relationships+xml"/>
  <Override PartName="/ppt/slides/_rels/slide21.xml.rels" ContentType="application/vnd.openxmlformats-package.relationships+xml"/>
  <Override PartName="/ppt/slides/_rels/slide32.xml.rels" ContentType="application/vnd.openxmlformats-package.relationships+xml"/>
  <Override PartName="/ppt/slides/_rels/slide20.xml.rels" ContentType="application/vnd.openxmlformats-package.relationships+xml"/>
  <Override PartName="/ppt/slides/_rels/slide31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22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5.xml.rels" ContentType="application/vnd.openxmlformats-package.relationships+xml"/>
  <Override PartName="/ppt/slides/_rels/slide27.xml.rels" ContentType="application/vnd.openxmlformats-package.relationships+xml"/>
  <Override PartName="/ppt/slides/_rels/slide19.xml.rels" ContentType="application/vnd.openxmlformats-package.relationships+xml"/>
  <Override PartName="/ppt/slides/_rels/slide12.xml.rels" ContentType="application/vnd.openxmlformats-package.relationships+xml"/>
  <Override PartName="/ppt/slides/_rels/slide4.xml.rels" ContentType="application/vnd.openxmlformats-package.relationships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3.xml.rels" ContentType="application/vnd.openxmlformats-package.relationships+xml"/>
  <Override PartName="/ppt/slides/_rels/slide25.xml.rels" ContentType="application/vnd.openxmlformats-package.relationships+xml"/>
  <Override PartName="/ppt/slides/_rels/slide6.xml.rels" ContentType="application/vnd.openxmlformats-package.relationships+xml"/>
  <Override PartName="/ppt/slides/_rels/slide28.xml.rels" ContentType="application/vnd.openxmlformats-package.relationships+xml"/>
  <Override PartName="/ppt/slides/_rels/slide7.xml.rels" ContentType="application/vnd.openxmlformats-package.relationships+xml"/>
  <Override PartName="/ppt/slides/_rels/slide1.xml.rels" ContentType="application/vnd.openxmlformats-package.relationships+xml"/>
  <Override PartName="/ppt/slides/_rels/slide23.xml.rels" ContentType="application/vnd.openxmlformats-package.relationships+xml"/>
  <Override PartName="/ppt/slides/_rels/slide8.xml.rels" ContentType="application/vnd.openxmlformats-package.relationships+xml"/>
  <Override PartName="/ppt/slides/_rels/slide2.xml.rels" ContentType="application/vnd.openxmlformats-package.relationships+xml"/>
  <Override PartName="/ppt/slides/_rels/slide24.xml.rels" ContentType="application/vnd.openxmlformats-package.relationships+xml"/>
  <Override PartName="/ppt/slides/_rels/slide9.xml.rels" ContentType="application/vnd.openxmlformats-package.relationships+xml"/>
  <Override PartName="/ppt/slides/_rels/slide17.xml.rels" ContentType="application/vnd.openxmlformats-package.relationships+xml"/>
  <Override PartName="/ppt/slides/_rels/slide29.xml.rels" ContentType="application/vnd.openxmlformats-package.relationships+xml"/>
  <Override PartName="/ppt/slides/_rels/slide10.xml.rels" ContentType="application/vnd.openxmlformats-package.relationships+xml"/>
  <Override PartName="/ppt/slides/_rels/slide26.xml.rels" ContentType="application/vnd.openxmlformats-package.relationships+xml"/>
  <Override PartName="/ppt/slides/_rels/slide30.xml.rels" ContentType="application/vnd.openxmlformats-package.relationships+xml"/>
  <Override PartName="/ppt/slides/_rels/slide33.xml.rels" ContentType="application/vnd.openxmlformats-package.relationships+xml"/>
  <Override PartName="/ppt/slides/_rels/slide44.xml.rels" ContentType="application/vnd.openxmlformats-package.relationships+xml"/>
  <Override PartName="/ppt/slides/_rels/slide34.xml.rels" ContentType="application/vnd.openxmlformats-package.relationships+xml"/>
  <Override PartName="/ppt/slides/_rels/slide45.xml.rels" ContentType="application/vnd.openxmlformats-package.relationships+xml"/>
  <Override PartName="/ppt/slides/_rels/slide35.xml.rels" ContentType="application/vnd.openxmlformats-package.relationships+xml"/>
  <Override PartName="/ppt/slides/_rels/slide36.xml.rels" ContentType="application/vnd.openxmlformats-package.relationships+xml"/>
  <Override PartName="/ppt/slides/_rels/slide37.xml.rels" ContentType="application/vnd.openxmlformats-package.relationships+xml"/>
  <Override PartName="/ppt/slides/_rels/slide38.xml.rels" ContentType="application/vnd.openxmlformats-package.relationships+xml"/>
  <Override PartName="/ppt/slides/_rels/slide39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6.xml.rels" ContentType="application/vnd.openxmlformats-package.relationships+xml"/>
  <Override PartName="/ppt/slides/slide5.xml" ContentType="application/vnd.openxmlformats-officedocument.presentationml.slide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s/slide6.xml" ContentType="application/vnd.openxmlformats-officedocument.presentationml.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slides/slide29.xml" ContentType="application/vnd.openxmlformats-officedocument.presentationml.slid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_rels/presentation.xml.rels" ContentType="application/vnd.openxmlformats-package.relationships+xml"/>
  <Override PartName="/ppt/media/image121.png" ContentType="image/png"/>
  <Override PartName="/ppt/media/image119.gif" ContentType="image/gif"/>
  <Override PartName="/ppt/media/image118.gif" ContentType="image/gif"/>
  <Override PartName="/ppt/media/image117.gif" ContentType="image/gif"/>
  <Override PartName="/ppt/media/image116.gif" ContentType="image/gif"/>
  <Override PartName="/ppt/media/image115.gif" ContentType="image/gif"/>
  <Override PartName="/ppt/media/image114.gif" ContentType="image/gif"/>
  <Override PartName="/ppt/media/image113.gif" ContentType="image/gif"/>
  <Override PartName="/ppt/media/image111.png" ContentType="image/png"/>
  <Override PartName="/ppt/media/image109.jpeg" ContentType="image/jpeg"/>
  <Override PartName="/ppt/media/image108.jpeg" ContentType="image/jpeg"/>
  <Override PartName="/ppt/media/image120.wmf" ContentType="image/x-wmf"/>
  <Override PartName="/ppt/media/image107.jpeg" ContentType="image/jpeg"/>
  <Override PartName="/ppt/media/image106.png" ContentType="image/png"/>
  <Override PartName="/ppt/media/image105.png" ContentType="image/png"/>
  <Override PartName="/ppt/media/image104.gif" ContentType="image/gif"/>
  <Override PartName="/ppt/media/image100.png" ContentType="image/png"/>
  <Override PartName="/ppt/media/image112.jpeg" ContentType="image/jpeg"/>
  <Override PartName="/ppt/media/image99.png" ContentType="image/png"/>
  <Override PartName="/ppt/media/image103.png" ContentType="image/png"/>
  <Override PartName="/ppt/media/image98.png" ContentType="image/png"/>
  <Override PartName="/ppt/media/image102.png" ContentType="image/png"/>
  <Override PartName="/ppt/media/image97.png" ContentType="image/png"/>
  <Override PartName="/ppt/media/image46.png" ContentType="image/png"/>
  <Override PartName="/ppt/media/image45.png" ContentType="image/png"/>
  <Override PartName="/ppt/media/image44.png" ContentType="image/png"/>
  <Override PartName="/ppt/media/image43.png" ContentType="image/png"/>
  <Override PartName="/ppt/media/image42.png" ContentType="image/png"/>
  <Override PartName="/ppt/media/image41.png" ContentType="image/png"/>
  <Override PartName="/ppt/media/image40.png" ContentType="image/png"/>
  <Override PartName="/ppt/media/image48.png" ContentType="image/png"/>
  <Override PartName="/ppt/media/image35.png" ContentType="image/png"/>
  <Override PartName="/ppt/media/image34.png" ContentType="image/png"/>
  <Override PartName="/ppt/media/image33.png" ContentType="image/png"/>
  <Override PartName="/ppt/media/image31.png" ContentType="image/png"/>
  <Override PartName="/ppt/media/image30.png" ContentType="image/png"/>
  <Override PartName="/ppt/media/image89.png" ContentType="image/png"/>
  <Override PartName="/ppt/media/image28.png" ContentType="image/png"/>
  <Override PartName="/ppt/media/image27.png" ContentType="image/png"/>
  <Override PartName="/ppt/media/image26.png" ContentType="image/png"/>
  <Override PartName="/ppt/media/image25.png" ContentType="image/png"/>
  <Override PartName="/ppt/media/image24.png" ContentType="image/png"/>
  <Override PartName="/ppt/media/image59.png" ContentType="image/png"/>
  <Override PartName="/ppt/media/image10.png" ContentType="image/png"/>
  <Override PartName="/ppt/media/image69.png" ContentType="image/png"/>
  <Override PartName="/ppt/media/image23.png" ContentType="image/png"/>
  <Override PartName="/ppt/media/image37.jpeg" ContentType="image/jpeg"/>
  <Override PartName="/ppt/media/image58.png" ContentType="image/png"/>
  <Override PartName="/ppt/media/image36.png" ContentType="image/png"/>
  <Override PartName="/ppt/media/image1.png" ContentType="image/png"/>
  <Override PartName="/ppt/media/image101.png" ContentType="image/png"/>
  <Override PartName="/ppt/media/image32.gif" ContentType="image/gif"/>
  <Override PartName="/ppt/media/image51.png" ContentType="image/png"/>
  <Override PartName="/ppt/media/image56.png" ContentType="image/png"/>
  <Override PartName="/ppt/media/image21.png" ContentType="image/png"/>
  <Override PartName="/ppt/media/image2.png" ContentType="image/png"/>
  <Override PartName="/ppt/media/image52.png" ContentType="image/png"/>
  <Override PartName="/ppt/media/image29.jpeg" ContentType="image/jpeg"/>
  <Override PartName="/ppt/media/image64.png" ContentType="image/png"/>
  <Override PartName="/ppt/media/image57.png" ContentType="image/png"/>
  <Override PartName="/ppt/media/image22.png" ContentType="image/png"/>
  <Override PartName="/ppt/media/image38.png" ContentType="image/png"/>
  <Override PartName="/ppt/media/image3.png" ContentType="image/png"/>
  <Override PartName="/ppt/media/image39.png" ContentType="image/png"/>
  <Override PartName="/ppt/media/image4.png" ContentType="image/png"/>
  <Override PartName="/ppt/media/image54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6.png" ContentType="image/png"/>
  <Override PartName="/ppt/media/image91.png" ContentType="image/png"/>
  <Override PartName="/ppt/media/image17.png" ContentType="image/png"/>
  <Override PartName="/ppt/media/image7.png" ContentType="image/png"/>
  <Override PartName="/ppt/media/image92.png" ContentType="image/png"/>
  <Override PartName="/ppt/media/image18.png" ContentType="image/png"/>
  <Override PartName="/ppt/media/image8.png" ContentType="image/png"/>
  <Override PartName="/ppt/media/image93.png" ContentType="image/png"/>
  <Override PartName="/ppt/media/image19.png" ContentType="image/png"/>
  <Override PartName="/ppt/media/image9.png" ContentType="image/png"/>
  <Override PartName="/ppt/media/image94.png" ContentType="image/png"/>
  <Override PartName="/ppt/media/image90.png" ContentType="image/png"/>
  <Override PartName="/ppt/media/image5.png" ContentType="image/png"/>
  <Override PartName="/ppt/media/image55.png" ContentType="image/png"/>
  <Override PartName="/ppt/media/image20.png" ContentType="image/png"/>
  <Override PartName="/ppt/media/image110.jpeg" ContentType="image/jpeg"/>
  <Override PartName="/ppt/media/image79.png" ContentType="image/png"/>
  <Override PartName="/ppt/media/image47.png" ContentType="image/png"/>
  <Override PartName="/ppt/media/image49.png" ContentType="image/png"/>
  <Override PartName="/ppt/media/image50.png" ContentType="image/png"/>
  <Override PartName="/ppt/media/image60.png" ContentType="image/png"/>
  <Override PartName="/ppt/media/image61.png" ContentType="image/png"/>
  <Override PartName="/ppt/media/image95.jpeg" ContentType="image/jpeg"/>
  <Override PartName="/ppt/media/image62.png" ContentType="image/png"/>
  <Override PartName="/ppt/media/image63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84.jpeg" ContentType="image/jpeg"/>
  <Override PartName="/ppt/media/image68.png" ContentType="image/png"/>
  <Override PartName="/ppt/media/image70.png" ContentType="image/png"/>
  <Override PartName="/ppt/media/image71.png" ContentType="image/png"/>
  <Override PartName="/ppt/media/image53.png" ContentType="image/png"/>
  <Override PartName="/ppt/media/image87.emf" ContentType="image/x-emf"/>
  <Override PartName="/ppt/media/image96.jpeg" ContentType="image/jpeg"/>
  <Override PartName="/ppt/media/image72.png" ContentType="image/png"/>
  <Override PartName="/ppt/media/image73.png" ContentType="image/png"/>
  <Override PartName="/ppt/media/image74.png" ContentType="image/png"/>
  <Override PartName="/ppt/media/image75.png" ContentType="image/png"/>
  <Override PartName="/ppt/media/image76.png" ContentType="image/png"/>
  <Override PartName="/ppt/media/image77.png" ContentType="image/png"/>
  <Override PartName="/ppt/media/image85.jpeg" ContentType="image/jpeg"/>
  <Override PartName="/ppt/media/image78.png" ContentType="image/png"/>
  <Override PartName="/ppt/media/image80.png" ContentType="image/png"/>
  <Override PartName="/ppt/media/image81.jpeg" ContentType="image/jpeg"/>
  <Override PartName="/ppt/media/image82.png" ContentType="image/png"/>
  <Override PartName="/ppt/media/image83.png" ContentType="image/png"/>
  <Override PartName="/ppt/media/image86.jpeg" ContentType="image/jpeg"/>
  <Override PartName="/ppt/media/image88.png" ContentType="image/png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slideMasters/_rels/slideMaster12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10.xml.rels" ContentType="application/vnd.openxmlformats-package.relationships+xml"/>
  <Override PartName="/ppt/slideMasters/slideMaster11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theme/theme12.xml" ContentType="application/vnd.openxmlformats-officedocument.theme+xml"/>
  <Override PartName="/ppt/theme/theme4.xml" ContentType="application/vnd.openxmlformats-officedocument.theme+xml"/>
  <Override PartName="/ppt/theme/theme11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13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2.xml" ContentType="application/vnd.openxmlformats-officedocument.theme+xml"/>
  <Override PartName="/ppt/theme/theme10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_rels/slideLayout144.xml.rels" ContentType="application/vnd.openxmlformats-package.relationships+xml"/>
  <Override PartName="/ppt/slideLayouts/_rels/slideLayout143.xml.rels" ContentType="application/vnd.openxmlformats-package.relationships+xml"/>
  <Override PartName="/ppt/slideLayouts/_rels/slideLayout142.xml.rels" ContentType="application/vnd.openxmlformats-package.relationships+xml"/>
  <Override PartName="/ppt/slideLayouts/_rels/slideLayout141.xml.rels" ContentType="application/vnd.openxmlformats-package.relationships+xml"/>
  <Override PartName="/ppt/slideLayouts/_rels/slideLayout139.xml.rels" ContentType="application/vnd.openxmlformats-package.relationships+xml"/>
  <Override PartName="/ppt/slideLayouts/_rels/slideLayout138.xml.rels" ContentType="application/vnd.openxmlformats-package.relationships+xml"/>
  <Override PartName="/ppt/slideLayouts/_rels/slideLayout134.xml.rels" ContentType="application/vnd.openxmlformats-package.relationships+xml"/>
  <Override PartName="/ppt/slideLayouts/_rels/slideLayout133.xml.rels" ContentType="application/vnd.openxmlformats-package.relationships+xml"/>
  <Override PartName="/ppt/slideLayouts/_rels/slideLayout132.xml.rels" ContentType="application/vnd.openxmlformats-package.relationships+xml"/>
  <Override PartName="/ppt/slideLayouts/_rels/slideLayout130.xml.rels" ContentType="application/vnd.openxmlformats-package.relationships+xml"/>
  <Override PartName="/ppt/slideLayouts/_rels/slideLayout126.xml.rels" ContentType="application/vnd.openxmlformats-package.relationships+xml"/>
  <Override PartName="/ppt/slideLayouts/_rels/slideLayout125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128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40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24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23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13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22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129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13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3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21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131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127.xml.rels" ContentType="application/vnd.openxmlformats-package.relationships+xml"/>
  <Override PartName="/ppt/slideLayouts/_rels/slideLayout96.xml.rels" ContentType="application/vnd.openxmlformats-package.relationships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  <p:sldMasterId id="2147483778" r:id="rId12"/>
    <p:sldMasterId id="2147483791" r:id="rId13"/>
  </p:sldMasterIdLst>
  <p:notesMasterIdLst>
    <p:notesMasterId r:id="rId14"/>
  </p:notesMasterIdLst>
  <p:sldIdLst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290" r:id="rId49"/>
    <p:sldId id="291" r:id="rId50"/>
    <p:sldId id="292" r:id="rId51"/>
    <p:sldId id="293" r:id="rId52"/>
    <p:sldId id="294" r:id="rId53"/>
    <p:sldId id="295" r:id="rId54"/>
    <p:sldId id="296" r:id="rId55"/>
    <p:sldId id="297" r:id="rId56"/>
    <p:sldId id="298" r:id="rId57"/>
    <p:sldId id="299" r:id="rId58"/>
    <p:sldId id="300" r:id="rId59"/>
    <p:sldId id="301" r:id="rId60"/>
    <p:sldId id="302" r:id="rId61"/>
  </p:sldIdLst>
  <p:sldSz cx="10080625" cy="7559675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notesMaster" Target="notesMasters/notesMaster1.xml"/><Relationship Id="rId15" Type="http://schemas.openxmlformats.org/officeDocument/2006/relationships/slide" Target="slides/slide1.xml"/><Relationship Id="rId16" Type="http://schemas.openxmlformats.org/officeDocument/2006/relationships/slide" Target="slides/slide2.xml"/><Relationship Id="rId17" Type="http://schemas.openxmlformats.org/officeDocument/2006/relationships/slide" Target="slides/slide3.xml"/><Relationship Id="rId18" Type="http://schemas.openxmlformats.org/officeDocument/2006/relationships/slide" Target="slides/slide4.xml"/><Relationship Id="rId19" Type="http://schemas.openxmlformats.org/officeDocument/2006/relationships/slide" Target="slides/slide5.xml"/><Relationship Id="rId20" Type="http://schemas.openxmlformats.org/officeDocument/2006/relationships/slide" Target="slides/slide6.xml"/><Relationship Id="rId21" Type="http://schemas.openxmlformats.org/officeDocument/2006/relationships/slide" Target="slides/slide7.xml"/><Relationship Id="rId22" Type="http://schemas.openxmlformats.org/officeDocument/2006/relationships/slide" Target="slides/slide8.xml"/><Relationship Id="rId23" Type="http://schemas.openxmlformats.org/officeDocument/2006/relationships/slide" Target="slides/slide9.xml"/><Relationship Id="rId24" Type="http://schemas.openxmlformats.org/officeDocument/2006/relationships/slide" Target="slides/slide10.xml"/><Relationship Id="rId25" Type="http://schemas.openxmlformats.org/officeDocument/2006/relationships/slide" Target="slides/slide11.xml"/><Relationship Id="rId26" Type="http://schemas.openxmlformats.org/officeDocument/2006/relationships/slide" Target="slides/slide12.xml"/><Relationship Id="rId27" Type="http://schemas.openxmlformats.org/officeDocument/2006/relationships/slide" Target="slides/slide13.xml"/><Relationship Id="rId28" Type="http://schemas.openxmlformats.org/officeDocument/2006/relationships/slide" Target="slides/slide14.xml"/><Relationship Id="rId29" Type="http://schemas.openxmlformats.org/officeDocument/2006/relationships/slide" Target="slides/slide15.xml"/><Relationship Id="rId30" Type="http://schemas.openxmlformats.org/officeDocument/2006/relationships/slide" Target="slides/slide16.xml"/><Relationship Id="rId31" Type="http://schemas.openxmlformats.org/officeDocument/2006/relationships/slide" Target="slides/slide17.xml"/><Relationship Id="rId32" Type="http://schemas.openxmlformats.org/officeDocument/2006/relationships/slide" Target="slides/slide18.xml"/><Relationship Id="rId33" Type="http://schemas.openxmlformats.org/officeDocument/2006/relationships/slide" Target="slides/slide19.xml"/><Relationship Id="rId34" Type="http://schemas.openxmlformats.org/officeDocument/2006/relationships/slide" Target="slides/slide20.xml"/><Relationship Id="rId35" Type="http://schemas.openxmlformats.org/officeDocument/2006/relationships/slide" Target="slides/slide21.xml"/><Relationship Id="rId36" Type="http://schemas.openxmlformats.org/officeDocument/2006/relationships/slide" Target="slides/slide22.xml"/><Relationship Id="rId37" Type="http://schemas.openxmlformats.org/officeDocument/2006/relationships/slide" Target="slides/slide23.xml"/><Relationship Id="rId38" Type="http://schemas.openxmlformats.org/officeDocument/2006/relationships/slide" Target="slides/slide24.xml"/><Relationship Id="rId39" Type="http://schemas.openxmlformats.org/officeDocument/2006/relationships/slide" Target="slides/slide25.xml"/><Relationship Id="rId40" Type="http://schemas.openxmlformats.org/officeDocument/2006/relationships/slide" Target="slides/slide26.xml"/><Relationship Id="rId41" Type="http://schemas.openxmlformats.org/officeDocument/2006/relationships/slide" Target="slides/slide27.xml"/><Relationship Id="rId42" Type="http://schemas.openxmlformats.org/officeDocument/2006/relationships/slide" Target="slides/slide28.xml"/><Relationship Id="rId43" Type="http://schemas.openxmlformats.org/officeDocument/2006/relationships/slide" Target="slides/slide29.xml"/><Relationship Id="rId44" Type="http://schemas.openxmlformats.org/officeDocument/2006/relationships/slide" Target="slides/slide30.xml"/><Relationship Id="rId45" Type="http://schemas.openxmlformats.org/officeDocument/2006/relationships/slide" Target="slides/slide31.xml"/><Relationship Id="rId46" Type="http://schemas.openxmlformats.org/officeDocument/2006/relationships/slide" Target="slides/slide32.xml"/><Relationship Id="rId47" Type="http://schemas.openxmlformats.org/officeDocument/2006/relationships/slide" Target="slides/slide33.xml"/><Relationship Id="rId48" Type="http://schemas.openxmlformats.org/officeDocument/2006/relationships/slide" Target="slides/slide34.xml"/><Relationship Id="rId49" Type="http://schemas.openxmlformats.org/officeDocument/2006/relationships/slide" Target="slides/slide35.xml"/><Relationship Id="rId50" Type="http://schemas.openxmlformats.org/officeDocument/2006/relationships/slide" Target="slides/slide36.xml"/><Relationship Id="rId51" Type="http://schemas.openxmlformats.org/officeDocument/2006/relationships/slide" Target="slides/slide37.xml"/><Relationship Id="rId52" Type="http://schemas.openxmlformats.org/officeDocument/2006/relationships/slide" Target="slides/slide38.xml"/><Relationship Id="rId53" Type="http://schemas.openxmlformats.org/officeDocument/2006/relationships/slide" Target="slides/slide39.xml"/><Relationship Id="rId54" Type="http://schemas.openxmlformats.org/officeDocument/2006/relationships/slide" Target="slides/slide40.xml"/><Relationship Id="rId55" Type="http://schemas.openxmlformats.org/officeDocument/2006/relationships/slide" Target="slides/slide41.xml"/><Relationship Id="rId56" Type="http://schemas.openxmlformats.org/officeDocument/2006/relationships/slide" Target="slides/slide42.xml"/><Relationship Id="rId57" Type="http://schemas.openxmlformats.org/officeDocument/2006/relationships/slide" Target="slides/slide43.xml"/><Relationship Id="rId58" Type="http://schemas.openxmlformats.org/officeDocument/2006/relationships/slide" Target="slides/slide44.xml"/><Relationship Id="rId59" Type="http://schemas.openxmlformats.org/officeDocument/2006/relationships/slide" Target="slides/slide45.xml"/><Relationship Id="rId60" Type="http://schemas.openxmlformats.org/officeDocument/2006/relationships/slide" Target="slides/slide46.xml"/><Relationship Id="rId61" Type="http://schemas.openxmlformats.org/officeDocument/2006/relationships/slide" Target="slides/slide47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64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notes format</a:t>
            </a:r>
            <a:endParaRPr b="0" lang="en-US" sz="264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7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&lt;header&gt;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98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99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00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0490851A-229C-4349-A6E6-81400D70A181}" type="slidenum"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47.xml.rels><?xml version="1.0" encoding="UTF-8"?>
<Relationships xmlns="http://schemas.openxmlformats.org/package/2006/relationships"><Relationship Id="rId1" Type="http://schemas.openxmlformats.org/officeDocument/2006/relationships/slide" Target="../slides/slide47.xml"/><Relationship Id="rId2" Type="http://schemas.openxmlformats.org/officeDocument/2006/relationships/notesMaster" Target="../notesMasters/notesMaster1.xml"/>
</Relationships>
</file>

<file path=ppt/notesSlides/notesSlide4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90000" rIns="90000" tIns="45000" bIns="45000"/>
          <a:p>
            <a:r>
              <a:rPr b="0" lang="en-US" sz="197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Random cones – completely random? 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97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Which jet finder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6" name="TextShape 2"/>
          <p:cNvSpPr txBox="1"/>
          <p:nvPr/>
        </p:nvSpPr>
        <p:spPr>
          <a:xfrm>
            <a:off x="360" y="36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08E214F8-22E0-4C26-9680-2EEA8DA0A876}" type="slidenum"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&lt;number&gt;</a:t>
            </a:fld>
            <a:endParaRPr b="0" lang="en-US" sz="197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1.png"/><Relationship Id="rId3" Type="http://schemas.openxmlformats.org/officeDocument/2006/relationships/image" Target="../media/image22.png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3.png"/><Relationship Id="rId3" Type="http://schemas.openxmlformats.org/officeDocument/2006/relationships/image" Target="../media/image24.png"/>
</Relationships>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
</Relationships>
</file>

<file path=ppt/slideLayouts/_rels/slideLayout1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Relationship Id="rId3" Type="http://schemas.openxmlformats.org/officeDocument/2006/relationships/image" Target="../media/image7.pn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Relationship Id="rId3" Type="http://schemas.openxmlformats.org/officeDocument/2006/relationships/image" Target="../media/image9.png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1.png"/><Relationship Id="rId3" Type="http://schemas.openxmlformats.org/officeDocument/2006/relationships/image" Target="../media/image12.png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9.png"/><Relationship Id="rId3" Type="http://schemas.openxmlformats.org/officeDocument/2006/relationships/image" Target="../media/image20.png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6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1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2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5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6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9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0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3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6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7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8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1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2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373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4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9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4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5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8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9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2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3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6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9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0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1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1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42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4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15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416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3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8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3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4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7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8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1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2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5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8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9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0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3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54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455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3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8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3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4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7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8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1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2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5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8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9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0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3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94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495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0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81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0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121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5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166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7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5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9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210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7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3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7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0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1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4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7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8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9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3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254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1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2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5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6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9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0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3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6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7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8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1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92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293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5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0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5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6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9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0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3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4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7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0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1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2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5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36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337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1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2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38.xml"/><Relationship Id="rId8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4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EE194201-6690-4BDC-A91E-8BB5F71691C0}" type="slidenum"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Line 6"/>
          <p:cNvSpPr/>
          <p:nvPr/>
        </p:nvSpPr>
        <p:spPr>
          <a:xfrm>
            <a:off x="0" y="7106400"/>
            <a:ext cx="868680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" name="TextShape 7"/>
          <p:cNvSpPr txBox="1"/>
          <p:nvPr/>
        </p:nvSpPr>
        <p:spPr>
          <a:xfrm>
            <a:off x="-55440" y="7184160"/>
            <a:ext cx="8559360" cy="511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i="1" lang="en-US" sz="2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Christine Nattrass, Santa Fe Jets and Heavy Flavor Workshop 2018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Line 8"/>
          <p:cNvSpPr/>
          <p:nvPr/>
        </p:nvSpPr>
        <p:spPr>
          <a:xfrm>
            <a:off x="-9360" y="7205040"/>
            <a:ext cx="8412480" cy="0"/>
          </a:xfrm>
          <a:prstGeom prst="line">
            <a:avLst/>
          </a:prstGeom>
          <a:ln w="1836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" name="TextShape 9"/>
          <p:cNvSpPr txBox="1"/>
          <p:nvPr/>
        </p:nvSpPr>
        <p:spPr>
          <a:xfrm>
            <a:off x="6035040" y="7192440"/>
            <a:ext cx="401256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EB5CEA05-1272-44B7-8029-3E60A0B1B465}" type="slidenum"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&lt;number&gt;</a:t>
            </a:fld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128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75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6" name="PlaceHolder 3"/>
          <p:cNvSpPr>
            <a:spLocks noGrp="1"/>
          </p:cNvSpPr>
          <p:nvPr>
            <p:ph type="dt"/>
          </p:nvPr>
        </p:nvSpPr>
        <p:spPr>
          <a:xfrm>
            <a:off x="-14436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77" name="PlaceHolder 4"/>
          <p:cNvSpPr>
            <a:spLocks noGrp="1"/>
          </p:cNvSpPr>
          <p:nvPr>
            <p:ph type="ftr"/>
          </p:nvPr>
        </p:nvSpPr>
        <p:spPr>
          <a:xfrm>
            <a:off x="2798640" y="688680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78" name="PlaceHolder 5"/>
          <p:cNvSpPr>
            <a:spLocks noGrp="1"/>
          </p:cNvSpPr>
          <p:nvPr>
            <p:ph type="sldNum"/>
          </p:nvPr>
        </p:nvSpPr>
        <p:spPr>
          <a:xfrm>
            <a:off x="657864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76164FDC-C6A9-4FCB-B4D0-8D042DA22505}" type="slidenum"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79" name="TextShape 6"/>
          <p:cNvSpPr txBox="1"/>
          <p:nvPr/>
        </p:nvSpPr>
        <p:spPr>
          <a:xfrm>
            <a:off x="8850600" y="7235280"/>
            <a:ext cx="121428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843663A0-F61D-4178-94F0-4B2AF1655BAE}" type="slidenum"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&lt;number&gt;</a:t>
            </a:fld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0" name="TextShape 7"/>
          <p:cNvSpPr txBox="1"/>
          <p:nvPr/>
        </p:nvSpPr>
        <p:spPr>
          <a:xfrm>
            <a:off x="-19800" y="7227000"/>
            <a:ext cx="856224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i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Christine Nattrass (UTK), Hot Quarks, September2016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1" name="Line 8"/>
          <p:cNvSpPr/>
          <p:nvPr/>
        </p:nvSpPr>
        <p:spPr>
          <a:xfrm>
            <a:off x="26640" y="7176240"/>
            <a:ext cx="8689680" cy="0"/>
          </a:xfrm>
          <a:prstGeom prst="line">
            <a:avLst/>
          </a:prstGeom>
          <a:ln w="18360">
            <a:solidFill>
              <a:srgbClr val="f77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82" name="Line 9"/>
          <p:cNvSpPr/>
          <p:nvPr/>
        </p:nvSpPr>
        <p:spPr>
          <a:xfrm>
            <a:off x="17280" y="723888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8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1280" cy="438444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9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20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21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6222591B-2DE5-41CC-B61F-BAACF898E995}" type="slidenum"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CustomShape 1"/>
          <p:cNvSpPr/>
          <p:nvPr/>
        </p:nvSpPr>
        <p:spPr>
          <a:xfrm>
            <a:off x="8883000" y="7237440"/>
            <a:ext cx="1213560" cy="42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</a:pPr>
            <a:fld id="{86F5C580-4482-46DB-BBFF-32CB600512CB}" type="slidenum">
              <a:rPr b="1" lang="en-US" sz="1800" spc="-1" strike="noStrike">
                <a:solidFill>
                  <a:srgbClr val="f77f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</a:t>
            </a:fld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7" name="CustomShape 2"/>
          <p:cNvSpPr/>
          <p:nvPr/>
        </p:nvSpPr>
        <p:spPr>
          <a:xfrm>
            <a:off x="15480" y="7265160"/>
            <a:ext cx="8558280" cy="373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i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Christine Nattrass, UTK, September 2017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8" name="Line 3"/>
          <p:cNvSpPr/>
          <p:nvPr/>
        </p:nvSpPr>
        <p:spPr>
          <a:xfrm>
            <a:off x="-45360" y="7286400"/>
            <a:ext cx="8686080" cy="0"/>
          </a:xfrm>
          <a:prstGeom prst="line">
            <a:avLst/>
          </a:prstGeom>
          <a:ln w="91440">
            <a:solidFill>
              <a:srgbClr val="f77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9" name="PlaceHolder 4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0" name="PlaceHolder 5"/>
          <p:cNvSpPr>
            <a:spLocks noGrp="1"/>
          </p:cNvSpPr>
          <p:nvPr>
            <p:ph type="body"/>
          </p:nvPr>
        </p:nvSpPr>
        <p:spPr>
          <a:xfrm>
            <a:off x="503640" y="1769040"/>
            <a:ext cx="4426200" cy="438444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1" name="PlaceHolder 6"/>
          <p:cNvSpPr>
            <a:spLocks noGrp="1"/>
          </p:cNvSpPr>
          <p:nvPr>
            <p:ph type="body"/>
          </p:nvPr>
        </p:nvSpPr>
        <p:spPr>
          <a:xfrm>
            <a:off x="5151960" y="1769040"/>
            <a:ext cx="4426200" cy="438444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03640" y="30096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292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42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548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5676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8804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1968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dt"/>
          </p:nvPr>
        </p:nvSpPr>
        <p:spPr>
          <a:xfrm>
            <a:off x="503640" y="688680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ftr"/>
          </p:nvPr>
        </p:nvSpPr>
        <p:spPr>
          <a:xfrm>
            <a:off x="3447000" y="688680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7" name="PlaceHolder 5"/>
          <p:cNvSpPr>
            <a:spLocks noGrp="1"/>
          </p:cNvSpPr>
          <p:nvPr>
            <p:ph type="sldNum"/>
          </p:nvPr>
        </p:nvSpPr>
        <p:spPr>
          <a:xfrm>
            <a:off x="7226640" y="688680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6BF788F0-3BE8-4FD6-8671-5FB2962C1AAB}" type="slidenum"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6" descr=""/>
          <p:cNvPicPr/>
          <p:nvPr/>
        </p:nvPicPr>
        <p:blipFill>
          <a:blip r:embed="rId2"/>
          <a:stretch/>
        </p:blipFill>
        <p:spPr>
          <a:xfrm>
            <a:off x="9404280" y="83880"/>
            <a:ext cx="596160" cy="806040"/>
          </a:xfrm>
          <a:prstGeom prst="rect">
            <a:avLst/>
          </a:prstGeom>
          <a:ln>
            <a:noFill/>
          </a:ln>
        </p:spPr>
      </p:pic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4000" y="302760"/>
            <a:ext cx="9071640" cy="1259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33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formatClick to edit Master title style</a:t>
            </a:r>
            <a:endParaRPr b="0" lang="en-US" sz="219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504000" y="1764000"/>
            <a:ext cx="9071640" cy="4988880"/>
          </a:xfrm>
          <a:prstGeom prst="rect">
            <a:avLst/>
          </a:prstGeom>
        </p:spPr>
        <p:txBody>
          <a:bodyPr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353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265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221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221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221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221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LevelClick to edit Master text styles</a:t>
            </a:r>
            <a:endParaRPr b="0" lang="en-US" sz="221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7" marL="345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level</a:t>
            </a:r>
            <a:endParaRPr b="0" lang="en-US" sz="221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8" marL="3888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level</a:t>
            </a:r>
            <a:endParaRPr b="0" lang="en-US" sz="221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9" marL="432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level</a:t>
            </a:r>
            <a:endParaRPr b="0" lang="en-US" sz="353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9" marL="432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level</a:t>
            </a:r>
            <a:endParaRPr b="0" lang="en-US" sz="353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dt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1/31/18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ftr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/>
          <a:p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 type="sldNum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A08B69DE-DB8E-4B2C-8F56-4B15FDFE86E2}" type="slidenum"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&lt;number&gt;</a:t>
            </a:fld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-35280" y="48600"/>
            <a:ext cx="9071640" cy="841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503280" y="176832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lvl="1" marL="864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lvl="2" marL="1296000" indent="-288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lvl="3" marL="1728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lvl="4" marL="2160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dt"/>
          </p:nvPr>
        </p:nvSpPr>
        <p:spPr>
          <a:xfrm>
            <a:off x="503280" y="688644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 type="ftr"/>
          </p:nvPr>
        </p:nvSpPr>
        <p:spPr>
          <a:xfrm>
            <a:off x="3446640" y="688644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6" name="PlaceHolder 5"/>
          <p:cNvSpPr>
            <a:spLocks noGrp="1"/>
          </p:cNvSpPr>
          <p:nvPr>
            <p:ph type="sldNum"/>
          </p:nvPr>
        </p:nvSpPr>
        <p:spPr>
          <a:xfrm>
            <a:off x="7226640" y="688644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9C7A7684-46B8-4A5D-BD74-2BAF83D187C7}" type="slidenum"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7" name="TextShape 6"/>
          <p:cNvSpPr txBox="1"/>
          <p:nvPr/>
        </p:nvSpPr>
        <p:spPr>
          <a:xfrm>
            <a:off x="7658640" y="7282800"/>
            <a:ext cx="2373840" cy="428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r"/>
            <a:fld id="{766C2B5F-5451-4CBA-88AE-B82DD1387952}" type="slidenum">
              <a:rPr b="1" i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&lt;number&gt;</a:t>
            </a:fld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8" name="TextShape 7"/>
          <p:cNvSpPr txBox="1"/>
          <p:nvPr/>
        </p:nvSpPr>
        <p:spPr>
          <a:xfrm>
            <a:off x="0" y="7247160"/>
            <a:ext cx="6860160" cy="344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Christine Nattrass (UTK), SCUWP, January 16, 2011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" name="CustomShape 8"/>
          <p:cNvSpPr/>
          <p:nvPr/>
        </p:nvSpPr>
        <p:spPr>
          <a:xfrm>
            <a:off x="360" y="7127280"/>
            <a:ext cx="5488200" cy="137160"/>
          </a:xfrm>
          <a:prstGeom prst="rect">
            <a:avLst/>
          </a:prstGeom>
          <a:solidFill>
            <a:srgbClr val="00000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0" name="Line 9"/>
          <p:cNvSpPr/>
          <p:nvPr/>
        </p:nvSpPr>
        <p:spPr>
          <a:xfrm>
            <a:off x="360" y="7186680"/>
            <a:ext cx="5488200" cy="0"/>
          </a:xfrm>
          <a:prstGeom prst="line">
            <a:avLst/>
          </a:prstGeom>
          <a:ln w="45720">
            <a:solidFill>
              <a:srgbClr val="33cc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1" name="CustomShape 10"/>
          <p:cNvSpPr/>
          <p:nvPr/>
        </p:nvSpPr>
        <p:spPr>
          <a:xfrm>
            <a:off x="720" y="757080"/>
            <a:ext cx="9604440" cy="137160"/>
          </a:xfrm>
          <a:prstGeom prst="rect">
            <a:avLst/>
          </a:prstGeom>
          <a:solidFill>
            <a:srgbClr val="00000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2" name="Line 11"/>
          <p:cNvSpPr/>
          <p:nvPr/>
        </p:nvSpPr>
        <p:spPr>
          <a:xfrm>
            <a:off x="720" y="816480"/>
            <a:ext cx="9604440" cy="0"/>
          </a:xfrm>
          <a:prstGeom prst="line">
            <a:avLst/>
          </a:prstGeom>
          <a:ln w="45720">
            <a:solidFill>
              <a:srgbClr val="99cc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128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dt"/>
          </p:nvPr>
        </p:nvSpPr>
        <p:spPr>
          <a:xfrm>
            <a:off x="50364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ftr"/>
          </p:nvPr>
        </p:nvSpPr>
        <p:spPr>
          <a:xfrm>
            <a:off x="3447000" y="688680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71" name="PlaceHolder 5"/>
          <p:cNvSpPr>
            <a:spLocks noGrp="1"/>
          </p:cNvSpPr>
          <p:nvPr>
            <p:ph type="sldNum"/>
          </p:nvPr>
        </p:nvSpPr>
        <p:spPr>
          <a:xfrm>
            <a:off x="722700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F9D5EC09-195D-46E9-A9F4-38983FF1F028}" type="slidenum"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72" name="TextShape 6"/>
          <p:cNvSpPr txBox="1"/>
          <p:nvPr/>
        </p:nvSpPr>
        <p:spPr>
          <a:xfrm>
            <a:off x="8886600" y="7235280"/>
            <a:ext cx="121428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89B95518-E383-4CF5-971D-B73A8172539C}" type="slidenum"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&lt;number&gt;</a:t>
            </a:fld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3" name="" descr=""/>
          <p:cNvPicPr/>
          <p:nvPr/>
        </p:nvPicPr>
        <p:blipFill>
          <a:blip r:embed="rId2"/>
          <a:stretch/>
        </p:blipFill>
        <p:spPr>
          <a:xfrm>
            <a:off x="72000" y="6708960"/>
            <a:ext cx="603720" cy="822600"/>
          </a:xfrm>
          <a:prstGeom prst="rect">
            <a:avLst/>
          </a:prstGeom>
          <a:ln>
            <a:noFill/>
          </a:ln>
        </p:spPr>
      </p:pic>
      <p:sp>
        <p:nvSpPr>
          <p:cNvPr id="174" name="TextShape 7"/>
          <p:cNvSpPr txBox="1"/>
          <p:nvPr/>
        </p:nvSpPr>
        <p:spPr>
          <a:xfrm>
            <a:off x="805320" y="7222320"/>
            <a:ext cx="856224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i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Christine Nattrass, SESAPS 2016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5" name="Line 8"/>
          <p:cNvSpPr/>
          <p:nvPr/>
        </p:nvSpPr>
        <p:spPr>
          <a:xfrm>
            <a:off x="671760" y="7171560"/>
            <a:ext cx="868968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6" name="Line 9"/>
          <p:cNvSpPr/>
          <p:nvPr/>
        </p:nvSpPr>
        <p:spPr>
          <a:xfrm>
            <a:off x="662400" y="723420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128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dt"/>
          </p:nvPr>
        </p:nvSpPr>
        <p:spPr>
          <a:xfrm>
            <a:off x="50364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 type="ftr"/>
          </p:nvPr>
        </p:nvSpPr>
        <p:spPr>
          <a:xfrm>
            <a:off x="3447000" y="688680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15" name="PlaceHolder 5"/>
          <p:cNvSpPr>
            <a:spLocks noGrp="1"/>
          </p:cNvSpPr>
          <p:nvPr>
            <p:ph type="sldNum"/>
          </p:nvPr>
        </p:nvSpPr>
        <p:spPr>
          <a:xfrm>
            <a:off x="722700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CA8E1124-3053-40DD-B1FC-050E0B40CB65}" type="slidenum"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16" name="TextShape 6"/>
          <p:cNvSpPr txBox="1"/>
          <p:nvPr/>
        </p:nvSpPr>
        <p:spPr>
          <a:xfrm>
            <a:off x="8886600" y="7235280"/>
            <a:ext cx="121428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927475DE-ED3E-486A-B4A8-007E0728D25D}" type="slidenum"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&lt;number&gt;</a:t>
            </a:fld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7" name="" descr=""/>
          <p:cNvPicPr/>
          <p:nvPr/>
        </p:nvPicPr>
        <p:blipFill>
          <a:blip r:embed="rId2"/>
          <a:stretch/>
        </p:blipFill>
        <p:spPr>
          <a:xfrm>
            <a:off x="72000" y="6708960"/>
            <a:ext cx="603720" cy="822600"/>
          </a:xfrm>
          <a:prstGeom prst="rect">
            <a:avLst/>
          </a:prstGeom>
          <a:ln>
            <a:noFill/>
          </a:ln>
        </p:spPr>
      </p:pic>
      <p:sp>
        <p:nvSpPr>
          <p:cNvPr id="218" name="TextShape 7"/>
          <p:cNvSpPr txBox="1"/>
          <p:nvPr/>
        </p:nvSpPr>
        <p:spPr>
          <a:xfrm>
            <a:off x="805320" y="7222320"/>
            <a:ext cx="856224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i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Christine Nattrass, US LHC Annual Meeting 2016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9" name="Line 8"/>
          <p:cNvSpPr/>
          <p:nvPr/>
        </p:nvSpPr>
        <p:spPr>
          <a:xfrm>
            <a:off x="671760" y="7171560"/>
            <a:ext cx="868968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0" name="Line 9"/>
          <p:cNvSpPr/>
          <p:nvPr/>
        </p:nvSpPr>
        <p:spPr>
          <a:xfrm>
            <a:off x="662400" y="723420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58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59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B084EC33-D437-439C-A194-43301AFB1334}" type="slidenum"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128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6" name="PlaceHolder 3"/>
          <p:cNvSpPr>
            <a:spLocks noGrp="1"/>
          </p:cNvSpPr>
          <p:nvPr>
            <p:ph type="dt"/>
          </p:nvPr>
        </p:nvSpPr>
        <p:spPr>
          <a:xfrm>
            <a:off x="50364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97" name="PlaceHolder 4"/>
          <p:cNvSpPr>
            <a:spLocks noGrp="1"/>
          </p:cNvSpPr>
          <p:nvPr>
            <p:ph type="ftr"/>
          </p:nvPr>
        </p:nvSpPr>
        <p:spPr>
          <a:xfrm>
            <a:off x="3447000" y="688680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98" name="PlaceHolder 5"/>
          <p:cNvSpPr>
            <a:spLocks noGrp="1"/>
          </p:cNvSpPr>
          <p:nvPr>
            <p:ph type="sldNum"/>
          </p:nvPr>
        </p:nvSpPr>
        <p:spPr>
          <a:xfrm>
            <a:off x="722700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96167CB7-EC75-499C-B878-EB0087B17860}" type="slidenum"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99" name="TextShape 6"/>
          <p:cNvSpPr txBox="1"/>
          <p:nvPr/>
        </p:nvSpPr>
        <p:spPr>
          <a:xfrm>
            <a:off x="8886600" y="7235280"/>
            <a:ext cx="121428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0A0BB04C-5889-4CF6-B39E-70280261EB78}" type="slidenum"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&lt;number&gt;</a:t>
            </a:fld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0" name="TextShape 7"/>
          <p:cNvSpPr txBox="1"/>
          <p:nvPr/>
        </p:nvSpPr>
        <p:spPr>
          <a:xfrm>
            <a:off x="808200" y="7227000"/>
            <a:ext cx="856224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i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Christine Nattrass, Epiphany 2016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1" name="Line 8"/>
          <p:cNvSpPr/>
          <p:nvPr/>
        </p:nvSpPr>
        <p:spPr>
          <a:xfrm>
            <a:off x="674640" y="7176240"/>
            <a:ext cx="868968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2" name="Line 9"/>
          <p:cNvSpPr/>
          <p:nvPr/>
        </p:nvSpPr>
        <p:spPr>
          <a:xfrm>
            <a:off x="665280" y="723888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03" name="" descr=""/>
          <p:cNvPicPr/>
          <p:nvPr/>
        </p:nvPicPr>
        <p:blipFill>
          <a:blip r:embed="rId2"/>
          <a:stretch/>
        </p:blipFill>
        <p:spPr>
          <a:xfrm>
            <a:off x="72000" y="6708960"/>
            <a:ext cx="603720" cy="822600"/>
          </a:xfrm>
          <a:prstGeom prst="rect">
            <a:avLst/>
          </a:prstGeom>
          <a:ln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9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1280" cy="438444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25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hyperlink" Target="https://arxiv.org/abs/1705.01974" TargetMode="External"/><Relationship Id="rId3" Type="http://schemas.openxmlformats.org/officeDocument/2006/relationships/slideLayout" Target="../slideLayouts/slideLayout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hyperlink" Target="https://arxiv.org/abs/1705.01974" TargetMode="External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slideLayout" Target="../slideLayouts/slideLayout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slideLayout" Target="../slideLayouts/slideLayout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slideLayout" Target="../slideLayouts/slideLayout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png"/><Relationship Id="rId3" Type="http://schemas.openxmlformats.org/officeDocument/2006/relationships/slideLayout" Target="../slideLayouts/slideLayout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hyperlink" Target="https://arxiv.org/abs/1801.09131" TargetMode="External"/><Relationship Id="rId6" Type="http://schemas.openxmlformats.org/officeDocument/2006/relationships/slideLayout" Target="../slideLayouts/slideLayout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hyperlink" Target="https://arxiv.org/abs/1801.09131" TargetMode="External"/><Relationship Id="rId8" Type="http://schemas.openxmlformats.org/officeDocument/2006/relationships/slideLayout" Target="../slideLayouts/slideLayout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image" Target="../media/image32.gif"/><Relationship Id="rId4" Type="http://schemas.openxmlformats.org/officeDocument/2006/relationships/slideLayout" Target="../slideLayouts/slideLayout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image" Target="../media/image73.png"/><Relationship Id="rId9" Type="http://schemas.openxmlformats.org/officeDocument/2006/relationships/hyperlink" Target="https://arxiv.org/abs/1801.09131" TargetMode="External"/><Relationship Id="rId10" Type="http://schemas.openxmlformats.org/officeDocument/2006/relationships/slideLayout" Target="../slideLayouts/slideLayout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image" Target="../media/image75.png"/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7" Type="http://schemas.openxmlformats.org/officeDocument/2006/relationships/image" Target="../media/image80.png"/><Relationship Id="rId8" Type="http://schemas.openxmlformats.org/officeDocument/2006/relationships/image" Target="../media/image81.jpeg"/><Relationship Id="rId9" Type="http://schemas.openxmlformats.org/officeDocument/2006/relationships/image" Target="../media/image82.png"/><Relationship Id="rId10" Type="http://schemas.openxmlformats.org/officeDocument/2006/relationships/image" Target="../media/image83.png"/><Relationship Id="rId11" Type="http://schemas.openxmlformats.org/officeDocument/2006/relationships/hyperlink" Target="https://arxiv.org/abs/1801.09131" TargetMode="External"/><Relationship Id="rId12" Type="http://schemas.openxmlformats.org/officeDocument/2006/relationships/slideLayout" Target="../slideLayouts/slideLayout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84.jpeg"/><Relationship Id="rId2" Type="http://schemas.openxmlformats.org/officeDocument/2006/relationships/slideLayout" Target="../slideLayouts/slideLayout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85.jpeg"/><Relationship Id="rId2" Type="http://schemas.openxmlformats.org/officeDocument/2006/relationships/slideLayout" Target="../slideLayouts/slideLayout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86.jpeg"/><Relationship Id="rId2" Type="http://schemas.openxmlformats.org/officeDocument/2006/relationships/slideLayout" Target="../slideLayouts/slideLayout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87.emf"/><Relationship Id="rId2" Type="http://schemas.openxmlformats.org/officeDocument/2006/relationships/image" Target="../media/image88.png"/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hyperlink" Target="https://arxiv.org/abs/1702.00804" TargetMode="External"/><Relationship Id="rId6" Type="http://schemas.openxmlformats.org/officeDocument/2006/relationships/slideLayout" Target="../slideLayouts/slideLayout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91.png"/><Relationship Id="rId2" Type="http://schemas.openxmlformats.org/officeDocument/2006/relationships/slideLayout" Target="../slideLayouts/slideLayout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92.png"/><Relationship Id="rId2" Type="http://schemas.openxmlformats.org/officeDocument/2006/relationships/image" Target="../media/image93.png"/><Relationship Id="rId3" Type="http://schemas.openxmlformats.org/officeDocument/2006/relationships/image" Target="../media/image94.png"/><Relationship Id="rId4" Type="http://schemas.openxmlformats.org/officeDocument/2006/relationships/slideLayout" Target="../slideLayouts/slideLayout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95.jpeg"/><Relationship Id="rId2" Type="http://schemas.openxmlformats.org/officeDocument/2006/relationships/slideLayout" Target="../slideLayouts/slideLayout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96.jpeg"/><Relationship Id="rId2" Type="http://schemas.openxmlformats.org/officeDocument/2006/relationships/slideLayout" Target="../slideLayouts/slideLayout5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hyperlink" Target="https://arxiv.org/abs/1312.5003" TargetMode="External"/><Relationship Id="rId2" Type="http://schemas.openxmlformats.org/officeDocument/2006/relationships/image" Target="../media/image97.png"/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6" Type="http://schemas.openxmlformats.org/officeDocument/2006/relationships/image" Target="../media/image101.png"/><Relationship Id="rId7" Type="http://schemas.openxmlformats.org/officeDocument/2006/relationships/image" Target="../media/image102.png"/><Relationship Id="rId8" Type="http://schemas.openxmlformats.org/officeDocument/2006/relationships/image" Target="../media/image103.png"/><Relationship Id="rId9" Type="http://schemas.openxmlformats.org/officeDocument/2006/relationships/image" Target="../media/image104.gif"/><Relationship Id="rId10" Type="http://schemas.openxmlformats.org/officeDocument/2006/relationships/image" Target="../media/image105.png"/><Relationship Id="rId11" Type="http://schemas.openxmlformats.org/officeDocument/2006/relationships/image" Target="../media/image106.png"/><Relationship Id="rId12" Type="http://schemas.openxmlformats.org/officeDocument/2006/relationships/slideLayout" Target="../slideLayouts/slideLayout5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slideLayout" Target="../slideLayouts/slideLayout5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107.jpeg"/><Relationship Id="rId2" Type="http://schemas.openxmlformats.org/officeDocument/2006/relationships/slideLayout" Target="../slideLayouts/slideLayout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108.jpeg"/><Relationship Id="rId2" Type="http://schemas.openxmlformats.org/officeDocument/2006/relationships/slideLayout" Target="../slideLayouts/slideLayout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109.jpeg"/><Relationship Id="rId2" Type="http://schemas.openxmlformats.org/officeDocument/2006/relationships/slideLayout" Target="../slideLayouts/slideLayout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110.jpeg"/><Relationship Id="rId2" Type="http://schemas.openxmlformats.org/officeDocument/2006/relationships/slideLayout" Target="../slideLayouts/slideLayout1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111.png"/><Relationship Id="rId2" Type="http://schemas.openxmlformats.org/officeDocument/2006/relationships/slideLayout" Target="../slideLayouts/slideLayout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112.jpeg"/><Relationship Id="rId2" Type="http://schemas.openxmlformats.org/officeDocument/2006/relationships/hyperlink" Target="https://arxiv.org/abs/1705.01974" TargetMode="External"/><Relationship Id="rId3" Type="http://schemas.openxmlformats.org/officeDocument/2006/relationships/slideLayout" Target="../slideLayouts/slideLayout1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113.gif"/><Relationship Id="rId2" Type="http://schemas.openxmlformats.org/officeDocument/2006/relationships/image" Target="../media/image114.gif"/><Relationship Id="rId3" Type="http://schemas.openxmlformats.org/officeDocument/2006/relationships/image" Target="../media/image115.gif"/><Relationship Id="rId4" Type="http://schemas.openxmlformats.org/officeDocument/2006/relationships/image" Target="../media/image116.gif"/><Relationship Id="rId5" Type="http://schemas.openxmlformats.org/officeDocument/2006/relationships/image" Target="../media/image117.gif"/><Relationship Id="rId6" Type="http://schemas.openxmlformats.org/officeDocument/2006/relationships/image" Target="../media/image118.gif"/><Relationship Id="rId7" Type="http://schemas.openxmlformats.org/officeDocument/2006/relationships/image" Target="../media/image119.gif"/><Relationship Id="rId8" Type="http://schemas.openxmlformats.org/officeDocument/2006/relationships/image" Target="../media/image120.wmf"/><Relationship Id="rId9" Type="http://schemas.openxmlformats.org/officeDocument/2006/relationships/image" Target="../media/image121.png"/><Relationship Id="rId10" Type="http://schemas.openxmlformats.org/officeDocument/2006/relationships/slideLayout" Target="../slideLayouts/slideLayout1.xml"/><Relationship Id="rId11" Type="http://schemas.openxmlformats.org/officeDocument/2006/relationships/notesSlide" Target="../notesSlides/notesSlide4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image" Target="../media/image37.jpeg"/><Relationship Id="rId4" Type="http://schemas.openxmlformats.org/officeDocument/2006/relationships/slideLayout" Target="../slideLayouts/slideLayout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hyperlink" Target="http://arxiv.org/abs/0802.1189" TargetMode="External"/><Relationship Id="rId3" Type="http://schemas.openxmlformats.org/officeDocument/2006/relationships/slideLayout" Target="../slideLayouts/slideLayout4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hyperlink" Target="http://arxiv.org/abs/0802.1189" TargetMode="External"/><Relationship Id="rId3" Type="http://schemas.openxmlformats.org/officeDocument/2006/relationships/slideLayout" Target="../slideLayouts/slideLayout4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hyperlink" Target="http://arxiv.org/abs/0802.1189" TargetMode="External"/><Relationship Id="rId3" Type="http://schemas.openxmlformats.org/officeDocument/2006/relationships/slideLayout" Target="../slideLayouts/slideLayout4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" descr=""/>
          <p:cNvPicPr/>
          <p:nvPr/>
        </p:nvPicPr>
        <p:blipFill>
          <a:blip r:embed="rId1"/>
          <a:stretch/>
        </p:blipFill>
        <p:spPr>
          <a:xfrm>
            <a:off x="-1067760" y="-157320"/>
            <a:ext cx="13002840" cy="7772400"/>
          </a:xfrm>
          <a:prstGeom prst="rect">
            <a:avLst/>
          </a:prstGeom>
          <a:ln>
            <a:noFill/>
          </a:ln>
        </p:spPr>
      </p:pic>
      <p:sp>
        <p:nvSpPr>
          <p:cNvPr id="502" name="CustomShape 1"/>
          <p:cNvSpPr/>
          <p:nvPr/>
        </p:nvSpPr>
        <p:spPr>
          <a:xfrm>
            <a:off x="0" y="-720"/>
            <a:ext cx="10149840" cy="777600"/>
          </a:xfrm>
          <a:prstGeom prst="rect">
            <a:avLst/>
          </a:prstGeom>
          <a:solidFill>
            <a:srgbClr val="cc99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5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Separating signal from background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3" name="CustomShape 2"/>
          <p:cNvSpPr/>
          <p:nvPr/>
        </p:nvSpPr>
        <p:spPr>
          <a:xfrm>
            <a:off x="10080" y="6170400"/>
            <a:ext cx="10241280" cy="1481400"/>
          </a:xfrm>
          <a:prstGeom prst="rect">
            <a:avLst/>
          </a:prstGeom>
          <a:solidFill>
            <a:srgbClr val="cc99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3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Christine Nattrass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University of Tennessee, Knoxville</a:t>
            </a:r>
            <a:r>
              <a:rPr b="0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
</a:t>
            </a: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Partly based on Connors, Nattrass, Reed, &amp; Salur arxiv:1705.01974, accepted in RMP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
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TextShape 1"/>
          <p:cNvSpPr txBox="1"/>
          <p:nvPr/>
        </p:nvSpPr>
        <p:spPr>
          <a:xfrm>
            <a:off x="504000" y="2713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Background is a solved problem.</a:t>
            </a: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</a:t>
            </a: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– Unnamed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" descr=""/>
          <p:cNvPicPr/>
          <p:nvPr/>
        </p:nvPicPr>
        <p:blipFill>
          <a:blip r:embed="rId1"/>
          <a:stretch/>
        </p:blipFill>
        <p:spPr>
          <a:xfrm>
            <a:off x="5036760" y="2531520"/>
            <a:ext cx="5010840" cy="3746520"/>
          </a:xfrm>
          <a:prstGeom prst="rect">
            <a:avLst/>
          </a:prstGeom>
          <a:ln>
            <a:noFill/>
          </a:ln>
        </p:spPr>
      </p:pic>
      <p:sp>
        <p:nvSpPr>
          <p:cNvPr id="539" name="TextShape 1"/>
          <p:cNvSpPr txBox="1"/>
          <p:nvPr/>
        </p:nvSpPr>
        <p:spPr>
          <a:xfrm>
            <a:off x="516960" y="73440"/>
            <a:ext cx="490212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ATLAS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0" name="TextShape 2"/>
          <p:cNvSpPr txBox="1"/>
          <p:nvPr/>
        </p:nvSpPr>
        <p:spPr>
          <a:xfrm>
            <a:off x="71640" y="1207440"/>
            <a:ext cx="4962960" cy="537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b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Background subtraction method: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Iterative procedure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Calorimeter jets: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Reconstruct jets with R=0.2.  v</a:t>
            </a:r>
            <a:r>
              <a:rPr b="0" lang="en-US" sz="2800" spc="-1" strike="noStrike" baseline="-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modulated &lt;Bkgd&gt; estimated by energy in calorimeters excluding jets with at least one tower with 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</a:t>
            </a:r>
            <a:r>
              <a:rPr b="0" lang="en-US" sz="2800" spc="-1" strike="noStrike" baseline="-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tower 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&gt; &lt;E</a:t>
            </a:r>
            <a:r>
              <a:rPr b="0" lang="en-US" sz="2800" spc="-1" strike="noStrike" baseline="-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tower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&gt;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</a:t>
            </a:r>
            <a:r>
              <a:rPr b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Track jets: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Use tracks with p</a:t>
            </a:r>
            <a:r>
              <a:rPr b="0" lang="en-US" sz="2800" spc="-1" strike="noStrike" baseline="-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&gt;4 GeV/c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Calorimeter jets from above with E&gt;25 GeV and track jets with p</a:t>
            </a:r>
            <a:r>
              <a:rPr b="0" lang="en-US" sz="2800" spc="-1" strike="noStrike" baseline="-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&gt;10 GeV/c used to estimate background again.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Calorimeter tracks matching one track with p</a:t>
            </a:r>
            <a:r>
              <a:rPr b="0" lang="en-US" sz="3200" spc="-1" strike="noStrike" baseline="-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</a:t>
            </a: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&gt;7 GeV/c or containing a high energy cluster E &gt;7 GeV are used for analysis down to E</a:t>
            </a:r>
            <a:r>
              <a:rPr b="0" lang="en-US" sz="3200" spc="-1" strike="noStrike" baseline="-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jet</a:t>
            </a: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= 20 GeV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1" name="TextShape 3"/>
          <p:cNvSpPr txBox="1"/>
          <p:nvPr/>
        </p:nvSpPr>
        <p:spPr>
          <a:xfrm>
            <a:off x="133200" y="6319080"/>
            <a:ext cx="4481640" cy="1243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Phys. Lett. B 719 (2013) 220-241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2" name="TextShape 4"/>
          <p:cNvSpPr txBox="1"/>
          <p:nvPr/>
        </p:nvSpPr>
        <p:spPr>
          <a:xfrm>
            <a:off x="7979400" y="5997600"/>
            <a:ext cx="1817280" cy="111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Constituent biases don't matter that much up here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3" name="Line 5"/>
          <p:cNvSpPr/>
          <p:nvPr/>
        </p:nvSpPr>
        <p:spPr>
          <a:xfrm flipH="1" flipV="1">
            <a:off x="8766720" y="4956840"/>
            <a:ext cx="231480" cy="1063440"/>
          </a:xfrm>
          <a:prstGeom prst="line">
            <a:avLst/>
          </a:prstGeom>
          <a:ln w="7308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44" name="TextShape 6"/>
          <p:cNvSpPr txBox="1"/>
          <p:nvPr/>
        </p:nvSpPr>
        <p:spPr>
          <a:xfrm>
            <a:off x="4656600" y="6566040"/>
            <a:ext cx="283464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1800" spc="-1" strike="noStrike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But they do matter down here!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5" name="Line 7"/>
          <p:cNvSpPr/>
          <p:nvPr/>
        </p:nvSpPr>
        <p:spPr>
          <a:xfrm flipH="1" flipV="1">
            <a:off x="5969880" y="5511600"/>
            <a:ext cx="153360" cy="1076040"/>
          </a:xfrm>
          <a:prstGeom prst="line">
            <a:avLst/>
          </a:prstGeom>
          <a:ln w="7308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46" name="TextShape 8"/>
          <p:cNvSpPr txBox="1"/>
          <p:nvPr/>
        </p:nvSpPr>
        <p:spPr>
          <a:xfrm>
            <a:off x="8125920" y="2713680"/>
            <a:ext cx="1398960" cy="376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 </a:t>
            </a:r>
            <a:r>
              <a:rPr b="0" lang="en-U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2"/>
              </a:rPr>
              <a:t>arXiv:1705.01974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" descr=""/>
          <p:cNvPicPr/>
          <p:nvPr/>
        </p:nvPicPr>
        <p:blipFill>
          <a:blip r:embed="rId1"/>
          <a:stretch/>
        </p:blipFill>
        <p:spPr>
          <a:xfrm>
            <a:off x="5036760" y="2531520"/>
            <a:ext cx="5010840" cy="3746520"/>
          </a:xfrm>
          <a:prstGeom prst="rect">
            <a:avLst/>
          </a:prstGeom>
          <a:ln>
            <a:noFill/>
          </a:ln>
        </p:spPr>
      </p:pic>
      <p:sp>
        <p:nvSpPr>
          <p:cNvPr id="548" name="TextShape 1"/>
          <p:cNvSpPr txBox="1"/>
          <p:nvPr/>
        </p:nvSpPr>
        <p:spPr>
          <a:xfrm>
            <a:off x="516960" y="73440"/>
            <a:ext cx="490212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ATLAS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9" name="TextShape 2"/>
          <p:cNvSpPr txBox="1"/>
          <p:nvPr/>
        </p:nvSpPr>
        <p:spPr>
          <a:xfrm>
            <a:off x="71640" y="1207440"/>
            <a:ext cx="4962960" cy="537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b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Background subtraction method: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Iterative procedure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Calorimeter jets: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Reconstruct jets with R=0.2.  v</a:t>
            </a:r>
            <a:r>
              <a:rPr b="0" lang="en-US" sz="2800" spc="-1" strike="noStrike" baseline="-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modulated &lt;Bkgd&gt; estimated by energy in calorimeters excluding jets with at least one tower with 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</a:t>
            </a:r>
            <a:r>
              <a:rPr b="0" lang="en-US" sz="2800" spc="-1" strike="noStrike" baseline="-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tower 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&gt; &lt;E</a:t>
            </a:r>
            <a:r>
              <a:rPr b="0" lang="en-US" sz="2800" spc="-1" strike="noStrike" baseline="-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tower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&gt;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</a:t>
            </a:r>
            <a:r>
              <a:rPr b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Track jets: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Use tracks with p</a:t>
            </a:r>
            <a:r>
              <a:rPr b="0" lang="en-US" sz="2800" spc="-1" strike="noStrike" baseline="-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&gt;4 GeV/c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Calorimeter jets from above with E&gt;25 GeV and track jets with p</a:t>
            </a:r>
            <a:r>
              <a:rPr b="0" lang="en-US" sz="2800" spc="-1" strike="noStrike" baseline="-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&gt;10 GeV/c used to estimate background again.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Calorimeter tracks matching one track with p</a:t>
            </a:r>
            <a:r>
              <a:rPr b="0" lang="en-US" sz="3200" spc="-1" strike="noStrike" baseline="-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</a:t>
            </a: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&gt;7 GeV/c or containing a high energy cluster E &gt;7 GeV are used for analysis down to E</a:t>
            </a:r>
            <a:r>
              <a:rPr b="0" lang="en-US" sz="3200" spc="-1" strike="noStrike" baseline="-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jet</a:t>
            </a: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= 20 GeV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0" name="TextShape 3"/>
          <p:cNvSpPr txBox="1"/>
          <p:nvPr/>
        </p:nvSpPr>
        <p:spPr>
          <a:xfrm>
            <a:off x="133200" y="6319080"/>
            <a:ext cx="4481640" cy="1243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Phys. Lett. B 719 (2013) 220-241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1" name="TextShape 4"/>
          <p:cNvSpPr txBox="1"/>
          <p:nvPr/>
        </p:nvSpPr>
        <p:spPr>
          <a:xfrm>
            <a:off x="7979400" y="5997600"/>
            <a:ext cx="1817280" cy="111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Constituent biases don't matter that much up here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2" name="Line 5"/>
          <p:cNvSpPr/>
          <p:nvPr/>
        </p:nvSpPr>
        <p:spPr>
          <a:xfrm flipH="1" flipV="1">
            <a:off x="8766720" y="4956840"/>
            <a:ext cx="231480" cy="1063440"/>
          </a:xfrm>
          <a:prstGeom prst="line">
            <a:avLst/>
          </a:prstGeom>
          <a:ln w="7308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53" name="TextShape 6"/>
          <p:cNvSpPr txBox="1"/>
          <p:nvPr/>
        </p:nvSpPr>
        <p:spPr>
          <a:xfrm>
            <a:off x="4656600" y="6566040"/>
            <a:ext cx="283464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1800" spc="-1" strike="noStrike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But they do matter down here!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4" name="Line 7"/>
          <p:cNvSpPr/>
          <p:nvPr/>
        </p:nvSpPr>
        <p:spPr>
          <a:xfrm flipH="1" flipV="1">
            <a:off x="5969880" y="5511600"/>
            <a:ext cx="153360" cy="1076040"/>
          </a:xfrm>
          <a:prstGeom prst="line">
            <a:avLst/>
          </a:prstGeom>
          <a:ln w="7308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55" name="TextShape 8"/>
          <p:cNvSpPr txBox="1"/>
          <p:nvPr/>
        </p:nvSpPr>
        <p:spPr>
          <a:xfrm>
            <a:off x="8125920" y="2713680"/>
            <a:ext cx="1398960" cy="376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 </a:t>
            </a:r>
            <a:r>
              <a:rPr b="0" lang="en-U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2"/>
              </a:rPr>
              <a:t>arXiv:1705.01974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56" name="" descr=""/>
          <p:cNvPicPr/>
          <p:nvPr/>
        </p:nvPicPr>
        <p:blipFill>
          <a:blip r:embed="rId3"/>
          <a:stretch/>
        </p:blipFill>
        <p:spPr>
          <a:xfrm>
            <a:off x="6088320" y="231120"/>
            <a:ext cx="2811600" cy="2430720"/>
          </a:xfrm>
          <a:prstGeom prst="rect">
            <a:avLst/>
          </a:prstGeom>
          <a:ln>
            <a:noFill/>
          </a:ln>
        </p:spPr>
      </p:pic>
      <p:pic>
        <p:nvPicPr>
          <p:cNvPr id="557" name="" descr=""/>
          <p:cNvPicPr/>
          <p:nvPr/>
        </p:nvPicPr>
        <p:blipFill>
          <a:blip r:embed="rId4"/>
          <a:stretch/>
        </p:blipFill>
        <p:spPr>
          <a:xfrm>
            <a:off x="7355880" y="-110880"/>
            <a:ext cx="2078640" cy="2180520"/>
          </a:xfrm>
          <a:prstGeom prst="rect">
            <a:avLst/>
          </a:prstGeom>
          <a:ln>
            <a:noFill/>
          </a:ln>
        </p:spPr>
      </p:pic>
      <p:pic>
        <p:nvPicPr>
          <p:cNvPr id="558" name="" descr=""/>
          <p:cNvPicPr/>
          <p:nvPr/>
        </p:nvPicPr>
        <p:blipFill>
          <a:blip r:embed="rId5"/>
          <a:stretch/>
        </p:blipFill>
        <p:spPr>
          <a:xfrm>
            <a:off x="6270120" y="875880"/>
            <a:ext cx="598680" cy="598680"/>
          </a:xfrm>
          <a:prstGeom prst="rect">
            <a:avLst/>
          </a:prstGeom>
          <a:ln>
            <a:noFill/>
          </a:ln>
        </p:spPr>
      </p:pic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TextShape 1"/>
          <p:cNvSpPr txBox="1"/>
          <p:nvPr/>
        </p:nvSpPr>
        <p:spPr>
          <a:xfrm>
            <a:off x="9000" y="1758600"/>
            <a:ext cx="10107720" cy="2667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6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Different jets are different.</a:t>
            </a: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</a:t>
            </a: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– Rosi Reed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TextShape 1"/>
          <p:cNvSpPr txBox="1"/>
          <p:nvPr/>
        </p:nvSpPr>
        <p:spPr>
          <a:xfrm>
            <a:off x="561960" y="6667560"/>
            <a:ext cx="2670840" cy="551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High p</a:t>
            </a:r>
            <a:r>
              <a:rPr b="1" lang="en-US" sz="2500" spc="-1" strike="noStrike" baseline="-10100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61" name="" descr=""/>
          <p:cNvPicPr/>
          <p:nvPr/>
        </p:nvPicPr>
        <p:blipFill>
          <a:blip r:embed="rId1"/>
          <a:stretch/>
        </p:blipFill>
        <p:spPr>
          <a:xfrm>
            <a:off x="-1741680" y="1074960"/>
            <a:ext cx="8019720" cy="5667120"/>
          </a:xfrm>
          <a:prstGeom prst="rect">
            <a:avLst/>
          </a:prstGeom>
          <a:ln>
            <a:noFill/>
          </a:ln>
        </p:spPr>
      </p:pic>
      <p:sp>
        <p:nvSpPr>
          <p:cNvPr id="562" name="TextShape 2"/>
          <p:cNvSpPr txBox="1"/>
          <p:nvPr/>
        </p:nvSpPr>
        <p:spPr>
          <a:xfrm>
            <a:off x="3536640" y="2789640"/>
            <a:ext cx="2062440" cy="81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Phys. Rev. C 90, 024908 (2014)</a:t>
            </a:r>
            <a:r>
              <a:rPr b="0" lang="en-U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</a:t>
            </a:r>
            <a:r>
              <a:rPr b="0" lang="en-U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JHEP10(2012)087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3" name="TextShape 3"/>
          <p:cNvSpPr txBox="1"/>
          <p:nvPr/>
        </p:nvSpPr>
        <p:spPr>
          <a:xfrm>
            <a:off x="2937960" y="6406920"/>
            <a:ext cx="1632960" cy="551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 = p</a:t>
            </a:r>
            <a:r>
              <a:rPr b="1" lang="en-US" sz="2500" spc="-1" strike="noStrike" baseline="-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</a:t>
            </a:r>
            <a:r>
              <a:rPr b="1" lang="en-US" sz="2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/E</a:t>
            </a:r>
            <a:r>
              <a:rPr b="1" lang="en-US" sz="2500" spc="-1" strike="noStrike" baseline="-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jet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4" name="Line 4"/>
          <p:cNvSpPr/>
          <p:nvPr/>
        </p:nvSpPr>
        <p:spPr>
          <a:xfrm flipV="1">
            <a:off x="1513440" y="5868000"/>
            <a:ext cx="346320" cy="687600"/>
          </a:xfrm>
          <a:prstGeom prst="line">
            <a:avLst/>
          </a:prstGeom>
          <a:ln w="3816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65" name="Line 5"/>
          <p:cNvSpPr/>
          <p:nvPr/>
        </p:nvSpPr>
        <p:spPr>
          <a:xfrm flipH="1" flipV="1">
            <a:off x="5536080" y="5958000"/>
            <a:ext cx="324360" cy="578880"/>
          </a:xfrm>
          <a:prstGeom prst="line">
            <a:avLst/>
          </a:prstGeom>
          <a:ln w="3816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66" name="TextShape 6"/>
          <p:cNvSpPr txBox="1"/>
          <p:nvPr/>
        </p:nvSpPr>
        <p:spPr>
          <a:xfrm>
            <a:off x="5531040" y="6552720"/>
            <a:ext cx="2670840" cy="551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Low p</a:t>
            </a:r>
            <a:r>
              <a:rPr b="1" lang="en-US" sz="2500" spc="-1" strike="noStrike" baseline="-10100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7" name="TextShape 7"/>
          <p:cNvSpPr txBox="1"/>
          <p:nvPr/>
        </p:nvSpPr>
        <p:spPr>
          <a:xfrm>
            <a:off x="123840" y="119880"/>
            <a:ext cx="994536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 you see depends on where you look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8" name="Line 8"/>
          <p:cNvSpPr/>
          <p:nvPr/>
        </p:nvSpPr>
        <p:spPr>
          <a:xfrm flipH="1" flipV="1">
            <a:off x="5850720" y="8501760"/>
            <a:ext cx="1179360" cy="589680"/>
          </a:xfrm>
          <a:prstGeom prst="line">
            <a:avLst/>
          </a:prstGeom>
          <a:ln w="3672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69" name="TextShape 9"/>
          <p:cNvSpPr txBox="1"/>
          <p:nvPr/>
        </p:nvSpPr>
        <p:spPr>
          <a:xfrm>
            <a:off x="7030080" y="909144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Low p</a:t>
            </a:r>
            <a:r>
              <a:rPr b="1" lang="en-US" sz="1800" spc="-1" strike="noStrike" baseline="-101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0" name="TextShape 10"/>
          <p:cNvSpPr txBox="1"/>
          <p:nvPr/>
        </p:nvSpPr>
        <p:spPr>
          <a:xfrm>
            <a:off x="2520000" y="918972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High p</a:t>
            </a:r>
            <a:r>
              <a:rPr b="1" lang="en-US" sz="1800" spc="-1" strike="noStrike" baseline="-101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1" name="Line 11"/>
          <p:cNvSpPr/>
          <p:nvPr/>
        </p:nvSpPr>
        <p:spPr>
          <a:xfrm flipV="1">
            <a:off x="3446640" y="8432280"/>
            <a:ext cx="923760" cy="780120"/>
          </a:xfrm>
          <a:prstGeom prst="line">
            <a:avLst/>
          </a:prstGeom>
          <a:ln w="3672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72" name="Line 12"/>
          <p:cNvSpPr/>
          <p:nvPr/>
        </p:nvSpPr>
        <p:spPr>
          <a:xfrm flipH="1" flipV="1">
            <a:off x="5850720" y="8501760"/>
            <a:ext cx="1179360" cy="589680"/>
          </a:xfrm>
          <a:prstGeom prst="line">
            <a:avLst/>
          </a:prstGeom>
          <a:ln w="3672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73" name="TextShape 13"/>
          <p:cNvSpPr txBox="1"/>
          <p:nvPr/>
        </p:nvSpPr>
        <p:spPr>
          <a:xfrm>
            <a:off x="7030080" y="909144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Low p</a:t>
            </a:r>
            <a:r>
              <a:rPr b="1" lang="en-US" sz="1800" spc="-1" strike="noStrike" baseline="-101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4" name="TextShape 14"/>
          <p:cNvSpPr txBox="1"/>
          <p:nvPr/>
        </p:nvSpPr>
        <p:spPr>
          <a:xfrm>
            <a:off x="2520000" y="918972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High p</a:t>
            </a:r>
            <a:r>
              <a:rPr b="1" lang="en-US" sz="1800" spc="-1" strike="noStrike" baseline="-101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5" name="Line 15"/>
          <p:cNvSpPr/>
          <p:nvPr/>
        </p:nvSpPr>
        <p:spPr>
          <a:xfrm flipH="1" flipV="1">
            <a:off x="5850720" y="8501760"/>
            <a:ext cx="1179360" cy="589680"/>
          </a:xfrm>
          <a:prstGeom prst="line">
            <a:avLst/>
          </a:prstGeom>
          <a:ln w="3672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76" name="TextShape 16"/>
          <p:cNvSpPr txBox="1"/>
          <p:nvPr/>
        </p:nvSpPr>
        <p:spPr>
          <a:xfrm>
            <a:off x="7030080" y="909144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Low p</a:t>
            </a:r>
            <a:r>
              <a:rPr b="1" lang="en-US" sz="1800" spc="-1" strike="noStrike" baseline="-101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7" name="TextShape 17"/>
          <p:cNvSpPr txBox="1"/>
          <p:nvPr/>
        </p:nvSpPr>
        <p:spPr>
          <a:xfrm>
            <a:off x="2520000" y="918972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High p</a:t>
            </a:r>
            <a:r>
              <a:rPr b="1" lang="en-US" sz="1800" spc="-1" strike="noStrike" baseline="-101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8" name="TextShape 18"/>
          <p:cNvSpPr txBox="1"/>
          <p:nvPr/>
        </p:nvSpPr>
        <p:spPr>
          <a:xfrm>
            <a:off x="7030080" y="909144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Low p</a:t>
            </a:r>
            <a:r>
              <a:rPr b="1" lang="en-US" sz="1800" spc="-1" strike="noStrike" baseline="-101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9" name="TextShape 19"/>
          <p:cNvSpPr txBox="1"/>
          <p:nvPr/>
        </p:nvSpPr>
        <p:spPr>
          <a:xfrm>
            <a:off x="2520000" y="918972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High p</a:t>
            </a:r>
            <a:r>
              <a:rPr b="1" lang="en-US" sz="1800" spc="-1" strike="noStrike" baseline="-101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0" name="TextShape 20"/>
          <p:cNvSpPr txBox="1"/>
          <p:nvPr/>
        </p:nvSpPr>
        <p:spPr>
          <a:xfrm>
            <a:off x="7030080" y="909144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Low p</a:t>
            </a:r>
            <a:r>
              <a:rPr b="1" lang="en-US" sz="1800" spc="-1" strike="noStrike" baseline="-101000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81" name="" descr=""/>
          <p:cNvPicPr/>
          <p:nvPr/>
        </p:nvPicPr>
        <p:blipFill>
          <a:blip r:embed="rId2"/>
          <a:stretch/>
        </p:blipFill>
        <p:spPr>
          <a:xfrm>
            <a:off x="6579360" y="2315520"/>
            <a:ext cx="2811600" cy="2430720"/>
          </a:xfrm>
          <a:prstGeom prst="rect">
            <a:avLst/>
          </a:prstGeom>
          <a:ln>
            <a:noFill/>
          </a:ln>
        </p:spPr>
      </p:pic>
      <p:pic>
        <p:nvPicPr>
          <p:cNvPr id="582" name="" descr=""/>
          <p:cNvPicPr/>
          <p:nvPr/>
        </p:nvPicPr>
        <p:blipFill>
          <a:blip r:embed="rId3"/>
          <a:stretch/>
        </p:blipFill>
        <p:spPr>
          <a:xfrm>
            <a:off x="7846920" y="1973520"/>
            <a:ext cx="2078640" cy="2180520"/>
          </a:xfrm>
          <a:prstGeom prst="rect">
            <a:avLst/>
          </a:prstGeom>
          <a:ln>
            <a:noFill/>
          </a:ln>
        </p:spPr>
      </p:pic>
      <p:pic>
        <p:nvPicPr>
          <p:cNvPr id="583" name="" descr=""/>
          <p:cNvPicPr/>
          <p:nvPr/>
        </p:nvPicPr>
        <p:blipFill>
          <a:blip r:embed="rId4"/>
          <a:stretch/>
        </p:blipFill>
        <p:spPr>
          <a:xfrm>
            <a:off x="6562440" y="2651760"/>
            <a:ext cx="985320" cy="985320"/>
          </a:xfrm>
          <a:prstGeom prst="rect">
            <a:avLst/>
          </a:prstGeom>
          <a:ln>
            <a:noFill/>
          </a:ln>
        </p:spPr>
      </p:pic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 you see depends on where you look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85" name="" descr=""/>
          <p:cNvPicPr/>
          <p:nvPr/>
        </p:nvPicPr>
        <p:blipFill>
          <a:blip r:embed="rId1"/>
          <a:stretch/>
        </p:blipFill>
        <p:spPr>
          <a:xfrm>
            <a:off x="440640" y="1496880"/>
            <a:ext cx="5532480" cy="5395320"/>
          </a:xfrm>
          <a:prstGeom prst="rect">
            <a:avLst/>
          </a:prstGeom>
          <a:ln>
            <a:noFill/>
          </a:ln>
        </p:spPr>
      </p:pic>
      <p:pic>
        <p:nvPicPr>
          <p:cNvPr id="586" name="" descr=""/>
          <p:cNvPicPr/>
          <p:nvPr/>
        </p:nvPicPr>
        <p:blipFill>
          <a:blip r:embed="rId2"/>
          <a:stretch/>
        </p:blipFill>
        <p:spPr>
          <a:xfrm>
            <a:off x="6233040" y="2823480"/>
            <a:ext cx="2811600" cy="2430720"/>
          </a:xfrm>
          <a:prstGeom prst="rect">
            <a:avLst/>
          </a:prstGeom>
          <a:ln>
            <a:noFill/>
          </a:ln>
        </p:spPr>
      </p:pic>
      <p:pic>
        <p:nvPicPr>
          <p:cNvPr id="587" name="" descr=""/>
          <p:cNvPicPr/>
          <p:nvPr/>
        </p:nvPicPr>
        <p:blipFill>
          <a:blip r:embed="rId3"/>
          <a:stretch/>
        </p:blipFill>
        <p:spPr>
          <a:xfrm>
            <a:off x="7500600" y="2481480"/>
            <a:ext cx="2078640" cy="2180520"/>
          </a:xfrm>
          <a:prstGeom prst="rect">
            <a:avLst/>
          </a:prstGeom>
          <a:ln>
            <a:noFill/>
          </a:ln>
        </p:spPr>
      </p:pic>
      <p:pic>
        <p:nvPicPr>
          <p:cNvPr id="588" name="" descr=""/>
          <p:cNvPicPr/>
          <p:nvPr/>
        </p:nvPicPr>
        <p:blipFill>
          <a:blip r:embed="rId4"/>
          <a:stretch/>
        </p:blipFill>
        <p:spPr>
          <a:xfrm>
            <a:off x="6235920" y="3302640"/>
            <a:ext cx="914400" cy="914400"/>
          </a:xfrm>
          <a:prstGeom prst="rect">
            <a:avLst/>
          </a:prstGeom>
          <a:ln>
            <a:noFill/>
          </a:ln>
        </p:spPr>
      </p:pic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TextShape 1"/>
          <p:cNvSpPr txBox="1"/>
          <p:nvPr/>
        </p:nvSpPr>
        <p:spPr>
          <a:xfrm>
            <a:off x="504000" y="85320"/>
            <a:ext cx="9071640" cy="719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 should we measure?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TextShape 1"/>
          <p:cNvSpPr txBox="1"/>
          <p:nvPr/>
        </p:nvSpPr>
        <p:spPr>
          <a:xfrm>
            <a:off x="504000" y="85320"/>
            <a:ext cx="9071640" cy="719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 should we measure?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91" name="" descr=""/>
          <p:cNvPicPr/>
          <p:nvPr/>
        </p:nvPicPr>
        <p:blipFill>
          <a:blip r:embed="rId1"/>
          <a:stretch/>
        </p:blipFill>
        <p:spPr>
          <a:xfrm>
            <a:off x="6791400" y="4457160"/>
            <a:ext cx="1980720" cy="1618920"/>
          </a:xfrm>
          <a:prstGeom prst="rect">
            <a:avLst/>
          </a:prstGeom>
          <a:ln>
            <a:noFill/>
          </a:ln>
        </p:spPr>
      </p:pic>
      <p:pic>
        <p:nvPicPr>
          <p:cNvPr id="592" name="" descr=""/>
          <p:cNvPicPr/>
          <p:nvPr/>
        </p:nvPicPr>
        <p:blipFill>
          <a:blip r:embed="rId2"/>
          <a:stretch/>
        </p:blipFill>
        <p:spPr>
          <a:xfrm>
            <a:off x="605880" y="1018440"/>
            <a:ext cx="2532960" cy="1828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nodeType="mainSeq">
                <p:childTnLst>
                  <p:par>
                    <p:cTn id="11" fill="freeze">
                      <p:stCondLst>
                        <p:cond delay="indefinite"/>
                      </p:stCondLst>
                      <p:childTnLst>
                        <p:par>
                          <p:cTn id="12" fill="freeze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TextShape 1"/>
          <p:cNvSpPr txBox="1"/>
          <p:nvPr/>
        </p:nvSpPr>
        <p:spPr>
          <a:xfrm>
            <a:off x="504000" y="85320"/>
            <a:ext cx="9071640" cy="719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 should we measure?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94" name="" descr=""/>
          <p:cNvPicPr/>
          <p:nvPr/>
        </p:nvPicPr>
        <p:blipFill>
          <a:blip r:embed="rId1"/>
          <a:stretch/>
        </p:blipFill>
        <p:spPr>
          <a:xfrm>
            <a:off x="8364960" y="2792160"/>
            <a:ext cx="1800000" cy="1933200"/>
          </a:xfrm>
          <a:prstGeom prst="rect">
            <a:avLst/>
          </a:prstGeom>
          <a:ln>
            <a:noFill/>
          </a:ln>
        </p:spPr>
      </p:pic>
      <p:pic>
        <p:nvPicPr>
          <p:cNvPr id="595" name="" descr=""/>
          <p:cNvPicPr/>
          <p:nvPr/>
        </p:nvPicPr>
        <p:blipFill>
          <a:blip r:embed="rId2"/>
          <a:stretch/>
        </p:blipFill>
        <p:spPr>
          <a:xfrm>
            <a:off x="6791400" y="4457160"/>
            <a:ext cx="1980720" cy="1618920"/>
          </a:xfrm>
          <a:prstGeom prst="rect">
            <a:avLst/>
          </a:prstGeom>
          <a:ln>
            <a:noFill/>
          </a:ln>
        </p:spPr>
      </p:pic>
      <p:pic>
        <p:nvPicPr>
          <p:cNvPr id="596" name="" descr=""/>
          <p:cNvPicPr/>
          <p:nvPr/>
        </p:nvPicPr>
        <p:blipFill>
          <a:blip r:embed="rId3"/>
          <a:stretch/>
        </p:blipFill>
        <p:spPr>
          <a:xfrm>
            <a:off x="605880" y="1018440"/>
            <a:ext cx="2532960" cy="1828800"/>
          </a:xfrm>
          <a:prstGeom prst="rect">
            <a:avLst/>
          </a:prstGeom>
          <a:ln>
            <a:noFill/>
          </a:ln>
        </p:spPr>
      </p:pic>
      <p:pic>
        <p:nvPicPr>
          <p:cNvPr id="597" name="" descr=""/>
          <p:cNvPicPr/>
          <p:nvPr/>
        </p:nvPicPr>
        <p:blipFill>
          <a:blip r:embed="rId4"/>
          <a:stretch/>
        </p:blipFill>
        <p:spPr>
          <a:xfrm>
            <a:off x="3093480" y="3074040"/>
            <a:ext cx="3044880" cy="1910520"/>
          </a:xfrm>
          <a:prstGeom prst="rect">
            <a:avLst/>
          </a:prstGeom>
          <a:ln>
            <a:noFill/>
          </a:ln>
        </p:spPr>
      </p:pic>
      <p:sp>
        <p:nvSpPr>
          <p:cNvPr id="598" name="TextShape 2"/>
          <p:cNvSpPr txBox="1"/>
          <p:nvPr/>
        </p:nvSpPr>
        <p:spPr>
          <a:xfrm>
            <a:off x="3627000" y="3229200"/>
            <a:ext cx="1169640" cy="818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5"/>
              </a:rPr>
              <a:t>arXiv:1801.09131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7" dur="indefinite" restart="never" nodeType="tmRoot">
          <p:childTnLst>
            <p:seq>
              <p:cTn id="18" nodeType="mainSeq">
                <p:childTnLst>
                  <p:par>
                    <p:cTn id="19" fill="freeze">
                      <p:stCondLst>
                        <p:cond delay="indefinite"/>
                      </p:stCondLst>
                      <p:childTnLst>
                        <p:par>
                          <p:cTn id="20" fill="freeze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freeze">
                      <p:stCondLst>
                        <p:cond delay="indefinite"/>
                      </p:stCondLst>
                      <p:childTnLst>
                        <p:par>
                          <p:cTn id="26" fill="freeze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TextShape 1"/>
          <p:cNvSpPr txBox="1"/>
          <p:nvPr/>
        </p:nvSpPr>
        <p:spPr>
          <a:xfrm>
            <a:off x="504000" y="85320"/>
            <a:ext cx="9071640" cy="719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 should we measure?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00" name="" descr=""/>
          <p:cNvPicPr/>
          <p:nvPr/>
        </p:nvPicPr>
        <p:blipFill>
          <a:blip r:embed="rId1"/>
          <a:stretch/>
        </p:blipFill>
        <p:spPr>
          <a:xfrm>
            <a:off x="8364960" y="2792160"/>
            <a:ext cx="1800000" cy="1933200"/>
          </a:xfrm>
          <a:prstGeom prst="rect">
            <a:avLst/>
          </a:prstGeom>
          <a:ln>
            <a:noFill/>
          </a:ln>
        </p:spPr>
      </p:pic>
      <p:pic>
        <p:nvPicPr>
          <p:cNvPr id="601" name="" descr=""/>
          <p:cNvPicPr/>
          <p:nvPr/>
        </p:nvPicPr>
        <p:blipFill>
          <a:blip r:embed="rId2"/>
          <a:stretch/>
        </p:blipFill>
        <p:spPr>
          <a:xfrm>
            <a:off x="6768360" y="1670760"/>
            <a:ext cx="1999800" cy="1590480"/>
          </a:xfrm>
          <a:prstGeom prst="rect">
            <a:avLst/>
          </a:prstGeom>
          <a:ln>
            <a:noFill/>
          </a:ln>
        </p:spPr>
      </p:pic>
      <p:pic>
        <p:nvPicPr>
          <p:cNvPr id="602" name="" descr=""/>
          <p:cNvPicPr/>
          <p:nvPr/>
        </p:nvPicPr>
        <p:blipFill>
          <a:blip r:embed="rId3"/>
          <a:stretch/>
        </p:blipFill>
        <p:spPr>
          <a:xfrm>
            <a:off x="6791400" y="4457160"/>
            <a:ext cx="1980720" cy="1618920"/>
          </a:xfrm>
          <a:prstGeom prst="rect">
            <a:avLst/>
          </a:prstGeom>
          <a:ln>
            <a:noFill/>
          </a:ln>
        </p:spPr>
      </p:pic>
      <p:pic>
        <p:nvPicPr>
          <p:cNvPr id="603" name="" descr=""/>
          <p:cNvPicPr/>
          <p:nvPr/>
        </p:nvPicPr>
        <p:blipFill>
          <a:blip r:embed="rId4"/>
          <a:stretch/>
        </p:blipFill>
        <p:spPr>
          <a:xfrm>
            <a:off x="605880" y="1018440"/>
            <a:ext cx="2532960" cy="1828800"/>
          </a:xfrm>
          <a:prstGeom prst="rect">
            <a:avLst/>
          </a:prstGeom>
          <a:ln>
            <a:noFill/>
          </a:ln>
        </p:spPr>
      </p:pic>
      <p:pic>
        <p:nvPicPr>
          <p:cNvPr id="604" name="" descr=""/>
          <p:cNvPicPr/>
          <p:nvPr/>
        </p:nvPicPr>
        <p:blipFill>
          <a:blip r:embed="rId5"/>
          <a:stretch/>
        </p:blipFill>
        <p:spPr>
          <a:xfrm>
            <a:off x="585720" y="5040360"/>
            <a:ext cx="2386440" cy="1828800"/>
          </a:xfrm>
          <a:prstGeom prst="rect">
            <a:avLst/>
          </a:prstGeom>
          <a:ln>
            <a:noFill/>
          </a:ln>
        </p:spPr>
      </p:pic>
      <p:pic>
        <p:nvPicPr>
          <p:cNvPr id="605" name="" descr=""/>
          <p:cNvPicPr/>
          <p:nvPr/>
        </p:nvPicPr>
        <p:blipFill>
          <a:blip r:embed="rId6"/>
          <a:stretch/>
        </p:blipFill>
        <p:spPr>
          <a:xfrm>
            <a:off x="3093480" y="3074040"/>
            <a:ext cx="3044880" cy="1910520"/>
          </a:xfrm>
          <a:prstGeom prst="rect">
            <a:avLst/>
          </a:prstGeom>
          <a:ln>
            <a:noFill/>
          </a:ln>
        </p:spPr>
      </p:pic>
      <p:sp>
        <p:nvSpPr>
          <p:cNvPr id="606" name="TextShape 2"/>
          <p:cNvSpPr txBox="1"/>
          <p:nvPr/>
        </p:nvSpPr>
        <p:spPr>
          <a:xfrm>
            <a:off x="3627000" y="3229200"/>
            <a:ext cx="1169640" cy="818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7"/>
              </a:rPr>
              <a:t>arXiv:1801.09131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9" dur="indefinite" restart="never" nodeType="tmRoot">
          <p:childTnLst>
            <p:seq>
              <p:cTn id="30" nodeType="mainSeq">
                <p:childTnLst>
                  <p:par>
                    <p:cTn id="31" fill="freeze">
                      <p:stCondLst>
                        <p:cond delay="indefinite"/>
                      </p:stCondLst>
                      <p:childTnLst>
                        <p:par>
                          <p:cTn id="32" fill="freeze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freeze">
                      <p:stCondLst>
                        <p:cond delay="indefinite"/>
                      </p:stCondLst>
                      <p:childTnLst>
                        <p:par>
                          <p:cTn id="38" fill="freeze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freeze">
                      <p:stCondLst>
                        <p:cond delay="indefinite"/>
                      </p:stCondLst>
                      <p:childTnLst>
                        <p:par>
                          <p:cTn id="42" fill="freeze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" descr=""/>
          <p:cNvPicPr/>
          <p:nvPr/>
        </p:nvPicPr>
        <p:blipFill>
          <a:blip r:embed="rId1"/>
          <a:stretch/>
        </p:blipFill>
        <p:spPr>
          <a:xfrm>
            <a:off x="466560" y="1207800"/>
            <a:ext cx="3718800" cy="4952880"/>
          </a:xfrm>
          <a:prstGeom prst="rect">
            <a:avLst/>
          </a:prstGeom>
          <a:ln>
            <a:noFill/>
          </a:ln>
        </p:spPr>
      </p:pic>
      <p:pic>
        <p:nvPicPr>
          <p:cNvPr id="505" name="" descr=""/>
          <p:cNvPicPr/>
          <p:nvPr/>
        </p:nvPicPr>
        <p:blipFill>
          <a:blip r:embed="rId2"/>
          <a:stretch/>
        </p:blipFill>
        <p:spPr>
          <a:xfrm rot="405000">
            <a:off x="7216560" y="2239560"/>
            <a:ext cx="1359000" cy="1504800"/>
          </a:xfrm>
          <a:prstGeom prst="rect">
            <a:avLst/>
          </a:prstGeom>
          <a:ln>
            <a:noFill/>
          </a:ln>
        </p:spPr>
      </p:pic>
      <p:pic>
        <p:nvPicPr>
          <p:cNvPr id="506" name="" descr=""/>
          <p:cNvPicPr/>
          <p:nvPr/>
        </p:nvPicPr>
        <p:blipFill>
          <a:blip r:embed="rId3"/>
          <a:stretch/>
        </p:blipFill>
        <p:spPr>
          <a:xfrm>
            <a:off x="1970280" y="954360"/>
            <a:ext cx="7484760" cy="5646960"/>
          </a:xfrm>
          <a:prstGeom prst="rect">
            <a:avLst/>
          </a:prstGeom>
          <a:ln>
            <a:noFill/>
          </a:ln>
        </p:spPr>
      </p:pic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TextShape 1"/>
          <p:cNvSpPr txBox="1"/>
          <p:nvPr/>
        </p:nvSpPr>
        <p:spPr>
          <a:xfrm>
            <a:off x="504000" y="85320"/>
            <a:ext cx="9071640" cy="719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 should we measure?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08" name="" descr=""/>
          <p:cNvPicPr/>
          <p:nvPr/>
        </p:nvPicPr>
        <p:blipFill>
          <a:blip r:embed="rId1"/>
          <a:stretch/>
        </p:blipFill>
        <p:spPr>
          <a:xfrm>
            <a:off x="8364960" y="2792160"/>
            <a:ext cx="1800000" cy="1933200"/>
          </a:xfrm>
          <a:prstGeom prst="rect">
            <a:avLst/>
          </a:prstGeom>
          <a:ln>
            <a:noFill/>
          </a:ln>
        </p:spPr>
      </p:pic>
      <p:pic>
        <p:nvPicPr>
          <p:cNvPr id="609" name="" descr=""/>
          <p:cNvPicPr/>
          <p:nvPr/>
        </p:nvPicPr>
        <p:blipFill>
          <a:blip r:embed="rId2"/>
          <a:stretch/>
        </p:blipFill>
        <p:spPr>
          <a:xfrm>
            <a:off x="8263800" y="4263840"/>
            <a:ext cx="1866600" cy="1809360"/>
          </a:xfrm>
          <a:prstGeom prst="rect">
            <a:avLst/>
          </a:prstGeom>
          <a:ln>
            <a:noFill/>
          </a:ln>
        </p:spPr>
      </p:pic>
      <p:pic>
        <p:nvPicPr>
          <p:cNvPr id="610" name="" descr=""/>
          <p:cNvPicPr/>
          <p:nvPr/>
        </p:nvPicPr>
        <p:blipFill>
          <a:blip r:embed="rId3"/>
          <a:stretch/>
        </p:blipFill>
        <p:spPr>
          <a:xfrm>
            <a:off x="6768360" y="1670760"/>
            <a:ext cx="1999800" cy="1590480"/>
          </a:xfrm>
          <a:prstGeom prst="rect">
            <a:avLst/>
          </a:prstGeom>
          <a:ln>
            <a:noFill/>
          </a:ln>
        </p:spPr>
      </p:pic>
      <p:pic>
        <p:nvPicPr>
          <p:cNvPr id="611" name="" descr=""/>
          <p:cNvPicPr/>
          <p:nvPr/>
        </p:nvPicPr>
        <p:blipFill>
          <a:blip r:embed="rId4"/>
          <a:stretch/>
        </p:blipFill>
        <p:spPr>
          <a:xfrm>
            <a:off x="6791400" y="4457160"/>
            <a:ext cx="1980720" cy="1618920"/>
          </a:xfrm>
          <a:prstGeom prst="rect">
            <a:avLst/>
          </a:prstGeom>
          <a:ln>
            <a:noFill/>
          </a:ln>
        </p:spPr>
      </p:pic>
      <p:pic>
        <p:nvPicPr>
          <p:cNvPr id="612" name="" descr=""/>
          <p:cNvPicPr/>
          <p:nvPr/>
        </p:nvPicPr>
        <p:blipFill>
          <a:blip r:embed="rId5"/>
          <a:stretch/>
        </p:blipFill>
        <p:spPr>
          <a:xfrm>
            <a:off x="605880" y="1018440"/>
            <a:ext cx="2532960" cy="1828800"/>
          </a:xfrm>
          <a:prstGeom prst="rect">
            <a:avLst/>
          </a:prstGeom>
          <a:ln>
            <a:noFill/>
          </a:ln>
        </p:spPr>
      </p:pic>
      <p:pic>
        <p:nvPicPr>
          <p:cNvPr id="613" name="" descr=""/>
          <p:cNvPicPr/>
          <p:nvPr/>
        </p:nvPicPr>
        <p:blipFill>
          <a:blip r:embed="rId6"/>
          <a:stretch/>
        </p:blipFill>
        <p:spPr>
          <a:xfrm>
            <a:off x="3320280" y="1067040"/>
            <a:ext cx="2350080" cy="1828800"/>
          </a:xfrm>
          <a:prstGeom prst="rect">
            <a:avLst/>
          </a:prstGeom>
          <a:ln>
            <a:noFill/>
          </a:ln>
        </p:spPr>
      </p:pic>
      <p:pic>
        <p:nvPicPr>
          <p:cNvPr id="614" name="" descr=""/>
          <p:cNvPicPr/>
          <p:nvPr/>
        </p:nvPicPr>
        <p:blipFill>
          <a:blip r:embed="rId7"/>
          <a:stretch/>
        </p:blipFill>
        <p:spPr>
          <a:xfrm>
            <a:off x="585720" y="5040360"/>
            <a:ext cx="2386440" cy="1828800"/>
          </a:xfrm>
          <a:prstGeom prst="rect">
            <a:avLst/>
          </a:prstGeom>
          <a:ln>
            <a:noFill/>
          </a:ln>
        </p:spPr>
      </p:pic>
      <p:pic>
        <p:nvPicPr>
          <p:cNvPr id="615" name="" descr=""/>
          <p:cNvPicPr/>
          <p:nvPr/>
        </p:nvPicPr>
        <p:blipFill>
          <a:blip r:embed="rId8"/>
          <a:stretch/>
        </p:blipFill>
        <p:spPr>
          <a:xfrm>
            <a:off x="3093480" y="3074040"/>
            <a:ext cx="3044880" cy="1910520"/>
          </a:xfrm>
          <a:prstGeom prst="rect">
            <a:avLst/>
          </a:prstGeom>
          <a:ln>
            <a:noFill/>
          </a:ln>
        </p:spPr>
      </p:pic>
      <p:sp>
        <p:nvSpPr>
          <p:cNvPr id="616" name="TextShape 2"/>
          <p:cNvSpPr txBox="1"/>
          <p:nvPr/>
        </p:nvSpPr>
        <p:spPr>
          <a:xfrm>
            <a:off x="3627000" y="3229200"/>
            <a:ext cx="1169640" cy="818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9"/>
              </a:rPr>
              <a:t>arXiv:1801.09131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7" dur="indefinite" restart="never" nodeType="tmRoot">
          <p:childTnLst>
            <p:seq>
              <p:cTn id="48" nodeType="mainSeq">
                <p:childTnLst>
                  <p:par>
                    <p:cTn id="49" fill="freeze">
                      <p:stCondLst>
                        <p:cond delay="indefinite"/>
                      </p:stCondLst>
                      <p:childTnLst>
                        <p:par>
                          <p:cTn id="50" fill="freeze">
                            <p:stCondLst>
                              <p:cond delay="0"/>
                            </p:stCondLst>
                            <p:childTnLst>
                              <p:par>
                                <p:cTn id="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freeze">
                      <p:stCondLst>
                        <p:cond delay="indefinite"/>
                      </p:stCondLst>
                      <p:childTnLst>
                        <p:par>
                          <p:cTn id="56" fill="freeze">
                            <p:stCondLst>
                              <p:cond delay="0"/>
                            </p:stCondLst>
                            <p:childTnLst>
                              <p:par>
                                <p:cTn id="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freeze">
                      <p:stCondLst>
                        <p:cond delay="indefinite"/>
                      </p:stCondLst>
                      <p:childTnLst>
                        <p:par>
                          <p:cTn id="60" fill="freeze">
                            <p:stCondLst>
                              <p:cond delay="0"/>
                            </p:stCondLst>
                            <p:childTnLst>
                              <p:par>
                                <p:cTn id="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freeze">
                      <p:stCondLst>
                        <p:cond delay="indefinite"/>
                      </p:stCondLst>
                      <p:childTnLst>
                        <p:par>
                          <p:cTn id="66" fill="freeze">
                            <p:stCondLst>
                              <p:cond delay="0"/>
                            </p:stCondLst>
                            <p:childTnLst>
                              <p:par>
                                <p:cTn id="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TextShape 1"/>
          <p:cNvSpPr txBox="1"/>
          <p:nvPr/>
        </p:nvSpPr>
        <p:spPr>
          <a:xfrm>
            <a:off x="504000" y="85320"/>
            <a:ext cx="9071640" cy="719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 should we measure?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18" name="" descr=""/>
          <p:cNvPicPr/>
          <p:nvPr/>
        </p:nvPicPr>
        <p:blipFill>
          <a:blip r:embed="rId1"/>
          <a:stretch/>
        </p:blipFill>
        <p:spPr>
          <a:xfrm>
            <a:off x="8364960" y="2792160"/>
            <a:ext cx="1800000" cy="1933200"/>
          </a:xfrm>
          <a:prstGeom prst="rect">
            <a:avLst/>
          </a:prstGeom>
          <a:ln>
            <a:noFill/>
          </a:ln>
        </p:spPr>
      </p:pic>
      <p:pic>
        <p:nvPicPr>
          <p:cNvPr id="619" name="" descr=""/>
          <p:cNvPicPr/>
          <p:nvPr/>
        </p:nvPicPr>
        <p:blipFill>
          <a:blip r:embed="rId2"/>
          <a:stretch/>
        </p:blipFill>
        <p:spPr>
          <a:xfrm>
            <a:off x="8263800" y="4263840"/>
            <a:ext cx="1866600" cy="1809360"/>
          </a:xfrm>
          <a:prstGeom prst="rect">
            <a:avLst/>
          </a:prstGeom>
          <a:ln>
            <a:noFill/>
          </a:ln>
        </p:spPr>
      </p:pic>
      <p:pic>
        <p:nvPicPr>
          <p:cNvPr id="620" name="" descr=""/>
          <p:cNvPicPr/>
          <p:nvPr/>
        </p:nvPicPr>
        <p:blipFill>
          <a:blip r:embed="rId3"/>
          <a:stretch/>
        </p:blipFill>
        <p:spPr>
          <a:xfrm>
            <a:off x="8340480" y="1652400"/>
            <a:ext cx="1780920" cy="1695240"/>
          </a:xfrm>
          <a:prstGeom prst="rect">
            <a:avLst/>
          </a:prstGeom>
          <a:ln>
            <a:noFill/>
          </a:ln>
        </p:spPr>
      </p:pic>
      <p:pic>
        <p:nvPicPr>
          <p:cNvPr id="621" name="" descr=""/>
          <p:cNvPicPr/>
          <p:nvPr/>
        </p:nvPicPr>
        <p:blipFill>
          <a:blip r:embed="rId4"/>
          <a:stretch/>
        </p:blipFill>
        <p:spPr>
          <a:xfrm>
            <a:off x="6768360" y="1670760"/>
            <a:ext cx="1999800" cy="1590480"/>
          </a:xfrm>
          <a:prstGeom prst="rect">
            <a:avLst/>
          </a:prstGeom>
          <a:ln>
            <a:noFill/>
          </a:ln>
        </p:spPr>
      </p:pic>
      <p:pic>
        <p:nvPicPr>
          <p:cNvPr id="622" name="" descr=""/>
          <p:cNvPicPr/>
          <p:nvPr/>
        </p:nvPicPr>
        <p:blipFill>
          <a:blip r:embed="rId5"/>
          <a:stretch/>
        </p:blipFill>
        <p:spPr>
          <a:xfrm>
            <a:off x="6791400" y="4457160"/>
            <a:ext cx="1980720" cy="1618920"/>
          </a:xfrm>
          <a:prstGeom prst="rect">
            <a:avLst/>
          </a:prstGeom>
          <a:ln>
            <a:noFill/>
          </a:ln>
        </p:spPr>
      </p:pic>
      <p:pic>
        <p:nvPicPr>
          <p:cNvPr id="623" name="" descr=""/>
          <p:cNvPicPr/>
          <p:nvPr/>
        </p:nvPicPr>
        <p:blipFill>
          <a:blip r:embed="rId6"/>
          <a:stretch/>
        </p:blipFill>
        <p:spPr>
          <a:xfrm>
            <a:off x="605880" y="1018440"/>
            <a:ext cx="2532960" cy="1828800"/>
          </a:xfrm>
          <a:prstGeom prst="rect">
            <a:avLst/>
          </a:prstGeom>
          <a:ln>
            <a:noFill/>
          </a:ln>
        </p:spPr>
      </p:pic>
      <p:pic>
        <p:nvPicPr>
          <p:cNvPr id="624" name="" descr=""/>
          <p:cNvPicPr/>
          <p:nvPr/>
        </p:nvPicPr>
        <p:blipFill>
          <a:blip r:embed="rId7"/>
          <a:stretch/>
        </p:blipFill>
        <p:spPr>
          <a:xfrm>
            <a:off x="3320280" y="1067040"/>
            <a:ext cx="2350080" cy="1828800"/>
          </a:xfrm>
          <a:prstGeom prst="rect">
            <a:avLst/>
          </a:prstGeom>
          <a:ln>
            <a:noFill/>
          </a:ln>
        </p:spPr>
      </p:pic>
      <p:pic>
        <p:nvPicPr>
          <p:cNvPr id="625" name="" descr=""/>
          <p:cNvPicPr/>
          <p:nvPr/>
        </p:nvPicPr>
        <p:blipFill>
          <a:blip r:embed="rId8"/>
          <a:stretch/>
        </p:blipFill>
        <p:spPr>
          <a:xfrm>
            <a:off x="156240" y="3096360"/>
            <a:ext cx="2871360" cy="1828800"/>
          </a:xfrm>
          <a:prstGeom prst="rect">
            <a:avLst/>
          </a:prstGeom>
          <a:ln>
            <a:noFill/>
          </a:ln>
        </p:spPr>
      </p:pic>
      <p:pic>
        <p:nvPicPr>
          <p:cNvPr id="626" name="" descr=""/>
          <p:cNvPicPr/>
          <p:nvPr/>
        </p:nvPicPr>
        <p:blipFill>
          <a:blip r:embed="rId9"/>
          <a:stretch/>
        </p:blipFill>
        <p:spPr>
          <a:xfrm>
            <a:off x="585720" y="5040360"/>
            <a:ext cx="2386440" cy="1828800"/>
          </a:xfrm>
          <a:prstGeom prst="rect">
            <a:avLst/>
          </a:prstGeom>
          <a:ln>
            <a:noFill/>
          </a:ln>
        </p:spPr>
      </p:pic>
      <p:pic>
        <p:nvPicPr>
          <p:cNvPr id="627" name="" descr=""/>
          <p:cNvPicPr/>
          <p:nvPr/>
        </p:nvPicPr>
        <p:blipFill>
          <a:blip r:embed="rId10"/>
          <a:stretch/>
        </p:blipFill>
        <p:spPr>
          <a:xfrm>
            <a:off x="3093480" y="3074040"/>
            <a:ext cx="3044880" cy="1910520"/>
          </a:xfrm>
          <a:prstGeom prst="rect">
            <a:avLst/>
          </a:prstGeom>
          <a:ln>
            <a:noFill/>
          </a:ln>
        </p:spPr>
      </p:pic>
      <p:sp>
        <p:nvSpPr>
          <p:cNvPr id="628" name="TextShape 2"/>
          <p:cNvSpPr txBox="1"/>
          <p:nvPr/>
        </p:nvSpPr>
        <p:spPr>
          <a:xfrm>
            <a:off x="3627000" y="3229200"/>
            <a:ext cx="1169640" cy="818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11"/>
              </a:rPr>
              <a:t>arXiv:1801.09131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71" dur="indefinite" restart="never" nodeType="tmRoot">
          <p:childTnLst>
            <p:seq>
              <p:cTn id="72" nodeType="mainSeq">
                <p:childTnLst>
                  <p:par>
                    <p:cTn id="73" fill="freeze">
                      <p:stCondLst>
                        <p:cond delay="indefinite"/>
                      </p:stCondLst>
                      <p:childTnLst>
                        <p:par>
                          <p:cTn id="74" fill="freeze">
                            <p:stCondLst>
                              <p:cond delay="0"/>
                            </p:stCondLst>
                            <p:childTnLst>
                              <p:par>
                                <p:cTn id="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freeze">
                      <p:stCondLst>
                        <p:cond delay="indefinite"/>
                      </p:stCondLst>
                      <p:childTnLst>
                        <p:par>
                          <p:cTn id="80" fill="freeze">
                            <p:stCondLst>
                              <p:cond delay="0"/>
                            </p:stCondLst>
                            <p:childTnLst>
                              <p:par>
                                <p:cTn id="8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freeze">
                      <p:stCondLst>
                        <p:cond delay="indefinite"/>
                      </p:stCondLst>
                      <p:childTnLst>
                        <p:par>
                          <p:cTn id="84" fill="freeze">
                            <p:stCondLst>
                              <p:cond delay="0"/>
                            </p:stCondLst>
                            <p:childTnLst>
                              <p:par>
                                <p:cTn id="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freeze">
                      <p:stCondLst>
                        <p:cond delay="indefinite"/>
                      </p:stCondLst>
                      <p:childTnLst>
                        <p:par>
                          <p:cTn id="90" fill="freeze">
                            <p:stCondLst>
                              <p:cond delay="0"/>
                            </p:stCondLst>
                            <p:childTnLst>
                              <p:par>
                                <p:cTn id="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freeze">
                      <p:stCondLst>
                        <p:cond delay="indefinite"/>
                      </p:stCondLst>
                      <p:childTnLst>
                        <p:par>
                          <p:cTn id="96" fill="freeze">
                            <p:stCondLst>
                              <p:cond delay="0"/>
                            </p:stCondLst>
                            <p:childTnLst>
                              <p:par>
                                <p:cTn id="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30" name="" descr=""/>
          <p:cNvPicPr/>
          <p:nvPr/>
        </p:nvPicPr>
        <p:blipFill>
          <a:blip r:embed="rId1"/>
          <a:stretch/>
        </p:blipFill>
        <p:spPr>
          <a:xfrm>
            <a:off x="-1043280" y="-29160"/>
            <a:ext cx="11658600" cy="7772400"/>
          </a:xfrm>
          <a:prstGeom prst="rect">
            <a:avLst/>
          </a:prstGeom>
          <a:ln>
            <a:noFill/>
          </a:ln>
        </p:spPr>
      </p:pic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" name="" descr=""/>
          <p:cNvPicPr/>
          <p:nvPr/>
        </p:nvPicPr>
        <p:blipFill>
          <a:blip r:embed="rId1"/>
          <a:stretch/>
        </p:blipFill>
        <p:spPr>
          <a:xfrm>
            <a:off x="-1042920" y="-29160"/>
            <a:ext cx="11658600" cy="7772400"/>
          </a:xfrm>
          <a:prstGeom prst="rect">
            <a:avLst/>
          </a:prstGeom>
          <a:ln>
            <a:noFill/>
          </a:ln>
        </p:spPr>
      </p:pic>
      <p:sp>
        <p:nvSpPr>
          <p:cNvPr id="632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3" name="TextShape 2"/>
          <p:cNvSpPr txBox="1"/>
          <p:nvPr/>
        </p:nvSpPr>
        <p:spPr>
          <a:xfrm>
            <a:off x="1017360" y="374760"/>
            <a:ext cx="7994160" cy="112248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lIns="0" rIns="0" tIns="0" bIns="0" anchor="ctr"/>
          <a:p>
            <a:pPr algn="ctr"/>
            <a:r>
              <a:rPr b="0" lang="en-US" sz="7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Bias &amp; background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4" name="TextShape 3"/>
          <p:cNvSpPr txBox="1"/>
          <p:nvPr/>
        </p:nvSpPr>
        <p:spPr>
          <a:xfrm>
            <a:off x="504720" y="1973160"/>
            <a:ext cx="8870040" cy="494964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32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Experimental background subtraction methods:</a:t>
            </a:r>
            <a:r>
              <a:rPr b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complex, make assumptions, apply biases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32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Survivor bias:</a:t>
            </a:r>
            <a:r>
              <a:rPr b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Modified jets probably look more like the medium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32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Quark/Gluon bias: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Quark jets are narrower, have fewer tracks, fragment harder [Z Phys C 68, 179-201 (1995), Z Phys C 70, 179-196 (1996), ]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Gluon jets reconstructed with k</a:t>
            </a:r>
            <a:r>
              <a:rPr b="1" lang="en-US" sz="3200" spc="-1" strike="noStrike" baseline="-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</a:t>
            </a:r>
            <a:r>
              <a:rPr b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algorithm have more particles than jets reconstructed with anti-k</a:t>
            </a:r>
            <a:r>
              <a:rPr b="1" lang="en-US" sz="3200" spc="-1" strike="noStrike" baseline="-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</a:t>
            </a:r>
            <a:r>
              <a:rPr b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algorithm [Phys. Rev. D 45, 1448 (1992)]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Gluon jets fragment into more baryons [EPJC 8, 241-254, 1998]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32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Fragmentation bias:</a:t>
            </a:r>
            <a:r>
              <a:rPr b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 Experimental measurements explicitly select jets with hard fragments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36" name="" descr=""/>
          <p:cNvPicPr/>
          <p:nvPr/>
        </p:nvPicPr>
        <p:blipFill>
          <a:blip r:embed="rId1"/>
          <a:stretch/>
        </p:blipFill>
        <p:spPr>
          <a:xfrm>
            <a:off x="-234720" y="-54360"/>
            <a:ext cx="10360080" cy="7772400"/>
          </a:xfrm>
          <a:prstGeom prst="rect">
            <a:avLst/>
          </a:prstGeom>
          <a:ln>
            <a:noFill/>
          </a:ln>
        </p:spPr>
      </p:pic>
      <p:sp>
        <p:nvSpPr>
          <p:cNvPr id="637" name="TextShape 2"/>
          <p:cNvSpPr txBox="1"/>
          <p:nvPr/>
        </p:nvSpPr>
        <p:spPr>
          <a:xfrm>
            <a:off x="670680" y="7327440"/>
            <a:ext cx="359136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http://www.theinvisiblegorilla.com/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8" name="TextShape 3"/>
          <p:cNvSpPr txBox="1"/>
          <p:nvPr/>
        </p:nvSpPr>
        <p:spPr>
          <a:xfrm>
            <a:off x="2491920" y="280080"/>
            <a:ext cx="5621760" cy="730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45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invisible gorilla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" descr=""/>
          <p:cNvPicPr/>
          <p:nvPr/>
        </p:nvPicPr>
        <p:blipFill>
          <a:blip r:embed="rId1"/>
          <a:stretch/>
        </p:blipFill>
        <p:spPr>
          <a:xfrm>
            <a:off x="74160" y="828360"/>
            <a:ext cx="9969840" cy="3106440"/>
          </a:xfrm>
          <a:prstGeom prst="rect">
            <a:avLst/>
          </a:prstGeom>
          <a:ln>
            <a:noFill/>
          </a:ln>
        </p:spPr>
      </p:pic>
      <p:sp>
        <p:nvSpPr>
          <p:cNvPr id="640" name="TextShape 1"/>
          <p:cNvSpPr txBox="1"/>
          <p:nvPr/>
        </p:nvSpPr>
        <p:spPr>
          <a:xfrm>
            <a:off x="503640" y="114480"/>
            <a:ext cx="907128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Jet mass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41" name="" descr=""/>
          <p:cNvPicPr/>
          <p:nvPr/>
        </p:nvPicPr>
        <p:blipFill>
          <a:blip r:embed="rId2"/>
          <a:stretch/>
        </p:blipFill>
        <p:spPr>
          <a:xfrm>
            <a:off x="1737720" y="4082760"/>
            <a:ext cx="2381760" cy="646920"/>
          </a:xfrm>
          <a:prstGeom prst="rect">
            <a:avLst/>
          </a:prstGeom>
          <a:ln>
            <a:noFill/>
          </a:ln>
        </p:spPr>
      </p:pic>
      <p:pic>
        <p:nvPicPr>
          <p:cNvPr id="642" name="" descr=""/>
          <p:cNvPicPr/>
          <p:nvPr/>
        </p:nvPicPr>
        <p:blipFill>
          <a:blip r:embed="rId3"/>
          <a:stretch/>
        </p:blipFill>
        <p:spPr>
          <a:xfrm>
            <a:off x="7135200" y="4034160"/>
            <a:ext cx="2016000" cy="800640"/>
          </a:xfrm>
          <a:prstGeom prst="rect">
            <a:avLst/>
          </a:prstGeom>
          <a:ln>
            <a:noFill/>
          </a:ln>
        </p:spPr>
      </p:pic>
      <p:pic>
        <p:nvPicPr>
          <p:cNvPr id="643" name="" descr=""/>
          <p:cNvPicPr/>
          <p:nvPr/>
        </p:nvPicPr>
        <p:blipFill>
          <a:blip r:embed="rId4"/>
          <a:stretch/>
        </p:blipFill>
        <p:spPr>
          <a:xfrm>
            <a:off x="4945680" y="4016880"/>
            <a:ext cx="1973880" cy="847800"/>
          </a:xfrm>
          <a:prstGeom prst="rect">
            <a:avLst/>
          </a:prstGeom>
          <a:ln>
            <a:noFill/>
          </a:ln>
        </p:spPr>
      </p:pic>
      <p:sp>
        <p:nvSpPr>
          <p:cNvPr id="644" name="TextShape 2"/>
          <p:cNvSpPr txBox="1"/>
          <p:nvPr/>
        </p:nvSpPr>
        <p:spPr>
          <a:xfrm>
            <a:off x="503640" y="5301720"/>
            <a:ext cx="9576360" cy="1681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Quenching models (</a:t>
            </a:r>
            <a:r>
              <a:rPr b="0" lang="en-US" sz="2600" spc="-1" strike="noStrike">
                <a:solidFill>
                  <a:srgbClr val="ff420e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JEWEL</a:t>
            </a:r>
            <a:r>
              <a:rPr b="0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</a:t>
            </a:r>
            <a:r>
              <a:rPr b="0" lang="en-US" sz="2600" spc="-1" strike="noStrike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Q-PYTHIA</a:t>
            </a:r>
            <a:r>
              <a:rPr b="0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) show a larger mass than pp-like </a:t>
            </a:r>
            <a:r>
              <a:rPr b="0" lang="en-US" sz="2600" spc="-1" strike="noStrike">
                <a:solidFill>
                  <a:srgbClr val="2300dc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PYTHIA</a:t>
            </a:r>
            <a:r>
              <a:rPr b="0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jets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Pb-Pb measurement can discriminate among these predictions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5" name="TextShape 3"/>
          <p:cNvSpPr txBox="1"/>
          <p:nvPr/>
        </p:nvSpPr>
        <p:spPr>
          <a:xfrm>
            <a:off x="4204440" y="936360"/>
            <a:ext cx="2286720" cy="1160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5"/>
              </a:rPr>
              <a:t>arXiv:1702.00804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TextShape 1"/>
          <p:cNvSpPr txBox="1"/>
          <p:nvPr/>
        </p:nvSpPr>
        <p:spPr>
          <a:xfrm>
            <a:off x="504000" y="301320"/>
            <a:ext cx="9071640" cy="923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Splitting function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47" name="" descr=""/>
          <p:cNvPicPr/>
          <p:nvPr/>
        </p:nvPicPr>
        <p:blipFill>
          <a:blip r:embed="rId1"/>
          <a:stretch/>
        </p:blipFill>
        <p:spPr>
          <a:xfrm>
            <a:off x="781560" y="1249920"/>
            <a:ext cx="8549640" cy="5486400"/>
          </a:xfrm>
          <a:prstGeom prst="rect">
            <a:avLst/>
          </a:prstGeom>
          <a:ln>
            <a:noFill/>
          </a:ln>
        </p:spPr>
      </p:pic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TextShape 1"/>
          <p:cNvSpPr txBox="1"/>
          <p:nvPr/>
        </p:nvSpPr>
        <p:spPr>
          <a:xfrm>
            <a:off x="503640" y="85320"/>
            <a:ext cx="2609280" cy="886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Girth g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649" name="Formula 2"/>
              <p:cNvSpPr txBox="1"/>
              <p:nvPr/>
            </p:nvSpPr>
            <p:spPr>
              <a:xfrm>
                <a:off x="645120" y="3554280"/>
                <a:ext cx="2095200" cy="11185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g</m:t>
                    </m:r>
                    <m:r>
                      <m:t xml:space="preserve">=</m:t>
                    </m:r>
                    <m:nary>
                      <m:naryPr>
                        <m:chr m:val="∑"/>
                        <m:supHide m:val="1"/>
                      </m:naryPr>
                      <m:sub>
                        <m:r>
                          <m:t xml:space="preserve">i</m:t>
                        </m:r>
                        <m:r>
                          <m:t xml:space="preserve">∈</m:t>
                        </m:r>
                        <m:r>
                          <m:t xml:space="preserve">jet</m:t>
                        </m:r>
                      </m:sub>
                      <m:sup/>
                      <m:e>
                        <m:f>
                          <m:num>
                            <m:sSubSup>
                              <m:e>
                                <m:r>
                                  <m:t xml:space="preserve">p</m:t>
                                </m:r>
                              </m:e>
                              <m:sub>
                                <m:r>
                                  <m:t xml:space="preserve">T</m:t>
                                </m:r>
                              </m:sub>
                              <m:sup>
                                <m:r>
                                  <m:t xml:space="preserve">i</m:t>
                                </m:r>
                              </m:sup>
                            </m:sSubSup>
                          </m:num>
                          <m:den>
                            <m:sSubSup>
                              <m:e>
                                <m:r>
                                  <m:t xml:space="preserve">p</m:t>
                                </m:r>
                              </m:e>
                              <m:sub>
                                <m:r>
                                  <m:t xml:space="preserve">T</m:t>
                                </m:r>
                              </m:sub>
                              <m:sup>
                                <m:r>
                                  <m:t xml:space="preserve">jet</m:t>
                                </m:r>
                              </m:sup>
                            </m:sSubSup>
                          </m:den>
                        </m:f>
                        <m:sSub>
                          <m:e>
                            <m:r>
                              <m:t xml:space="preserve">r</m:t>
                            </m:r>
                          </m:e>
                          <m:sub>
                            <m:r>
                              <m:t xml:space="preserve">i</m:t>
                            </m:r>
                          </m:sub>
                        </m:sSub>
                      </m:e>
                    </m:nary>
                  </m:oMath>
                </a14:m>
              </a:p>
            </p:txBody>
          </p:sp>
        </mc:Choice>
        <mc:Fallback/>
      </mc:AlternateContent>
      <p:pic>
        <p:nvPicPr>
          <p:cNvPr id="650" name="" descr=""/>
          <p:cNvPicPr/>
          <p:nvPr/>
        </p:nvPicPr>
        <p:blipFill>
          <a:blip r:embed="rId1"/>
          <a:stretch/>
        </p:blipFill>
        <p:spPr>
          <a:xfrm>
            <a:off x="6840" y="931320"/>
            <a:ext cx="3291840" cy="2569320"/>
          </a:xfrm>
          <a:prstGeom prst="rect">
            <a:avLst/>
          </a:prstGeom>
          <a:ln>
            <a:noFill/>
          </a:ln>
        </p:spPr>
      </p:pic>
      <p:pic>
        <p:nvPicPr>
          <p:cNvPr id="651" name="" descr=""/>
          <p:cNvPicPr/>
          <p:nvPr/>
        </p:nvPicPr>
        <p:blipFill>
          <a:blip r:embed="rId2"/>
          <a:stretch/>
        </p:blipFill>
        <p:spPr>
          <a:xfrm>
            <a:off x="3320640" y="1067400"/>
            <a:ext cx="3291840" cy="2560320"/>
          </a:xfrm>
          <a:prstGeom prst="rect">
            <a:avLst/>
          </a:prstGeom>
          <a:ln>
            <a:noFill/>
          </a:ln>
        </p:spPr>
      </p:pic>
      <p:pic>
        <p:nvPicPr>
          <p:cNvPr id="652" name="" descr=""/>
          <p:cNvPicPr/>
          <p:nvPr/>
        </p:nvPicPr>
        <p:blipFill>
          <a:blip r:embed="rId3"/>
          <a:stretch/>
        </p:blipFill>
        <p:spPr>
          <a:xfrm>
            <a:off x="6796800" y="1063440"/>
            <a:ext cx="3291840" cy="2523600"/>
          </a:xfrm>
          <a:prstGeom prst="rect">
            <a:avLst/>
          </a:prstGeom>
          <a:ln>
            <a:noFill/>
          </a:ln>
        </p:spPr>
      </p:pic>
      <p:sp>
        <p:nvSpPr>
          <p:cNvPr id="653" name="TextShape 3"/>
          <p:cNvSpPr txBox="1"/>
          <p:nvPr/>
        </p:nvSpPr>
        <p:spPr>
          <a:xfrm>
            <a:off x="7399080" y="193680"/>
            <a:ext cx="2175840" cy="795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LeSub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4" name="TextShape 4"/>
          <p:cNvSpPr txBox="1"/>
          <p:nvPr/>
        </p:nvSpPr>
        <p:spPr>
          <a:xfrm>
            <a:off x="3304080" y="-24480"/>
            <a:ext cx="3350880" cy="1304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Dispersion p</a:t>
            </a:r>
            <a:r>
              <a:rPr b="0" lang="en-US" sz="4000" spc="-1" strike="noStrike" baseline="-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</a:t>
            </a:r>
            <a:r>
              <a:rPr b="0" lang="en-US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655" name="Formula 5"/>
              <p:cNvSpPr txBox="1"/>
              <p:nvPr/>
            </p:nvSpPr>
            <p:spPr>
              <a:xfrm>
                <a:off x="3897000" y="3610440"/>
                <a:ext cx="1917360" cy="11142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p</m:t>
                        </m:r>
                      </m:e>
                      <m:sub>
                        <m:r>
                          <m:t xml:space="preserve">T</m:t>
                        </m:r>
                      </m:sub>
                    </m:sSub>
                    <m:r>
                      <m:t xml:space="preserve">D</m:t>
                    </m:r>
                    <m:r>
                      <m:t xml:space="preserve">=</m:t>
                    </m:r>
                    <m:f>
                      <m:num>
                        <m:rad>
                          <m:radPr>
                            <m:degHide m:val="1"/>
                          </m:radPr>
                          <m:deg/>
                          <m:e>
                            <m:nary>
                              <m:naryPr>
                                <m:chr m:val="∑"/>
                                <m:supHide m:val="1"/>
                              </m:naryPr>
                              <m:sub>
                                <m:r>
                                  <m:t xml:space="preserve">i</m:t>
                                </m:r>
                                <m:r>
                                  <m:t xml:space="preserve">∈</m:t>
                                </m:r>
                                <m:r>
                                  <m:t xml:space="preserve">jet</m:t>
                                </m:r>
                              </m:sub>
                              <m:sup/>
                              <m:e>
                                <m:sSup>
                                  <m:e>
                                    <m:d>
                                      <m:dPr>
                                        <m:begChr m:val="("/>
                                        <m:endChr m:val=")"/>
                                      </m:dPr>
                                      <m:e>
                                        <m:sSubSup>
                                          <m:e>
                                            <m:r>
                                              <m:t xml:space="preserve">p</m:t>
                                            </m:r>
                                          </m:e>
                                          <m:sub>
                                            <m:r>
                                              <m:t xml:space="preserve">T</m:t>
                                            </m:r>
                                          </m:sub>
                                          <m:sup>
                                            <m:r>
                                              <m:t xml:space="preserve">i</m:t>
                                            </m:r>
                                          </m:sup>
                                        </m:sSubSup>
                                      </m:e>
                                    </m:d>
                                  </m:e>
                                  <m:sup>
                                    <m:r>
                                      <m:t xml:space="preserve">2</m:t>
                                    </m:r>
                                  </m:sup>
                                </m:sSup>
                              </m:e>
                            </m:nary>
                          </m:e>
                        </m:rad>
                      </m:num>
                      <m:den>
                        <m:nary>
                          <m:naryPr>
                            <m:chr m:val="∑"/>
                            <m:supHide m:val="1"/>
                          </m:naryPr>
                          <m:sub>
                            <m:r>
                              <m:t xml:space="preserve">i</m:t>
                            </m:r>
                            <m:r>
                              <m:t xml:space="preserve">∈</m:t>
                            </m:r>
                            <m:r>
                              <m:t xml:space="preserve">jet</m:t>
                            </m:r>
                          </m:sub>
                          <m:sup/>
                          <m:e>
                            <m:sSubSup>
                              <m:e>
                                <m:r>
                                  <m:t xml:space="preserve">p</m:t>
                                </m:r>
                              </m:e>
                              <m:sub>
                                <m:r>
                                  <m:t xml:space="preserve">T</m:t>
                                </m:r>
                              </m:sub>
                              <m:sup>
                                <m:r>
                                  <m:t xml:space="preserve">i</m:t>
                                </m:r>
                              </m:sup>
                            </m:sSubSup>
                          </m:e>
                        </m:nary>
                      </m:den>
                    </m:f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656" name="Formula 6"/>
              <p:cNvSpPr txBox="1"/>
              <p:nvPr/>
            </p:nvSpPr>
            <p:spPr>
              <a:xfrm>
                <a:off x="6784200" y="3918960"/>
                <a:ext cx="3234240" cy="4428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LeSub</m:t>
                    </m:r>
                    <m:r>
                      <m:t xml:space="preserve">=</m:t>
                    </m:r>
                    <m:sSubSup>
                      <m:e>
                        <m:r>
                          <m:t xml:space="preserve">p</m:t>
                        </m:r>
                      </m:e>
                      <m:sub>
                        <m:r>
                          <m:t xml:space="preserve">T</m:t>
                        </m:r>
                      </m:sub>
                      <m:sup>
                        <m:r>
                          <m:t xml:space="preserve">leading</m:t>
                        </m:r>
                      </m:sup>
                    </m:sSubSup>
                    <m:r>
                      <m:t xml:space="preserve">−</m:t>
                    </m:r>
                    <m:sSubSup>
                      <m:e>
                        <m:r>
                          <m:t xml:space="preserve">p</m:t>
                        </m:r>
                      </m:e>
                      <m:sub>
                        <m:r>
                          <m:t xml:space="preserve">T</m:t>
                        </m:r>
                      </m:sub>
                      <m:sup>
                        <m:r>
                          <m:t xml:space="preserve">subleading</m:t>
                        </m:r>
                      </m:sup>
                    </m:sSubSup>
                  </m:oMath>
                </a14:m>
              </a:p>
            </p:txBody>
          </p:sp>
        </mc:Choice>
        <mc:Fallback/>
      </mc:AlternateContent>
      <p:sp>
        <p:nvSpPr>
          <p:cNvPr id="657" name="CustomShape 7"/>
          <p:cNvSpPr/>
          <p:nvPr/>
        </p:nvSpPr>
        <p:spPr>
          <a:xfrm rot="5400000">
            <a:off x="2986920" y="1640520"/>
            <a:ext cx="820440" cy="6359400"/>
          </a:xfrm>
          <a:custGeom>
            <a:avLst/>
            <a:gdLst/>
            <a:ahLst/>
            <a:rect l="0" t="0" r="r" b="b"/>
            <a:pathLst>
              <a:path w="2281" h="17667">
                <a:moveTo>
                  <a:pt x="0" y="0"/>
                </a:moveTo>
                <a:cubicBezTo>
                  <a:pt x="570" y="0"/>
                  <a:pt x="1140" y="736"/>
                  <a:pt x="1140" y="1472"/>
                </a:cubicBezTo>
                <a:lnTo>
                  <a:pt x="1140" y="7553"/>
                </a:lnTo>
                <a:cubicBezTo>
                  <a:pt x="1140" y="8289"/>
                  <a:pt x="1710" y="9025"/>
                  <a:pt x="2280" y="9025"/>
                </a:cubicBezTo>
                <a:cubicBezTo>
                  <a:pt x="1710" y="9025"/>
                  <a:pt x="1140" y="9761"/>
                  <a:pt x="1140" y="10497"/>
                </a:cubicBezTo>
                <a:lnTo>
                  <a:pt x="1140" y="16193"/>
                </a:lnTo>
                <a:cubicBezTo>
                  <a:pt x="1140" y="16929"/>
                  <a:pt x="570" y="17666"/>
                  <a:pt x="0" y="17666"/>
                </a:cubicBezTo>
              </a:path>
            </a:pathLst>
          </a:custGeom>
          <a:noFill/>
          <a:ln w="38160">
            <a:solidFill>
              <a:srgbClr val="f77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58" name="TextShape 8"/>
          <p:cNvSpPr txBox="1"/>
          <p:nvPr/>
        </p:nvSpPr>
        <p:spPr>
          <a:xfrm>
            <a:off x="7097400" y="5438160"/>
            <a:ext cx="2666160" cy="1095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b="1" lang="en-US" sz="3200" spc="-1" strike="noStrike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Agrees with PYTHIA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9" name="TextShape 9"/>
          <p:cNvSpPr txBox="1"/>
          <p:nvPr/>
        </p:nvSpPr>
        <p:spPr>
          <a:xfrm>
            <a:off x="153360" y="5452560"/>
            <a:ext cx="6548400" cy="959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b="1" lang="en-US" sz="3200" spc="-1" strike="noStrike">
                <a:solidFill>
                  <a:srgbClr val="f77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Jets are slightly more collimated than in pp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0" name="CustomShape 10"/>
          <p:cNvSpPr/>
          <p:nvPr/>
        </p:nvSpPr>
        <p:spPr>
          <a:xfrm rot="5400000">
            <a:off x="7949880" y="3113640"/>
            <a:ext cx="820440" cy="3316680"/>
          </a:xfrm>
          <a:custGeom>
            <a:avLst/>
            <a:gdLst/>
            <a:ahLst/>
            <a:rect l="0" t="0" r="r" b="b"/>
            <a:pathLst>
              <a:path w="2281" h="9215">
                <a:moveTo>
                  <a:pt x="0" y="0"/>
                </a:moveTo>
                <a:cubicBezTo>
                  <a:pt x="570" y="0"/>
                  <a:pt x="1140" y="383"/>
                  <a:pt x="1140" y="767"/>
                </a:cubicBezTo>
                <a:lnTo>
                  <a:pt x="1140" y="3939"/>
                </a:lnTo>
                <a:cubicBezTo>
                  <a:pt x="1140" y="4323"/>
                  <a:pt x="1710" y="4707"/>
                  <a:pt x="2280" y="4707"/>
                </a:cubicBezTo>
                <a:cubicBezTo>
                  <a:pt x="1710" y="4707"/>
                  <a:pt x="1140" y="5091"/>
                  <a:pt x="1140" y="5475"/>
                </a:cubicBezTo>
                <a:lnTo>
                  <a:pt x="1140" y="8446"/>
                </a:lnTo>
                <a:cubicBezTo>
                  <a:pt x="1140" y="8830"/>
                  <a:pt x="570" y="9214"/>
                  <a:pt x="0" y="9214"/>
                </a:cubicBezTo>
              </a:path>
            </a:pathLst>
          </a:custGeom>
          <a:noFill/>
          <a:ln w="38160">
            <a:solidFill>
              <a:srgbClr val="008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Jet measurement madlibs!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2" name="TextShape 2"/>
          <p:cNvSpPr txBox="1"/>
          <p:nvPr/>
        </p:nvSpPr>
        <p:spPr>
          <a:xfrm>
            <a:off x="46080" y="1308240"/>
            <a:ext cx="10153800" cy="573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800" spc="-1" strike="noStrike">
                <a:solidFill>
                  <a:srgbClr val="0099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[Adjective]</a:t>
            </a:r>
            <a:r>
              <a:rPr b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1" lang="en-US" sz="2800" spc="-1" strike="noStrike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[noun]</a:t>
            </a:r>
            <a:r>
              <a:rPr b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1" lang="en-US" sz="2800" spc="-1" strike="noStrike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[observable]</a:t>
            </a:r>
            <a:r>
              <a:rPr b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1" lang="en-US" sz="2800" spc="-1" strike="noStrike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 [collision system]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3" name="TextShape 3"/>
          <p:cNvSpPr txBox="1"/>
          <p:nvPr/>
        </p:nvSpPr>
        <p:spPr>
          <a:xfrm>
            <a:off x="175680" y="2219040"/>
            <a:ext cx="2395080" cy="111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0" lang="en-US" sz="1800" spc="-1" strike="noStrike">
                <a:solidFill>
                  <a:srgbClr val="0099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Groomed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en-US" sz="1800" spc="-1" strike="noStrike">
                <a:solidFill>
                  <a:srgbClr val="0099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Unfolded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en-US" sz="1800" spc="-1" strike="noStrike">
                <a:solidFill>
                  <a:srgbClr val="0099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Event-engineered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4" name="TextShape 4"/>
          <p:cNvSpPr txBox="1"/>
          <p:nvPr/>
        </p:nvSpPr>
        <p:spPr>
          <a:xfrm>
            <a:off x="2622960" y="2219400"/>
            <a:ext cx="1333440" cy="1626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Top quark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B-jet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Z-boson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 meson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5" name="TextShape 5"/>
          <p:cNvSpPr txBox="1"/>
          <p:nvPr/>
        </p:nvSpPr>
        <p:spPr>
          <a:xfrm>
            <a:off x="4163400" y="2182680"/>
            <a:ext cx="2128680" cy="933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Correlations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Di-jet asymmetries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</a:t>
            </a:r>
            <a:r>
              <a:rPr b="0" lang="en-US" sz="1800" spc="-1" strike="noStrike" baseline="-101000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r>
              <a:rPr b="0" lang="en-US" sz="1800" spc="-1" strike="noStrike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v</a:t>
            </a:r>
            <a:r>
              <a:rPr b="0" lang="en-US" sz="1800" spc="-1" strike="noStrike" baseline="-101000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r>
              <a:rPr b="0" lang="en-US" sz="1800" spc="-1" strike="noStrike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v</a:t>
            </a:r>
            <a:r>
              <a:rPr b="0" lang="en-US" sz="1800" spc="-1" strike="noStrike" baseline="-101000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r>
              <a:rPr b="0" lang="en-US" sz="1800" spc="-1" strike="noStrike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v</a:t>
            </a:r>
            <a:r>
              <a:rPr b="0" lang="en-US" sz="1800" spc="-1" strike="noStrike" baseline="-101000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r>
              <a:rPr b="0" lang="en-US" sz="1800" spc="-1" strike="noStrike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...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6" name="TextShape 6"/>
          <p:cNvSpPr txBox="1"/>
          <p:nvPr/>
        </p:nvSpPr>
        <p:spPr>
          <a:xfrm>
            <a:off x="6654960" y="2219400"/>
            <a:ext cx="2684880" cy="85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Proton-lead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Ultra-central collisions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Jet measurement madlibs!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8" name="TextShape 2"/>
          <p:cNvSpPr txBox="1"/>
          <p:nvPr/>
        </p:nvSpPr>
        <p:spPr>
          <a:xfrm>
            <a:off x="46080" y="1308240"/>
            <a:ext cx="10153800" cy="573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800" spc="-1" strike="noStrike">
                <a:solidFill>
                  <a:srgbClr val="0099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[Adjective]</a:t>
            </a:r>
            <a:r>
              <a:rPr b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1" lang="en-US" sz="2800" spc="-1" strike="noStrike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[noun]</a:t>
            </a:r>
            <a:r>
              <a:rPr b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1" lang="en-US" sz="2800" spc="-1" strike="noStrike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[observable]</a:t>
            </a:r>
            <a:r>
              <a:rPr b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1" lang="en-US" sz="2800" spc="-1" strike="noStrike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 [collision system]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9" name="TextShape 3"/>
          <p:cNvSpPr txBox="1"/>
          <p:nvPr/>
        </p:nvSpPr>
        <p:spPr>
          <a:xfrm>
            <a:off x="175680" y="2219040"/>
            <a:ext cx="2395080" cy="111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0" lang="en-US" sz="1800" spc="-1" strike="noStrike">
                <a:solidFill>
                  <a:srgbClr val="0099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Groomed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en-US" sz="1800" spc="-1" strike="noStrike">
                <a:solidFill>
                  <a:srgbClr val="0099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Unfolded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en-US" sz="1800" spc="-1" strike="noStrike">
                <a:solidFill>
                  <a:srgbClr val="0099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Event-engineered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0" name="TextShape 4"/>
          <p:cNvSpPr txBox="1"/>
          <p:nvPr/>
        </p:nvSpPr>
        <p:spPr>
          <a:xfrm>
            <a:off x="2622960" y="2219400"/>
            <a:ext cx="1333440" cy="1626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Top quark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B-jet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Z-boson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 meson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1" name="TextShape 5"/>
          <p:cNvSpPr txBox="1"/>
          <p:nvPr/>
        </p:nvSpPr>
        <p:spPr>
          <a:xfrm>
            <a:off x="4163400" y="2182680"/>
            <a:ext cx="2128680" cy="933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Correlations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Di-jet asymmetries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</a:t>
            </a:r>
            <a:r>
              <a:rPr b="0" lang="en-US" sz="1800" spc="-1" strike="noStrike" baseline="-101000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r>
              <a:rPr b="0" lang="en-US" sz="1800" spc="-1" strike="noStrike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v</a:t>
            </a:r>
            <a:r>
              <a:rPr b="0" lang="en-US" sz="1800" spc="-1" strike="noStrike" baseline="-101000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r>
              <a:rPr b="0" lang="en-US" sz="1800" spc="-1" strike="noStrike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v</a:t>
            </a:r>
            <a:r>
              <a:rPr b="0" lang="en-US" sz="1800" spc="-1" strike="noStrike" baseline="-101000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r>
              <a:rPr b="0" lang="en-US" sz="1800" spc="-1" strike="noStrike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v</a:t>
            </a:r>
            <a:r>
              <a:rPr b="0" lang="en-US" sz="1800" spc="-1" strike="noStrike" baseline="-101000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r>
              <a:rPr b="0" lang="en-US" sz="1800" spc="-1" strike="noStrike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...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2" name="TextShape 6"/>
          <p:cNvSpPr txBox="1"/>
          <p:nvPr/>
        </p:nvSpPr>
        <p:spPr>
          <a:xfrm>
            <a:off x="6654960" y="2219400"/>
            <a:ext cx="2684880" cy="85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Proton-lead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Ultra-central collisions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3" name="TextShape 7"/>
          <p:cNvSpPr txBox="1"/>
          <p:nvPr/>
        </p:nvSpPr>
        <p:spPr>
          <a:xfrm>
            <a:off x="46440" y="3612240"/>
            <a:ext cx="10153800" cy="883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800" spc="-1" strike="noStrike">
                <a:solidFill>
                  <a:srgbClr val="0099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Groomed</a:t>
            </a:r>
            <a:r>
              <a:rPr b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1" lang="en-US" sz="2800" spc="-1" strike="noStrike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top quark</a:t>
            </a:r>
            <a:r>
              <a:rPr b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1" lang="en-US" sz="2800" spc="-1" strike="noStrike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di-jet asymmetries</a:t>
            </a:r>
            <a:r>
              <a:rPr b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in </a:t>
            </a:r>
            <a:r>
              <a:rPr b="1" lang="en-US" sz="2800" spc="-1" strike="noStrike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ultracentral collisions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01" dur="indefinite" restart="never" nodeType="tmRoot">
          <p:childTnLst>
            <p:seq>
              <p:cTn id="102" nodeType="mainSeq">
                <p:childTnLst>
                  <p:par>
                    <p:cTn id="103" fill="freeze">
                      <p:stCondLst>
                        <p:cond delay="indefinite"/>
                      </p:stCondLst>
                      <p:childTnLst>
                        <p:par>
                          <p:cTn id="104" fill="freeze">
                            <p:stCondLst>
                              <p:cond delay="0"/>
                            </p:stCondLst>
                            <p:childTnLst>
                              <p:par>
                                <p:cTn id="10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>
                                            <p:txEl>
                                              <p:pRg st="0" end="6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TextShape 1"/>
          <p:cNvSpPr txBox="1"/>
          <p:nvPr/>
        </p:nvSpPr>
        <p:spPr>
          <a:xfrm>
            <a:off x="457200" y="1210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 is a jet?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Jet measurement madlibs!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5" name="TextShape 2"/>
          <p:cNvSpPr txBox="1"/>
          <p:nvPr/>
        </p:nvSpPr>
        <p:spPr>
          <a:xfrm>
            <a:off x="46080" y="1308240"/>
            <a:ext cx="10153800" cy="573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800" spc="-1" strike="noStrike">
                <a:solidFill>
                  <a:srgbClr val="0099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[Adjective]</a:t>
            </a:r>
            <a:r>
              <a:rPr b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1" lang="en-US" sz="2800" spc="-1" strike="noStrike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[noun]</a:t>
            </a:r>
            <a:r>
              <a:rPr b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1" lang="en-US" sz="2800" spc="-1" strike="noStrike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[observable]</a:t>
            </a:r>
            <a:r>
              <a:rPr b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1" lang="en-US" sz="2800" spc="-1" strike="noStrike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 [collision system]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6" name="TextShape 3"/>
          <p:cNvSpPr txBox="1"/>
          <p:nvPr/>
        </p:nvSpPr>
        <p:spPr>
          <a:xfrm>
            <a:off x="175680" y="2219040"/>
            <a:ext cx="2395080" cy="111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0" lang="en-US" sz="1800" spc="-1" strike="noStrike">
                <a:solidFill>
                  <a:srgbClr val="0099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Groomed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en-US" sz="1800" spc="-1" strike="noStrike">
                <a:solidFill>
                  <a:srgbClr val="0099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Unfolded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en-US" sz="1800" spc="-1" strike="noStrike">
                <a:solidFill>
                  <a:srgbClr val="0099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Event-engineered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7" name="TextShape 4"/>
          <p:cNvSpPr txBox="1"/>
          <p:nvPr/>
        </p:nvSpPr>
        <p:spPr>
          <a:xfrm>
            <a:off x="2622960" y="2219400"/>
            <a:ext cx="1333440" cy="1626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Top quark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B-jet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Z-boson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 meson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8" name="TextShape 5"/>
          <p:cNvSpPr txBox="1"/>
          <p:nvPr/>
        </p:nvSpPr>
        <p:spPr>
          <a:xfrm>
            <a:off x="4163400" y="2182680"/>
            <a:ext cx="2128680" cy="933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Correlations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Di-jet asymmetries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</a:t>
            </a:r>
            <a:r>
              <a:rPr b="0" lang="en-US" sz="1800" spc="-1" strike="noStrike" baseline="-101000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r>
              <a:rPr b="0" lang="en-US" sz="1800" spc="-1" strike="noStrike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v</a:t>
            </a:r>
            <a:r>
              <a:rPr b="0" lang="en-US" sz="1800" spc="-1" strike="noStrike" baseline="-101000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r>
              <a:rPr b="0" lang="en-US" sz="1800" spc="-1" strike="noStrike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v</a:t>
            </a:r>
            <a:r>
              <a:rPr b="0" lang="en-US" sz="1800" spc="-1" strike="noStrike" baseline="-101000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r>
              <a:rPr b="0" lang="en-US" sz="1800" spc="-1" strike="noStrike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v</a:t>
            </a:r>
            <a:r>
              <a:rPr b="0" lang="en-US" sz="1800" spc="-1" strike="noStrike" baseline="-101000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r>
              <a:rPr b="0" lang="en-US" sz="1800" spc="-1" strike="noStrike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...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9" name="TextShape 6"/>
          <p:cNvSpPr txBox="1"/>
          <p:nvPr/>
        </p:nvSpPr>
        <p:spPr>
          <a:xfrm>
            <a:off x="6654960" y="2219400"/>
            <a:ext cx="2684880" cy="85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Proton-lead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Ultra-central collisions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0" name="TextShape 7"/>
          <p:cNvSpPr txBox="1"/>
          <p:nvPr/>
        </p:nvSpPr>
        <p:spPr>
          <a:xfrm>
            <a:off x="46440" y="3612240"/>
            <a:ext cx="10153800" cy="883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800" spc="-1" strike="noStrike">
                <a:solidFill>
                  <a:srgbClr val="0099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Groomed</a:t>
            </a:r>
            <a:r>
              <a:rPr b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1" lang="en-US" sz="2800" spc="-1" strike="noStrike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top quark</a:t>
            </a:r>
            <a:r>
              <a:rPr b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1" lang="en-US" sz="2800" spc="-1" strike="noStrike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di-jet asymmetries</a:t>
            </a:r>
            <a:r>
              <a:rPr b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in </a:t>
            </a:r>
            <a:r>
              <a:rPr b="1" lang="en-US" sz="2800" spc="-1" strike="noStrike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ultracentral collisions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1" name="TextShape 8"/>
          <p:cNvSpPr txBox="1"/>
          <p:nvPr/>
        </p:nvSpPr>
        <p:spPr>
          <a:xfrm>
            <a:off x="46800" y="4620600"/>
            <a:ext cx="10153800" cy="573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800" spc="-1" strike="noStrike">
                <a:solidFill>
                  <a:srgbClr val="0099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Unfolded</a:t>
            </a:r>
            <a:r>
              <a:rPr b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1" lang="en-US" sz="2800" spc="-1" strike="noStrike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Z-boson</a:t>
            </a:r>
            <a:r>
              <a:rPr b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1" lang="en-US" sz="2800" spc="-1" strike="noStrike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correlations</a:t>
            </a:r>
            <a:r>
              <a:rPr b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in </a:t>
            </a:r>
            <a:r>
              <a:rPr b="1" lang="en-US" sz="2800" spc="-1" strike="noStrike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proton-lead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07" dur="indefinite" restart="never" nodeType="tmRoot">
          <p:childTnLst>
            <p:seq>
              <p:cTn id="108" nodeType="mainSeq">
                <p:childTnLst>
                  <p:par>
                    <p:cTn id="109" fill="freeze">
                      <p:stCondLst>
                        <p:cond delay="indefinite"/>
                      </p:stCondLst>
                      <p:childTnLst>
                        <p:par>
                          <p:cTn id="110" fill="freeze">
                            <p:stCondLst>
                              <p:cond delay="0"/>
                            </p:stCondLst>
                            <p:childTnLst>
                              <p:par>
                                <p:cTn id="1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>
                                            <p:txEl>
                                              <p:pRg st="0" end="6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freeze">
                      <p:stCondLst>
                        <p:cond delay="indefinite"/>
                      </p:stCondLst>
                      <p:childTnLst>
                        <p:par>
                          <p:cTn id="114" fill="freeze">
                            <p:stCondLst>
                              <p:cond delay="0"/>
                            </p:stCondLst>
                            <p:childTnLst>
                              <p:par>
                                <p:cTn id="1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>
                                            <p:txEl>
                                              <p:pRg st="0" end="4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Jet measurement madlibs!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3" name="TextShape 2"/>
          <p:cNvSpPr txBox="1"/>
          <p:nvPr/>
        </p:nvSpPr>
        <p:spPr>
          <a:xfrm>
            <a:off x="46080" y="1308240"/>
            <a:ext cx="10153800" cy="573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800" spc="-1" strike="noStrike">
                <a:solidFill>
                  <a:srgbClr val="0099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[Adjective]</a:t>
            </a:r>
            <a:r>
              <a:rPr b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1" lang="en-US" sz="2800" spc="-1" strike="noStrike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[noun]</a:t>
            </a:r>
            <a:r>
              <a:rPr b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1" lang="en-US" sz="2800" spc="-1" strike="noStrike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[observable]</a:t>
            </a:r>
            <a:r>
              <a:rPr b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1" lang="en-US" sz="2800" spc="-1" strike="noStrike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 [collision system]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4" name="TextShape 3"/>
          <p:cNvSpPr txBox="1"/>
          <p:nvPr/>
        </p:nvSpPr>
        <p:spPr>
          <a:xfrm>
            <a:off x="175680" y="2219040"/>
            <a:ext cx="2395080" cy="111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0" lang="en-US" sz="1800" spc="-1" strike="noStrike">
                <a:solidFill>
                  <a:srgbClr val="0099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Groomed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en-US" sz="1800" spc="-1" strike="noStrike">
                <a:solidFill>
                  <a:srgbClr val="0099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Unfolded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en-US" sz="1800" spc="-1" strike="noStrike">
                <a:solidFill>
                  <a:srgbClr val="0099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Event-engineered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5" name="TextShape 4"/>
          <p:cNvSpPr txBox="1"/>
          <p:nvPr/>
        </p:nvSpPr>
        <p:spPr>
          <a:xfrm>
            <a:off x="2622960" y="2219400"/>
            <a:ext cx="1333440" cy="1626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Top quark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B-jet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Z-boson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 meson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6" name="TextShape 5"/>
          <p:cNvSpPr txBox="1"/>
          <p:nvPr/>
        </p:nvSpPr>
        <p:spPr>
          <a:xfrm>
            <a:off x="4163400" y="2182680"/>
            <a:ext cx="2128680" cy="933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Correlations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Di-jet asymmetries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</a:t>
            </a:r>
            <a:r>
              <a:rPr b="0" lang="en-US" sz="1800" spc="-1" strike="noStrike" baseline="-101000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r>
              <a:rPr b="0" lang="en-US" sz="1800" spc="-1" strike="noStrike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v</a:t>
            </a:r>
            <a:r>
              <a:rPr b="0" lang="en-US" sz="1800" spc="-1" strike="noStrike" baseline="-101000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r>
              <a:rPr b="0" lang="en-US" sz="1800" spc="-1" strike="noStrike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v</a:t>
            </a:r>
            <a:r>
              <a:rPr b="0" lang="en-US" sz="1800" spc="-1" strike="noStrike" baseline="-101000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r>
              <a:rPr b="0" lang="en-US" sz="1800" spc="-1" strike="noStrike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v</a:t>
            </a:r>
            <a:r>
              <a:rPr b="0" lang="en-US" sz="1800" spc="-1" strike="noStrike" baseline="-101000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r>
              <a:rPr b="0" lang="en-US" sz="1800" spc="-1" strike="noStrike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...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7" name="TextShape 6"/>
          <p:cNvSpPr txBox="1"/>
          <p:nvPr/>
        </p:nvSpPr>
        <p:spPr>
          <a:xfrm>
            <a:off x="6654960" y="2219400"/>
            <a:ext cx="2684880" cy="85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Proton-lead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Ultra-central collisions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8" name="TextShape 7"/>
          <p:cNvSpPr txBox="1"/>
          <p:nvPr/>
        </p:nvSpPr>
        <p:spPr>
          <a:xfrm>
            <a:off x="46440" y="3612240"/>
            <a:ext cx="10153800" cy="883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800" spc="-1" strike="noStrike">
                <a:solidFill>
                  <a:srgbClr val="0099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Groomed</a:t>
            </a:r>
            <a:r>
              <a:rPr b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1" lang="en-US" sz="2800" spc="-1" strike="noStrike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top quark</a:t>
            </a:r>
            <a:r>
              <a:rPr b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1" lang="en-US" sz="2800" spc="-1" strike="noStrike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di-jet asymmetries</a:t>
            </a:r>
            <a:r>
              <a:rPr b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in </a:t>
            </a:r>
            <a:r>
              <a:rPr b="1" lang="en-US" sz="2800" spc="-1" strike="noStrike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ultracentral collisions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9" name="TextShape 8"/>
          <p:cNvSpPr txBox="1"/>
          <p:nvPr/>
        </p:nvSpPr>
        <p:spPr>
          <a:xfrm>
            <a:off x="46800" y="4620600"/>
            <a:ext cx="10153800" cy="573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800" spc="-1" strike="noStrike">
                <a:solidFill>
                  <a:srgbClr val="0099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Unfolded</a:t>
            </a:r>
            <a:r>
              <a:rPr b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1" lang="en-US" sz="2800" spc="-1" strike="noStrike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Z-boson</a:t>
            </a:r>
            <a:r>
              <a:rPr b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1" lang="en-US" sz="2800" spc="-1" strike="noStrike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correlations</a:t>
            </a:r>
            <a:r>
              <a:rPr b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in </a:t>
            </a:r>
            <a:r>
              <a:rPr b="1" lang="en-US" sz="2800" spc="-1" strike="noStrike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proton-lead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0" name="TextShape 9"/>
          <p:cNvSpPr txBox="1"/>
          <p:nvPr/>
        </p:nvSpPr>
        <p:spPr>
          <a:xfrm>
            <a:off x="-57600" y="5199840"/>
            <a:ext cx="10153800" cy="60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800" spc="-1" strike="noStrike">
                <a:solidFill>
                  <a:srgbClr val="0099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Groomed</a:t>
            </a:r>
            <a:r>
              <a:rPr b="1" lang="en-US" sz="2800" spc="-1" strike="noStrike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top jet</a:t>
            </a:r>
            <a:r>
              <a:rPr b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1" lang="en-US" sz="2800" spc="-1" strike="noStrike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</a:t>
            </a:r>
            <a:r>
              <a:rPr b="1" lang="en-US" sz="2800" spc="-1" strike="noStrike" baseline="-101000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r>
              <a:rPr b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in </a:t>
            </a:r>
            <a:r>
              <a:rPr b="1" lang="en-US" sz="2800" spc="-1" strike="noStrike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ultra-central collisions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17" dur="indefinite" restart="never" nodeType="tmRoot">
          <p:childTnLst>
            <p:seq>
              <p:cTn id="118" nodeType="mainSeq">
                <p:childTnLst>
                  <p:par>
                    <p:cTn id="119" fill="freeze">
                      <p:stCondLst>
                        <p:cond delay="indefinite"/>
                      </p:stCondLst>
                      <p:childTnLst>
                        <p:par>
                          <p:cTn id="120" fill="freeze">
                            <p:stCondLst>
                              <p:cond delay="0"/>
                            </p:stCondLst>
                            <p:childTnLst>
                              <p:par>
                                <p:cTn id="1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txEl>
                                              <p:pRg st="0" end="6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freeze">
                      <p:stCondLst>
                        <p:cond delay="indefinite"/>
                      </p:stCondLst>
                      <p:childTnLst>
                        <p:par>
                          <p:cTn id="124" fill="freeze">
                            <p:stCondLst>
                              <p:cond delay="0"/>
                            </p:stCondLst>
                            <p:childTnLst>
                              <p:par>
                                <p:cTn id="1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>
                                            <p:txEl>
                                              <p:pRg st="0" end="4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freeze">
                      <p:stCondLst>
                        <p:cond delay="indefinite"/>
                      </p:stCondLst>
                      <p:childTnLst>
                        <p:par>
                          <p:cTn id="128" fill="freeze">
                            <p:stCondLst>
                              <p:cond delay="0"/>
                            </p:stCondLst>
                            <p:childTnLst>
                              <p:par>
                                <p:cTn id="1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>
                                            <p:txEl>
                                              <p:pRg st="0" end="4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Jet measurement madlibs!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2" name="TextShape 2"/>
          <p:cNvSpPr txBox="1"/>
          <p:nvPr/>
        </p:nvSpPr>
        <p:spPr>
          <a:xfrm>
            <a:off x="46080" y="1308240"/>
            <a:ext cx="10153800" cy="573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800" spc="-1" strike="noStrike">
                <a:solidFill>
                  <a:srgbClr val="0099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[Adjective]</a:t>
            </a:r>
            <a:r>
              <a:rPr b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1" lang="en-US" sz="2800" spc="-1" strike="noStrike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[noun]</a:t>
            </a:r>
            <a:r>
              <a:rPr b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1" lang="en-US" sz="2800" spc="-1" strike="noStrike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[observable]</a:t>
            </a:r>
            <a:r>
              <a:rPr b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1" lang="en-US" sz="2800" spc="-1" strike="noStrike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 [collision system]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3" name="TextShape 3"/>
          <p:cNvSpPr txBox="1"/>
          <p:nvPr/>
        </p:nvSpPr>
        <p:spPr>
          <a:xfrm>
            <a:off x="175680" y="2219040"/>
            <a:ext cx="2395080" cy="111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0" lang="en-US" sz="1800" spc="-1" strike="noStrike">
                <a:solidFill>
                  <a:srgbClr val="0099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Groomed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en-US" sz="1800" spc="-1" strike="noStrike">
                <a:solidFill>
                  <a:srgbClr val="0099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Unfolded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en-US" sz="1800" spc="-1" strike="noStrike">
                <a:solidFill>
                  <a:srgbClr val="0099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Event-engineered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4" name="TextShape 4"/>
          <p:cNvSpPr txBox="1"/>
          <p:nvPr/>
        </p:nvSpPr>
        <p:spPr>
          <a:xfrm>
            <a:off x="2622960" y="2219400"/>
            <a:ext cx="1333440" cy="1626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Top quark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B-jet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Z-boson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 meson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5" name="TextShape 5"/>
          <p:cNvSpPr txBox="1"/>
          <p:nvPr/>
        </p:nvSpPr>
        <p:spPr>
          <a:xfrm>
            <a:off x="4163400" y="2182680"/>
            <a:ext cx="2128680" cy="933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Correlations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Di-jet asymmetries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</a:t>
            </a:r>
            <a:r>
              <a:rPr b="0" lang="en-US" sz="1800" spc="-1" strike="noStrike" baseline="-101000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r>
              <a:rPr b="0" lang="en-US" sz="1800" spc="-1" strike="noStrike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v</a:t>
            </a:r>
            <a:r>
              <a:rPr b="0" lang="en-US" sz="1800" spc="-1" strike="noStrike" baseline="-101000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r>
              <a:rPr b="0" lang="en-US" sz="1800" spc="-1" strike="noStrike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v</a:t>
            </a:r>
            <a:r>
              <a:rPr b="0" lang="en-US" sz="1800" spc="-1" strike="noStrike" baseline="-101000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r>
            <a:r>
              <a:rPr b="0" lang="en-US" sz="1800" spc="-1" strike="noStrike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v</a:t>
            </a:r>
            <a:r>
              <a:rPr b="0" lang="en-US" sz="1800" spc="-1" strike="noStrike" baseline="-101000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r>
              <a:rPr b="0" lang="en-US" sz="1800" spc="-1" strike="noStrike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...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6" name="TextShape 6"/>
          <p:cNvSpPr txBox="1"/>
          <p:nvPr/>
        </p:nvSpPr>
        <p:spPr>
          <a:xfrm>
            <a:off x="6654960" y="2219400"/>
            <a:ext cx="2684880" cy="85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Proton-lead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Ultra-central collisions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7" name="TextShape 7"/>
          <p:cNvSpPr txBox="1"/>
          <p:nvPr/>
        </p:nvSpPr>
        <p:spPr>
          <a:xfrm>
            <a:off x="46440" y="3612240"/>
            <a:ext cx="10153800" cy="883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800" spc="-1" strike="noStrike">
                <a:solidFill>
                  <a:srgbClr val="0099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Groomed</a:t>
            </a:r>
            <a:r>
              <a:rPr b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1" lang="en-US" sz="2800" spc="-1" strike="noStrike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top quark</a:t>
            </a:r>
            <a:r>
              <a:rPr b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1" lang="en-US" sz="2800" spc="-1" strike="noStrike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di-jet asymmetries</a:t>
            </a:r>
            <a:r>
              <a:rPr b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in </a:t>
            </a:r>
            <a:r>
              <a:rPr b="1" lang="en-US" sz="2800" spc="-1" strike="noStrike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ultracentral collisions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8" name="TextShape 8"/>
          <p:cNvSpPr txBox="1"/>
          <p:nvPr/>
        </p:nvSpPr>
        <p:spPr>
          <a:xfrm>
            <a:off x="46800" y="4620600"/>
            <a:ext cx="10153800" cy="573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800" spc="-1" strike="noStrike">
                <a:solidFill>
                  <a:srgbClr val="0099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Unfolded</a:t>
            </a:r>
            <a:r>
              <a:rPr b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1" lang="en-US" sz="2800" spc="-1" strike="noStrike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Z-boson</a:t>
            </a:r>
            <a:r>
              <a:rPr b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1" lang="en-US" sz="2800" spc="-1" strike="noStrike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correlations</a:t>
            </a:r>
            <a:r>
              <a:rPr b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in </a:t>
            </a:r>
            <a:r>
              <a:rPr b="1" lang="en-US" sz="2800" spc="-1" strike="noStrike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proton-lead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9" name="TextShape 9"/>
          <p:cNvSpPr txBox="1"/>
          <p:nvPr/>
        </p:nvSpPr>
        <p:spPr>
          <a:xfrm>
            <a:off x="-57960" y="5919480"/>
            <a:ext cx="10153800" cy="883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800" spc="-1" strike="noStrike">
                <a:solidFill>
                  <a:srgbClr val="0099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Event-engineered groomed</a:t>
            </a:r>
            <a:r>
              <a:rPr b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1" lang="en-US" sz="2800" spc="-1" strike="noStrike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b-jet top quark</a:t>
            </a:r>
            <a:r>
              <a:rPr b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1" lang="en-US" sz="2800" spc="-1" strike="noStrike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di-jet asymmetries</a:t>
            </a:r>
            <a:r>
              <a:rPr b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in </a:t>
            </a:r>
            <a:r>
              <a:rPr b="1" lang="en-US" sz="2800" spc="-1" strike="noStrike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ultra-central collisions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0" name="TextShape 10"/>
          <p:cNvSpPr txBox="1"/>
          <p:nvPr/>
        </p:nvSpPr>
        <p:spPr>
          <a:xfrm>
            <a:off x="-57600" y="5199840"/>
            <a:ext cx="10153800" cy="60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800" spc="-1" strike="noStrike">
                <a:solidFill>
                  <a:srgbClr val="0099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Groomed</a:t>
            </a:r>
            <a:r>
              <a:rPr b="1" lang="en-US" sz="2800" spc="-1" strike="noStrike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top jet</a:t>
            </a:r>
            <a:r>
              <a:rPr b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1" lang="en-US" sz="2800" spc="-1" strike="noStrike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</a:t>
            </a:r>
            <a:r>
              <a:rPr b="1" lang="en-US" sz="2800" spc="-1" strike="noStrike" baseline="-101000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r>
            <a:r>
              <a:rPr b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in </a:t>
            </a:r>
            <a:r>
              <a:rPr b="1" lang="en-US" sz="2800" spc="-1" strike="noStrike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ultra-central collisions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31" dur="indefinite" restart="never" nodeType="tmRoot">
          <p:childTnLst>
            <p:seq>
              <p:cTn id="132" nodeType="mainSeq">
                <p:childTnLst>
                  <p:par>
                    <p:cTn id="133" fill="freeze">
                      <p:stCondLst>
                        <p:cond delay="indefinite"/>
                      </p:stCondLst>
                      <p:childTnLst>
                        <p:par>
                          <p:cTn id="134" fill="freeze">
                            <p:stCondLst>
                              <p:cond delay="0"/>
                            </p:stCondLst>
                            <p:childTnLst>
                              <p:par>
                                <p:cTn id="1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>
                                            <p:txEl>
                                              <p:pRg st="0" end="6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freeze">
                      <p:stCondLst>
                        <p:cond delay="indefinite"/>
                      </p:stCondLst>
                      <p:childTnLst>
                        <p:par>
                          <p:cTn id="138" fill="freeze">
                            <p:stCondLst>
                              <p:cond delay="0"/>
                            </p:stCondLst>
                            <p:childTnLst>
                              <p:par>
                                <p:cTn id="1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>
                                            <p:txEl>
                                              <p:pRg st="0" end="4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freeze">
                      <p:stCondLst>
                        <p:cond delay="indefinite"/>
                      </p:stCondLst>
                      <p:childTnLst>
                        <p:par>
                          <p:cTn id="142" fill="freeze">
                            <p:stCondLst>
                              <p:cond delay="0"/>
                            </p:stCondLst>
                            <p:childTnLst>
                              <p:par>
                                <p:cTn id="1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>
                                            <p:txEl>
                                              <p:pRg st="0" end="4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freeze">
                      <p:stCondLst>
                        <p:cond delay="indefinite"/>
                      </p:stCondLst>
                      <p:childTnLst>
                        <p:par>
                          <p:cTn id="146" fill="freeze">
                            <p:stCondLst>
                              <p:cond delay="0"/>
                            </p:stCondLst>
                            <p:childTnLst>
                              <p:par>
                                <p:cTn id="1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>
                                            <p:txEl>
                                              <p:pRg st="0" end="8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TextShape 1"/>
          <p:cNvSpPr txBox="1"/>
          <p:nvPr/>
        </p:nvSpPr>
        <p:spPr>
          <a:xfrm>
            <a:off x="504000" y="85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 should we measure?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2" name="TextShape 2"/>
          <p:cNvSpPr txBox="1"/>
          <p:nvPr/>
        </p:nvSpPr>
        <p:spPr>
          <a:xfrm>
            <a:off x="298800" y="1769040"/>
            <a:ext cx="624852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b="1" i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Jupiter and the Monkey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Jupiter promised a royal reward to the one whose offspring should be deemed the handsomest. 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monkey came with the rest, and presented a flat-nosed, hairless, ill-featured young monkey. 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 general laugh saluted her on the presentation of her son. 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She resolutely said; "He is at least in the eyes of me, his mother, the dearest, handsomest, and most beautiful of all."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3" name="TextShape 3"/>
          <p:cNvSpPr txBox="1"/>
          <p:nvPr/>
        </p:nvSpPr>
        <p:spPr>
          <a:xfrm>
            <a:off x="73800" y="6625800"/>
            <a:ext cx="9808200" cy="1458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b="0" lang="en-US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http://aesopsfables.org/F9_Jupiter-and-the-Monkey.html</a:t>
            </a:r>
            <a:r>
              <a:rPr b="0" lang="en-US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</a:t>
            </a:r>
            <a:r>
              <a:rPr b="0" lang="en-US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Abbreviated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4" name="" descr=""/>
          <p:cNvPicPr/>
          <p:nvPr/>
        </p:nvPicPr>
        <p:blipFill>
          <a:blip r:embed="rId1"/>
          <a:stretch/>
        </p:blipFill>
        <p:spPr>
          <a:xfrm>
            <a:off x="6672960" y="1227960"/>
            <a:ext cx="3351600" cy="5048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9" dur="indefinite" restart="never" nodeType="tmRoot">
          <p:childTnLst>
            <p:seq>
              <p:cTn id="150" nodeType="mainSeq">
                <p:childTnLst>
                  <p:par>
                    <p:cTn id="151" fill="freeze">
                      <p:stCondLst>
                        <p:cond delay="indefinite"/>
                      </p:stCondLst>
                      <p:childTnLst>
                        <p:par>
                          <p:cTn id="152" fill="freeze">
                            <p:stCondLst>
                              <p:cond delay="0"/>
                            </p:stCondLst>
                            <p:childTnLst>
                              <p:par>
                                <p:cTn id="1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TextShape 1"/>
          <p:cNvSpPr txBox="1"/>
          <p:nvPr/>
        </p:nvSpPr>
        <p:spPr>
          <a:xfrm>
            <a:off x="504000" y="21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 do not care about jets.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6" name="TextShape 2"/>
          <p:cNvSpPr txBox="1"/>
          <p:nvPr/>
        </p:nvSpPr>
        <p:spPr>
          <a:xfrm>
            <a:off x="37440" y="6744600"/>
            <a:ext cx="750816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Paraphrased from Sevil Salur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TextShape 1"/>
          <p:cNvSpPr txBox="1"/>
          <p:nvPr/>
        </p:nvSpPr>
        <p:spPr>
          <a:xfrm>
            <a:off x="504000" y="21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 want to learn about the QGP.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8" name="TextShape 2"/>
          <p:cNvSpPr txBox="1"/>
          <p:nvPr/>
        </p:nvSpPr>
        <p:spPr>
          <a:xfrm>
            <a:off x="37440" y="6744600"/>
            <a:ext cx="750816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Paraphrased from Sevil Salur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9" name="" descr=""/>
          <p:cNvPicPr/>
          <p:nvPr/>
        </p:nvPicPr>
        <p:blipFill>
          <a:blip r:embed="rId1"/>
          <a:stretch/>
        </p:blipFill>
        <p:spPr>
          <a:xfrm>
            <a:off x="-2767320" y="-185400"/>
            <a:ext cx="12874680" cy="7772400"/>
          </a:xfrm>
          <a:prstGeom prst="rect">
            <a:avLst/>
          </a:prstGeom>
          <a:ln>
            <a:noFill/>
          </a:ln>
        </p:spPr>
      </p:pic>
      <p:sp>
        <p:nvSpPr>
          <p:cNvPr id="710" name="TextShape 1"/>
          <p:cNvSpPr txBox="1"/>
          <p:nvPr/>
        </p:nvSpPr>
        <p:spPr>
          <a:xfrm>
            <a:off x="503640" y="-274680"/>
            <a:ext cx="9070560" cy="1261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 have we learned?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1" name="TextShape 2"/>
          <p:cNvSpPr txBox="1"/>
          <p:nvPr/>
        </p:nvSpPr>
        <p:spPr>
          <a:xfrm>
            <a:off x="-2605680" y="7253640"/>
            <a:ext cx="947088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http://www.pak101.com/funnypictures/Funny/2011/9/20/Funny_Animals_Pictures_mhsqs.jpg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57" dur="indefinite" restart="never" nodeType="tmRoot">
          <p:childTnLst>
            <p:seq>
              <p:cTn id="158" nodeType="mainSeq">
                <p:childTnLst>
                  <p:par>
                    <p:cTn id="159" fill="freeze">
                      <p:stCondLst>
                        <p:cond delay="indefinite"/>
                      </p:stCondLst>
                      <p:childTnLst>
                        <p:par>
                          <p:cTn id="160" fill="freeze">
                            <p:stCondLst>
                              <p:cond delay="0"/>
                            </p:stCondLst>
                            <p:childTnLst>
                              <p:par>
                                <p:cTn id="1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TextShape 1"/>
          <p:cNvSpPr txBox="1"/>
          <p:nvPr/>
        </p:nvSpPr>
        <p:spPr>
          <a:xfrm>
            <a:off x="504000" y="13320"/>
            <a:ext cx="9071640" cy="939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JET collaboration</a:t>
            </a: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</a:t>
            </a: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1"/>
              </a:rPr>
              <a:t>Phys. Rev. C 90, 014909 (2014)</a:t>
            </a: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   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3" name="CustomShape 2"/>
          <p:cNvSpPr/>
          <p:nvPr/>
        </p:nvSpPr>
        <p:spPr>
          <a:xfrm>
            <a:off x="3357000" y="1054440"/>
            <a:ext cx="2075040" cy="5805720"/>
          </a:xfrm>
          <a:prstGeom prst="rect">
            <a:avLst/>
          </a:prstGeom>
          <a:solidFill>
            <a:srgbClr val="999999"/>
          </a:solidFill>
          <a:ln w="1836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714" name="" descr=""/>
          <p:cNvPicPr/>
          <p:nvPr/>
        </p:nvPicPr>
        <p:blipFill>
          <a:blip r:embed="rId2"/>
          <a:stretch/>
        </p:blipFill>
        <p:spPr>
          <a:xfrm>
            <a:off x="3514680" y="5489280"/>
            <a:ext cx="1828800" cy="1234440"/>
          </a:xfrm>
          <a:prstGeom prst="rect">
            <a:avLst/>
          </a:prstGeom>
          <a:ln>
            <a:noFill/>
          </a:ln>
        </p:spPr>
      </p:pic>
      <p:sp>
        <p:nvSpPr>
          <p:cNvPr id="715" name="TextShape 3"/>
          <p:cNvSpPr txBox="1"/>
          <p:nvPr/>
        </p:nvSpPr>
        <p:spPr>
          <a:xfrm>
            <a:off x="3800880" y="5943960"/>
            <a:ext cx="1080720" cy="663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HTBW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16" name="" descr=""/>
          <p:cNvPicPr/>
          <p:nvPr/>
        </p:nvPicPr>
        <p:blipFill>
          <a:blip r:embed="rId3"/>
          <a:stretch/>
        </p:blipFill>
        <p:spPr>
          <a:xfrm>
            <a:off x="3486960" y="3956040"/>
            <a:ext cx="1828800" cy="1417320"/>
          </a:xfrm>
          <a:prstGeom prst="rect">
            <a:avLst/>
          </a:prstGeom>
          <a:ln>
            <a:noFill/>
          </a:ln>
        </p:spPr>
      </p:pic>
      <p:sp>
        <p:nvSpPr>
          <p:cNvPr id="717" name="TextShape 4"/>
          <p:cNvSpPr txBox="1"/>
          <p:nvPr/>
        </p:nvSpPr>
        <p:spPr>
          <a:xfrm>
            <a:off x="3916080" y="4517280"/>
            <a:ext cx="837720" cy="376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HTM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18" name="" descr=""/>
          <p:cNvPicPr/>
          <p:nvPr/>
        </p:nvPicPr>
        <p:blipFill>
          <a:blip r:embed="rId4"/>
          <a:stretch/>
        </p:blipFill>
        <p:spPr>
          <a:xfrm>
            <a:off x="3428640" y="1197720"/>
            <a:ext cx="1828800" cy="1280160"/>
          </a:xfrm>
          <a:prstGeom prst="rect">
            <a:avLst/>
          </a:prstGeom>
          <a:ln>
            <a:noFill/>
          </a:ln>
        </p:spPr>
      </p:pic>
      <p:pic>
        <p:nvPicPr>
          <p:cNvPr id="719" name="" descr=""/>
          <p:cNvPicPr/>
          <p:nvPr/>
        </p:nvPicPr>
        <p:blipFill>
          <a:blip r:embed="rId5"/>
          <a:stretch/>
        </p:blipFill>
        <p:spPr>
          <a:xfrm>
            <a:off x="3449160" y="2545200"/>
            <a:ext cx="1828800" cy="1334880"/>
          </a:xfrm>
          <a:prstGeom prst="rect">
            <a:avLst/>
          </a:prstGeom>
          <a:ln>
            <a:noFill/>
          </a:ln>
        </p:spPr>
      </p:pic>
      <p:sp>
        <p:nvSpPr>
          <p:cNvPr id="720" name="TextShape 5"/>
          <p:cNvSpPr txBox="1"/>
          <p:nvPr/>
        </p:nvSpPr>
        <p:spPr>
          <a:xfrm>
            <a:off x="3713760" y="2873520"/>
            <a:ext cx="1209240" cy="430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McGill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1" name="TextShape 6"/>
          <p:cNvSpPr txBox="1"/>
          <p:nvPr/>
        </p:nvSpPr>
        <p:spPr>
          <a:xfrm>
            <a:off x="4099680" y="1499400"/>
            <a:ext cx="1080720" cy="663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Martini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2" name="CustomShape 7"/>
          <p:cNvSpPr/>
          <p:nvPr/>
        </p:nvSpPr>
        <p:spPr>
          <a:xfrm>
            <a:off x="243360" y="1315440"/>
            <a:ext cx="2289600" cy="3041640"/>
          </a:xfrm>
          <a:prstGeom prst="rect">
            <a:avLst/>
          </a:prstGeom>
          <a:solidFill>
            <a:srgbClr val="999999"/>
          </a:solidFill>
          <a:ln w="1836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723" name="" descr=""/>
          <p:cNvPicPr/>
          <p:nvPr/>
        </p:nvPicPr>
        <p:blipFill>
          <a:blip r:embed="rId6"/>
          <a:stretch/>
        </p:blipFill>
        <p:spPr>
          <a:xfrm>
            <a:off x="475560" y="2202480"/>
            <a:ext cx="1883520" cy="1883520"/>
          </a:xfrm>
          <a:prstGeom prst="rect">
            <a:avLst/>
          </a:prstGeom>
          <a:ln>
            <a:noFill/>
          </a:ln>
        </p:spPr>
      </p:pic>
      <p:sp>
        <p:nvSpPr>
          <p:cNvPr id="724" name="CustomShape 8"/>
          <p:cNvSpPr/>
          <p:nvPr/>
        </p:nvSpPr>
        <p:spPr>
          <a:xfrm>
            <a:off x="989640" y="2561760"/>
            <a:ext cx="28080" cy="6372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25" name="CustomShape 9"/>
          <p:cNvSpPr/>
          <p:nvPr/>
        </p:nvSpPr>
        <p:spPr>
          <a:xfrm>
            <a:off x="1656000" y="2608560"/>
            <a:ext cx="27360" cy="6372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26" name="CustomShape 10"/>
          <p:cNvSpPr/>
          <p:nvPr/>
        </p:nvSpPr>
        <p:spPr>
          <a:xfrm>
            <a:off x="1542960" y="2043720"/>
            <a:ext cx="64080" cy="630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27" name="CustomShape 11"/>
          <p:cNvSpPr/>
          <p:nvPr/>
        </p:nvSpPr>
        <p:spPr>
          <a:xfrm>
            <a:off x="1303200" y="2844000"/>
            <a:ext cx="63720" cy="6336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28" name="Line 12"/>
          <p:cNvSpPr/>
          <p:nvPr/>
        </p:nvSpPr>
        <p:spPr>
          <a:xfrm>
            <a:off x="1037160" y="2599200"/>
            <a:ext cx="2757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29" name="Line 13"/>
          <p:cNvSpPr/>
          <p:nvPr/>
        </p:nvSpPr>
        <p:spPr>
          <a:xfrm flipV="1">
            <a:off x="1325520" y="2116440"/>
            <a:ext cx="229680" cy="48240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30" name="Line 14"/>
          <p:cNvSpPr/>
          <p:nvPr/>
        </p:nvSpPr>
        <p:spPr>
          <a:xfrm flipH="1">
            <a:off x="1394280" y="2645280"/>
            <a:ext cx="24804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31" name="Freeform 15"/>
          <p:cNvSpPr/>
          <p:nvPr/>
        </p:nvSpPr>
        <p:spPr>
          <a:xfrm>
            <a:off x="1257840" y="2644560"/>
            <a:ext cx="176760" cy="221400"/>
          </a:xfrm>
          <a:custGeom>
            <a:avLst/>
            <a:gdLst/>
            <a:ahLst/>
            <a:rect l="0" t="0" r="r" b="b"/>
            <a:pathLst>
              <a:path w="491" h="615">
                <a:moveTo>
                  <a:pt x="386" y="2"/>
                </a:moveTo>
                <a:cubicBezTo>
                  <a:pt x="220" y="0"/>
                  <a:pt x="401" y="160"/>
                  <a:pt x="301" y="196"/>
                </a:cubicBezTo>
                <a:cubicBezTo>
                  <a:pt x="53" y="286"/>
                  <a:pt x="490" y="312"/>
                  <a:pt x="231" y="382"/>
                </a:cubicBezTo>
                <a:cubicBezTo>
                  <a:pt x="0" y="445"/>
                  <a:pt x="307" y="411"/>
                  <a:pt x="309" y="490"/>
                </a:cubicBezTo>
                <a:lnTo>
                  <a:pt x="224" y="536"/>
                </a:lnTo>
                <a:lnTo>
                  <a:pt x="255" y="614"/>
                </a:lnTo>
                <a:lnTo>
                  <a:pt x="255" y="607"/>
                </a:lnTo>
              </a:path>
            </a:pathLst>
          </a:custGeom>
          <a:ln w="36720">
            <a:solidFill>
              <a:srgbClr val="000000"/>
            </a:solidFill>
            <a:round/>
          </a:ln>
        </p:spPr>
      </p:sp>
      <p:sp>
        <p:nvSpPr>
          <p:cNvPr id="732" name="CustomShape 16"/>
          <p:cNvSpPr/>
          <p:nvPr/>
        </p:nvSpPr>
        <p:spPr>
          <a:xfrm>
            <a:off x="1257120" y="2530080"/>
            <a:ext cx="206280" cy="161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5fd55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733" name="" descr=""/>
          <p:cNvPicPr/>
          <p:nvPr/>
        </p:nvPicPr>
        <p:blipFill>
          <a:blip r:embed="rId7"/>
          <a:stretch/>
        </p:blipFill>
        <p:spPr>
          <a:xfrm rot="7921200">
            <a:off x="853560" y="2933640"/>
            <a:ext cx="792360" cy="758520"/>
          </a:xfrm>
          <a:prstGeom prst="rect">
            <a:avLst/>
          </a:prstGeom>
          <a:ln>
            <a:noFill/>
          </a:ln>
        </p:spPr>
      </p:pic>
      <p:pic>
        <p:nvPicPr>
          <p:cNvPr id="734" name="" descr=""/>
          <p:cNvPicPr/>
          <p:nvPr/>
        </p:nvPicPr>
        <p:blipFill>
          <a:blip r:embed="rId8"/>
          <a:stretch/>
        </p:blipFill>
        <p:spPr>
          <a:xfrm rot="1978200">
            <a:off x="1547640" y="1418040"/>
            <a:ext cx="405360" cy="722520"/>
          </a:xfrm>
          <a:prstGeom prst="rect">
            <a:avLst/>
          </a:prstGeom>
          <a:ln>
            <a:noFill/>
          </a:ln>
        </p:spPr>
      </p:pic>
      <p:sp>
        <p:nvSpPr>
          <p:cNvPr id="735" name="TextShape 17"/>
          <p:cNvSpPr txBox="1"/>
          <p:nvPr/>
        </p:nvSpPr>
        <p:spPr>
          <a:xfrm>
            <a:off x="66600" y="3828240"/>
            <a:ext cx="2527920" cy="715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QGP brick + jet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6" name="CustomShape 18"/>
          <p:cNvSpPr/>
          <p:nvPr/>
        </p:nvSpPr>
        <p:spPr>
          <a:xfrm>
            <a:off x="137520" y="4649040"/>
            <a:ext cx="2511720" cy="2211120"/>
          </a:xfrm>
          <a:prstGeom prst="rect">
            <a:avLst/>
          </a:prstGeom>
          <a:solidFill>
            <a:srgbClr val="999999"/>
          </a:solidFill>
          <a:ln w="1836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737" name="" descr=""/>
          <p:cNvPicPr/>
          <p:nvPr/>
        </p:nvPicPr>
        <p:blipFill>
          <a:blip r:embed="rId9"/>
          <a:stretch/>
        </p:blipFill>
        <p:spPr>
          <a:xfrm>
            <a:off x="234360" y="4778280"/>
            <a:ext cx="2286000" cy="1645920"/>
          </a:xfrm>
          <a:prstGeom prst="rect">
            <a:avLst/>
          </a:prstGeom>
          <a:ln>
            <a:noFill/>
          </a:ln>
        </p:spPr>
      </p:pic>
      <p:sp>
        <p:nvSpPr>
          <p:cNvPr id="738" name="TextShape 19"/>
          <p:cNvSpPr txBox="1"/>
          <p:nvPr/>
        </p:nvSpPr>
        <p:spPr>
          <a:xfrm>
            <a:off x="234360" y="6424200"/>
            <a:ext cx="2183400" cy="403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Data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cxnSp>
        <p:nvCxnSpPr>
          <p:cNvPr id="739" name="Line 20"/>
          <p:cNvCxnSpPr/>
          <p:nvPr/>
        </p:nvCxnSpPr>
        <p:spPr>
          <a:xfrm>
            <a:off x="2594520" y="2929320"/>
            <a:ext cx="762840" cy="102816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cxnSp>
        <p:nvCxnSpPr>
          <p:cNvPr id="740" name="Line 21"/>
          <p:cNvCxnSpPr/>
          <p:nvPr/>
        </p:nvCxnSpPr>
        <p:spPr>
          <a:xfrm flipV="1">
            <a:off x="2649240" y="3957120"/>
            <a:ext cx="708120" cy="179784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sp>
        <p:nvSpPr>
          <p:cNvPr id="741" name="CustomShape 22"/>
          <p:cNvSpPr/>
          <p:nvPr/>
        </p:nvSpPr>
        <p:spPr>
          <a:xfrm>
            <a:off x="6065280" y="752400"/>
            <a:ext cx="3776040" cy="2816640"/>
          </a:xfrm>
          <a:prstGeom prst="rect">
            <a:avLst/>
          </a:prstGeom>
          <a:solidFill>
            <a:srgbClr val="999999"/>
          </a:solidFill>
          <a:ln w="1836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742" name="" descr=""/>
          <p:cNvPicPr/>
          <p:nvPr/>
        </p:nvPicPr>
        <p:blipFill>
          <a:blip r:embed="rId10"/>
          <a:stretch/>
        </p:blipFill>
        <p:spPr>
          <a:xfrm>
            <a:off x="6550560" y="913680"/>
            <a:ext cx="2856960" cy="2207160"/>
          </a:xfrm>
          <a:prstGeom prst="rect">
            <a:avLst/>
          </a:prstGeom>
          <a:ln>
            <a:noFill/>
          </a:ln>
        </p:spPr>
      </p:pic>
      <mc:AlternateContent>
        <mc:Choice xmlns:a14="http://schemas.microsoft.com/office/drawing/2010/main" Requires="a14">
          <p:sp>
            <p:nvSpPr>
              <p:cNvPr id="743" name="Formula 23"/>
              <p:cNvSpPr txBox="1"/>
              <p:nvPr/>
            </p:nvSpPr>
            <p:spPr>
              <a:xfrm>
                <a:off x="6942960" y="3152520"/>
                <a:ext cx="2063880" cy="4053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p>
                      <m:e>
                        <m:r>
                          <m:t xml:space="preserve">χ</m:t>
                        </m:r>
                      </m:e>
                      <m:sup>
                        <m:r>
                          <m:t xml:space="preserve">2</m:t>
                        </m:r>
                      </m:sup>
                    </m:sSup>
                    <m:r>
                      <m:t xml:space="preserve">minimization</m:t>
                    </m:r>
                  </m:oMath>
                </a14:m>
              </a:p>
            </p:txBody>
          </p:sp>
        </mc:Choice>
        <mc:Fallback/>
      </mc:AlternateContent>
      <p:cxnSp>
        <p:nvCxnSpPr>
          <p:cNvPr id="744" name="Line 24"/>
          <p:cNvCxnSpPr/>
          <p:nvPr/>
        </p:nvCxnSpPr>
        <p:spPr>
          <a:xfrm flipV="1">
            <a:off x="5432040" y="2160720"/>
            <a:ext cx="633600" cy="179676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sp>
        <p:nvSpPr>
          <p:cNvPr id="745" name="CustomShape 25"/>
          <p:cNvSpPr/>
          <p:nvPr/>
        </p:nvSpPr>
        <p:spPr>
          <a:xfrm>
            <a:off x="6027840" y="4141080"/>
            <a:ext cx="3776040" cy="2823480"/>
          </a:xfrm>
          <a:prstGeom prst="rect">
            <a:avLst/>
          </a:prstGeom>
          <a:solidFill>
            <a:srgbClr val="999999"/>
          </a:solidFill>
          <a:ln w="1836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746" name="" descr=""/>
          <p:cNvPicPr/>
          <p:nvPr/>
        </p:nvPicPr>
        <p:blipFill>
          <a:blip r:embed="rId11"/>
          <a:stretch/>
        </p:blipFill>
        <p:spPr>
          <a:xfrm>
            <a:off x="6672960" y="4223520"/>
            <a:ext cx="2704680" cy="2175840"/>
          </a:xfrm>
          <a:prstGeom prst="rect">
            <a:avLst/>
          </a:prstGeom>
          <a:ln>
            <a:noFill/>
          </a:ln>
        </p:spPr>
      </p:pic>
      <p:sp>
        <p:nvSpPr>
          <p:cNvPr id="747" name="TextShape 26"/>
          <p:cNvSpPr txBox="1"/>
          <p:nvPr/>
        </p:nvSpPr>
        <p:spPr>
          <a:xfrm>
            <a:off x="7461000" y="6413760"/>
            <a:ext cx="2345760" cy="460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200 GeV Au+Au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748" name="Formula 27"/>
              <p:cNvSpPr txBox="1"/>
              <p:nvPr/>
            </p:nvSpPr>
            <p:spPr>
              <a:xfrm>
                <a:off x="6041160" y="6411960"/>
                <a:ext cx="1811160" cy="2876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acc>
                      <m:accPr>
                        <m:chr m:val="^"/>
                      </m:accPr>
                      <m:e>
                        <m:r>
                          <m:t xml:space="preserve">q</m:t>
                        </m:r>
                      </m:e>
                    </m:acc>
                    <m:r>
                      <m:t xml:space="preserve">=</m:t>
                    </m:r>
                    <m:r>
                      <m:t xml:space="preserve">1.2</m:t>
                    </m:r>
                    <m:r>
                      <m:t xml:space="preserve">±</m:t>
                    </m:r>
                    <m:r>
                      <m:t xml:space="preserve">0.3</m:t>
                    </m:r>
                    <m:r>
                      <m:t xml:space="preserve"> </m:t>
                    </m:r>
                    <m:sSup>
                      <m:e>
                        <m:r>
                          <m:t xml:space="preserve">GeV</m:t>
                        </m:r>
                      </m:e>
                      <m:sup>
                        <m:r>
                          <m:t xml:space="preserve">2</m:t>
                        </m:r>
                      </m:sup>
                    </m:sSup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749" name="Formula 28"/>
              <p:cNvSpPr txBox="1"/>
              <p:nvPr/>
            </p:nvSpPr>
            <p:spPr>
              <a:xfrm>
                <a:off x="6041160" y="6699600"/>
                <a:ext cx="1814760" cy="2876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acc>
                      <m:accPr>
                        <m:chr m:val="^"/>
                      </m:accPr>
                      <m:e>
                        <m:r>
                          <m:t xml:space="preserve">q</m:t>
                        </m:r>
                      </m:e>
                    </m:acc>
                    <m:r>
                      <m:t xml:space="preserve">=</m:t>
                    </m:r>
                    <m:r>
                      <m:t xml:space="preserve">1.9</m:t>
                    </m:r>
                    <m:r>
                      <m:t xml:space="preserve">±</m:t>
                    </m:r>
                    <m:r>
                      <m:t xml:space="preserve">0.7</m:t>
                    </m:r>
                    <m:r>
                      <m:t xml:space="preserve"> </m:t>
                    </m:r>
                    <m:sSup>
                      <m:e>
                        <m:r>
                          <m:t xml:space="preserve">GeV</m:t>
                        </m:r>
                      </m:e>
                      <m:sup>
                        <m:r>
                          <m:t xml:space="preserve">2</m:t>
                        </m:r>
                      </m:sup>
                    </m:sSup>
                  </m:oMath>
                </a14:m>
              </a:p>
            </p:txBody>
          </p:sp>
        </mc:Choice>
        <mc:Fallback/>
      </mc:AlternateContent>
      <p:sp>
        <p:nvSpPr>
          <p:cNvPr id="750" name="TextShape 29"/>
          <p:cNvSpPr txBox="1"/>
          <p:nvPr/>
        </p:nvSpPr>
        <p:spPr>
          <a:xfrm>
            <a:off x="8003880" y="6657120"/>
            <a:ext cx="2691360" cy="460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2.76 TeV Pb+Pb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cxnSp>
        <p:nvCxnSpPr>
          <p:cNvPr id="751" name="Line 30"/>
          <p:cNvCxnSpPr/>
          <p:nvPr/>
        </p:nvCxnSpPr>
        <p:spPr>
          <a:xfrm>
            <a:off x="7953120" y="3569040"/>
            <a:ext cx="408600" cy="57240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</p:spTree>
  </p:cSld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TextShape 1"/>
          <p:cNvSpPr txBox="1"/>
          <p:nvPr/>
        </p:nvSpPr>
        <p:spPr>
          <a:xfrm>
            <a:off x="504000" y="13320"/>
            <a:ext cx="9071640" cy="1041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It is 2018.  What have we learned?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TextShape 1"/>
          <p:cNvSpPr txBox="1"/>
          <p:nvPr/>
        </p:nvSpPr>
        <p:spPr>
          <a:xfrm>
            <a:off x="504000" y="13320"/>
            <a:ext cx="9071640" cy="1041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It is 2018.  What have we learned?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4" name="TextShape 2"/>
          <p:cNvSpPr txBox="1"/>
          <p:nvPr/>
        </p:nvSpPr>
        <p:spPr>
          <a:xfrm>
            <a:off x="143640" y="966600"/>
            <a:ext cx="6470280" cy="6099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Qualitative confirmation of our model for partonic energy loss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Reasonable constraints on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Using mostly hadron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spectra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 have not gotten many quantitative constraints out of other observables.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 don't </a:t>
            </a:r>
            <a:r>
              <a:rPr b="0" i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truly</a:t>
            </a: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know if they are actually sensitive to the physics we want to measure.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Theoretical calculations sensitive to things we might not have under control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755" name="Formula 3"/>
              <p:cNvSpPr txBox="1"/>
              <p:nvPr/>
            </p:nvSpPr>
            <p:spPr>
              <a:xfrm>
                <a:off x="4993560" y="1920600"/>
                <a:ext cx="293760" cy="4510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acc>
                      <m:accPr>
                        <m:chr m:val="^"/>
                      </m:accPr>
                      <m:e>
                        <m:r>
                          <m:t xml:space="preserve">q</m:t>
                        </m:r>
                      </m:e>
                    </m:acc>
                  </m:oMath>
                </a14:m>
              </a:p>
            </p:txBody>
          </p:sp>
        </mc:Choice>
        <mc:Fallback/>
      </mc:AlternateContent>
      <p:sp>
        <p:nvSpPr>
          <p:cNvPr id="756" name="CustomShape 4"/>
          <p:cNvSpPr/>
          <p:nvPr/>
        </p:nvSpPr>
        <p:spPr>
          <a:xfrm>
            <a:off x="101880" y="1904760"/>
            <a:ext cx="6344280" cy="5123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63" dur="indefinite" restart="never" nodeType="tmRoot">
          <p:childTnLst>
            <p:seq>
              <p:cTn id="164" nodeType="mainSeq">
                <p:childTnLst>
                  <p:par>
                    <p:cTn id="165" fill="freeze">
                      <p:stCondLst>
                        <p:cond delay="indefinite"/>
                      </p:stCondLst>
                      <p:childTnLst>
                        <p:par>
                          <p:cTn id="166" fill="freeze">
                            <p:stCondLst>
                              <p:cond delay="0"/>
                            </p:stCondLst>
                            <p:childTnLst>
                              <p:par>
                                <p:cTn id="1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>
                                            <p:txEl>
                                              <p:pRg st="0" end="6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freeze">
                      <p:stCondLst>
                        <p:cond delay="indefinite"/>
                      </p:stCondLst>
                      <p:childTnLst>
                        <p:par>
                          <p:cTn id="170" fill="freeze">
                            <p:stCondLst>
                              <p:cond delay="0"/>
                            </p:stCondLst>
                            <p:childTnLst>
                              <p:par>
                                <p:cTn id="1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>
                                            <p:txEl>
                                              <p:pRg st="63" end="8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freeze">
                      <p:stCondLst>
                        <p:cond delay="indefinite"/>
                      </p:stCondLst>
                      <p:childTnLst>
                        <p:par>
                          <p:cTn id="176" fill="freeze">
                            <p:stCondLst>
                              <p:cond delay="0"/>
                            </p:stCondLst>
                            <p:childTnLst>
                              <p:par>
                                <p:cTn id="1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>
                                            <p:txEl>
                                              <p:pRg st="89" end="1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freeze">
                      <p:stCondLst>
                        <p:cond delay="indefinite"/>
                      </p:stCondLst>
                      <p:childTnLst>
                        <p:par>
                          <p:cTn id="180" fill="freeze">
                            <p:stCondLst>
                              <p:cond delay="0"/>
                            </p:stCondLst>
                            <p:childTnLst>
                              <p:par>
                                <p:cTn id="18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>
                                            <p:txEl>
                                              <p:pRg st="117" end="19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freeze">
                      <p:stCondLst>
                        <p:cond delay="indefinite"/>
                      </p:stCondLst>
                      <p:childTnLst>
                        <p:par>
                          <p:cTn id="184" fill="freeze">
                            <p:stCondLst>
                              <p:cond delay="0"/>
                            </p:stCondLst>
                            <p:childTnLst>
                              <p:par>
                                <p:cTn id="1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>
                                            <p:txEl>
                                              <p:pRg st="192" end="27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freeze">
                      <p:stCondLst>
                        <p:cond delay="indefinite"/>
                      </p:stCondLst>
                      <p:childTnLst>
                        <p:par>
                          <p:cTn id="188" fill="freeze">
                            <p:stCondLst>
                              <p:cond delay="0"/>
                            </p:stCondLst>
                            <p:childTnLst>
                              <p:par>
                                <p:cTn id="18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>
                                            <p:txEl>
                                              <p:pRg st="278" end="35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TextShape 1"/>
          <p:cNvSpPr txBox="1"/>
          <p:nvPr/>
        </p:nvSpPr>
        <p:spPr>
          <a:xfrm>
            <a:off x="504000" y="301320"/>
            <a:ext cx="9071640" cy="978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 is a jet?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09" name="" descr=""/>
          <p:cNvPicPr/>
          <p:nvPr/>
        </p:nvPicPr>
        <p:blipFill>
          <a:blip r:embed="rId1"/>
          <a:stretch/>
        </p:blipFill>
        <p:spPr>
          <a:xfrm>
            <a:off x="5486400" y="1268280"/>
            <a:ext cx="3749040" cy="3825000"/>
          </a:xfrm>
          <a:prstGeom prst="rect">
            <a:avLst/>
          </a:prstGeom>
          <a:ln>
            <a:noFill/>
          </a:ln>
        </p:spPr>
      </p:pic>
      <p:pic>
        <p:nvPicPr>
          <p:cNvPr id="510" name="" descr=""/>
          <p:cNvPicPr/>
          <p:nvPr/>
        </p:nvPicPr>
        <p:blipFill>
          <a:blip r:embed="rId2"/>
          <a:stretch/>
        </p:blipFill>
        <p:spPr>
          <a:xfrm>
            <a:off x="914400" y="1616760"/>
            <a:ext cx="3695400" cy="3695400"/>
          </a:xfrm>
          <a:prstGeom prst="rect">
            <a:avLst/>
          </a:prstGeom>
          <a:ln>
            <a:noFill/>
          </a:ln>
        </p:spPr>
      </p:pic>
      <p:sp>
        <p:nvSpPr>
          <p:cNvPr id="511" name="CustomShape 2"/>
          <p:cNvSpPr/>
          <p:nvPr/>
        </p:nvSpPr>
        <p:spPr>
          <a:xfrm>
            <a:off x="2122200" y="1066320"/>
            <a:ext cx="1918440" cy="55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1" lang="en-US" sz="265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p+p </a:t>
            </a:r>
            <a:r>
              <a:rPr b="1" lang="en-US" sz="265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/>
                <a:ea typeface="DejaVu Sans"/>
              </a:rPr>
              <a:t></a:t>
            </a:r>
            <a:r>
              <a:rPr b="1" lang="en-US" sz="265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dijet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2" name="CustomShape 3"/>
          <p:cNvSpPr/>
          <p:nvPr/>
        </p:nvSpPr>
        <p:spPr>
          <a:xfrm>
            <a:off x="2647440" y="3320280"/>
            <a:ext cx="228240" cy="228240"/>
          </a:xfrm>
          <a:prstGeom prst="ellipse">
            <a:avLst/>
          </a:prstGeom>
          <a:solidFill>
            <a:srgbClr val="ffffff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13" name="CustomShape 4"/>
          <p:cNvSpPr/>
          <p:nvPr/>
        </p:nvSpPr>
        <p:spPr>
          <a:xfrm>
            <a:off x="2876040" y="2863080"/>
            <a:ext cx="1142640" cy="803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25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Beam pipe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TextShape 1"/>
          <p:cNvSpPr txBox="1"/>
          <p:nvPr/>
        </p:nvSpPr>
        <p:spPr>
          <a:xfrm>
            <a:off x="504000" y="13320"/>
            <a:ext cx="9071640" cy="1041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It is 2018.  What have we learned?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8" name="TextShape 2"/>
          <p:cNvSpPr txBox="1"/>
          <p:nvPr/>
        </p:nvSpPr>
        <p:spPr>
          <a:xfrm>
            <a:off x="143640" y="966600"/>
            <a:ext cx="6470280" cy="6099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Qualitative confirmation of our model for partonic energy loss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Reasonable constraints on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Using mostly hadron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spectra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 have not gotten many quantitative constraints out of other observables.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 don't </a:t>
            </a:r>
            <a:r>
              <a:rPr b="0" i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truly</a:t>
            </a: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know if they are actually sensitive to the physics we want to measure.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Theoretical calculations sensitive to things we might not have under control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759" name="Formula 3"/>
              <p:cNvSpPr txBox="1"/>
              <p:nvPr/>
            </p:nvSpPr>
            <p:spPr>
              <a:xfrm>
                <a:off x="4993560" y="1920600"/>
                <a:ext cx="293760" cy="4510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acc>
                      <m:accPr>
                        <m:chr m:val="^"/>
                      </m:accPr>
                      <m:e>
                        <m:r>
                          <m:t xml:space="preserve">q</m:t>
                        </m:r>
                      </m:e>
                    </m:acc>
                  </m:oMath>
                </a14:m>
              </a:p>
            </p:txBody>
          </p:sp>
        </mc:Choice>
        <mc:Fallback/>
      </mc:AlternateContent>
      <p:sp>
        <p:nvSpPr>
          <p:cNvPr id="760" name="CustomShape 4"/>
          <p:cNvSpPr/>
          <p:nvPr/>
        </p:nvSpPr>
        <p:spPr>
          <a:xfrm>
            <a:off x="101880" y="2908440"/>
            <a:ext cx="6344280" cy="40820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91" dur="indefinite" restart="never" nodeType="tmRoot">
          <p:childTnLst>
            <p:seq>
              <p:cTn id="192" nodeType="mainSeq">
                <p:childTnLst>
                  <p:par>
                    <p:cTn id="193" fill="freeze">
                      <p:stCondLst>
                        <p:cond delay="indefinite"/>
                      </p:stCondLst>
                      <p:childTnLst>
                        <p:par>
                          <p:cTn id="194" fill="freeze">
                            <p:stCondLst>
                              <p:cond delay="0"/>
                            </p:stCondLst>
                            <p:childTnLst>
                              <p:par>
                                <p:cTn id="1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>
                                            <p:txEl>
                                              <p:pRg st="0" end="6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freeze">
                      <p:stCondLst>
                        <p:cond delay="indefinite"/>
                      </p:stCondLst>
                      <p:childTnLst>
                        <p:par>
                          <p:cTn id="198" fill="freeze">
                            <p:stCondLst>
                              <p:cond delay="0"/>
                            </p:stCondLst>
                            <p:childTnLst>
                              <p:par>
                                <p:cTn id="19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>
                                            <p:txEl>
                                              <p:pRg st="63" end="8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freeze">
                      <p:stCondLst>
                        <p:cond delay="indefinite"/>
                      </p:stCondLst>
                      <p:childTnLst>
                        <p:par>
                          <p:cTn id="204" fill="freeze">
                            <p:stCondLst>
                              <p:cond delay="0"/>
                            </p:stCondLst>
                            <p:childTnLst>
                              <p:par>
                                <p:cTn id="20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>
                                            <p:txEl>
                                              <p:pRg st="89" end="1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freeze">
                      <p:stCondLst>
                        <p:cond delay="indefinite"/>
                      </p:stCondLst>
                      <p:childTnLst>
                        <p:par>
                          <p:cTn id="208" fill="freeze">
                            <p:stCondLst>
                              <p:cond delay="0"/>
                            </p:stCondLst>
                            <p:childTnLst>
                              <p:par>
                                <p:cTn id="20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>
                                            <p:txEl>
                                              <p:pRg st="117" end="19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freeze">
                      <p:stCondLst>
                        <p:cond delay="indefinite"/>
                      </p:stCondLst>
                      <p:childTnLst>
                        <p:par>
                          <p:cTn id="212" fill="freeze">
                            <p:stCondLst>
                              <p:cond delay="0"/>
                            </p:stCondLst>
                            <p:childTnLst>
                              <p:par>
                                <p:cTn id="2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>
                                            <p:txEl>
                                              <p:pRg st="192" end="27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freeze">
                      <p:stCondLst>
                        <p:cond delay="indefinite"/>
                      </p:stCondLst>
                      <p:childTnLst>
                        <p:par>
                          <p:cTn id="216" fill="freeze">
                            <p:stCondLst>
                              <p:cond delay="0"/>
                            </p:stCondLst>
                            <p:childTnLst>
                              <p:par>
                                <p:cTn id="2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>
                                            <p:txEl>
                                              <p:pRg st="278" end="35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TextShape 1"/>
          <p:cNvSpPr txBox="1"/>
          <p:nvPr/>
        </p:nvSpPr>
        <p:spPr>
          <a:xfrm>
            <a:off x="504000" y="13320"/>
            <a:ext cx="9071640" cy="1041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It is 2018.  What have we learned?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2" name="TextShape 2"/>
          <p:cNvSpPr txBox="1"/>
          <p:nvPr/>
        </p:nvSpPr>
        <p:spPr>
          <a:xfrm>
            <a:off x="143640" y="966600"/>
            <a:ext cx="6470280" cy="6099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Qualitative confirmation of our model for partonic energy loss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Reasonable constraints on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Using mostly hadron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spectra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 have not gotten many quantitative constraints out of other observables.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 don't </a:t>
            </a:r>
            <a:r>
              <a:rPr b="0" i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truly</a:t>
            </a: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know if they are actually sensitive to the physics we want to measure.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Theoretical calculations sensitive to things we might not have under control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763" name="Formula 3"/>
              <p:cNvSpPr txBox="1"/>
              <p:nvPr/>
            </p:nvSpPr>
            <p:spPr>
              <a:xfrm>
                <a:off x="4993560" y="1920600"/>
                <a:ext cx="293760" cy="4510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acc>
                      <m:accPr>
                        <m:chr m:val="^"/>
                      </m:accPr>
                      <m:e>
                        <m:r>
                          <m:t xml:space="preserve">q</m:t>
                        </m:r>
                      </m:e>
                    </m:acc>
                  </m:oMath>
                </a14:m>
              </a:p>
            </p:txBody>
          </p:sp>
        </mc:Choice>
        <mc:Fallback/>
      </mc:AlternateContent>
      <p:pic>
        <p:nvPicPr>
          <p:cNvPr id="764" name="" descr=""/>
          <p:cNvPicPr/>
          <p:nvPr/>
        </p:nvPicPr>
        <p:blipFill>
          <a:blip r:embed="rId1"/>
          <a:stretch/>
        </p:blipFill>
        <p:spPr>
          <a:xfrm>
            <a:off x="6514200" y="2041920"/>
            <a:ext cx="3436920" cy="3436920"/>
          </a:xfrm>
          <a:prstGeom prst="rect">
            <a:avLst/>
          </a:prstGeom>
          <a:ln>
            <a:noFill/>
          </a:ln>
        </p:spPr>
      </p:pic>
      <p:sp>
        <p:nvSpPr>
          <p:cNvPr id="765" name="CustomShape 4"/>
          <p:cNvSpPr/>
          <p:nvPr/>
        </p:nvSpPr>
        <p:spPr>
          <a:xfrm>
            <a:off x="101880" y="4333320"/>
            <a:ext cx="6344280" cy="273816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219" dur="indefinite" restart="never" nodeType="tmRoot">
          <p:childTnLst>
            <p:seq>
              <p:cTn id="220" nodeType="mainSeq">
                <p:childTnLst>
                  <p:par>
                    <p:cTn id="221" fill="freeze">
                      <p:stCondLst>
                        <p:cond delay="indefinite"/>
                      </p:stCondLst>
                      <p:childTnLst>
                        <p:par>
                          <p:cTn id="222" fill="freeze">
                            <p:stCondLst>
                              <p:cond delay="0"/>
                            </p:stCondLst>
                            <p:childTnLst>
                              <p:par>
                                <p:cTn id="2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>
                                            <p:txEl>
                                              <p:pRg st="0" end="6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freeze">
                      <p:stCondLst>
                        <p:cond delay="indefinite"/>
                      </p:stCondLst>
                      <p:childTnLst>
                        <p:par>
                          <p:cTn id="226" fill="freeze">
                            <p:stCondLst>
                              <p:cond delay="0"/>
                            </p:stCondLst>
                            <p:childTnLst>
                              <p:par>
                                <p:cTn id="2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>
                                            <p:txEl>
                                              <p:pRg st="63" end="8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freeze">
                      <p:stCondLst>
                        <p:cond delay="indefinite"/>
                      </p:stCondLst>
                      <p:childTnLst>
                        <p:par>
                          <p:cTn id="232" fill="freeze">
                            <p:stCondLst>
                              <p:cond delay="0"/>
                            </p:stCondLst>
                            <p:childTnLst>
                              <p:par>
                                <p:cTn id="2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>
                                            <p:txEl>
                                              <p:pRg st="89" end="1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freeze">
                      <p:stCondLst>
                        <p:cond delay="indefinite"/>
                      </p:stCondLst>
                      <p:childTnLst>
                        <p:par>
                          <p:cTn id="236" fill="freeze">
                            <p:stCondLst>
                              <p:cond delay="0"/>
                            </p:stCondLst>
                            <p:childTnLst>
                              <p:par>
                                <p:cTn id="2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>
                                            <p:txEl>
                                              <p:pRg st="117" end="19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freeze">
                      <p:stCondLst>
                        <p:cond delay="indefinite"/>
                      </p:stCondLst>
                      <p:childTnLst>
                        <p:par>
                          <p:cTn id="242" fill="freeze">
                            <p:stCondLst>
                              <p:cond delay="0"/>
                            </p:stCondLst>
                            <p:childTnLst>
                              <p:par>
                                <p:cTn id="2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>
                                            <p:txEl>
                                              <p:pRg st="192" end="27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freeze">
                      <p:stCondLst>
                        <p:cond delay="indefinite"/>
                      </p:stCondLst>
                      <p:childTnLst>
                        <p:par>
                          <p:cTn id="246" fill="freeze">
                            <p:stCondLst>
                              <p:cond delay="0"/>
                            </p:stCondLst>
                            <p:childTnLst>
                              <p:par>
                                <p:cTn id="2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>
                                            <p:txEl>
                                              <p:pRg st="278" end="35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TextShape 1"/>
          <p:cNvSpPr txBox="1"/>
          <p:nvPr/>
        </p:nvSpPr>
        <p:spPr>
          <a:xfrm>
            <a:off x="504000" y="13320"/>
            <a:ext cx="9071640" cy="1041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It is 2018.  What have we learned?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7" name="TextShape 2"/>
          <p:cNvSpPr txBox="1"/>
          <p:nvPr/>
        </p:nvSpPr>
        <p:spPr>
          <a:xfrm>
            <a:off x="143640" y="966600"/>
            <a:ext cx="6470280" cy="6099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Qualitative confirmation of our model for partonic energy loss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Reasonable constraints on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Using mostly hadron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spectra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 have not gotten many quantitative constraints out of other observables.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 don't </a:t>
            </a:r>
            <a:r>
              <a:rPr b="0" i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truly</a:t>
            </a: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know if they are actually sensitive to the physics we want to measure.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Theoretical calculations sensitive to things we might not have under control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768" name="Formula 3"/>
              <p:cNvSpPr txBox="1"/>
              <p:nvPr/>
            </p:nvSpPr>
            <p:spPr>
              <a:xfrm>
                <a:off x="4993560" y="1920600"/>
                <a:ext cx="293760" cy="4510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acc>
                      <m:accPr>
                        <m:chr m:val="^"/>
                      </m:accPr>
                      <m:e>
                        <m:r>
                          <m:t xml:space="preserve">q</m:t>
                        </m:r>
                      </m:e>
                    </m:acc>
                  </m:oMath>
                </a14:m>
              </a:p>
            </p:txBody>
          </p:sp>
        </mc:Choice>
        <mc:Fallback/>
      </mc:AlternateContent>
      <p:pic>
        <p:nvPicPr>
          <p:cNvPr id="769" name="" descr=""/>
          <p:cNvPicPr/>
          <p:nvPr/>
        </p:nvPicPr>
        <p:blipFill>
          <a:blip r:embed="rId1"/>
          <a:stretch/>
        </p:blipFill>
        <p:spPr>
          <a:xfrm>
            <a:off x="6514200" y="2041920"/>
            <a:ext cx="3436920" cy="3436920"/>
          </a:xfrm>
          <a:prstGeom prst="rect">
            <a:avLst/>
          </a:prstGeom>
          <a:ln>
            <a:noFill/>
          </a:ln>
        </p:spPr>
      </p:pic>
      <p:sp>
        <p:nvSpPr>
          <p:cNvPr id="770" name="CustomShape 4"/>
          <p:cNvSpPr/>
          <p:nvPr/>
        </p:nvSpPr>
        <p:spPr>
          <a:xfrm>
            <a:off x="101880" y="5871960"/>
            <a:ext cx="6344280" cy="11566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249" dur="indefinite" restart="never" nodeType="tmRoot">
          <p:childTnLst>
            <p:seq>
              <p:cTn id="250" nodeType="mainSeq">
                <p:childTnLst>
                  <p:par>
                    <p:cTn id="251" fill="freeze">
                      <p:stCondLst>
                        <p:cond delay="indefinite"/>
                      </p:stCondLst>
                      <p:childTnLst>
                        <p:par>
                          <p:cTn id="252" fill="freeze">
                            <p:stCondLst>
                              <p:cond delay="0"/>
                            </p:stCondLst>
                            <p:childTnLst>
                              <p:par>
                                <p:cTn id="2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>
                                            <p:txEl>
                                              <p:pRg st="0" end="6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freeze">
                      <p:stCondLst>
                        <p:cond delay="indefinite"/>
                      </p:stCondLst>
                      <p:childTnLst>
                        <p:par>
                          <p:cTn id="256" fill="freeze">
                            <p:stCondLst>
                              <p:cond delay="0"/>
                            </p:stCondLst>
                            <p:childTnLst>
                              <p:par>
                                <p:cTn id="2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>
                                            <p:txEl>
                                              <p:pRg st="63" end="8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freeze">
                      <p:stCondLst>
                        <p:cond delay="indefinite"/>
                      </p:stCondLst>
                      <p:childTnLst>
                        <p:par>
                          <p:cTn id="262" fill="freeze">
                            <p:stCondLst>
                              <p:cond delay="0"/>
                            </p:stCondLst>
                            <p:childTnLst>
                              <p:par>
                                <p:cTn id="2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>
                                            <p:txEl>
                                              <p:pRg st="89" end="1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freeze">
                      <p:stCondLst>
                        <p:cond delay="indefinite"/>
                      </p:stCondLst>
                      <p:childTnLst>
                        <p:par>
                          <p:cTn id="266" fill="freeze">
                            <p:stCondLst>
                              <p:cond delay="0"/>
                            </p:stCondLst>
                            <p:childTnLst>
                              <p:par>
                                <p:cTn id="2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>
                                            <p:txEl>
                                              <p:pRg st="117" end="19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freeze">
                      <p:stCondLst>
                        <p:cond delay="indefinite"/>
                      </p:stCondLst>
                      <p:childTnLst>
                        <p:par>
                          <p:cTn id="272" fill="freeze">
                            <p:stCondLst>
                              <p:cond delay="0"/>
                            </p:stCondLst>
                            <p:childTnLst>
                              <p:par>
                                <p:cTn id="2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>
                                            <p:txEl>
                                              <p:pRg st="192" end="27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freeze">
                      <p:stCondLst>
                        <p:cond delay="indefinite"/>
                      </p:stCondLst>
                      <p:childTnLst>
                        <p:par>
                          <p:cTn id="276" fill="freeze">
                            <p:stCondLst>
                              <p:cond delay="0"/>
                            </p:stCondLst>
                            <p:childTnLst>
                              <p:par>
                                <p:cTn id="2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>
                                            <p:txEl>
                                              <p:pRg st="278" end="35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TextShape 1"/>
          <p:cNvSpPr txBox="1"/>
          <p:nvPr/>
        </p:nvSpPr>
        <p:spPr>
          <a:xfrm>
            <a:off x="504000" y="13320"/>
            <a:ext cx="9071640" cy="1041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It is 2018.  What have we learned?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2" name="TextShape 2"/>
          <p:cNvSpPr txBox="1"/>
          <p:nvPr/>
        </p:nvSpPr>
        <p:spPr>
          <a:xfrm>
            <a:off x="143640" y="966600"/>
            <a:ext cx="6470280" cy="6099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Qualitative confirmation of our model for partonic energy loss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Reasonable constraints on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Using mostly hadron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spectra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 have not gotten many quantitative constraints out of other observables.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 don't </a:t>
            </a:r>
            <a:r>
              <a:rPr b="0" i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truly</a:t>
            </a: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know if they are actually sensitive to the physics we want to measure.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Theoretical calculations sensitive to things we might not have under control.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773" name="Formula 3"/>
              <p:cNvSpPr txBox="1"/>
              <p:nvPr/>
            </p:nvSpPr>
            <p:spPr>
              <a:xfrm>
                <a:off x="4993560" y="1920600"/>
                <a:ext cx="293760" cy="4510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acc>
                      <m:accPr>
                        <m:chr m:val="^"/>
                      </m:accPr>
                      <m:e>
                        <m:r>
                          <m:t xml:space="preserve">q</m:t>
                        </m:r>
                      </m:e>
                    </m:acc>
                  </m:oMath>
                </a14:m>
              </a:p>
            </p:txBody>
          </p:sp>
        </mc:Choice>
        <mc:Fallback/>
      </mc:AlternateContent>
      <p:pic>
        <p:nvPicPr>
          <p:cNvPr id="774" name="" descr=""/>
          <p:cNvPicPr/>
          <p:nvPr/>
        </p:nvPicPr>
        <p:blipFill>
          <a:blip r:embed="rId1"/>
          <a:stretch/>
        </p:blipFill>
        <p:spPr>
          <a:xfrm>
            <a:off x="6514200" y="2041920"/>
            <a:ext cx="3436920" cy="3436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9" dur="indefinite" restart="never" nodeType="tmRoot">
          <p:childTnLst>
            <p:seq>
              <p:cTn id="280" nodeType="mainSeq">
                <p:childTnLst>
                  <p:par>
                    <p:cTn id="281" fill="freeze">
                      <p:stCondLst>
                        <p:cond delay="indefinite"/>
                      </p:stCondLst>
                      <p:childTnLst>
                        <p:par>
                          <p:cTn id="282" fill="freeze">
                            <p:stCondLst>
                              <p:cond delay="0"/>
                            </p:stCondLst>
                            <p:childTnLst>
                              <p:par>
                                <p:cTn id="2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>
                                            <p:txEl>
                                              <p:pRg st="0" end="6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freeze">
                      <p:stCondLst>
                        <p:cond delay="indefinite"/>
                      </p:stCondLst>
                      <p:childTnLst>
                        <p:par>
                          <p:cTn id="286" fill="freeze">
                            <p:stCondLst>
                              <p:cond delay="0"/>
                            </p:stCondLst>
                            <p:childTnLst>
                              <p:par>
                                <p:cTn id="2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>
                                            <p:txEl>
                                              <p:pRg st="63" end="8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freeze">
                      <p:stCondLst>
                        <p:cond delay="indefinite"/>
                      </p:stCondLst>
                      <p:childTnLst>
                        <p:par>
                          <p:cTn id="292" fill="freeze">
                            <p:stCondLst>
                              <p:cond delay="0"/>
                            </p:stCondLst>
                            <p:childTnLst>
                              <p:par>
                                <p:cTn id="29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>
                                            <p:txEl>
                                              <p:pRg st="89" end="1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freeze">
                      <p:stCondLst>
                        <p:cond delay="indefinite"/>
                      </p:stCondLst>
                      <p:childTnLst>
                        <p:par>
                          <p:cTn id="296" fill="freeze">
                            <p:stCondLst>
                              <p:cond delay="0"/>
                            </p:stCondLst>
                            <p:childTnLst>
                              <p:par>
                                <p:cTn id="2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>
                                            <p:txEl>
                                              <p:pRg st="117" end="19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freeze">
                      <p:stCondLst>
                        <p:cond delay="indefinite"/>
                      </p:stCondLst>
                      <p:childTnLst>
                        <p:par>
                          <p:cTn id="302" fill="freeze">
                            <p:stCondLst>
                              <p:cond delay="0"/>
                            </p:stCondLst>
                            <p:childTnLst>
                              <p:par>
                                <p:cTn id="3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>
                                            <p:txEl>
                                              <p:pRg st="192" end="27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freeze">
                      <p:stCondLst>
                        <p:cond delay="indefinite"/>
                      </p:stCondLst>
                      <p:childTnLst>
                        <p:par>
                          <p:cTn id="306" fill="freeze">
                            <p:stCondLst>
                              <p:cond delay="0"/>
                            </p:stCondLst>
                            <p:childTnLst>
                              <p:par>
                                <p:cTn id="3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>
                                            <p:txEl>
                                              <p:pRg st="278" end="35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" descr=""/>
          <p:cNvPicPr/>
          <p:nvPr/>
        </p:nvPicPr>
        <p:blipFill>
          <a:blip r:embed="rId1"/>
          <a:stretch/>
        </p:blipFill>
        <p:spPr>
          <a:xfrm>
            <a:off x="376560" y="157320"/>
            <a:ext cx="5733360" cy="4572000"/>
          </a:xfrm>
          <a:prstGeom prst="rect">
            <a:avLst/>
          </a:prstGeom>
          <a:ln>
            <a:noFill/>
          </a:ln>
        </p:spPr>
      </p:pic>
      <p:sp>
        <p:nvSpPr>
          <p:cNvPr id="776" name="Freeform 1"/>
          <p:cNvSpPr/>
          <p:nvPr/>
        </p:nvSpPr>
        <p:spPr>
          <a:xfrm>
            <a:off x="6286680" y="2378160"/>
            <a:ext cx="2049120" cy="2643840"/>
          </a:xfrm>
          <a:custGeom>
            <a:avLst/>
            <a:gdLst/>
            <a:ahLst/>
            <a:rect l="0" t="0" r="r" b="b"/>
            <a:pathLst>
              <a:path w="5692" h="7344">
                <a:moveTo>
                  <a:pt x="0" y="4865"/>
                </a:moveTo>
                <a:cubicBezTo>
                  <a:pt x="3042" y="7343"/>
                  <a:pt x="5691" y="4817"/>
                  <a:pt x="5691" y="4817"/>
                </a:cubicBezTo>
                <a:lnTo>
                  <a:pt x="2647" y="0"/>
                </a:lnTo>
                <a:lnTo>
                  <a:pt x="0" y="4865"/>
                </a:lnTo>
              </a:path>
            </a:pathLst>
          </a:custGeom>
          <a:solidFill>
            <a:srgbClr val="2323dc">
              <a:alpha val="50000"/>
            </a:srgbClr>
          </a:solidFill>
          <a:ln>
            <a:solidFill>
              <a:srgbClr val="808080"/>
            </a:solidFill>
          </a:ln>
        </p:spPr>
      </p:sp>
      <p:sp>
        <p:nvSpPr>
          <p:cNvPr id="777" name="Line 2"/>
          <p:cNvSpPr/>
          <p:nvPr/>
        </p:nvSpPr>
        <p:spPr>
          <a:xfrm>
            <a:off x="7251120" y="2405520"/>
            <a:ext cx="221400" cy="1713240"/>
          </a:xfrm>
          <a:prstGeom prst="line">
            <a:avLst/>
          </a:prstGeom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78" name="Line 3"/>
          <p:cNvSpPr/>
          <p:nvPr/>
        </p:nvSpPr>
        <p:spPr>
          <a:xfrm flipH="1">
            <a:off x="7071480" y="2426040"/>
            <a:ext cx="197640" cy="1598760"/>
          </a:xfrm>
          <a:prstGeom prst="line">
            <a:avLst/>
          </a:prstGeom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79" name="Line 4"/>
          <p:cNvSpPr/>
          <p:nvPr/>
        </p:nvSpPr>
        <p:spPr>
          <a:xfrm>
            <a:off x="7255080" y="2425320"/>
            <a:ext cx="573480" cy="1486080"/>
          </a:xfrm>
          <a:prstGeom prst="line">
            <a:avLst/>
          </a:prstGeom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80" name="Line 5"/>
          <p:cNvSpPr/>
          <p:nvPr/>
        </p:nvSpPr>
        <p:spPr>
          <a:xfrm flipH="1">
            <a:off x="6870960" y="2405520"/>
            <a:ext cx="354600" cy="1205280"/>
          </a:xfrm>
          <a:prstGeom prst="line">
            <a:avLst/>
          </a:prstGeom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81" name="Line 6"/>
          <p:cNvSpPr/>
          <p:nvPr/>
        </p:nvSpPr>
        <p:spPr>
          <a:xfrm>
            <a:off x="7247880" y="2389320"/>
            <a:ext cx="2520" cy="1088640"/>
          </a:xfrm>
          <a:prstGeom prst="line">
            <a:avLst/>
          </a:prstGeom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82" name="Line 7"/>
          <p:cNvSpPr/>
          <p:nvPr/>
        </p:nvSpPr>
        <p:spPr>
          <a:xfrm>
            <a:off x="7270920" y="2387880"/>
            <a:ext cx="179280" cy="807120"/>
          </a:xfrm>
          <a:prstGeom prst="line">
            <a:avLst/>
          </a:prstGeom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83" name="Line 8"/>
          <p:cNvSpPr/>
          <p:nvPr/>
        </p:nvSpPr>
        <p:spPr>
          <a:xfrm flipH="1">
            <a:off x="7071480" y="2391480"/>
            <a:ext cx="152640" cy="822600"/>
          </a:xfrm>
          <a:prstGeom prst="line">
            <a:avLst/>
          </a:prstGeom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84" name="Line 9"/>
          <p:cNvSpPr/>
          <p:nvPr/>
        </p:nvSpPr>
        <p:spPr>
          <a:xfrm>
            <a:off x="7266960" y="2427480"/>
            <a:ext cx="517680" cy="541440"/>
          </a:xfrm>
          <a:prstGeom prst="line">
            <a:avLst/>
          </a:prstGeom>
          <a:ln>
            <a:solidFill>
              <a:srgbClr val="999999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85" name="Line 10"/>
          <p:cNvSpPr/>
          <p:nvPr/>
        </p:nvSpPr>
        <p:spPr>
          <a:xfrm flipH="1">
            <a:off x="6648120" y="2479680"/>
            <a:ext cx="573480" cy="413640"/>
          </a:xfrm>
          <a:prstGeom prst="line">
            <a:avLst/>
          </a:prstGeom>
          <a:ln>
            <a:solidFill>
              <a:srgbClr val="999999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86" name="Line 11"/>
          <p:cNvSpPr/>
          <p:nvPr/>
        </p:nvSpPr>
        <p:spPr>
          <a:xfrm flipH="1">
            <a:off x="6693120" y="2479680"/>
            <a:ext cx="529200" cy="677160"/>
          </a:xfrm>
          <a:prstGeom prst="line">
            <a:avLst/>
          </a:prstGeom>
          <a:ln>
            <a:solidFill>
              <a:srgbClr val="999999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87" name="Freeform 12"/>
          <p:cNvSpPr/>
          <p:nvPr/>
        </p:nvSpPr>
        <p:spPr>
          <a:xfrm>
            <a:off x="6287040" y="-222120"/>
            <a:ext cx="2049120" cy="2643840"/>
          </a:xfrm>
          <a:custGeom>
            <a:avLst/>
            <a:gdLst/>
            <a:ahLst/>
            <a:rect l="0" t="0" r="r" b="b"/>
            <a:pathLst>
              <a:path w="5692" h="7344">
                <a:moveTo>
                  <a:pt x="0" y="2478"/>
                </a:moveTo>
                <a:cubicBezTo>
                  <a:pt x="3042" y="0"/>
                  <a:pt x="5691" y="2526"/>
                  <a:pt x="5691" y="2526"/>
                </a:cubicBezTo>
                <a:lnTo>
                  <a:pt x="2647" y="7343"/>
                </a:lnTo>
                <a:lnTo>
                  <a:pt x="0" y="2478"/>
                </a:lnTo>
              </a:path>
            </a:pathLst>
          </a:custGeom>
          <a:solidFill>
            <a:srgbClr val="008000">
              <a:alpha val="50000"/>
            </a:srgbClr>
          </a:solidFill>
          <a:ln>
            <a:solidFill>
              <a:srgbClr val="808080"/>
            </a:solidFill>
          </a:ln>
        </p:spPr>
      </p:sp>
      <p:sp>
        <p:nvSpPr>
          <p:cNvPr id="788" name="Line 13"/>
          <p:cNvSpPr/>
          <p:nvPr/>
        </p:nvSpPr>
        <p:spPr>
          <a:xfrm flipH="1" flipV="1">
            <a:off x="7220880" y="731520"/>
            <a:ext cx="29880" cy="1662840"/>
          </a:xfrm>
          <a:prstGeom prst="line">
            <a:avLst/>
          </a:prstGeom>
          <a:ln w="1260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89" name="Line 14"/>
          <p:cNvSpPr/>
          <p:nvPr/>
        </p:nvSpPr>
        <p:spPr>
          <a:xfrm flipH="1" flipV="1">
            <a:off x="6975360" y="1627200"/>
            <a:ext cx="293040" cy="746640"/>
          </a:xfrm>
          <a:prstGeom prst="line">
            <a:avLst/>
          </a:prstGeom>
          <a:ln w="1260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90" name="Line 15"/>
          <p:cNvSpPr/>
          <p:nvPr/>
        </p:nvSpPr>
        <p:spPr>
          <a:xfrm flipV="1">
            <a:off x="7255080" y="1179360"/>
            <a:ext cx="610920" cy="1194480"/>
          </a:xfrm>
          <a:prstGeom prst="line">
            <a:avLst/>
          </a:prstGeom>
          <a:ln w="1260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91" name="Line 16"/>
          <p:cNvSpPr/>
          <p:nvPr/>
        </p:nvSpPr>
        <p:spPr>
          <a:xfrm flipH="1" flipV="1">
            <a:off x="6588000" y="906480"/>
            <a:ext cx="637560" cy="1487880"/>
          </a:xfrm>
          <a:prstGeom prst="line">
            <a:avLst/>
          </a:prstGeom>
          <a:ln w="1260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92" name="Line 17"/>
          <p:cNvSpPr/>
          <p:nvPr/>
        </p:nvSpPr>
        <p:spPr>
          <a:xfrm flipH="1" flipV="1">
            <a:off x="7246080" y="1572840"/>
            <a:ext cx="1440" cy="837720"/>
          </a:xfrm>
          <a:prstGeom prst="line">
            <a:avLst/>
          </a:prstGeom>
          <a:ln w="1260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93" name="Line 18"/>
          <p:cNvSpPr/>
          <p:nvPr/>
        </p:nvSpPr>
        <p:spPr>
          <a:xfrm flipV="1">
            <a:off x="7270920" y="1233720"/>
            <a:ext cx="273240" cy="1177560"/>
          </a:xfrm>
          <a:prstGeom prst="line">
            <a:avLst/>
          </a:prstGeom>
          <a:ln w="1260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94" name="Line 19"/>
          <p:cNvSpPr/>
          <p:nvPr/>
        </p:nvSpPr>
        <p:spPr>
          <a:xfrm flipH="1" flipV="1">
            <a:off x="7066080" y="1255680"/>
            <a:ext cx="158040" cy="1152360"/>
          </a:xfrm>
          <a:prstGeom prst="line">
            <a:avLst/>
          </a:prstGeom>
          <a:ln w="1260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95" name="Line 20"/>
          <p:cNvSpPr/>
          <p:nvPr/>
        </p:nvSpPr>
        <p:spPr>
          <a:xfrm flipV="1">
            <a:off x="7266960" y="1485720"/>
            <a:ext cx="844560" cy="886680"/>
          </a:xfrm>
          <a:prstGeom prst="line">
            <a:avLst/>
          </a:prstGeom>
          <a:ln>
            <a:solidFill>
              <a:srgbClr val="999999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96" name="Line 21"/>
          <p:cNvSpPr/>
          <p:nvPr/>
        </p:nvSpPr>
        <p:spPr>
          <a:xfrm flipV="1">
            <a:off x="7222680" y="2053440"/>
            <a:ext cx="566640" cy="266040"/>
          </a:xfrm>
          <a:prstGeom prst="line">
            <a:avLst/>
          </a:prstGeom>
          <a:ln>
            <a:solidFill>
              <a:srgbClr val="999999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97" name="Line 22"/>
          <p:cNvSpPr/>
          <p:nvPr/>
        </p:nvSpPr>
        <p:spPr>
          <a:xfrm flipH="1" flipV="1">
            <a:off x="6730200" y="1878480"/>
            <a:ext cx="492120" cy="441000"/>
          </a:xfrm>
          <a:prstGeom prst="line">
            <a:avLst/>
          </a:prstGeom>
          <a:ln>
            <a:solidFill>
              <a:srgbClr val="999999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98" name="TextShape 23"/>
          <p:cNvSpPr txBox="1"/>
          <p:nvPr/>
        </p:nvSpPr>
        <p:spPr>
          <a:xfrm>
            <a:off x="-28080" y="4735080"/>
            <a:ext cx="10160280" cy="2406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RBRC Workshop on the Definition of Jets in a Large Background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en-US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June 25-27 at BNL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Megan Connors, Guilherme Milhano, Christine Nattrass, Rosi Reed, Sevil Salur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TextShape 1"/>
          <p:cNvSpPr txBox="1"/>
          <p:nvPr/>
        </p:nvSpPr>
        <p:spPr>
          <a:xfrm>
            <a:off x="504000" y="121320"/>
            <a:ext cx="9071640" cy="914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Conclusions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0" name="TextShape 2"/>
          <p:cNvSpPr txBox="1"/>
          <p:nvPr/>
        </p:nvSpPr>
        <p:spPr>
          <a:xfrm>
            <a:off x="77040" y="1085040"/>
            <a:ext cx="983700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 need to talk about background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 should try to measure the same things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 should report correlations between uncertainties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 should ask whether we’re learning something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 should think about what we’re </a:t>
            </a:r>
            <a:r>
              <a:rPr b="0" i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not</a:t>
            </a: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seeing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01" name="" descr=""/>
          <p:cNvPicPr/>
          <p:nvPr/>
        </p:nvPicPr>
        <p:blipFill>
          <a:blip r:embed="rId1"/>
          <a:stretch/>
        </p:blipFill>
        <p:spPr>
          <a:xfrm>
            <a:off x="1810080" y="4349160"/>
            <a:ext cx="6200280" cy="2381040"/>
          </a:xfrm>
          <a:prstGeom prst="rect">
            <a:avLst/>
          </a:prstGeom>
          <a:ln>
            <a:noFill/>
          </a:ln>
        </p:spPr>
      </p:pic>
      <p:sp>
        <p:nvSpPr>
          <p:cNvPr id="802" name="TextShape 3"/>
          <p:cNvSpPr txBox="1"/>
          <p:nvPr/>
        </p:nvSpPr>
        <p:spPr>
          <a:xfrm>
            <a:off x="1753920" y="6386400"/>
            <a:ext cx="520380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http://www.memes.com/searchresults/sex/205126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3" name="TextShape 4"/>
          <p:cNvSpPr txBox="1"/>
          <p:nvPr/>
        </p:nvSpPr>
        <p:spPr>
          <a:xfrm>
            <a:off x="2351880" y="4785120"/>
            <a:ext cx="1008000" cy="261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background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4" name="TextShape 5"/>
          <p:cNvSpPr txBox="1"/>
          <p:nvPr/>
        </p:nvSpPr>
        <p:spPr>
          <a:xfrm>
            <a:off x="5087880" y="4857480"/>
            <a:ext cx="1008000" cy="261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background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5" name="TextShape 6"/>
          <p:cNvSpPr txBox="1"/>
          <p:nvPr/>
        </p:nvSpPr>
        <p:spPr>
          <a:xfrm>
            <a:off x="6436080" y="4353480"/>
            <a:ext cx="1553760" cy="1284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So the thing is, you should do it the way I do it because your way is wrong.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6" name="" descr=""/>
          <p:cNvPicPr/>
          <p:nvPr/>
        </p:nvPicPr>
        <p:blipFill>
          <a:blip r:embed="rId1"/>
          <a:stretch/>
        </p:blipFill>
        <p:spPr>
          <a:xfrm>
            <a:off x="-37440" y="-134280"/>
            <a:ext cx="10230840" cy="7673040"/>
          </a:xfrm>
          <a:prstGeom prst="rect">
            <a:avLst/>
          </a:prstGeom>
          <a:ln>
            <a:noFill/>
          </a:ln>
        </p:spPr>
      </p:pic>
      <p:sp>
        <p:nvSpPr>
          <p:cNvPr id="807" name="TextShape 1"/>
          <p:cNvSpPr txBox="1"/>
          <p:nvPr/>
        </p:nvSpPr>
        <p:spPr>
          <a:xfrm>
            <a:off x="1028520" y="-2160"/>
            <a:ext cx="7867440" cy="1361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4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Connors, Nattrass, Reed, &amp; Salur </a:t>
            </a:r>
            <a:r>
              <a:rPr b="0" lang="en-US" sz="3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hlinkClick r:id="rId2"/>
              </a:rPr>
              <a:t>arxiv:1705.01974</a:t>
            </a:r>
            <a:r>
              <a:rPr b="0" lang="en-US" sz="3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, accepted in RMP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8" name="TextShape 2"/>
          <p:cNvSpPr txBox="1"/>
          <p:nvPr/>
        </p:nvSpPr>
        <p:spPr>
          <a:xfrm>
            <a:off x="1987920" y="5173200"/>
            <a:ext cx="6630120" cy="1510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0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Thank you!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TextShape 1"/>
          <p:cNvSpPr txBox="1"/>
          <p:nvPr/>
        </p:nvSpPr>
        <p:spPr>
          <a:xfrm>
            <a:off x="605160" y="334080"/>
            <a:ext cx="8865360" cy="11419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en-US" sz="4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Background Fluctuations</a:t>
            </a:r>
            <a:r>
              <a:rPr b="0" lang="en-US" sz="4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
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Full Jets √s</a:t>
            </a:r>
            <a:r>
              <a:rPr b="0" lang="en-US" sz="2800" spc="-1" strike="noStrike" baseline="-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NN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= 2.76 TeV in </a:t>
            </a:r>
            <a:r>
              <a:rPr b="0" lang="en-US" sz="2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PbPb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0" name="CustomShape 2"/>
          <p:cNvSpPr/>
          <p:nvPr/>
        </p:nvSpPr>
        <p:spPr>
          <a:xfrm>
            <a:off x="4373640" y="1823040"/>
            <a:ext cx="5705640" cy="549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  <a:buBlip>
                <a:blip r:embed="rId1"/>
              </a:buBlip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Fluctuations in the background determined via 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δ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</a:t>
            </a:r>
            <a:r>
              <a:rPr b="0" lang="en-US" sz="2400" spc="-1" strike="noStrike" baseline="-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432000" indent="-216000">
              <a:lnSpc>
                <a:spcPct val="100000"/>
              </a:lnSpc>
              <a:buBlip>
                <a:blip r:embed="rId2"/>
              </a:buBlip>
            </a:pP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Random cones (RC)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432000" indent="-216000">
              <a:lnSpc>
                <a:spcPct val="100000"/>
              </a:lnSpc>
              <a:buBlip>
                <a:blip r:embed="rId3"/>
              </a:buBlip>
            </a:pP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Depends 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648000" indent="-216000">
              <a:lnSpc>
                <a:spcPct val="100000"/>
              </a:lnSpc>
              <a:buBlip>
                <a:blip r:embed="rId4"/>
              </a:buBlip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Constituent cut 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648000" indent="-216000">
              <a:lnSpc>
                <a:spcPct val="100000"/>
              </a:lnSpc>
              <a:buBlip>
                <a:blip r:embed="rId5"/>
              </a:buBlip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Centrality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648000" indent="-216000">
              <a:lnSpc>
                <a:spcPct val="100000"/>
              </a:lnSpc>
              <a:buBlip>
                <a:blip r:embed="rId6"/>
              </a:buBlip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Event plane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648000" indent="-216000">
              <a:lnSpc>
                <a:spcPct val="100000"/>
              </a:lnSpc>
              <a:buBlip>
                <a:blip r:embed="rId7"/>
              </a:buBlip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Detector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
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
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δ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</a:t>
            </a:r>
            <a:r>
              <a:rPr b="0" lang="en-US" sz="2400" spc="-1" strike="noStrike" baseline="-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is used to construct unfolding response matrix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1" name="CustomShape 3"/>
          <p:cNvSpPr/>
          <p:nvPr/>
        </p:nvSpPr>
        <p:spPr>
          <a:xfrm>
            <a:off x="223920" y="5774040"/>
            <a:ext cx="4082400" cy="923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δ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</a:t>
            </a:r>
            <a:r>
              <a:rPr b="0" lang="en-US" sz="2400" spc="-1" strike="noStrike" baseline="-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is not corrected for detector effects – Experiment specific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12" name="" descr=""/>
          <p:cNvPicPr/>
          <p:nvPr/>
        </p:nvPicPr>
        <p:blipFill>
          <a:blip r:embed="rId8"/>
          <a:stretch/>
        </p:blipFill>
        <p:spPr>
          <a:xfrm>
            <a:off x="11511000" y="4523760"/>
            <a:ext cx="2757960" cy="504000"/>
          </a:xfrm>
          <a:prstGeom prst="rect">
            <a:avLst/>
          </a:prstGeom>
          <a:ln>
            <a:noFill/>
          </a:ln>
        </p:spPr>
      </p:pic>
      <p:pic>
        <p:nvPicPr>
          <p:cNvPr id="813" name="Picture 3" descr=""/>
          <p:cNvPicPr/>
          <p:nvPr/>
        </p:nvPicPr>
        <p:blipFill>
          <a:blip r:embed="rId9"/>
          <a:srcRect l="5474" t="5960" r="8337" b="3717"/>
          <a:stretch/>
        </p:blipFill>
        <p:spPr>
          <a:xfrm>
            <a:off x="72360" y="1752840"/>
            <a:ext cx="4390560" cy="3629160"/>
          </a:xfrm>
          <a:prstGeom prst="rect">
            <a:avLst/>
          </a:prstGeom>
          <a:ln>
            <a:noFill/>
          </a:ln>
        </p:spPr>
      </p:pic>
      <mc:AlternateContent>
        <mc:Choice xmlns:a14="http://schemas.microsoft.com/office/drawing/2010/main" Requires="a14">
          <p:sp>
            <p:nvSpPr>
              <p:cNvPr id="814" name="Formula 4"/>
              <p:cNvSpPr txBox="1"/>
              <p:nvPr/>
            </p:nvSpPr>
            <p:spPr>
              <a:xfrm>
                <a:off x="4755960" y="5264280"/>
                <a:ext cx="2652840" cy="4946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δ</m:t>
                    </m:r>
                    <m:sSub>
                      <m:e>
                        <m:r>
                          <m:t xml:space="preserve">p</m:t>
                        </m:r>
                      </m:e>
                      <m:sub>
                        <m:r>
                          <m:t xml:space="preserve">T</m:t>
                        </m:r>
                      </m:sub>
                    </m:sSub>
                    <m:r>
                      <m:t xml:space="preserve">=</m:t>
                    </m:r>
                    <m:sSubSup>
                      <m:e>
                        <m:r>
                          <m:t xml:space="preserve">p</m:t>
                        </m:r>
                      </m:e>
                      <m:sub>
                        <m:r>
                          <m:t xml:space="preserve">T</m:t>
                        </m:r>
                      </m:sub>
                      <m:sup>
                        <m:r>
                          <m:t xml:space="preserve">rec</m:t>
                        </m:r>
                      </m:sup>
                    </m:sSubSup>
                    <m:r>
                      <m:t xml:space="preserve">−</m:t>
                    </m:r>
                    <m:r>
                      <m:t xml:space="preserve">ρ</m:t>
                    </m:r>
                    <m:r>
                      <m:t xml:space="preserve">π</m:t>
                    </m:r>
                    <m:sSup>
                      <m:e>
                        <m:r>
                          <m:t xml:space="preserve">R</m:t>
                        </m:r>
                      </m:e>
                      <m:sup>
                        <m:r>
                          <m:t xml:space="preserve">2</m:t>
                        </m:r>
                      </m:sup>
                    </m:sSup>
                  </m:oMath>
                </a14:m>
              </a:p>
            </p:txBody>
          </p:sp>
        </mc:Choice>
        <mc:Fallback/>
      </mc:AlternateContent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TextShape 1"/>
          <p:cNvSpPr txBox="1"/>
          <p:nvPr/>
        </p:nvSpPr>
        <p:spPr>
          <a:xfrm>
            <a:off x="504000" y="301320"/>
            <a:ext cx="9071640" cy="978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 is a jet?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15" name="" descr=""/>
          <p:cNvPicPr/>
          <p:nvPr/>
        </p:nvPicPr>
        <p:blipFill>
          <a:blip r:embed="rId1"/>
          <a:stretch/>
        </p:blipFill>
        <p:spPr>
          <a:xfrm>
            <a:off x="5486400" y="1268280"/>
            <a:ext cx="3749040" cy="3825000"/>
          </a:xfrm>
          <a:prstGeom prst="rect">
            <a:avLst/>
          </a:prstGeom>
          <a:ln>
            <a:noFill/>
          </a:ln>
        </p:spPr>
      </p:pic>
      <p:pic>
        <p:nvPicPr>
          <p:cNvPr id="516" name="" descr=""/>
          <p:cNvPicPr/>
          <p:nvPr/>
        </p:nvPicPr>
        <p:blipFill>
          <a:blip r:embed="rId2"/>
          <a:stretch/>
        </p:blipFill>
        <p:spPr>
          <a:xfrm>
            <a:off x="914400" y="1616760"/>
            <a:ext cx="3695400" cy="3695400"/>
          </a:xfrm>
          <a:prstGeom prst="rect">
            <a:avLst/>
          </a:prstGeom>
          <a:ln>
            <a:noFill/>
          </a:ln>
        </p:spPr>
      </p:pic>
      <p:sp>
        <p:nvSpPr>
          <p:cNvPr id="517" name="CustomShape 2"/>
          <p:cNvSpPr/>
          <p:nvPr/>
        </p:nvSpPr>
        <p:spPr>
          <a:xfrm>
            <a:off x="2122200" y="1066320"/>
            <a:ext cx="1918440" cy="55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1" lang="en-US" sz="265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p+p </a:t>
            </a:r>
            <a:r>
              <a:rPr b="1" lang="en-US" sz="265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/>
                <a:ea typeface="DejaVu Sans"/>
              </a:rPr>
              <a:t></a:t>
            </a:r>
            <a:r>
              <a:rPr b="1" lang="en-US" sz="265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dijet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8" name="CustomShape 3"/>
          <p:cNvSpPr/>
          <p:nvPr/>
        </p:nvSpPr>
        <p:spPr>
          <a:xfrm>
            <a:off x="2647440" y="3320280"/>
            <a:ext cx="228240" cy="228240"/>
          </a:xfrm>
          <a:prstGeom prst="ellipse">
            <a:avLst/>
          </a:prstGeom>
          <a:solidFill>
            <a:srgbClr val="ffffff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19" name="CustomShape 4"/>
          <p:cNvSpPr/>
          <p:nvPr/>
        </p:nvSpPr>
        <p:spPr>
          <a:xfrm>
            <a:off x="2876040" y="2863080"/>
            <a:ext cx="1142640" cy="803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25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Beam pipe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20" name="" descr=""/>
          <p:cNvPicPr/>
          <p:nvPr/>
        </p:nvPicPr>
        <p:blipFill>
          <a:blip r:embed="rId3"/>
          <a:stretch/>
        </p:blipFill>
        <p:spPr>
          <a:xfrm>
            <a:off x="7588080" y="5066640"/>
            <a:ext cx="1668960" cy="2010600"/>
          </a:xfrm>
          <a:prstGeom prst="rect">
            <a:avLst/>
          </a:prstGeom>
          <a:ln>
            <a:noFill/>
          </a:ln>
        </p:spPr>
      </p:pic>
      <p:sp>
        <p:nvSpPr>
          <p:cNvPr id="521" name="TextShape 5"/>
          <p:cNvSpPr txBox="1"/>
          <p:nvPr/>
        </p:nvSpPr>
        <p:spPr>
          <a:xfrm>
            <a:off x="0" y="5405040"/>
            <a:ext cx="8045280" cy="1976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“</a:t>
            </a:r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 know it when I see it”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US Supreme Court Justice Potter Stewart, Jacobellis v. Ohio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freeze">
                      <p:stCondLst>
                        <p:cond delay="indefinite"/>
                      </p:stCondLst>
                      <p:childTnLst>
                        <p:par>
                          <p:cTn id="4" fill="freeze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" descr=""/>
          <p:cNvPicPr/>
          <p:nvPr/>
        </p:nvPicPr>
        <p:blipFill>
          <a:blip r:embed="rId1"/>
          <a:stretch/>
        </p:blipFill>
        <p:spPr>
          <a:xfrm>
            <a:off x="182880" y="1650960"/>
            <a:ext cx="5954400" cy="3656520"/>
          </a:xfrm>
          <a:prstGeom prst="rect">
            <a:avLst/>
          </a:prstGeom>
          <a:ln>
            <a:noFill/>
          </a:ln>
        </p:spPr>
      </p:pic>
      <p:sp>
        <p:nvSpPr>
          <p:cNvPr id="523" name="TextShape 1"/>
          <p:cNvSpPr txBox="1"/>
          <p:nvPr/>
        </p:nvSpPr>
        <p:spPr>
          <a:xfrm>
            <a:off x="1429560" y="49320"/>
            <a:ext cx="4544280" cy="978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Jet finding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4" name="TextShape 2"/>
          <p:cNvSpPr txBox="1"/>
          <p:nvPr/>
        </p:nvSpPr>
        <p:spPr>
          <a:xfrm>
            <a:off x="4573440" y="1027800"/>
            <a:ext cx="5305320" cy="6104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Jet finder: groups final state particles into jet candidates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Anti-k</a:t>
            </a:r>
            <a:r>
              <a:rPr b="0" lang="en-US" sz="2800" spc="-1" strike="noStrike" baseline="-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algorithm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</a:t>
            </a: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2"/>
              </a:rPr>
              <a:t>JHEP 0804 (2008) 063 [arXiv:0802.1189]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Depends on hadronization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Ideally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Infrared safe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Colinear safe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5" name="TextShape 3"/>
          <p:cNvSpPr txBox="1"/>
          <p:nvPr/>
        </p:nvSpPr>
        <p:spPr>
          <a:xfrm>
            <a:off x="4771440" y="-87120"/>
            <a:ext cx="4299120" cy="1252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 pp collisions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6" name="TextShape 4"/>
          <p:cNvSpPr txBox="1"/>
          <p:nvPr/>
        </p:nvSpPr>
        <p:spPr>
          <a:xfrm>
            <a:off x="84960" y="6015240"/>
            <a:ext cx="9995040" cy="2230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Snowmass Accord:</a:t>
            </a:r>
            <a:r>
              <a:rPr b="0" lang="en-US" sz="25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0" lang="en-US" sz="2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Theoretical calculations and experimental measurements should use the same jet finding algorithm.  Otherwise they will not be comparable.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TextShape 1"/>
          <p:cNvSpPr txBox="1"/>
          <p:nvPr/>
        </p:nvSpPr>
        <p:spPr>
          <a:xfrm>
            <a:off x="457200" y="3046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 jet is what a jet finder finds.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" descr=""/>
          <p:cNvPicPr/>
          <p:nvPr/>
        </p:nvPicPr>
        <p:blipFill>
          <a:blip r:embed="rId1"/>
          <a:stretch/>
        </p:blipFill>
        <p:spPr>
          <a:xfrm>
            <a:off x="182880" y="2010960"/>
            <a:ext cx="5954400" cy="3656520"/>
          </a:xfrm>
          <a:prstGeom prst="rect">
            <a:avLst/>
          </a:prstGeom>
          <a:ln>
            <a:noFill/>
          </a:ln>
        </p:spPr>
      </p:pic>
      <p:sp>
        <p:nvSpPr>
          <p:cNvPr id="529" name="TextShape 1"/>
          <p:cNvSpPr txBox="1"/>
          <p:nvPr/>
        </p:nvSpPr>
        <p:spPr>
          <a:xfrm>
            <a:off x="1429560" y="49320"/>
            <a:ext cx="4544280" cy="978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Jet finding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0" name="TextShape 2"/>
          <p:cNvSpPr txBox="1"/>
          <p:nvPr/>
        </p:nvSpPr>
        <p:spPr>
          <a:xfrm>
            <a:off x="4573440" y="1141200"/>
            <a:ext cx="5305320" cy="5338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Jet finder: groups final state particles into jet candidates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Anti-k</a:t>
            </a:r>
            <a:r>
              <a:rPr b="0" lang="en-US" sz="2800" spc="-1" strike="noStrike" baseline="-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algorithm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
</a:t>
            </a: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hlinkClick r:id="rId2"/>
              </a:rPr>
              <a:t>JHEP 0804 (2008) 063 [arXiv:0802.1189]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Combinatorial jet candidates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Energy smearing from background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Large, fluctuating, correlated background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Sensitive to methods to suppress combinatorial jets and correct energy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Focus on narrow/high energy jets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1" name="TextShape 3"/>
          <p:cNvSpPr txBox="1"/>
          <p:nvPr/>
        </p:nvSpPr>
        <p:spPr>
          <a:xfrm>
            <a:off x="4699440" y="-87120"/>
            <a:ext cx="4299120" cy="1252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in AA collisions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" descr=""/>
          <p:cNvPicPr/>
          <p:nvPr/>
        </p:nvPicPr>
        <p:blipFill>
          <a:blip r:embed="rId1"/>
          <a:stretch/>
        </p:blipFill>
        <p:spPr>
          <a:xfrm>
            <a:off x="182880" y="2010960"/>
            <a:ext cx="5954400" cy="3656520"/>
          </a:xfrm>
          <a:prstGeom prst="rect">
            <a:avLst/>
          </a:prstGeom>
          <a:ln>
            <a:noFill/>
          </a:ln>
        </p:spPr>
      </p:pic>
      <p:sp>
        <p:nvSpPr>
          <p:cNvPr id="533" name="TextShape 1"/>
          <p:cNvSpPr txBox="1"/>
          <p:nvPr/>
        </p:nvSpPr>
        <p:spPr>
          <a:xfrm>
            <a:off x="1429560" y="49320"/>
            <a:ext cx="4544280" cy="978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Jet finding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4" name="TextShape 2"/>
          <p:cNvSpPr txBox="1"/>
          <p:nvPr/>
        </p:nvSpPr>
        <p:spPr>
          <a:xfrm>
            <a:off x="4573440" y="1141200"/>
            <a:ext cx="5305320" cy="5338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Jet finder: groups final state particles into jet candidates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Anti-k</a:t>
            </a:r>
            <a:r>
              <a:rPr b="0" lang="en-US" sz="2800" spc="-1" strike="noStrike" baseline="-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algorithm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
</a:t>
            </a: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hlinkClick r:id="rId2"/>
              </a:rPr>
              <a:t>JHEP 0804 (2008) 063 [arXiv:0802.1189]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Combinatorial jet candidates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Energy smearing from background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Large, fluctuating, correlated background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Sensitive to methods to suppress combinatorial jets and correct energy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Focus on narrow/high energy jets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5" name="TextShape 3"/>
          <p:cNvSpPr txBox="1"/>
          <p:nvPr/>
        </p:nvSpPr>
        <p:spPr>
          <a:xfrm>
            <a:off x="4699440" y="-87120"/>
            <a:ext cx="4299120" cy="1252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in AA collisions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6" name="TextShape 4"/>
          <p:cNvSpPr txBox="1"/>
          <p:nvPr/>
        </p:nvSpPr>
        <p:spPr>
          <a:xfrm>
            <a:off x="55440" y="6478560"/>
            <a:ext cx="10012320" cy="677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We need an accord on how to treat background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34206</TotalTime>
  <Application>LibreOffice/5.1.6.2$Linux_X86_64 LibreOffice_project/10m0$Build-2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2013-11-17T16:43:05Z</dcterms:created>
  <dc:creator>Christine Nattrass</dc:creator>
  <dc:description/>
  <dc:language>en-US</dc:language>
  <cp:lastModifiedBy/>
  <dcterms:modified xsi:type="dcterms:W3CDTF">2018-01-31T12:05:15Z</dcterms:modified>
  <cp:revision>273</cp:revision>
  <dc:subject/>
  <dc:title/>
</cp:coreProperties>
</file>