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2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0.png" ContentType="image/png"/>
  <Override PartName="/ppt/media/image49.png" ContentType="image/png"/>
  <Override PartName="/ppt/media/image47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6.png" ContentType="image/png"/>
  <Override PartName="/ppt/media/image68.jpeg" ContentType="image/jpeg"/>
  <Override PartName="/ppt/media/image18.gif" ContentType="image/gif"/>
  <Override PartName="/ppt/media/image40.png" ContentType="image/png"/>
  <Override PartName="/ppt/media/image15.png" ContentType="image/png"/>
  <Override PartName="/ppt/media/image14.png" ContentType="image/png"/>
  <Override PartName="/ppt/media/image33.jpeg" ContentType="image/jpeg"/>
  <Override PartName="/ppt/media/image13.png" ContentType="image/png"/>
  <Override PartName="/ppt/media/image12.png" ContentType="image/png"/>
  <Override PartName="/ppt/media/image11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17.gif" ContentType="image/gif"/>
  <Override PartName="/ppt/media/image36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8.png" ContentType="image/png"/>
  <Override PartName="/ppt/media/image23.png" ContentType="image/png"/>
  <Override PartName="/ppt/media/image69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34.jpeg" ContentType="image/jpe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63.png" ContentType="image/png"/>
  <Override PartName="/ppt/media/image31.jpeg" ContentType="image/jpeg"/>
  <Override PartName="/ppt/media/image32.jpeg" ContentType="image/jpeg"/>
  <Override PartName="/ppt/media/image28.png" ContentType="image/png"/>
  <Override PartName="/ppt/media/image35.jpeg" ContentType="image/jpeg"/>
  <Override PartName="/ppt/media/image48.png" ContentType="image/png"/>
  <Override PartName="/ppt/media/image37.jpeg" ContentType="image/jpeg"/>
  <Override PartName="/ppt/media/image41.png" ContentType="image/png"/>
  <Override PartName="/ppt/media/image58.emf" ContentType="image/x-emf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64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799C1A6-C370-44F6-B17E-B63001504E98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 spc="-1">
                <a:latin typeface="Arial"/>
              </a:rPr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 spc="-1">
                <a:latin typeface="Arial"/>
              </a:rPr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 spc="-1">
                <a:latin typeface="Arial"/>
              </a:rPr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658B62D-E3D4-4DDA-96FB-A9259C6AD0F6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Davidson, March 2016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2522919-30FA-4906-8C95-DF763D8F2073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723A194-AB7C-4071-A0A1-9D114C1F01F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11/11/16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B32C0C2-19B0-4104-A8FD-48850C50A6EE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32CF7BA-0820-4EC1-AD15-2DE383C82012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6A891EFF-575A-4523-87D2-D989BB229159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E63E215-F9EE-4ED0-98EE-A9BE0468F2F2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A2347F27-2E31-45EA-918C-42C31A728EC7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SESAPS 2016</a:t>
            </a:r>
            <a:endParaRPr/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284AFB3-A74B-4B64-9729-3824B7D2914B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030F361-3231-40B9-9284-D14CAA37171C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US LHC Annual Meeting 2016</a:t>
            </a:r>
            <a:endParaRPr/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gif"/><Relationship Id="rId3" Type="http://schemas.openxmlformats.org/officeDocument/2006/relationships/image" Target="../media/image18.gif"/><Relationship Id="rId4" Type="http://schemas.openxmlformats.org/officeDocument/2006/relationships/slideLayout" Target="../slideLayouts/slideLayout50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6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6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5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5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6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6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53.xml"/><Relationship Id="rId7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64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5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6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5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5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49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49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6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5040" y="-192240"/>
            <a:ext cx="13720320" cy="8629560"/>
          </a:xfrm>
          <a:prstGeom prst="rect">
            <a:avLst/>
          </a:prstGeom>
          <a:ln>
            <a:noFill/>
          </a:ln>
        </p:spPr>
      </p:pic>
      <p:sp>
        <p:nvSpPr>
          <p:cNvPr id="261" name="TextShape 1"/>
          <p:cNvSpPr txBox="1"/>
          <p:nvPr/>
        </p:nvSpPr>
        <p:spPr>
          <a:xfrm>
            <a:off x="360" y="965520"/>
            <a:ext cx="10058400" cy="213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6000" spc="-1">
                <a:solidFill>
                  <a:srgbClr val="ff0000"/>
                </a:solidFill>
                <a:latin typeface="Times New Roman"/>
              </a:rPr>
              <a:t>Results from ALICE</a:t>
            </a:r>
            <a:endParaRPr/>
          </a:p>
          <a:p>
            <a:pPr algn="ctr"/>
            <a:r>
              <a:rPr b="1" i="1" lang="en-US" sz="3000" spc="-1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3000" spc="-1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  <p:sp>
        <p:nvSpPr>
          <p:cNvPr id="262" name="CustomShape 2"/>
          <p:cNvSpPr/>
          <p:nvPr/>
        </p:nvSpPr>
        <p:spPr>
          <a:xfrm>
            <a:off x="360" y="360"/>
            <a:ext cx="10080000" cy="7560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63" name="" descr=""/>
          <p:cNvPicPr/>
          <p:nvPr/>
        </p:nvPicPr>
        <p:blipFill>
          <a:blip r:embed="rId2"/>
          <a:stretch/>
        </p:blipFill>
        <p:spPr>
          <a:xfrm>
            <a:off x="-22320" y="3303720"/>
            <a:ext cx="2743920" cy="216648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3"/>
          <a:stretch/>
        </p:blipFill>
        <p:spPr>
          <a:xfrm>
            <a:off x="2093760" y="5092920"/>
            <a:ext cx="3658680" cy="222120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503640" y="30132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330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31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32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33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503640" y="30132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dependence from dE</a:t>
            </a:r>
            <a:r>
              <a:rPr lang="en-US" sz="4400" spc="-1" baseline="-101000">
                <a:latin typeface="Times New Roman"/>
              </a:rPr>
              <a:t>T</a:t>
            </a:r>
            <a:r>
              <a:rPr lang="en-US" sz="4400" spc="-1">
                <a:latin typeface="Times New Roman"/>
              </a:rPr>
              <a:t>/dy</a:t>
            </a:r>
            <a:endParaRPr/>
          </a:p>
        </p:txBody>
      </p:sp>
      <p:sp>
        <p:nvSpPr>
          <p:cNvPr id="336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"/>
            </a:pPr>
            <a:r>
              <a:rPr lang="en-US" sz="2500" spc="-1">
                <a:latin typeface="Times New Roman"/>
              </a:rPr>
              <a:t>Higher than extrapolations of RHIC data</a:t>
            </a:r>
            <a:endParaRPr/>
          </a:p>
          <a:p>
            <a:endParaRPr/>
          </a:p>
        </p:txBody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28440" y="1818360"/>
            <a:ext cx="5029200" cy="3154680"/>
          </a:xfrm>
          <a:prstGeom prst="rect">
            <a:avLst/>
          </a:prstGeom>
          <a:ln>
            <a:noFill/>
          </a:ln>
        </p:spPr>
      </p:pic>
      <p:pic>
        <p:nvPicPr>
          <p:cNvPr id="338" name="" descr=""/>
          <p:cNvPicPr/>
          <p:nvPr/>
        </p:nvPicPr>
        <p:blipFill>
          <a:blip r:embed="rId2"/>
          <a:stretch/>
        </p:blipFill>
        <p:spPr>
          <a:xfrm>
            <a:off x="5245200" y="1774440"/>
            <a:ext cx="4170240" cy="3340800"/>
          </a:xfrm>
          <a:prstGeom prst="rect">
            <a:avLst/>
          </a:prstGeom>
          <a:ln>
            <a:noFill/>
          </a:ln>
        </p:spPr>
      </p:pic>
      <p:sp>
        <p:nvSpPr>
          <p:cNvPr id="339" name="TextShape 3"/>
          <p:cNvSpPr txBox="1"/>
          <p:nvPr/>
        </p:nvSpPr>
        <p:spPr>
          <a:xfrm>
            <a:off x="5738400" y="3572280"/>
            <a:ext cx="3626280" cy="62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2000" spc="-1">
                <a:latin typeface="Times New Roman"/>
              </a:rPr>
              <a:t>Standard estimate </a:t>
            </a:r>
            <a:r>
              <a:rPr lang="en-US" sz="2000" spc="-1">
                <a:latin typeface="Times New Roman"/>
                <a:ea typeface="Times New Roman"/>
              </a:rPr>
              <a:t>τ</a:t>
            </a:r>
            <a:r>
              <a:rPr lang="en-US" sz="2000" spc="-1" baseline="-101000">
                <a:latin typeface="Times New Roman"/>
                <a:ea typeface="Times New Roman"/>
              </a:rPr>
              <a:t>0</a:t>
            </a:r>
            <a:r>
              <a:rPr lang="en-US" sz="20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40" name="Line 4"/>
          <p:cNvSpPr/>
          <p:nvPr/>
        </p:nvSpPr>
        <p:spPr>
          <a:xfrm>
            <a:off x="5704560" y="4366080"/>
            <a:ext cx="365652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TextShape 5"/>
          <p:cNvSpPr txBox="1"/>
          <p:nvPr/>
        </p:nvSpPr>
        <p:spPr>
          <a:xfrm>
            <a:off x="7121520" y="4044600"/>
            <a:ext cx="23968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42" name="Line 6"/>
          <p:cNvSpPr/>
          <p:nvPr/>
        </p:nvSpPr>
        <p:spPr>
          <a:xfrm>
            <a:off x="5704560" y="3562560"/>
            <a:ext cx="365652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TextShape 7"/>
          <p:cNvSpPr txBox="1"/>
          <p:nvPr/>
        </p:nvSpPr>
        <p:spPr>
          <a:xfrm>
            <a:off x="8274240" y="3042000"/>
            <a:ext cx="131616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44" name="CustomShape 8"/>
          <p:cNvSpPr/>
          <p:nvPr/>
        </p:nvSpPr>
        <p:spPr>
          <a:xfrm>
            <a:off x="9321480" y="4771440"/>
            <a:ext cx="1591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9"/>
          <p:cNvSpPr/>
          <p:nvPr/>
        </p:nvSpPr>
        <p:spPr>
          <a:xfrm>
            <a:off x="9300600" y="4771440"/>
            <a:ext cx="1594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10"/>
          <p:cNvSpPr/>
          <p:nvPr/>
        </p:nvSpPr>
        <p:spPr>
          <a:xfrm>
            <a:off x="5754240" y="4771440"/>
            <a:ext cx="15876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11"/>
          <p:cNvSpPr/>
          <p:nvPr/>
        </p:nvSpPr>
        <p:spPr>
          <a:xfrm>
            <a:off x="5650200" y="4771800"/>
            <a:ext cx="1591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12"/>
          <p:cNvSpPr/>
          <p:nvPr/>
        </p:nvSpPr>
        <p:spPr>
          <a:xfrm>
            <a:off x="7548480" y="4771440"/>
            <a:ext cx="1591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13"/>
          <p:cNvSpPr/>
          <p:nvPr/>
        </p:nvSpPr>
        <p:spPr>
          <a:xfrm>
            <a:off x="7485840" y="4771800"/>
            <a:ext cx="1594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503640" y="188640"/>
            <a:ext cx="907128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Direct photons in Pb-Pb collisions</a:t>
            </a:r>
            <a:endParaRPr/>
          </a:p>
        </p:txBody>
      </p:sp>
      <p:sp>
        <p:nvSpPr>
          <p:cNvPr id="351" name="TextShape 2"/>
          <p:cNvSpPr txBox="1"/>
          <p:nvPr/>
        </p:nvSpPr>
        <p:spPr>
          <a:xfrm>
            <a:off x="914040" y="5646960"/>
            <a:ext cx="8870040" cy="176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Low-p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: 2.6σ excess w. r. t. models in 0–20% central — thermal contribution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</a:t>
            </a:r>
            <a:r>
              <a:rPr lang="en-US" sz="3200" spc="-1" baseline="-101000">
                <a:latin typeface="Times New Roman"/>
              </a:rPr>
              <a:t>eff</a:t>
            </a:r>
            <a:r>
              <a:rPr lang="en-US" sz="3200" spc="-1">
                <a:latin typeface="Times New Roman"/>
              </a:rPr>
              <a:t> = 304 ± 11(stat.) ± 40 (syst.) MeV in central Pb–Pb collisions at 2.76 TeV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30% higher than at RHIC (Au–Au at √s</a:t>
            </a:r>
            <a:r>
              <a:rPr lang="en-US" sz="3200" spc="-1" baseline="-101000">
                <a:latin typeface="Times New Roman"/>
              </a:rPr>
              <a:t>NN</a:t>
            </a:r>
            <a:r>
              <a:rPr lang="en-US" sz="3200" spc="-1">
                <a:latin typeface="Times New Roman"/>
              </a:rPr>
              <a:t>=200 GeV)</a:t>
            </a:r>
            <a:endParaRPr/>
          </a:p>
        </p:txBody>
      </p:sp>
      <p:pic>
        <p:nvPicPr>
          <p:cNvPr id="352" name="2015-Sep-24-DirGammaSpectrum_withNLO.pdf" descr=""/>
          <p:cNvPicPr/>
          <p:nvPr/>
        </p:nvPicPr>
        <p:blipFill>
          <a:blip r:embed="rId1"/>
          <a:stretch/>
        </p:blipFill>
        <p:spPr>
          <a:xfrm>
            <a:off x="1172160" y="881280"/>
            <a:ext cx="3937320" cy="4513680"/>
          </a:xfrm>
          <a:prstGeom prst="rect">
            <a:avLst/>
          </a:prstGeom>
          <a:ln w="12600">
            <a:noFill/>
          </a:ln>
        </p:spPr>
      </p:pic>
      <p:pic>
        <p:nvPicPr>
          <p:cNvPr id="353" name="2015-Sep-25-DirGammaSpectrumPlusPHENIX0020_ReducedX.pdf" descr=""/>
          <p:cNvPicPr/>
          <p:nvPr/>
        </p:nvPicPr>
        <p:blipFill>
          <a:blip r:embed="rId2"/>
          <a:stretch/>
        </p:blipFill>
        <p:spPr>
          <a:xfrm>
            <a:off x="5109480" y="881280"/>
            <a:ext cx="3937320" cy="451368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55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58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5"/>
          <p:cNvSpPr/>
          <p:nvPr/>
        </p:nvSpPr>
        <p:spPr>
          <a:xfrm>
            <a:off x="2178000" y="33426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6"/>
          <p:cNvSpPr/>
          <p:nvPr/>
        </p:nvSpPr>
        <p:spPr>
          <a:xfrm flipH="1">
            <a:off x="6077160" y="36615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9"/>
          <p:cNvSpPr/>
          <p:nvPr/>
        </p:nvSpPr>
        <p:spPr>
          <a:xfrm>
            <a:off x="2973240" y="24476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66" name="CustomShape 10"/>
          <p:cNvSpPr/>
          <p:nvPr/>
        </p:nvSpPr>
        <p:spPr>
          <a:xfrm>
            <a:off x="5241960" y="45709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67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73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74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75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77" name="" descr=""/>
          <p:cNvPicPr/>
          <p:nvPr/>
        </p:nvPicPr>
        <p:blipFill>
          <a:blip r:embed="rId3"/>
          <a:stretch/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78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5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6"/>
          <p:cNvSpPr/>
          <p:nvPr/>
        </p:nvSpPr>
        <p:spPr>
          <a:xfrm flipH="1">
            <a:off x="610524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9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84" name="CustomShape 10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85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89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391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393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394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395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621360" y="1800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Charged particle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397" name="TextShape 2"/>
          <p:cNvSpPr txBox="1"/>
          <p:nvPr/>
        </p:nvSpPr>
        <p:spPr>
          <a:xfrm>
            <a:off x="5303520" y="2377440"/>
            <a:ext cx="4754160" cy="377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&gt;1: enhancement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&lt;1: suppression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Strong modification of the spectrum shape in most central collisions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Strong centrality dependence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8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at 5.02 TeV similar to 2.76 TeV</a:t>
            </a:r>
            <a:endParaRPr/>
          </a:p>
        </p:txBody>
      </p:sp>
      <p:pic>
        <p:nvPicPr>
          <p:cNvPr id="398" name="2016-Jun-15-compareRaa_Six.pdf" descr=""/>
          <p:cNvPicPr/>
          <p:nvPr/>
        </p:nvPicPr>
        <p:blipFill>
          <a:blip r:embed="rId1"/>
          <a:srcRect l="0" t="10857" r="10212" b="0"/>
          <a:stretch/>
        </p:blipFill>
        <p:spPr>
          <a:xfrm>
            <a:off x="118080" y="931680"/>
            <a:ext cx="4921560" cy="6161760"/>
          </a:xfrm>
          <a:prstGeom prst="rect">
            <a:avLst/>
          </a:prstGeom>
          <a:ln w="12600">
            <a:noFill/>
          </a:ln>
        </p:spPr>
      </p:pic>
      <p:sp>
        <p:nvSpPr>
          <p:cNvPr id="399" name="CustomShape 3"/>
          <p:cNvSpPr/>
          <p:nvPr/>
        </p:nvSpPr>
        <p:spPr>
          <a:xfrm>
            <a:off x="1023840" y="1879560"/>
            <a:ext cx="491760" cy="491760"/>
          </a:xfrm>
          <a:prstGeom prst="ellipse">
            <a:avLst/>
          </a:prstGeom>
          <a:solidFill>
            <a:srgbClr val="c82506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0" name="CustomShape 4"/>
          <p:cNvSpPr/>
          <p:nvPr/>
        </p:nvSpPr>
        <p:spPr>
          <a:xfrm>
            <a:off x="1141920" y="1879560"/>
            <a:ext cx="491760" cy="491760"/>
          </a:xfrm>
          <a:prstGeom prst="ellipse">
            <a:avLst/>
          </a:prstGeom>
          <a:solidFill>
            <a:srgbClr val="0365c0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1" name="CustomShape 5"/>
          <p:cNvSpPr/>
          <p:nvPr/>
        </p:nvSpPr>
        <p:spPr>
          <a:xfrm>
            <a:off x="3327120" y="5765400"/>
            <a:ext cx="491760" cy="491760"/>
          </a:xfrm>
          <a:prstGeom prst="ellipse">
            <a:avLst/>
          </a:prstGeom>
          <a:solidFill>
            <a:srgbClr val="c82506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2" name="CustomShape 6"/>
          <p:cNvSpPr/>
          <p:nvPr/>
        </p:nvSpPr>
        <p:spPr>
          <a:xfrm>
            <a:off x="3661920" y="5765400"/>
            <a:ext cx="491760" cy="491760"/>
          </a:xfrm>
          <a:prstGeom prst="ellipse">
            <a:avLst/>
          </a:prstGeom>
          <a:solidFill>
            <a:srgbClr val="0365c0">
              <a:alpha val="60000"/>
            </a:srgbClr>
          </a:solidFill>
          <a:ln w="12600">
            <a:noFill/>
          </a:ln>
          <a:effectLst>
            <a:outerShdw dist="25560" dir="540000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403" name="" descr=""/>
          <p:cNvPicPr/>
          <p:nvPr/>
        </p:nvPicPr>
        <p:blipFill>
          <a:blip r:embed="rId2"/>
          <a:stretch/>
        </p:blipFill>
        <p:spPr>
          <a:xfrm>
            <a:off x="5730480" y="1293840"/>
            <a:ext cx="3047760" cy="73152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503640" y="301320"/>
            <a:ext cx="5165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05" name="TextShape 2"/>
          <p:cNvSpPr txBox="1"/>
          <p:nvPr/>
        </p:nvSpPr>
        <p:spPr>
          <a:xfrm>
            <a:off x="503640" y="3230640"/>
            <a:ext cx="5074200" cy="331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Out-of-cone radiation: energy loss in jet cone</a:t>
            </a:r>
            <a:endParaRPr/>
          </a:p>
          <a:p>
            <a:pPr lvl="1" marL="864000" indent="-324000">
              <a:lnSpc>
                <a:spcPct val="12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Jet yield suppression, di-jet energy imbalance, jet-jet/hadron-jet acoplanarity…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In-cone radiation: medium modified fragmentation</a:t>
            </a:r>
            <a:endParaRPr/>
          </a:p>
          <a:p>
            <a:pPr lvl="1" marL="864000" indent="-324000">
              <a:lnSpc>
                <a:spcPct val="12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Jet shape broadening, modification of transverse energy profile…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Consistent with </a:t>
            </a:r>
            <a:r>
              <a:rPr i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4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of charged particles and charged-jet </a:t>
            </a:r>
            <a:r>
              <a:rPr i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</a:t>
            </a:r>
            <a:r>
              <a:rPr lang="en-US" sz="24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AA</a:t>
            </a: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at 2.76 TeV </a:t>
            </a:r>
            <a:endParaRPr/>
          </a:p>
        </p:txBody>
      </p:sp>
      <p:pic>
        <p:nvPicPr>
          <p:cNvPr id="406" name="2016-Sep-22-Jet_RAA.pdf" descr=""/>
          <p:cNvPicPr/>
          <p:nvPr/>
        </p:nvPicPr>
        <p:blipFill>
          <a:blip r:embed="rId1"/>
          <a:srcRect l="0" t="2097" r="7946" b="0"/>
          <a:stretch/>
        </p:blipFill>
        <p:spPr>
          <a:xfrm>
            <a:off x="5492160" y="311760"/>
            <a:ext cx="4346280" cy="5951160"/>
          </a:xfrm>
          <a:prstGeom prst="rect">
            <a:avLst/>
          </a:prstGeom>
          <a:ln w="12600">
            <a:noFill/>
          </a:ln>
        </p:spPr>
      </p:pic>
      <p:pic>
        <p:nvPicPr>
          <p:cNvPr id="407" name="pasted-image.pdf" descr=""/>
          <p:cNvPicPr/>
          <p:nvPr/>
        </p:nvPicPr>
        <p:blipFill>
          <a:blip r:embed="rId2"/>
          <a:stretch/>
        </p:blipFill>
        <p:spPr>
          <a:xfrm>
            <a:off x="722520" y="1455480"/>
            <a:ext cx="4502520" cy="1728360"/>
          </a:xfrm>
          <a:prstGeom prst="rect">
            <a:avLst/>
          </a:prstGeom>
          <a:ln w="12600">
            <a:noFill/>
          </a:ln>
        </p:spPr>
      </p:pic>
      <p:pic>
        <p:nvPicPr>
          <p:cNvPr id="408" name="" descr=""/>
          <p:cNvPicPr/>
          <p:nvPr/>
        </p:nvPicPr>
        <p:blipFill>
          <a:blip r:embed="rId3"/>
          <a:stretch/>
        </p:blipFill>
        <p:spPr>
          <a:xfrm>
            <a:off x="6594120" y="6333480"/>
            <a:ext cx="3047760" cy="7315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1107000" y="0"/>
            <a:ext cx="86896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Nuclear modification factor (R</a:t>
            </a:r>
            <a:r>
              <a:rPr lang="en-US" sz="44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AA</a:t>
            </a: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/>
          </a:p>
        </p:txBody>
      </p:sp>
      <p:sp>
        <p:nvSpPr>
          <p:cNvPr id="410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 spc="-1">
                <a:latin typeface="Times New Roman"/>
              </a:rPr>
              <a:t>Pb+Pb</a:t>
            </a:r>
            <a:endParaRPr/>
          </a:p>
        </p:txBody>
      </p:sp>
      <p:sp>
        <p:nvSpPr>
          <p:cNvPr id="411" name="CustomShape 3"/>
          <p:cNvSpPr/>
          <p:nvPr/>
        </p:nvSpPr>
        <p:spPr>
          <a:xfrm>
            <a:off x="1371960" y="6170400"/>
            <a:ext cx="731772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12" name="Picture 19" descr=""/>
          <p:cNvPicPr/>
          <p:nvPr/>
        </p:nvPicPr>
        <p:blipFill>
          <a:blip r:embed="rId1"/>
          <a:stretch/>
        </p:blipFill>
        <p:spPr>
          <a:xfrm>
            <a:off x="2107080" y="6069960"/>
            <a:ext cx="5438880" cy="1014480"/>
          </a:xfrm>
          <a:prstGeom prst="rect">
            <a:avLst/>
          </a:prstGeom>
          <a:ln w="19080">
            <a:noFill/>
          </a:ln>
        </p:spPr>
      </p:pic>
      <p:pic>
        <p:nvPicPr>
          <p:cNvPr id="413" name="Picture 29" descr=""/>
          <p:cNvPicPr/>
          <p:nvPr/>
        </p:nvPicPr>
        <p:blipFill>
          <a:blip r:embed="rId2"/>
          <a:stretch/>
        </p:blipFill>
        <p:spPr>
          <a:xfrm>
            <a:off x="1964160" y="961560"/>
            <a:ext cx="6953760" cy="5136840"/>
          </a:xfrm>
          <a:prstGeom prst="rect">
            <a:avLst/>
          </a:prstGeom>
          <a:ln>
            <a:noFill/>
          </a:ln>
        </p:spPr>
      </p:pic>
      <p:sp>
        <p:nvSpPr>
          <p:cNvPr id="414" name="CustomShape 4"/>
          <p:cNvSpPr/>
          <p:nvPr/>
        </p:nvSpPr>
        <p:spPr>
          <a:xfrm>
            <a:off x="5492880" y="1722600"/>
            <a:ext cx="4579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L</a:t>
            </a:r>
            <a:endParaRPr/>
          </a:p>
        </p:txBody>
      </p:sp>
      <p:cxnSp>
        <p:nvCxnSpPr>
          <p:cNvPr id="415" name="Line 5"/>
          <p:cNvCxnSpPr/>
          <p:nvPr/>
        </p:nvCxnSpPr>
        <p:spPr>
          <a:xfrm flipH="1">
            <a:off x="4306320" y="2066400"/>
            <a:ext cx="1069560" cy="340920"/>
          </a:xfrm>
          <a:prstGeom prst="straightConnector1">
            <a:avLst/>
          </a:prstGeom>
          <a:ln w="12600">
            <a:solidFill>
              <a:srgbClr val="ff0000"/>
            </a:solidFill>
            <a:round/>
            <a:tailEnd len="med" type="arrow" w="med"/>
          </a:ln>
        </p:spPr>
      </p:cxnSp>
      <p:sp>
        <p:nvSpPr>
          <p:cNvPr id="416" name="CustomShape 6"/>
          <p:cNvSpPr/>
          <p:nvPr/>
        </p:nvSpPr>
        <p:spPr>
          <a:xfrm>
            <a:off x="6153120" y="4160160"/>
            <a:ext cx="727920" cy="67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b="1" lang="en-US" sz="3000" spc="-1" strike="noStrike" baseline="10100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b="1" lang="en-US" sz="3000" spc="-1" strike="noStrike" baseline="-10100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endParaRPr/>
          </a:p>
        </p:txBody>
      </p:sp>
      <p:cxnSp>
        <p:nvCxnSpPr>
          <p:cNvPr id="417" name="Line 7"/>
          <p:cNvCxnSpPr>
            <a:stCxn id="416" idx="3"/>
          </p:cNvCxnSpPr>
          <p:nvPr/>
        </p:nvCxnSpPr>
        <p:spPr>
          <a:xfrm>
            <a:off x="6881040" y="4497480"/>
            <a:ext cx="953640" cy="338040"/>
          </a:xfrm>
          <a:prstGeom prst="straightConnector1">
            <a:avLst/>
          </a:prstGeom>
          <a:ln w="12600">
            <a:solidFill>
              <a:srgbClr val="0066ff"/>
            </a:solidFill>
            <a:round/>
            <a:tailEnd len="med" type="arrow" w="med"/>
          </a:ln>
        </p:spPr>
      </p:cxnSp>
      <p:sp>
        <p:nvSpPr>
          <p:cNvPr id="418" name="CustomShape 8"/>
          <p:cNvSpPr/>
          <p:nvPr/>
        </p:nvSpPr>
        <p:spPr>
          <a:xfrm>
            <a:off x="3461040" y="4776840"/>
            <a:ext cx="5785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00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3000" spc="-1" strike="noStrike" baseline="101000">
                <a:solidFill>
                  <a:srgbClr val="00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±</a:t>
            </a:r>
            <a:endParaRPr/>
          </a:p>
        </p:txBody>
      </p:sp>
      <p:cxnSp>
        <p:nvCxnSpPr>
          <p:cNvPr id="419" name="Line 9"/>
          <p:cNvCxnSpPr/>
          <p:nvPr/>
        </p:nvCxnSpPr>
        <p:spPr>
          <a:xfrm flipH="1" flipV="1">
            <a:off x="3331080" y="3868200"/>
            <a:ext cx="387360" cy="684720"/>
          </a:xfrm>
          <a:prstGeom prst="straightConnector1">
            <a:avLst/>
          </a:prstGeom>
          <a:ln w="12600">
            <a:solidFill>
              <a:srgbClr val="008200"/>
            </a:solidFill>
            <a:round/>
            <a:tailEnd len="med" type="arrow" w="med"/>
          </a:ln>
        </p:spPr>
      </p:cxn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1371960" y="0"/>
            <a:ext cx="84610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id="421" name="Content Placeholder 8" descr=""/>
          <p:cNvPicPr/>
          <p:nvPr/>
        </p:nvPicPr>
        <p:blipFill>
          <a:blip r:embed="rId1"/>
          <a:stretch/>
        </p:blipFill>
        <p:spPr>
          <a:xfrm>
            <a:off x="1499760" y="1142640"/>
            <a:ext cx="7418520" cy="5398560"/>
          </a:xfrm>
          <a:prstGeom prst="rect">
            <a:avLst/>
          </a:prstGeom>
          <a:ln w="9360">
            <a:noFill/>
          </a:ln>
        </p:spPr>
      </p:pic>
      <p:sp>
        <p:nvSpPr>
          <p:cNvPr id="422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 spc="-1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268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69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70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271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272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273" name="TextShape 4"/>
          <p:cNvSpPr txBox="1"/>
          <p:nvPr/>
        </p:nvSpPr>
        <p:spPr>
          <a:xfrm>
            <a:off x="822960" y="6126480"/>
            <a:ext cx="905256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504000" y="26100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Relativistic fluids</a:t>
            </a:r>
            <a:endParaRPr/>
          </a:p>
        </p:txBody>
      </p:sp>
      <p:pic>
        <p:nvPicPr>
          <p:cNvPr id="424" name="" descr=""/>
          <p:cNvPicPr/>
          <p:nvPr/>
        </p:nvPicPr>
        <p:blipFill>
          <a:blip r:embed="rId1"/>
          <a:stretch/>
        </p:blipFill>
        <p:spPr>
          <a:xfrm>
            <a:off x="5689800" y="1359000"/>
            <a:ext cx="3657600" cy="3610800"/>
          </a:xfrm>
          <a:prstGeom prst="rect">
            <a:avLst/>
          </a:prstGeom>
          <a:ln>
            <a:noFill/>
          </a:ln>
        </p:spPr>
      </p:pic>
      <p:sp>
        <p:nvSpPr>
          <p:cNvPr id="425" name="CustomShape 2"/>
          <p:cNvSpPr/>
          <p:nvPr/>
        </p:nvSpPr>
        <p:spPr>
          <a:xfrm>
            <a:off x="6558480" y="1339560"/>
            <a:ext cx="2015640" cy="571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lang="en-US" sz="1400" spc="-1">
                <a:solidFill>
                  <a:srgbClr val="000000"/>
                </a:solidFill>
                <a:latin typeface="Arial"/>
              </a:rPr>
              <a:t>Au+Au </a:t>
            </a:r>
            <a:r>
              <a:rPr lang="en-US" sz="1400" spc="-1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 spc="-1">
                <a:solidFill>
                  <a:srgbClr val="000000"/>
                </a:solidFill>
                <a:latin typeface="Arial"/>
              </a:rPr>
              <a:t>s</a:t>
            </a:r>
            <a:r>
              <a:rPr lang="en-US" sz="1400" spc="-1" baseline="-101000">
                <a:solidFill>
                  <a:srgbClr val="000000"/>
                </a:solidFill>
                <a:latin typeface="Arial"/>
              </a:rPr>
              <a:t>NN</a:t>
            </a:r>
            <a:r>
              <a:rPr lang="en-US" sz="1400" spc="-1">
                <a:solidFill>
                  <a:srgbClr val="000000"/>
                </a:solidFill>
                <a:latin typeface="Arial"/>
              </a:rPr>
              <a:t> = 200 GeV</a:t>
            </a:r>
            <a:endParaRPr/>
          </a:p>
          <a:p>
            <a:r>
              <a:rPr lang="en-US" sz="1400" spc="-1">
                <a:solidFill>
                  <a:srgbClr val="000000"/>
                </a:solidFill>
                <a:latin typeface="Arial"/>
              </a:rPr>
              <a:t>b=7 fm</a:t>
            </a:r>
            <a:endParaRPr/>
          </a:p>
        </p:txBody>
      </p:sp>
      <p:sp>
        <p:nvSpPr>
          <p:cNvPr id="426" name="TextShape 3"/>
          <p:cNvSpPr txBox="1"/>
          <p:nvPr/>
        </p:nvSpPr>
        <p:spPr>
          <a:xfrm>
            <a:off x="6069240" y="4170960"/>
            <a:ext cx="3021120" cy="418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400" spc="-1">
                <a:latin typeface="Arial"/>
              </a:rPr>
              <a:t>arXiv:nucl-th/0305084</a:t>
            </a:r>
            <a:endParaRPr/>
          </a:p>
        </p:txBody>
      </p:sp>
      <p:sp>
        <p:nvSpPr>
          <p:cNvPr id="427" name="Line 4"/>
          <p:cNvSpPr/>
          <p:nvPr/>
        </p:nvSpPr>
        <p:spPr>
          <a:xfrm>
            <a:off x="7819200" y="298440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Line 5"/>
          <p:cNvSpPr/>
          <p:nvPr/>
        </p:nvSpPr>
        <p:spPr>
          <a:xfrm flipH="1">
            <a:off x="5911200" y="298440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TextShape 6"/>
          <p:cNvSpPr txBox="1"/>
          <p:nvPr/>
        </p:nvSpPr>
        <p:spPr>
          <a:xfrm>
            <a:off x="5715000" y="2383200"/>
            <a:ext cx="41148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Particles pushed out</a:t>
            </a:r>
            <a:endParaRPr/>
          </a:p>
        </p:txBody>
      </p:sp>
      <p:sp>
        <p:nvSpPr>
          <p:cNvPr id="430" name="TextShape 7"/>
          <p:cNvSpPr txBox="1"/>
          <p:nvPr/>
        </p:nvSpPr>
        <p:spPr>
          <a:xfrm>
            <a:off x="6064200" y="3898800"/>
            <a:ext cx="2514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Equipotential lines</a:t>
            </a:r>
            <a:endParaRPr/>
          </a:p>
        </p:txBody>
      </p:sp>
      <p:pic>
        <p:nvPicPr>
          <p:cNvPr id="431" name="" descr=""/>
          <p:cNvPicPr/>
          <p:nvPr/>
        </p:nvPicPr>
        <p:blipFill>
          <a:blip r:embed="rId2"/>
          <a:stretch/>
        </p:blipFill>
        <p:spPr>
          <a:xfrm>
            <a:off x="504000" y="1151640"/>
            <a:ext cx="4426560" cy="3559680"/>
          </a:xfrm>
          <a:prstGeom prst="rect">
            <a:avLst/>
          </a:prstGeom>
          <a:ln>
            <a:noFill/>
          </a:ln>
        </p:spPr>
      </p:pic>
      <p:sp>
        <p:nvSpPr>
          <p:cNvPr id="432" name="TextShape 8"/>
          <p:cNvSpPr txBox="1"/>
          <p:nvPr/>
        </p:nvSpPr>
        <p:spPr>
          <a:xfrm>
            <a:off x="288000" y="5040000"/>
            <a:ext cx="9578520" cy="108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Initial overlap asymmetric </a:t>
            </a:r>
            <a:r>
              <a:rPr lang="en-US" sz="3200" spc="-1">
                <a:latin typeface="Times New Roman"/>
                <a:ea typeface="Times New Roman"/>
              </a:rPr>
              <a:t>→</a:t>
            </a:r>
            <a:r>
              <a:rPr lang="en-US" sz="3200" spc="-1">
                <a:latin typeface="Times New Roman"/>
              </a:rPr>
              <a:t> pressure gradients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Momentum anisotropy </a:t>
            </a:r>
            <a:r>
              <a:rPr lang="en-US" sz="3200" spc="-1">
                <a:latin typeface="Times New Roman"/>
                <a:ea typeface="Times New Roman"/>
              </a:rPr>
              <a:t>→</a:t>
            </a:r>
            <a:r>
              <a:rPr lang="en-US" sz="3200" spc="-1">
                <a:latin typeface="Times New Roman"/>
              </a:rPr>
              <a:t> Fourier decomposition: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>
                <p:childTnLst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4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000" spc="-1">
                <a:latin typeface="Times New Roman"/>
              </a:rPr>
              <a:t>Fluid dynamics</a:t>
            </a:r>
            <a:endParaRPr/>
          </a:p>
        </p:txBody>
      </p:sp>
      <p:sp>
        <p:nvSpPr>
          <p:cNvPr id="434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 marL="342720" indent="-342720">
              <a:lnSpc>
                <a:spcPct val="100000"/>
              </a:lnSpc>
              <a:buClr>
                <a:srgbClr val="ffff66"/>
              </a:buClr>
              <a:buFont typeface="Comic Sans MS"/>
              <a:buChar char="•"/>
            </a:pPr>
            <a:r>
              <a:rPr lang="en-US" sz="2000" spc="-1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12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pic>
        <p:nvPicPr>
          <p:cNvPr id="435" name="" descr=""/>
          <p:cNvPicPr/>
          <p:nvPr/>
        </p:nvPicPr>
        <p:blipFill>
          <a:blip r:embed="rId1"/>
          <a:stretch/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436" name="CustomShape 3"/>
          <p:cNvSpPr/>
          <p:nvPr/>
        </p:nvSpPr>
        <p:spPr>
          <a:xfrm>
            <a:off x="419760" y="236376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pic>
        <p:nvPicPr>
          <p:cNvPr id="437" name="" descr=""/>
          <p:cNvPicPr/>
          <p:nvPr/>
        </p:nvPicPr>
        <p:blipFill>
          <a:blip r:embed="rId2"/>
          <a:stretch/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438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6"/>
          <p:cNvSpPr/>
          <p:nvPr/>
        </p:nvSpPr>
        <p:spPr>
          <a:xfrm>
            <a:off x="6126480" y="267120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441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8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503640" y="30132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v</a:t>
            </a:r>
            <a:r>
              <a:rPr lang="en-US" sz="4400" spc="-1" baseline="-101000">
                <a:latin typeface="Times New Roman"/>
              </a:rPr>
              <a:t>n</a:t>
            </a:r>
            <a:r>
              <a:rPr lang="en-US" sz="4400" spc="-1">
                <a:latin typeface="Times New Roman"/>
              </a:rPr>
              <a:t> at different energies</a:t>
            </a:r>
            <a:endParaRPr/>
          </a:p>
        </p:txBody>
      </p:sp>
      <p:pic>
        <p:nvPicPr>
          <p:cNvPr id="444" name="fig1_20160118.pdf" descr=""/>
          <p:cNvPicPr/>
          <p:nvPr/>
        </p:nvPicPr>
        <p:blipFill>
          <a:blip r:embed="rId1"/>
          <a:stretch/>
        </p:blipFill>
        <p:spPr>
          <a:xfrm>
            <a:off x="2834640" y="1475280"/>
            <a:ext cx="4662000" cy="5385600"/>
          </a:xfrm>
          <a:prstGeom prst="rect">
            <a:avLst/>
          </a:prstGeom>
          <a:ln w="12600"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Take home messages</a:t>
            </a:r>
            <a:endParaRPr/>
          </a:p>
        </p:txBody>
      </p:sp>
      <p:sp>
        <p:nvSpPr>
          <p:cNvPr id="446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This medium is transparent to colored probes and translucent to electromagnetic probes...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...and an extremely hot and dense...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...perfect liquid.</a:t>
            </a:r>
            <a:endParaRPr/>
          </a:p>
        </p:txBody>
      </p:sp>
      <p:pic>
        <p:nvPicPr>
          <p:cNvPr id="44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448" name="" descr=""/>
          <p:cNvPicPr/>
          <p:nvPr/>
        </p:nvPicPr>
        <p:blipFill>
          <a:blip r:embed="rId2"/>
          <a:stretch/>
        </p:blipFill>
        <p:spPr>
          <a:xfrm>
            <a:off x="7315200" y="173736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449" name="" descr=""/>
          <p:cNvPicPr/>
          <p:nvPr/>
        </p:nvPicPr>
        <p:blipFill>
          <a:blip r:embed="rId3"/>
          <a:stretch/>
        </p:blipFill>
        <p:spPr>
          <a:xfrm>
            <a:off x="8229600" y="3895200"/>
            <a:ext cx="914400" cy="1408320"/>
          </a:xfrm>
          <a:prstGeom prst="rect">
            <a:avLst/>
          </a:prstGeom>
          <a:ln>
            <a:noFill/>
          </a:ln>
        </p:spPr>
      </p:pic>
      <p:pic>
        <p:nvPicPr>
          <p:cNvPr id="450" name="" descr=""/>
          <p:cNvPicPr/>
          <p:nvPr/>
        </p:nvPicPr>
        <p:blipFill>
          <a:blip r:embed="rId4"/>
          <a:stretch/>
        </p:blipFill>
        <p:spPr>
          <a:xfrm>
            <a:off x="7132320" y="5394960"/>
            <a:ext cx="2743200" cy="1499400"/>
          </a:xfrm>
          <a:prstGeom prst="rect">
            <a:avLst/>
          </a:prstGeom>
          <a:ln>
            <a:noFill/>
          </a:ln>
        </p:spPr>
      </p:pic>
      <p:sp>
        <p:nvSpPr>
          <p:cNvPr id="451" name="TextShape 3"/>
          <p:cNvSpPr txBox="1"/>
          <p:nvPr/>
        </p:nvSpPr>
        <p:spPr>
          <a:xfrm>
            <a:off x="7132320" y="5394960"/>
            <a:ext cx="2743200" cy="1499760"/>
          </a:xfrm>
          <a:prstGeom prst="rect">
            <a:avLst/>
          </a:prstGeom>
          <a:noFill/>
          <a:ln>
            <a:noFill/>
          </a:ln>
        </p:spPr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Times New Roman"/>
              </a:rPr>
              <a:t>How to make a Quark Gluon Plasma</a:t>
            </a:r>
            <a:endParaRPr/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503640" y="30132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rcRect l="0" t="10191" r="0" b="0"/>
          <a:stretch/>
        </p:blipFill>
        <p:spPr>
          <a:xfrm>
            <a:off x="-1224000" y="-91440"/>
            <a:ext cx="11430000" cy="7651440"/>
          </a:xfrm>
          <a:prstGeom prst="rect">
            <a:avLst/>
          </a:prstGeom>
          <a:ln>
            <a:noFill/>
          </a:ln>
        </p:spPr>
      </p:pic>
      <p:pic>
        <p:nvPicPr>
          <p:cNvPr id="279" name="" descr=""/>
          <p:cNvPicPr/>
          <p:nvPr/>
        </p:nvPicPr>
        <p:blipFill>
          <a:blip r:embed="rId2"/>
          <a:stretch/>
        </p:blipFill>
        <p:spPr>
          <a:xfrm>
            <a:off x="870120" y="4570200"/>
            <a:ext cx="2573640" cy="1401480"/>
          </a:xfrm>
          <a:prstGeom prst="rect">
            <a:avLst/>
          </a:prstGeom>
          <a:ln>
            <a:noFill/>
          </a:ln>
        </p:spPr>
      </p:pic>
      <p:sp>
        <p:nvSpPr>
          <p:cNvPr id="280" name="TextShape 1"/>
          <p:cNvSpPr txBox="1"/>
          <p:nvPr/>
        </p:nvSpPr>
        <p:spPr>
          <a:xfrm>
            <a:off x="1118520" y="5796000"/>
            <a:ext cx="2710440" cy="775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81" name="" descr=""/>
          <p:cNvPicPr/>
          <p:nvPr/>
        </p:nvPicPr>
        <p:blipFill>
          <a:blip r:embed="rId3"/>
          <a:stretch/>
        </p:blipFill>
        <p:spPr>
          <a:xfrm>
            <a:off x="2928960" y="172800"/>
            <a:ext cx="2575080" cy="1632600"/>
          </a:xfrm>
          <a:prstGeom prst="rect">
            <a:avLst/>
          </a:prstGeom>
          <a:ln>
            <a:noFill/>
          </a:ln>
        </p:spPr>
      </p:pic>
      <p:sp>
        <p:nvSpPr>
          <p:cNvPr id="282" name="TextShape 2"/>
          <p:cNvSpPr txBox="1"/>
          <p:nvPr/>
        </p:nvSpPr>
        <p:spPr>
          <a:xfrm>
            <a:off x="3336840" y="1375200"/>
            <a:ext cx="2116440" cy="775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83" name="" descr=""/>
          <p:cNvPicPr/>
          <p:nvPr/>
        </p:nvPicPr>
        <p:blipFill>
          <a:blip r:embed="rId4"/>
          <a:stretch/>
        </p:blipFill>
        <p:spPr>
          <a:xfrm>
            <a:off x="4730760" y="4255200"/>
            <a:ext cx="2574720" cy="1732320"/>
          </a:xfrm>
          <a:prstGeom prst="rect">
            <a:avLst/>
          </a:prstGeom>
          <a:ln>
            <a:noFill/>
          </a:ln>
        </p:spPr>
      </p:pic>
      <p:sp>
        <p:nvSpPr>
          <p:cNvPr id="284" name="TextShape 3"/>
          <p:cNvSpPr txBox="1"/>
          <p:nvPr/>
        </p:nvSpPr>
        <p:spPr>
          <a:xfrm>
            <a:off x="5061960" y="5591880"/>
            <a:ext cx="2757600" cy="125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285" name="" descr=""/>
          <p:cNvPicPr/>
          <p:nvPr/>
        </p:nvPicPr>
        <p:blipFill>
          <a:blip r:embed="rId5"/>
          <a:stretch/>
        </p:blipFill>
        <p:spPr>
          <a:xfrm>
            <a:off x="7562880" y="2154960"/>
            <a:ext cx="2574000" cy="1724400"/>
          </a:xfrm>
          <a:prstGeom prst="rect">
            <a:avLst/>
          </a:prstGeom>
          <a:ln>
            <a:noFill/>
          </a:ln>
        </p:spPr>
      </p:pic>
      <p:sp>
        <p:nvSpPr>
          <p:cNvPr id="286" name="TextShape 4"/>
          <p:cNvSpPr txBox="1"/>
          <p:nvPr/>
        </p:nvSpPr>
        <p:spPr>
          <a:xfrm>
            <a:off x="8076600" y="3648960"/>
            <a:ext cx="2128680" cy="775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287" name="CustomShape 5"/>
          <p:cNvSpPr/>
          <p:nvPr/>
        </p:nvSpPr>
        <p:spPr>
          <a:xfrm>
            <a:off x="0" y="1730520"/>
            <a:ext cx="3749040" cy="2680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TextShape 6"/>
          <p:cNvSpPr txBox="1"/>
          <p:nvPr/>
        </p:nvSpPr>
        <p:spPr>
          <a:xfrm>
            <a:off x="224640" y="2778840"/>
            <a:ext cx="3524400" cy="163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Geneva, Switzerland</a:t>
            </a:r>
            <a:endParaRPr/>
          </a:p>
          <a:p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8.6km diameter</a:t>
            </a:r>
            <a:endParaRPr/>
          </a:p>
          <a:p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p+p, </a:t>
            </a:r>
            <a:r>
              <a:rPr b="1" i="1" lang="en-US" sz="2500" spc="-1">
                <a:solidFill>
                  <a:srgbClr val="ffffff"/>
                </a:solidFill>
                <a:latin typeface="Times New Roman"/>
              </a:rPr>
              <a:t>p+Pb</a:t>
            </a:r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, Pb+Pb</a:t>
            </a:r>
            <a:endParaRPr/>
          </a:p>
          <a:p>
            <a:r>
              <a:rPr b="1" lang="en-US" sz="2500" spc="-1">
                <a:solidFill>
                  <a:srgbClr val="ffffff"/>
                </a:solidFill>
                <a:latin typeface="Times New Roman"/>
                <a:ea typeface="Times New Roman"/>
              </a:rPr>
              <a:t>√</a:t>
            </a:r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s</a:t>
            </a:r>
            <a:r>
              <a:rPr b="1" lang="en-US" sz="2500" spc="-1" baseline="-101000">
                <a:solidFill>
                  <a:srgbClr val="ffffff"/>
                </a:solidFill>
                <a:latin typeface="Times New Roman"/>
              </a:rPr>
              <a:t>NN</a:t>
            </a:r>
            <a:r>
              <a:rPr b="1" lang="en-US" sz="2500" spc="-1">
                <a:solidFill>
                  <a:srgbClr val="ffffff"/>
                </a:solidFill>
                <a:latin typeface="Times New Roman"/>
              </a:rPr>
              <a:t> = 2.76 GeV, </a:t>
            </a:r>
            <a:r>
              <a:rPr b="1" i="1" lang="en-US" sz="2500" spc="-1">
                <a:solidFill>
                  <a:srgbClr val="ffffff"/>
                </a:solidFill>
                <a:latin typeface="Times New Roman"/>
              </a:rPr>
              <a:t>5.5 TeV</a:t>
            </a:r>
            <a:endParaRPr/>
          </a:p>
        </p:txBody>
      </p:sp>
      <p:sp>
        <p:nvSpPr>
          <p:cNvPr id="289" name="TextShape 7"/>
          <p:cNvSpPr txBox="1"/>
          <p:nvPr/>
        </p:nvSpPr>
        <p:spPr>
          <a:xfrm>
            <a:off x="36000" y="1654200"/>
            <a:ext cx="3430080" cy="1413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000" spc="-1">
                <a:solidFill>
                  <a:srgbClr val="ffffff"/>
                </a:solidFill>
                <a:latin typeface="Times New Roman"/>
              </a:rPr>
              <a:t>Large Hadron Collider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DB7C9E07-03A9-4517-9FBF-E27C3FA1476F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291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94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95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96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97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298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321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323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324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503640" y="121320"/>
            <a:ext cx="9071280" cy="7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Charged particle multiplicity</a:t>
            </a: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1115640" y="4975920"/>
            <a:ext cx="8870040" cy="222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ALICE: Pb–Pb at 5.02 TeV — highest energy so far</a:t>
            </a:r>
            <a:endParaRPr/>
          </a:p>
          <a:p>
            <a:pPr lvl="1" marL="864000" indent="-324000">
              <a:lnSpc>
                <a:spcPct val="12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 0–5% most central collisions, confirms trend from lower energies</a:t>
            </a:r>
            <a:endParaRPr/>
          </a:p>
          <a:p>
            <a:pPr marL="432000" indent="-324000">
              <a:lnSpc>
                <a:spcPct val="12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&lt;d</a:t>
            </a:r>
            <a:r>
              <a:rPr i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</a:t>
            </a:r>
            <a:r>
              <a:rPr lang="en-US" sz="26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</a:t>
            </a: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/dη&gt; vs. &lt;</a:t>
            </a:r>
            <a:r>
              <a:rPr i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</a:t>
            </a:r>
            <a:r>
              <a:rPr lang="en-US" sz="260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part</a:t>
            </a: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&gt;: similar evolution with centrality between 5.02 and 2.76 TeV</a:t>
            </a:r>
            <a:endParaRPr/>
          </a:p>
          <a:p>
            <a:pPr lvl="1" marL="864000" indent="-324000">
              <a:lnSpc>
                <a:spcPct val="12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~20% increase going from 2.76 to 5.02 TeV</a:t>
            </a:r>
            <a:endParaRPr/>
          </a:p>
          <a:p>
            <a:pPr lvl="1" marL="864000" indent="-324000">
              <a:lnSpc>
                <a:spcPct val="12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Provides further constraints for models</a:t>
            </a:r>
            <a:endParaRPr/>
          </a:p>
        </p:txBody>
      </p:sp>
      <p:pic>
        <p:nvPicPr>
          <p:cNvPr id="327" name="2016-Mar-16-sqrtsFig.pdf" descr=""/>
          <p:cNvPicPr/>
          <p:nvPr/>
        </p:nvPicPr>
        <p:blipFill>
          <a:blip r:embed="rId1"/>
          <a:srcRect l="0" t="3470" r="3526" b="0"/>
          <a:stretch/>
        </p:blipFill>
        <p:spPr>
          <a:xfrm>
            <a:off x="982800" y="910800"/>
            <a:ext cx="4056840" cy="3937320"/>
          </a:xfrm>
          <a:prstGeom prst="rect">
            <a:avLst/>
          </a:prstGeom>
          <a:ln w="12600">
            <a:noFill/>
          </a:ln>
        </p:spPr>
      </p:pic>
      <p:pic>
        <p:nvPicPr>
          <p:cNvPr id="328" name="2016-Mar-16-npartFig.pdf" descr=""/>
          <p:cNvPicPr/>
          <p:nvPr/>
        </p:nvPicPr>
        <p:blipFill>
          <a:blip r:embed="rId2"/>
          <a:srcRect l="0" t="3697" r="3726" b="0"/>
          <a:stretch/>
        </p:blipFill>
        <p:spPr>
          <a:xfrm>
            <a:off x="5040000" y="910800"/>
            <a:ext cx="4057560" cy="3937320"/>
          </a:xfrm>
          <a:prstGeom prst="rect">
            <a:avLst/>
          </a:prstGeom>
          <a:ln w="12600"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2016-10-30T07:53:32Z</dcterms:modified>
  <cp:revision>49</cp:revision>
</cp:coreProperties>
</file>