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_rels/notesSlide67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5.xml.rels" ContentType="application/vnd.openxmlformats-package.relationship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3.png" ContentType="image/png"/>
  <Override PartName="/ppt/media/image122.png" ContentType="image/png"/>
  <Override PartName="/ppt/media/image121.gif" ContentType="image/gif"/>
  <Override PartName="/ppt/media/image116.png" ContentType="image/png"/>
  <Override PartName="/ppt/media/image112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129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107.gif" ContentType="image/gif"/>
  <Override PartName="/ppt/media/image1.png" ContentType="image/png"/>
  <Override PartName="/ppt/media/image13.png" ContentType="image/png"/>
  <Override PartName="/ppt/media/image81.png" ContentType="image/png"/>
  <Override PartName="/ppt/media/image4.png" ContentType="image/png"/>
  <Override PartName="/ppt/media/image5.jpeg" ContentType="image/jpeg"/>
  <Override PartName="/ppt/media/image50.png" ContentType="image/png"/>
  <Override PartName="/ppt/media/image29.png" ContentType="image/png"/>
  <Override PartName="/ppt/media/image6.png" ContentType="image/png"/>
  <Override PartName="/ppt/media/image18.png" ContentType="image/png"/>
  <Override PartName="/ppt/media/image86.png" ContentType="image/png"/>
  <Override PartName="/ppt/media/image36.png" ContentType="image/png"/>
  <Override PartName="/ppt/media/image108.png" ContentType="image/png"/>
  <Override PartName="/ppt/media/image11.png" ContentType="image/png"/>
  <Override PartName="/ppt/media/image19.png" ContentType="image/png"/>
  <Override PartName="/ppt/media/image7.png" ContentType="image/png"/>
  <Override PartName="/ppt/media/image16.png" ContentType="image/png"/>
  <Override PartName="/ppt/media/image84.png" ContentType="image/png"/>
  <Override PartName="/ppt/media/image37.png" ContentType="image/png"/>
  <Override PartName="/ppt/media/image109.png" ContentType="image/png"/>
  <Override PartName="/ppt/media/image49.png" ContentType="image/png"/>
  <Override PartName="/ppt/media/image102.jpeg" ContentType="image/jpeg"/>
  <Override PartName="/ppt/media/image8.png" ContentType="image/png"/>
  <Override PartName="/ppt/media/image30.png" ContentType="image/png"/>
  <Override PartName="/ppt/media/image124.gif" ContentType="image/gif"/>
  <Override PartName="/ppt/media/image127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55.png" ContentType="image/png"/>
  <Override PartName="/ppt/media/image56.png" ContentType="image/png"/>
  <Override PartName="/ppt/media/image40.png" ContentType="image/png"/>
  <Override PartName="/ppt/media/image38.png" ContentType="image/png"/>
  <Override PartName="/ppt/media/image39.png" ContentType="image/png"/>
  <Override PartName="/ppt/media/image48.png" ContentType="image/png"/>
  <Override PartName="/ppt/media/image134.png" ContentType="image/png"/>
  <Override PartName="/ppt/media/image42.png" ContentType="image/png"/>
  <Override PartName="/ppt/media/image132.png" ContentType="image/png"/>
  <Override PartName="/ppt/media/image46.png" ContentType="image/png"/>
  <Override PartName="/ppt/media/image131.png" ContentType="image/png"/>
  <Override PartName="/ppt/media/image45.png" ContentType="image/png"/>
  <Override PartName="/ppt/media/image130.png" ContentType="image/png"/>
  <Override PartName="/ppt/media/image44.png" ContentType="image/png"/>
  <Override PartName="/ppt/media/image41.gif" ContentType="image/gif"/>
  <Override PartName="/ppt/media/image34.png" ContentType="image/png"/>
  <Override PartName="/ppt/media/image43.png" ContentType="image/png"/>
  <Override PartName="/ppt/media/image35.png" ContentType="image/png"/>
  <Override PartName="/ppt/media/image133.png" ContentType="image/png"/>
  <Override PartName="/ppt/media/image10.png" ContentType="image/png"/>
  <Override PartName="/ppt/media/image47.png" ContentType="image/png"/>
  <Override PartName="/ppt/media/image24.png" ContentType="image/png"/>
  <Override PartName="/ppt/media/image85.png" ContentType="image/png"/>
  <Override PartName="/ppt/media/image17.png" ContentType="image/png"/>
  <Override PartName="/ppt/media/image14.png" ContentType="image/png"/>
  <Override PartName="/ppt/media/image82.png" ContentType="image/png"/>
  <Override PartName="/ppt/media/image99.jpeg" ContentType="image/jpeg"/>
  <Override PartName="/ppt/media/image57.png" ContentType="image/png"/>
  <Override PartName="/ppt/media/image20.png" ContentType="image/png"/>
  <Override PartName="/ppt/media/image100.png" ContentType="image/png"/>
  <Override PartName="/ppt/media/image114.gif" ContentType="image/gif"/>
  <Override PartName="/ppt/media/image117.png" ContentType="image/png"/>
  <Override PartName="/ppt/media/image28.jpeg" ContentType="image/jpeg"/>
  <Override PartName="/ppt/media/image58.png" ContentType="image/png"/>
  <Override PartName="/ppt/media/image21.png" ContentType="image/png"/>
  <Override PartName="/ppt/media/image115.gif" ContentType="image/gif"/>
  <Override PartName="/ppt/media/image59.png" ContentType="image/png"/>
  <Override PartName="/ppt/media/image90.png" ContentType="image/png"/>
  <Override PartName="/ppt/media/image93.jpeg" ContentType="image/jpeg"/>
  <Override PartName="/ppt/media/image22.png" ContentType="image/png"/>
  <Override PartName="/ppt/media/image119.png" ContentType="image/png"/>
  <Override PartName="/ppt/media/image23.png" ContentType="image/png"/>
  <Override PartName="/ppt/media/image62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91.jpeg" ContentType="image/jpeg"/>
  <Override PartName="/ppt/media/image71.png" ContentType="image/png"/>
  <Override PartName="/ppt/media/image98.jpeg" ContentType="image/jpeg"/>
  <Override PartName="/ppt/media/image72.png" ContentType="image/png"/>
  <Override PartName="/ppt/media/image60.png" ContentType="image/png"/>
  <Override PartName="/ppt/media/image74.gif" ContentType="image/gif"/>
  <Override PartName="/ppt/media/image61.png" ContentType="image/png"/>
  <Override PartName="/ppt/media/image75.gif" ContentType="image/gif"/>
  <Override PartName="/ppt/media/image76.png" ContentType="image/png"/>
  <Override PartName="/ppt/media/image77.gif" ContentType="image/gif"/>
  <Override PartName="/ppt/media/image63.png" ContentType="image/png"/>
  <Override PartName="/ppt/media/image78.gif" ContentType="image/gif"/>
  <Override PartName="/ppt/media/image64.png" ContentType="image/png"/>
  <Override PartName="/ppt/media/image79.gif" ContentType="image/gif"/>
  <Override PartName="/ppt/media/image65.png" ContentType="image/png"/>
  <Override PartName="/ppt/media/image73.png" ContentType="image/png"/>
  <Override PartName="/ppt/media/image87.gif" ContentType="image/gif"/>
  <Override PartName="/ppt/media/image88.gif" ContentType="image/gif"/>
  <Override PartName="/ppt/media/image89.gif" ContentType="image/gif"/>
  <Override PartName="/ppt/media/image80.png" ContentType="image/png"/>
  <Override PartName="/ppt/media/image92.jpeg" ContentType="image/jpeg"/>
  <Override PartName="/ppt/media/image12.png" ContentType="image/png"/>
  <Override PartName="/ppt/media/image94.gif" ContentType="image/gif"/>
  <Override PartName="/ppt/media/image27.png" ContentType="image/png"/>
  <Override PartName="/ppt/media/image95.png" ContentType="image/png"/>
  <Override PartName="/ppt/media/image103.jpeg" ContentType="image/jpeg"/>
  <Override PartName="/ppt/media/image96.png" ContentType="image/png"/>
  <Override PartName="/ppt/media/image15.png" ContentType="image/png"/>
  <Override PartName="/ppt/media/image83.png" ContentType="image/png"/>
  <Override PartName="/ppt/media/image97.gif" ContentType="image/gif"/>
  <Override PartName="/ppt/media/image101.jpeg" ContentType="image/jpeg"/>
  <Override PartName="/ppt/media/image118.gif" ContentType="image/gif"/>
  <Override PartName="/ppt/media/image104.png" ContentType="image/png"/>
  <Override PartName="/ppt/media/image105.png" ContentType="image/png"/>
  <Override PartName="/ppt/media/image106.png" ContentType="image/png"/>
  <Override PartName="/ppt/media/image110.gif" ContentType="image/gif"/>
  <Override PartName="/ppt/media/image113.png" ContentType="image/png"/>
  <Override PartName="/ppt/media/image111.gif" ContentType="image/gi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60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73.xml.rels" ContentType="application/vnd.openxmlformats-package.relationships+xml"/>
  <Override PartName="/ppt/slides/_rels/slide6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48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9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54.xml.rels" ContentType="application/vnd.openxmlformats-package.relationships+xml"/>
  <Override PartName="/ppt/slides/_rels/slide63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62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25.xml.rels" ContentType="application/vnd.openxmlformats-package.relationships+xml"/>
  <Override PartName="/ppt/slides/_rels/slide78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66.xml.rels" ContentType="application/vnd.openxmlformats-package.relationships+xml"/>
  <Override PartName="/ppt/slides/_rels/slide77.xml.rels" ContentType="application/vnd.openxmlformats-package.relationships+xml"/>
  <Override PartName="/ppt/slides/_rels/slide67.xml.rels" ContentType="application/vnd.openxmlformats-package.relationships+xml"/>
  <Override PartName="/ppt/slides/_rels/slide71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slide" Target="slides/slide75.xml"/><Relationship Id="rId90" Type="http://schemas.openxmlformats.org/officeDocument/2006/relationships/slide" Target="slides/slide76.xml"/><Relationship Id="rId91" Type="http://schemas.openxmlformats.org/officeDocument/2006/relationships/slide" Target="slides/slide77.xml"/><Relationship Id="rId92" Type="http://schemas.openxmlformats.org/officeDocument/2006/relationships/slide" Target="slides/slide7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move the slide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640" spc="-1" strike="noStrike">
                <a:latin typeface="Arial"/>
              </a:rPr>
              <a:t>Click to edit the notes format</a:t>
            </a:r>
            <a:endParaRPr b="0" lang="en-US" sz="2640" spc="-1" strike="noStrike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6057929-29C7-46F7-A60C-6FFDDFFB978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7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PRB -&gt; PLB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Mention lack of bias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Make Large figure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71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B6FFDDD7-E4B2-43AD-B197-7056636BF8D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7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PRB -&gt; PLB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mention ratio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74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EE69237F-04FA-4CD6-B6CD-C957AEF6448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7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777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F34ABFE-BA94-461D-A4E0-232D9AC5CDD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7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80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AE42838-93D0-4A94-9478-22A471391DB2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8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83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52C9F884-7C17-4429-B7F8-D29B3FF6CC4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8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86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17471D41-9F31-44A6-9F7A-79E447FAE02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8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89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7B9DAAEC-82D4-4876-8EFD-407ABFCDE4FF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edit </a:t>
            </a:r>
            <a:r>
              <a:rPr b="0" lang="en-US" sz="3300" spc="-1" strike="noStrike">
                <a:latin typeface="Arial"/>
              </a:rPr>
              <a:t>the title text </a:t>
            </a:r>
            <a:r>
              <a:rPr b="0" lang="en-US" sz="3300" spc="-1" strike="noStrike">
                <a:latin typeface="Arial"/>
              </a:rPr>
              <a:t>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4E63C2ED-D55B-4510-9F22-D154F470966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300" spc="-1" strike="noStrike">
                <a:latin typeface="Times New Roman"/>
              </a:rPr>
              <a:t>Christine Nattrass (UTK), uBNL 2020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5EBE3DDB-9BE0-4587-B762-F63FCF6286A4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F49B17DE-92DB-4946-8969-13417716430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02D26903-B1E7-4DE4-937D-5D0E32C16E0D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538236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ECB344C-FE0F-4FB9-91C6-902A9791994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43440" y="490320"/>
            <a:ext cx="9392400" cy="631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2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343440" y="1270080"/>
            <a:ext cx="9392400" cy="3765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/>
          </p:nvPr>
        </p:nvSpPr>
        <p:spPr>
          <a:xfrm>
            <a:off x="9339840" y="5140080"/>
            <a:ext cx="604440" cy="43344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DF57B457-1BDC-4ACC-B07A-18609E2005AA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edit the title text </a:t>
            </a:r>
            <a:r>
              <a:rPr b="0" lang="en-US" sz="3300" spc="-1" strike="noStrike">
                <a:latin typeface="Arial"/>
              </a:rPr>
              <a:t>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64692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9702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29276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161604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193896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22626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</a:t>
            </a:r>
            <a:r>
              <a:rPr b="0" lang="en-US" sz="1500" spc="-1" strike="noStrike">
                <a:latin typeface="Arial"/>
              </a:rPr>
              <a:t>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4171D87-F3A8-4BB6-B567-9C85043CD66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62640"/>
            <a:ext cx="596160" cy="6044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71640" cy="944640"/>
          </a:xfrm>
          <a:prstGeom prst="rect">
            <a:avLst/>
          </a:prstGeom>
        </p:spPr>
        <p:txBody>
          <a:bodyPr anchor="ctr">
            <a:normAutofit fontScale="55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edit the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title text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formatCli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ck to edit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Master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3000"/>
            <a:ext cx="9071640" cy="3741840"/>
          </a:xfrm>
          <a:prstGeom prst="rect">
            <a:avLst/>
          </a:prstGeom>
        </p:spPr>
        <p:txBody>
          <a:bodyPr>
            <a:normAutofit fontScale="51000"/>
          </a:bodyPr>
          <a:p>
            <a:pPr marL="432000" indent="-324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outline text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93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7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Outline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46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Outline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Outlin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Outl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ine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Lev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nt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ut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el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er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yl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u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37D985E3-800E-46F3-998C-13D62F72F387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7/30/20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53FDB01F-E53D-4D24-9563-60D16CFBB059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36360"/>
            <a:ext cx="9071640" cy="63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</a:t>
            </a:r>
            <a:r>
              <a:rPr b="0" lang="en-US" sz="3300" spc="-1" strike="noStrike">
                <a:latin typeface="Times New Roman"/>
              </a:rPr>
              <a:t>li</a:t>
            </a:r>
            <a:r>
              <a:rPr b="0" lang="en-US" sz="3300" spc="-1" strike="noStrike">
                <a:latin typeface="Times New Roman"/>
              </a:rPr>
              <a:t>c</a:t>
            </a:r>
            <a:r>
              <a:rPr b="0" lang="en-US" sz="3300" spc="-1" strike="noStrike">
                <a:latin typeface="Times New Roman"/>
              </a:rPr>
              <a:t>k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o </a:t>
            </a:r>
            <a:r>
              <a:rPr b="0" lang="en-US" sz="3300" spc="-1" strike="noStrike">
                <a:latin typeface="Times New Roman"/>
              </a:rPr>
              <a:t>e</a:t>
            </a:r>
            <a:r>
              <a:rPr b="0" lang="en-US" sz="3300" spc="-1" strike="noStrike">
                <a:latin typeface="Times New Roman"/>
              </a:rPr>
              <a:t>d</a:t>
            </a:r>
            <a:r>
              <a:rPr b="0" lang="en-US" sz="3300" spc="-1" strike="noStrike">
                <a:latin typeface="Times New Roman"/>
              </a:rPr>
              <a:t>it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h</a:t>
            </a:r>
            <a:r>
              <a:rPr b="0" lang="en-US" sz="3300" spc="-1" strike="noStrike">
                <a:latin typeface="Times New Roman"/>
              </a:rPr>
              <a:t>e </a:t>
            </a:r>
            <a:r>
              <a:rPr b="0" lang="en-US" sz="3300" spc="-1" strike="noStrike">
                <a:latin typeface="Times New Roman"/>
              </a:rPr>
              <a:t>ti</a:t>
            </a:r>
            <a:r>
              <a:rPr b="0" lang="en-US" sz="3300" spc="-1" strike="noStrike">
                <a:latin typeface="Times New Roman"/>
              </a:rPr>
              <a:t>tl</a:t>
            </a:r>
            <a:r>
              <a:rPr b="0" lang="en-US" sz="3300" spc="-1" strike="noStrike">
                <a:latin typeface="Times New Roman"/>
              </a:rPr>
              <a:t>e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e</a:t>
            </a:r>
            <a:r>
              <a:rPr b="0" lang="en-US" sz="3300" spc="-1" strike="noStrike">
                <a:latin typeface="Times New Roman"/>
              </a:rPr>
              <a:t>x</a:t>
            </a:r>
            <a:r>
              <a:rPr b="0" lang="en-US" sz="3300" spc="-1" strike="noStrike">
                <a:latin typeface="Times New Roman"/>
              </a:rPr>
              <a:t>t </a:t>
            </a:r>
            <a:r>
              <a:rPr b="0" lang="en-US" sz="3300" spc="-1" strike="noStrike">
                <a:latin typeface="Times New Roman"/>
              </a:rPr>
              <a:t>f</a:t>
            </a:r>
            <a:r>
              <a:rPr b="0" lang="en-US" sz="3300" spc="-1" strike="noStrike">
                <a:latin typeface="Times New Roman"/>
              </a:rPr>
              <a:t>o</a:t>
            </a:r>
            <a:r>
              <a:rPr b="0" lang="en-US" sz="3300" spc="-1" strike="noStrike">
                <a:latin typeface="Times New Roman"/>
              </a:rPr>
              <a:t>r</a:t>
            </a:r>
            <a:r>
              <a:rPr b="0" lang="en-US" sz="3300" spc="-1" strike="noStrike">
                <a:latin typeface="Times New Roman"/>
              </a:rPr>
              <a:t>m</a:t>
            </a:r>
            <a:r>
              <a:rPr b="0" lang="en-US" sz="3300" spc="-1" strike="noStrike">
                <a:latin typeface="Times New Roman"/>
              </a:rPr>
              <a:t>a</a:t>
            </a:r>
            <a:r>
              <a:rPr b="0" lang="en-US" sz="3300" spc="-1" strike="noStrike">
                <a:latin typeface="Times New Roman"/>
              </a:rPr>
              <a:t>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716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516456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A4A5EEE2-9AF1-454C-9B7F-38B500FD065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5461920"/>
            <a:ext cx="2373840" cy="32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r"/>
            <a:fld id="{CD8C2514-A341-492C-A70D-6ABE3A4E4ABB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5435280"/>
            <a:ext cx="686016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5345640"/>
            <a:ext cx="5488200" cy="102600"/>
            <a:chOff x="360" y="5345640"/>
            <a:chExt cx="5488200" cy="102600"/>
          </a:xfrm>
        </p:grpSpPr>
        <p:sp>
          <p:nvSpPr>
            <p:cNvPr id="136" name="CustomShape 9"/>
            <p:cNvSpPr/>
            <p:nvPr/>
          </p:nvSpPr>
          <p:spPr>
            <a:xfrm>
              <a:off x="360" y="5345640"/>
              <a:ext cx="548820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538992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567720"/>
            <a:ext cx="9604440" cy="102600"/>
            <a:chOff x="720" y="567720"/>
            <a:chExt cx="9604440" cy="102600"/>
          </a:xfrm>
        </p:grpSpPr>
        <p:sp>
          <p:nvSpPr>
            <p:cNvPr id="139" name="CustomShape 12"/>
            <p:cNvSpPr/>
            <p:nvPr/>
          </p:nvSpPr>
          <p:spPr>
            <a:xfrm>
              <a:off x="720" y="567720"/>
              <a:ext cx="960444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61200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</a:t>
            </a:r>
            <a:r>
              <a:rPr b="0" lang="en-US" sz="3300" spc="-1" strike="noStrike">
                <a:latin typeface="Times New Roman"/>
              </a:rPr>
              <a:t>ck </a:t>
            </a:r>
            <a:r>
              <a:rPr b="0" lang="en-US" sz="3300" spc="-1" strike="noStrike">
                <a:latin typeface="Times New Roman"/>
              </a:rPr>
              <a:t>to </a:t>
            </a:r>
            <a:r>
              <a:rPr b="0" lang="en-US" sz="3300" spc="-1" strike="noStrike">
                <a:latin typeface="Times New Roman"/>
              </a:rPr>
              <a:t>edi</a:t>
            </a:r>
            <a:r>
              <a:rPr b="0" lang="en-US" sz="3300" spc="-1" strike="noStrike">
                <a:latin typeface="Times New Roman"/>
              </a:rPr>
              <a:t>t </a:t>
            </a:r>
            <a:r>
              <a:rPr b="0" lang="en-US" sz="3300" spc="-1" strike="noStrike">
                <a:latin typeface="Times New Roman"/>
              </a:rPr>
              <a:t>the </a:t>
            </a:r>
            <a:r>
              <a:rPr b="0" lang="en-US" sz="3300" spc="-1" strike="noStrike">
                <a:latin typeface="Times New Roman"/>
              </a:rPr>
              <a:t>titl</a:t>
            </a:r>
            <a:r>
              <a:rPr b="0" lang="en-US" sz="3300" spc="-1" strike="noStrike">
                <a:latin typeface="Times New Roman"/>
              </a:rPr>
              <a:t>e </a:t>
            </a:r>
            <a:r>
              <a:rPr b="0" lang="en-US" sz="3300" spc="-1" strike="noStrike">
                <a:latin typeface="Times New Roman"/>
              </a:rPr>
              <a:t>tex</a:t>
            </a:r>
            <a:r>
              <a:rPr b="0" lang="en-US" sz="3300" spc="-1" strike="noStrike">
                <a:latin typeface="Times New Roman"/>
              </a:rPr>
              <a:t>t </a:t>
            </a:r>
            <a:r>
              <a:rPr b="0" lang="en-US" sz="3300" spc="-1" strike="noStrike">
                <a:latin typeface="Times New Roman"/>
              </a:rPr>
              <a:t>for</a:t>
            </a:r>
            <a:r>
              <a:rPr b="0" lang="en-US" sz="3300" spc="-1" strike="noStrike">
                <a:latin typeface="Times New Roman"/>
              </a:rPr>
              <a:t>ma</a:t>
            </a:r>
            <a:r>
              <a:rPr b="0" lang="en-US" sz="3300" spc="-1" strike="noStrike">
                <a:latin typeface="Times New Roman"/>
              </a:rPr>
              <a:t>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A3B2F51-8073-4C20-8FCC-9D7F5876A84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734312D0-0D55-4610-B5F3-C0925A2A293D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669F51FB-C9A3-4E4E-A491-DB97AF9DB25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6CD9514F-13E2-49F9-AA8B-07F3BA98686B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highlight>
                  <a:srgbClr val="ffffff"/>
                </a:highlight>
                <a:latin typeface="Arial"/>
              </a:rPr>
              <a:t>Click to edit the title text format</a:t>
            </a:r>
            <a:endParaRPr b="0" lang="en-US" sz="33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1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18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124FEC0-2633-478E-86AA-0C14021CFDE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</a:t>
            </a:r>
            <a:r>
              <a:rPr b="0" lang="en-US" sz="2400" spc="-1" strike="noStrike">
                <a:latin typeface="Arial"/>
              </a:rPr>
              <a:t>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</a:t>
            </a:r>
            <a:r>
              <a:rPr b="0" lang="en-US" sz="1500" spc="-1" strike="noStrike">
                <a:latin typeface="Arial"/>
              </a:rPr>
              <a:t>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F613217-876C-4083-9570-218C0DF1619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942DBF77-2043-40C5-A01E-625802B02B69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53823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arxiv.org/abs/arXiv:1303.0737" TargetMode="External"/><Relationship Id="rId6" Type="http://schemas.openxmlformats.org/officeDocument/2006/relationships/image" Target="../media/image58.png"/><Relationship Id="rId7" Type="http://schemas.openxmlformats.org/officeDocument/2006/relationships/hyperlink" Target="https://arxiv.org/abs/1208.2711" TargetMode="External"/><Relationship Id="rId8" Type="http://schemas.openxmlformats.org/officeDocument/2006/relationships/image" Target="../media/image59.png"/><Relationship Id="rId9" Type="http://schemas.openxmlformats.org/officeDocument/2006/relationships/hyperlink" Target="https://arxiv.org/abs/1606.06057" TargetMode="External"/><Relationship Id="rId10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arxiv.org/abs/hep-ph/0603175" TargetMode="External"/><Relationship Id="rId2" Type="http://schemas.openxmlformats.org/officeDocument/2006/relationships/hyperlink" Target="https://www.sciencedirect.com/science/article/pii/S0010465508000441" TargetMode="External"/><Relationship Id="rId3" Type="http://schemas.openxmlformats.org/officeDocument/2006/relationships/hyperlink" Target="https://arxiv.org/abs/1806.10820" TargetMode="External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hyperlink" Target="https://arxiv.org/abs/0707.1378" TargetMode="External"/><Relationship Id="rId4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4.gif"/><Relationship Id="rId2" Type="http://schemas.openxmlformats.org/officeDocument/2006/relationships/image" Target="../media/image75.gif"/><Relationship Id="rId3" Type="http://schemas.openxmlformats.org/officeDocument/2006/relationships/image" Target="../media/image76.png"/><Relationship Id="rId4" Type="http://schemas.openxmlformats.org/officeDocument/2006/relationships/image" Target="../media/image77.gif"/><Relationship Id="rId5" Type="http://schemas.openxmlformats.org/officeDocument/2006/relationships/image" Target="../media/image78.gif"/><Relationship Id="rId6" Type="http://schemas.openxmlformats.org/officeDocument/2006/relationships/image" Target="../media/image79.gif"/><Relationship Id="rId7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gif"/><Relationship Id="rId9" Type="http://schemas.openxmlformats.org/officeDocument/2006/relationships/image" Target="../media/image88.gif"/><Relationship Id="rId10" Type="http://schemas.openxmlformats.org/officeDocument/2006/relationships/image" Target="../media/image89.gif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rvivorship_bias" TargetMode="External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4.gif"/><Relationship Id="rId2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97.gif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slideLayout" Target="../slideLayouts/slideLayout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slideLayout" Target="../slideLayouts/slideLayout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07.gif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11.gif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15.gif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21.gif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slideLayout" Target="../slideLayouts/slideLayout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hyperlink" Target="https://arxiv.org/abs/2005.02320" TargetMode="External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prl.aps.org/abstract/PRL/v105/i25/e252303" TargetMode="External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2134440" y="1328760"/>
            <a:ext cx="6094440" cy="3382560"/>
          </a:xfrm>
          <a:prstGeom prst="rect">
            <a:avLst/>
          </a:prstGeom>
          <a:ln>
            <a:noFill/>
          </a:ln>
        </p:spPr>
      </p:pic>
      <p:sp>
        <p:nvSpPr>
          <p:cNvPr id="526" name="CustomShape 1"/>
          <p:cNvSpPr/>
          <p:nvPr/>
        </p:nvSpPr>
        <p:spPr>
          <a:xfrm>
            <a:off x="0" y="-360"/>
            <a:ext cx="10149840" cy="13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latin typeface="Arial"/>
              </a:rPr>
              <a:t>J</a:t>
            </a:r>
            <a:r>
              <a:rPr b="0" lang="en-US" sz="5000" spc="-1" strike="noStrike">
                <a:latin typeface="Arial"/>
              </a:rPr>
              <a:t>et</a:t>
            </a:r>
            <a:r>
              <a:rPr b="0" lang="en-US" sz="5000" spc="-1" strike="noStrike">
                <a:latin typeface="Arial"/>
              </a:rPr>
              <a:t>s </a:t>
            </a:r>
            <a:r>
              <a:rPr b="0" lang="en-US" sz="5000" spc="-1" strike="noStrike">
                <a:latin typeface="Arial"/>
              </a:rPr>
              <a:t>fo</a:t>
            </a:r>
            <a:r>
              <a:rPr b="0" lang="en-US" sz="5000" spc="-1" strike="noStrike">
                <a:latin typeface="Arial"/>
              </a:rPr>
              <a:t>r </a:t>
            </a:r>
            <a:r>
              <a:rPr b="0" lang="en-US" sz="5000" spc="-1" strike="noStrike">
                <a:latin typeface="Arial"/>
              </a:rPr>
              <a:t>n</a:t>
            </a:r>
            <a:r>
              <a:rPr b="0" lang="en-US" sz="5000" spc="-1" strike="noStrike">
                <a:latin typeface="Arial"/>
              </a:rPr>
              <a:t>o</a:t>
            </a:r>
            <a:r>
              <a:rPr b="0" lang="en-US" sz="5000" spc="-1" strike="noStrike">
                <a:latin typeface="Arial"/>
              </a:rPr>
              <a:t>n-</a:t>
            </a:r>
            <a:r>
              <a:rPr b="0" lang="en-US" sz="5000" spc="-1" strike="noStrike">
                <a:latin typeface="Arial"/>
              </a:rPr>
              <a:t>je</a:t>
            </a:r>
            <a:r>
              <a:rPr b="0" lang="en-US" sz="5000" spc="-1" strike="noStrike">
                <a:latin typeface="Arial"/>
              </a:rPr>
              <a:t>t </a:t>
            </a:r>
            <a:r>
              <a:rPr b="0" lang="en-US" sz="5000" spc="-1" strike="noStrike">
                <a:latin typeface="Arial"/>
              </a:rPr>
              <a:t>p</a:t>
            </a:r>
            <a:r>
              <a:rPr b="0" lang="en-US" sz="5000" spc="-1" strike="noStrike">
                <a:latin typeface="Arial"/>
              </a:rPr>
              <a:t>e</a:t>
            </a:r>
            <a:r>
              <a:rPr b="0" lang="en-US" sz="5000" spc="-1" strike="noStrike">
                <a:latin typeface="Arial"/>
              </a:rPr>
              <a:t>o</a:t>
            </a:r>
            <a:r>
              <a:rPr b="0" lang="en-US" sz="5000" spc="-1" strike="noStrike">
                <a:latin typeface="Arial"/>
              </a:rPr>
              <a:t>pl</a:t>
            </a:r>
            <a:r>
              <a:rPr b="0" lang="en-US" sz="5000" spc="-1" strike="noStrike">
                <a:latin typeface="Arial"/>
              </a:rPr>
              <a:t>e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527" name="CustomShape 2"/>
          <p:cNvSpPr/>
          <p:nvPr/>
        </p:nvSpPr>
        <p:spPr>
          <a:xfrm>
            <a:off x="91440" y="4460400"/>
            <a:ext cx="998856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500" spc="-1" strike="noStrike">
                <a:latin typeface="Times New Roman"/>
              </a:rPr>
              <a:t>C</a:t>
            </a:r>
            <a:r>
              <a:rPr b="0" lang="en-US" sz="3500" spc="-1" strike="noStrike">
                <a:latin typeface="Times New Roman"/>
              </a:rPr>
              <a:t>h</a:t>
            </a:r>
            <a:r>
              <a:rPr b="0" lang="en-US" sz="3500" spc="-1" strike="noStrike">
                <a:latin typeface="Times New Roman"/>
              </a:rPr>
              <a:t>r</a:t>
            </a:r>
            <a:r>
              <a:rPr b="0" lang="en-US" sz="3500" spc="-1" strike="noStrike">
                <a:latin typeface="Times New Roman"/>
              </a:rPr>
              <a:t>i</a:t>
            </a:r>
            <a:r>
              <a:rPr b="0" lang="en-US" sz="3500" spc="-1" strike="noStrike">
                <a:latin typeface="Times New Roman"/>
              </a:rPr>
              <a:t>s</a:t>
            </a:r>
            <a:r>
              <a:rPr b="0" lang="en-US" sz="3500" spc="-1" strike="noStrike">
                <a:latin typeface="Times New Roman"/>
              </a:rPr>
              <a:t>t</a:t>
            </a:r>
            <a:r>
              <a:rPr b="0" lang="en-US" sz="3500" spc="-1" strike="noStrike">
                <a:latin typeface="Times New Roman"/>
              </a:rPr>
              <a:t>i</a:t>
            </a:r>
            <a:r>
              <a:rPr b="0" lang="en-US" sz="3500" spc="-1" strike="noStrike">
                <a:latin typeface="Times New Roman"/>
              </a:rPr>
              <a:t>n</a:t>
            </a:r>
            <a:r>
              <a:rPr b="0" lang="en-US" sz="3500" spc="-1" strike="noStrike">
                <a:latin typeface="Times New Roman"/>
              </a:rPr>
              <a:t>e</a:t>
            </a:r>
            <a:r>
              <a:rPr b="0" lang="en-US" sz="3500" spc="-1" strike="noStrike">
                <a:latin typeface="Times New Roman"/>
              </a:rPr>
              <a:t> </a:t>
            </a:r>
            <a:r>
              <a:rPr b="0" lang="en-US" sz="3500" spc="-1" strike="noStrike">
                <a:latin typeface="Times New Roman"/>
              </a:rPr>
              <a:t>N</a:t>
            </a:r>
            <a:r>
              <a:rPr b="0" lang="en-US" sz="3500" spc="-1" strike="noStrike">
                <a:latin typeface="Times New Roman"/>
              </a:rPr>
              <a:t>a</a:t>
            </a:r>
            <a:r>
              <a:rPr b="0" lang="en-US" sz="3500" spc="-1" strike="noStrike">
                <a:latin typeface="Times New Roman"/>
              </a:rPr>
              <a:t>t</a:t>
            </a:r>
            <a:r>
              <a:rPr b="0" lang="en-US" sz="3500" spc="-1" strike="noStrike">
                <a:latin typeface="Times New Roman"/>
              </a:rPr>
              <a:t>t</a:t>
            </a:r>
            <a:r>
              <a:rPr b="0" lang="en-US" sz="3500" spc="-1" strike="noStrike">
                <a:latin typeface="Times New Roman"/>
              </a:rPr>
              <a:t>r</a:t>
            </a:r>
            <a:r>
              <a:rPr b="0" lang="en-US" sz="3500" spc="-1" strike="noStrike">
                <a:latin typeface="Times New Roman"/>
              </a:rPr>
              <a:t>a</a:t>
            </a:r>
            <a:r>
              <a:rPr b="0" lang="en-US" sz="3500" spc="-1" strike="noStrike">
                <a:latin typeface="Times New Roman"/>
              </a:rPr>
              <a:t>s</a:t>
            </a:r>
            <a:r>
              <a:rPr b="0" lang="en-US" sz="3500" spc="-1" strike="noStrike">
                <a:latin typeface="Times New Roman"/>
              </a:rPr>
              <a:t>s</a:t>
            </a:r>
            <a:endParaRPr b="0" lang="en-US" sz="3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Times New Roman"/>
              </a:rPr>
              <a:t>U</a:t>
            </a:r>
            <a:r>
              <a:rPr b="0" lang="en-US" sz="2600" spc="-1" strike="noStrike">
                <a:latin typeface="Times New Roman"/>
              </a:rPr>
              <a:t>n</a:t>
            </a:r>
            <a:r>
              <a:rPr b="0" lang="en-US" sz="2600" spc="-1" strike="noStrike">
                <a:latin typeface="Times New Roman"/>
              </a:rPr>
              <a:t>i</a:t>
            </a:r>
            <a:r>
              <a:rPr b="0" lang="en-US" sz="2600" spc="-1" strike="noStrike">
                <a:latin typeface="Times New Roman"/>
              </a:rPr>
              <a:t>v</a:t>
            </a:r>
            <a:r>
              <a:rPr b="0" lang="en-US" sz="2600" spc="-1" strike="noStrike">
                <a:latin typeface="Times New Roman"/>
              </a:rPr>
              <a:t>e</a:t>
            </a:r>
            <a:r>
              <a:rPr b="0" lang="en-US" sz="2600" spc="-1" strike="noStrike">
                <a:latin typeface="Times New Roman"/>
              </a:rPr>
              <a:t>r</a:t>
            </a:r>
            <a:r>
              <a:rPr b="0" lang="en-US" sz="2600" spc="-1" strike="noStrike">
                <a:latin typeface="Times New Roman"/>
              </a:rPr>
              <a:t>s</a:t>
            </a:r>
            <a:r>
              <a:rPr b="0" lang="en-US" sz="2600" spc="-1" strike="noStrike">
                <a:latin typeface="Times New Roman"/>
              </a:rPr>
              <a:t>i</a:t>
            </a:r>
            <a:r>
              <a:rPr b="0" lang="en-US" sz="2600" spc="-1" strike="noStrike">
                <a:latin typeface="Times New Roman"/>
              </a:rPr>
              <a:t>t</a:t>
            </a:r>
            <a:r>
              <a:rPr b="0" lang="en-US" sz="2600" spc="-1" strike="noStrike">
                <a:latin typeface="Times New Roman"/>
              </a:rPr>
              <a:t>y</a:t>
            </a:r>
            <a:r>
              <a:rPr b="0" lang="en-US" sz="2600" spc="-1" strike="noStrike">
                <a:latin typeface="Times New Roman"/>
              </a:rPr>
              <a:t> </a:t>
            </a:r>
            <a:r>
              <a:rPr b="0" lang="en-US" sz="2600" spc="-1" strike="noStrike">
                <a:latin typeface="Times New Roman"/>
              </a:rPr>
              <a:t>o</a:t>
            </a:r>
            <a:r>
              <a:rPr b="0" lang="en-US" sz="2600" spc="-1" strike="noStrike">
                <a:latin typeface="Times New Roman"/>
              </a:rPr>
              <a:t>f </a:t>
            </a:r>
            <a:r>
              <a:rPr b="0" lang="en-US" sz="2600" spc="-1" strike="noStrike">
                <a:latin typeface="Times New Roman"/>
              </a:rPr>
              <a:t>T</a:t>
            </a:r>
            <a:r>
              <a:rPr b="0" lang="en-US" sz="2600" spc="-1" strike="noStrike">
                <a:latin typeface="Times New Roman"/>
              </a:rPr>
              <a:t>e</a:t>
            </a:r>
            <a:r>
              <a:rPr b="0" lang="en-US" sz="2600" spc="-1" strike="noStrike">
                <a:latin typeface="Times New Roman"/>
              </a:rPr>
              <a:t>n</a:t>
            </a:r>
            <a:r>
              <a:rPr b="0" lang="en-US" sz="2600" spc="-1" strike="noStrike">
                <a:latin typeface="Times New Roman"/>
              </a:rPr>
              <a:t>n</a:t>
            </a:r>
            <a:r>
              <a:rPr b="0" lang="en-US" sz="2600" spc="-1" strike="noStrike">
                <a:latin typeface="Times New Roman"/>
              </a:rPr>
              <a:t>e</a:t>
            </a:r>
            <a:r>
              <a:rPr b="0" lang="en-US" sz="2600" spc="-1" strike="noStrike">
                <a:latin typeface="Times New Roman"/>
              </a:rPr>
              <a:t>s</a:t>
            </a:r>
            <a:r>
              <a:rPr b="0" lang="en-US" sz="2600" spc="-1" strike="noStrike">
                <a:latin typeface="Times New Roman"/>
              </a:rPr>
              <a:t>s</a:t>
            </a:r>
            <a:r>
              <a:rPr b="0" lang="en-US" sz="2600" spc="-1" strike="noStrike">
                <a:latin typeface="Times New Roman"/>
              </a:rPr>
              <a:t>e</a:t>
            </a:r>
            <a:r>
              <a:rPr b="0" lang="en-US" sz="2600" spc="-1" strike="noStrike">
                <a:latin typeface="Times New Roman"/>
              </a:rPr>
              <a:t>e</a:t>
            </a:r>
            <a:r>
              <a:rPr b="0" lang="en-US" sz="2600" spc="-1" strike="noStrike">
                <a:latin typeface="Times New Roman"/>
              </a:rPr>
              <a:t>, </a:t>
            </a:r>
            <a:r>
              <a:rPr b="0" lang="en-US" sz="2600" spc="-1" strike="noStrike">
                <a:latin typeface="Times New Roman"/>
              </a:rPr>
              <a:t>K</a:t>
            </a:r>
            <a:r>
              <a:rPr b="0" lang="en-US" sz="2600" spc="-1" strike="noStrike">
                <a:latin typeface="Times New Roman"/>
              </a:rPr>
              <a:t>n</a:t>
            </a:r>
            <a:r>
              <a:rPr b="0" lang="en-US" sz="2600" spc="-1" strike="noStrike">
                <a:latin typeface="Times New Roman"/>
              </a:rPr>
              <a:t>o</a:t>
            </a:r>
            <a:r>
              <a:rPr b="0" lang="en-US" sz="2600" spc="-1" strike="noStrike">
                <a:latin typeface="Times New Roman"/>
              </a:rPr>
              <a:t>x</a:t>
            </a:r>
            <a:r>
              <a:rPr b="0" lang="en-US" sz="2600" spc="-1" strike="noStrike">
                <a:latin typeface="Times New Roman"/>
              </a:rPr>
              <a:t>v</a:t>
            </a:r>
            <a:r>
              <a:rPr b="0" lang="en-US" sz="2600" spc="-1" strike="noStrike">
                <a:latin typeface="Times New Roman"/>
              </a:rPr>
              <a:t>i</a:t>
            </a:r>
            <a:r>
              <a:rPr b="0" lang="en-US" sz="2600" spc="-1" strike="noStrike">
                <a:latin typeface="Times New Roman"/>
              </a:rPr>
              <a:t>l</a:t>
            </a:r>
            <a:r>
              <a:rPr b="0" lang="en-US" sz="2600" spc="-1" strike="noStrike">
                <a:latin typeface="Times New Roman"/>
              </a:rPr>
              <a:t>l</a:t>
            </a:r>
            <a:r>
              <a:rPr b="0" lang="en-US" sz="2600" spc="-1" strike="noStrike">
                <a:latin typeface="Times New Roman"/>
              </a:rPr>
              <a:t>e</a:t>
            </a:r>
            <a:br/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Theory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CustomShape 1"/>
          <p:cNvSpPr/>
          <p:nvPr/>
        </p:nvSpPr>
        <p:spPr>
          <a:xfrm flipH="1">
            <a:off x="7866720" y="1019160"/>
            <a:ext cx="1089720" cy="82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e5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2"/>
          <p:cNvSpPr/>
          <p:nvPr/>
        </p:nvSpPr>
        <p:spPr>
          <a:xfrm flipH="1">
            <a:off x="7841880" y="1024560"/>
            <a:ext cx="1804680" cy="158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e5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3"/>
          <p:cNvSpPr/>
          <p:nvPr/>
        </p:nvSpPr>
        <p:spPr>
          <a:xfrm>
            <a:off x="7771680" y="1824480"/>
            <a:ext cx="114480" cy="10440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4"/>
          <p:cNvSpPr/>
          <p:nvPr/>
        </p:nvSpPr>
        <p:spPr>
          <a:xfrm>
            <a:off x="7771680" y="2611440"/>
            <a:ext cx="146160" cy="9396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660" name="Formula 5"/>
              <p:cNvSpPr txBox="1"/>
              <p:nvPr/>
            </p:nvSpPr>
            <p:spPr>
              <a:xfrm>
                <a:off x="6875640" y="2661840"/>
                <a:ext cx="719640" cy="359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61" name="Formula 6"/>
              <p:cNvSpPr txBox="1"/>
              <p:nvPr/>
            </p:nvSpPr>
            <p:spPr>
              <a:xfrm>
                <a:off x="4030200" y="4418640"/>
                <a:ext cx="55854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3</m:t>
                            </m:r>
                          </m:sup>
                        </m:sSup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h</m:t>
                            </m:r>
                          </m:sup>
                        </m:sSup>
                      </m:num>
                      <m:den>
                        <m:r>
                          <m:t xml:space="preserve">dy</m:t>
                        </m:r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π</m:t>
                        </m:r>
                      </m:den>
                    </m:f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</m:t>
                        </m:r>
                      </m:e>
                    </m:nary>
                    <m:sSub>
                      <m:e>
                        <m:r>
                          <m:t xml:space="preserve">x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</m:t>
                        </m:r>
                      </m:e>
                    </m:nary>
                    <m:sSub>
                      <m:e>
                        <m:r>
                          <m:t xml:space="preserve">x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sSubSup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A</m:t>
                        </m:r>
                      </m:sup>
                    </m:sSubSup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x</m:t>
                            </m:r>
                          </m:e>
                          <m:sub>
                            <m:r>
                              <m:t xml:space="preserve">a</m:t>
                            </m:r>
                          </m:sub>
                        </m:sSub>
                      </m:e>
                    </m:d>
                    <m:sSubSup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b</m:t>
                        </m:r>
                      </m:sub>
                      <m:sup>
                        <m:r>
                          <m:t xml:space="preserve">B</m:t>
                        </m:r>
                      </m:sup>
                    </m:sSubSup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x</m:t>
                            </m:r>
                          </m:e>
                          <m:sub>
                            <m:r>
                              <m:t xml:space="preserve">b</m:t>
                            </m:r>
                          </m:sub>
                        </m:sSub>
                      </m:e>
                    </m:d>
                    <m:f>
                      <m:num>
                        <m:r>
                          <m:t xml:space="preserve">d</m:t>
                        </m:r>
                        <m:sSub>
                          <m:e>
                            <m:r>
                              <m:t xml:space="preserve">σ</m:t>
                            </m:r>
                          </m:e>
                          <m:sub>
                            <m:r>
                              <m:t xml:space="preserve">ab</m:t>
                            </m:r>
                            <m:r>
                              <m:t xml:space="preserve">→</m:t>
                            </m:r>
                            <m:r>
                              <m:t xml:space="preserve">cX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acc>
                          <m:accPr>
                            <m:chr m:val="^"/>
                          </m:accPr>
                          <m:e>
                            <m:r>
                              <m:t xml:space="preserve">t</m:t>
                            </m:r>
                          </m:e>
                        </m:acc>
                      </m:den>
                    </m:f>
                    <m:f>
                      <m:num>
                        <m:sSubSup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c</m:t>
                            </m:r>
                          </m:sub>
                          <m:sup>
                            <m:r>
                              <m:t xml:space="preserve">h</m:t>
                            </m:r>
                          </m:sup>
                        </m:sSubSup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z</m:t>
                            </m:r>
                          </m:e>
                        </m:d>
                      </m:num>
                      <m:den>
                        <m:r>
                          <m:t xml:space="preserve">z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4758840" y="17244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663" name="TextShape 7"/>
          <p:cNvSpPr txBox="1"/>
          <p:nvPr/>
        </p:nvSpPr>
        <p:spPr>
          <a:xfrm>
            <a:off x="0" y="0"/>
            <a:ext cx="8520120" cy="4294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Factorization theorem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64" name="CustomShape 8"/>
          <p:cNvSpPr/>
          <p:nvPr/>
        </p:nvSpPr>
        <p:spPr>
          <a:xfrm>
            <a:off x="4596840" y="2443680"/>
            <a:ext cx="356760" cy="356760"/>
          </a:xfrm>
          <a:prstGeom prst="ellipse">
            <a:avLst/>
          </a:prstGeom>
          <a:solidFill>
            <a:srgbClr val="0000ff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9"/>
          <p:cNvSpPr/>
          <p:nvPr/>
        </p:nvSpPr>
        <p:spPr>
          <a:xfrm>
            <a:off x="4596840" y="1003680"/>
            <a:ext cx="356760" cy="356760"/>
          </a:xfrm>
          <a:prstGeom prst="ellipse">
            <a:avLst/>
          </a:prstGeom>
          <a:solidFill>
            <a:srgbClr val="0000ff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Shape 10"/>
          <p:cNvSpPr txBox="1"/>
          <p:nvPr/>
        </p:nvSpPr>
        <p:spPr>
          <a:xfrm>
            <a:off x="216000" y="894600"/>
            <a:ext cx="3836160" cy="386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7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Assumption: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Parton distribution functions</a:t>
            </a:r>
            <a:r>
              <a:rPr b="0" lang="en-US" sz="2400" spc="-1" strike="noStrike">
                <a:latin typeface="Arial"/>
              </a:rPr>
              <a:t>, </a:t>
            </a:r>
            <a:r>
              <a:rPr b="0" lang="en-US" sz="2400" spc="-1" strike="noStrike">
                <a:solidFill>
                  <a:srgbClr val="2e8b57"/>
                </a:solidFill>
                <a:latin typeface="Arial"/>
              </a:rPr>
              <a:t>perturbative cross section</a:t>
            </a:r>
            <a:r>
              <a:rPr b="0" lang="en-US" sz="2400" spc="-1" strike="noStrike">
                <a:latin typeface="Arial"/>
              </a:rPr>
              <a:t>, </a:t>
            </a:r>
            <a:r>
              <a:rPr b="0" lang="en-US" sz="2400" spc="-1" strike="noStrike">
                <a:solidFill>
                  <a:srgbClr val="8e03a3"/>
                </a:solidFill>
                <a:latin typeface="Arial"/>
              </a:rPr>
              <a:t>fragmentation function</a:t>
            </a:r>
            <a:r>
              <a:rPr b="0" lang="en-US" sz="2400" spc="-1" strike="noStrike">
                <a:latin typeface="Arial"/>
              </a:rPr>
              <a:t> factorize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people really mean by “perturbatively calculable”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100" spc="-1" strike="noStrike">
                <a:latin typeface="Arial"/>
              </a:rPr>
              <a:t>D and f are </a:t>
            </a:r>
            <a:r>
              <a:rPr b="0" i="1" lang="en-US" sz="2100" spc="-1" strike="noStrike">
                <a:solidFill>
                  <a:srgbClr val="0000ff"/>
                </a:solidFill>
                <a:latin typeface="Arial"/>
              </a:rPr>
              <a:t>explicitly non-perturbative</a:t>
            </a:r>
            <a:r>
              <a:rPr b="0" i="1" lang="en-US" sz="2100" spc="-1" strike="noStrike">
                <a:latin typeface="Arial"/>
              </a:rPr>
              <a:t>!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D is for </a:t>
            </a:r>
            <a:r>
              <a:rPr b="0" i="1" lang="en-US" sz="2100" spc="-1" strike="noStrike">
                <a:latin typeface="Arial"/>
              </a:rPr>
              <a:t>parton c → hadron h</a:t>
            </a:r>
            <a:br/>
            <a:r>
              <a:rPr b="0" i="1" lang="en-US" sz="2100" spc="-1" strike="noStrike">
                <a:solidFill>
                  <a:srgbClr val="0000ff"/>
                </a:solidFill>
                <a:latin typeface="Arial"/>
              </a:rPr>
              <a:t>Not </a:t>
            </a:r>
            <a:r>
              <a:rPr b="0" lang="en-US" sz="2100" spc="-1" strike="noStrike">
                <a:solidFill>
                  <a:srgbClr val="0000ff"/>
                </a:solidFill>
                <a:latin typeface="Arial"/>
              </a:rPr>
              <a:t>what is experimentally measured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Most theories for jet quenching modify fragmentation function 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67" name="TextShape 11"/>
          <p:cNvSpPr txBox="1"/>
          <p:nvPr/>
        </p:nvSpPr>
        <p:spPr>
          <a:xfrm>
            <a:off x="4607640" y="1003680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68" name="TextShape 12"/>
          <p:cNvSpPr txBox="1"/>
          <p:nvPr/>
        </p:nvSpPr>
        <p:spPr>
          <a:xfrm>
            <a:off x="4608000" y="2443680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69" name="TextShape 13"/>
          <p:cNvSpPr txBox="1"/>
          <p:nvPr/>
        </p:nvSpPr>
        <p:spPr>
          <a:xfrm rot="18965400">
            <a:off x="5731920" y="682920"/>
            <a:ext cx="24048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>
                <a:solidFill>
                  <a:srgbClr val="c9211e"/>
                </a:solidFill>
                <a:latin typeface="Arial"/>
              </a:rPr>
              <a:t>fragmentation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670" name="Group 14"/>
          <p:cNvGrpSpPr/>
          <p:nvPr/>
        </p:nvGrpSpPr>
        <p:grpSpPr>
          <a:xfrm>
            <a:off x="4917960" y="265680"/>
            <a:ext cx="2687040" cy="346320"/>
            <a:chOff x="4917960" y="265680"/>
            <a:chExt cx="2687040" cy="346320"/>
          </a:xfrm>
        </p:grpSpPr>
        <p:sp>
          <p:nvSpPr>
            <p:cNvPr id="671" name="Line 15"/>
            <p:cNvSpPr/>
            <p:nvPr/>
          </p:nvSpPr>
          <p:spPr>
            <a:xfrm flipV="1">
              <a:off x="4917960" y="282600"/>
              <a:ext cx="2687040" cy="36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TextShape 16"/>
            <p:cNvSpPr txBox="1"/>
            <p:nvPr/>
          </p:nvSpPr>
          <p:spPr>
            <a:xfrm>
              <a:off x="5348160" y="265680"/>
              <a:ext cx="138456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perturbative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finders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76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78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sng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Shape 1"/>
          <p:cNvSpPr txBox="1"/>
          <p:nvPr/>
        </p:nvSpPr>
        <p:spPr>
          <a:xfrm>
            <a:off x="504000" y="-5868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80" name="" descr=""/>
          <p:cNvPicPr/>
          <p:nvPr/>
        </p:nvPicPr>
        <p:blipFill>
          <a:blip r:embed="rId1"/>
          <a:stretch/>
        </p:blipFill>
        <p:spPr>
          <a:xfrm>
            <a:off x="5486400" y="1016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681" name="Group 2"/>
          <p:cNvGrpSpPr/>
          <p:nvPr/>
        </p:nvGrpSpPr>
        <p:grpSpPr>
          <a:xfrm>
            <a:off x="914400" y="706320"/>
            <a:ext cx="3695400" cy="4245840"/>
            <a:chOff x="914400" y="706320"/>
            <a:chExt cx="3695400" cy="4245840"/>
          </a:xfrm>
        </p:grpSpPr>
        <p:pic>
          <p:nvPicPr>
            <p:cNvPr id="682" name="" descr=""/>
            <p:cNvPicPr/>
            <p:nvPr/>
          </p:nvPicPr>
          <p:blipFill>
            <a:blip r:embed="rId2"/>
            <a:stretch/>
          </p:blipFill>
          <p:spPr>
            <a:xfrm>
              <a:off x="914400" y="125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3" name="CustomShape 3"/>
            <p:cNvSpPr/>
            <p:nvPr/>
          </p:nvSpPr>
          <p:spPr>
            <a:xfrm>
              <a:off x="2122200" y="70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684" name="CustomShape 4"/>
            <p:cNvSpPr/>
            <p:nvPr/>
          </p:nvSpPr>
          <p:spPr>
            <a:xfrm>
              <a:off x="2647440" y="296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5"/>
            <p:cNvSpPr/>
            <p:nvPr/>
          </p:nvSpPr>
          <p:spPr>
            <a:xfrm>
              <a:off x="2876040" y="250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Shape 1"/>
          <p:cNvSpPr txBox="1"/>
          <p:nvPr/>
        </p:nvSpPr>
        <p:spPr>
          <a:xfrm>
            <a:off x="504000" y="49320"/>
            <a:ext cx="9071640" cy="48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87" name="" descr=""/>
          <p:cNvPicPr/>
          <p:nvPr/>
        </p:nvPicPr>
        <p:blipFill>
          <a:blip r:embed="rId1"/>
          <a:stretch/>
        </p:blipFill>
        <p:spPr>
          <a:xfrm>
            <a:off x="5385240" y="766440"/>
            <a:ext cx="3749040" cy="3825000"/>
          </a:xfrm>
          <a:prstGeom prst="rect">
            <a:avLst/>
          </a:prstGeom>
          <a:ln>
            <a:noFill/>
          </a:ln>
        </p:spPr>
      </p:pic>
      <p:sp>
        <p:nvSpPr>
          <p:cNvPr id="688" name="CustomShape 2"/>
          <p:cNvSpPr/>
          <p:nvPr/>
        </p:nvSpPr>
        <p:spPr>
          <a:xfrm>
            <a:off x="1527120" y="75996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89" name="Group 3"/>
          <p:cNvGrpSpPr/>
          <p:nvPr/>
        </p:nvGrpSpPr>
        <p:grpSpPr>
          <a:xfrm>
            <a:off x="726840" y="630360"/>
            <a:ext cx="3719880" cy="3763440"/>
            <a:chOff x="726840" y="630360"/>
            <a:chExt cx="3719880" cy="3763440"/>
          </a:xfrm>
        </p:grpSpPr>
        <p:pic>
          <p:nvPicPr>
            <p:cNvPr id="690" name="" descr=""/>
            <p:cNvPicPr/>
            <p:nvPr/>
          </p:nvPicPr>
          <p:blipFill>
            <a:blip r:embed="rId2"/>
            <a:stretch/>
          </p:blipFill>
          <p:spPr>
            <a:xfrm>
              <a:off x="751320" y="69840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1" name="CustomShape 4"/>
            <p:cNvSpPr/>
            <p:nvPr/>
          </p:nvSpPr>
          <p:spPr>
            <a:xfrm>
              <a:off x="2484360" y="240192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5"/>
            <p:cNvSpPr/>
            <p:nvPr/>
          </p:nvSpPr>
          <p:spPr>
            <a:xfrm>
              <a:off x="2712960" y="194472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693" name="TextShape 6"/>
            <p:cNvSpPr txBox="1"/>
            <p:nvPr/>
          </p:nvSpPr>
          <p:spPr>
            <a:xfrm>
              <a:off x="726840" y="630360"/>
              <a:ext cx="1570680" cy="46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65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</p:grpSp>
      <p:pic>
        <p:nvPicPr>
          <p:cNvPr id="694" name="" descr=""/>
          <p:cNvPicPr/>
          <p:nvPr/>
        </p:nvPicPr>
        <p:blipFill>
          <a:blip r:embed="rId3"/>
          <a:stretch/>
        </p:blipFill>
        <p:spPr>
          <a:xfrm>
            <a:off x="7990920" y="36464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695" name="TextShape 7"/>
          <p:cNvSpPr txBox="1"/>
          <p:nvPr/>
        </p:nvSpPr>
        <p:spPr>
          <a:xfrm>
            <a:off x="334080" y="4465800"/>
            <a:ext cx="8045280" cy="132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2200" spc="-1" strike="noStrike">
                <a:latin typeface="Times New Roman"/>
              </a:rPr>
              <a:t>“</a:t>
            </a:r>
            <a:r>
              <a:rPr b="0" lang="en-US" sz="2200" spc="-1" strike="noStrike">
                <a:latin typeface="Times New Roman"/>
              </a:rPr>
              <a:t>I know it when I see it”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2200" spc="-1" strike="noStrike">
                <a:latin typeface="Times New Roman"/>
              </a:rPr>
              <a:t>US Supreme Court Justice Potter Stewart, Jacobellis v. Ohio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extShape 1"/>
          <p:cNvSpPr txBox="1"/>
          <p:nvPr/>
        </p:nvSpPr>
        <p:spPr>
          <a:xfrm>
            <a:off x="504000" y="49320"/>
            <a:ext cx="9071640" cy="5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 algorithms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97" name="TextShape 2"/>
          <p:cNvSpPr txBox="1"/>
          <p:nvPr/>
        </p:nvSpPr>
        <p:spPr>
          <a:xfrm>
            <a:off x="313200" y="3629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Any list of objects works as input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Use the same algorithm on theory &amp; experiment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Output only as good as input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5945400" y="2456640"/>
            <a:ext cx="3658680" cy="2870640"/>
          </a:xfrm>
          <a:prstGeom prst="rect">
            <a:avLst/>
          </a:prstGeom>
          <a:ln>
            <a:noFill/>
          </a:ln>
        </p:spPr>
      </p:pic>
      <p:grpSp>
        <p:nvGrpSpPr>
          <p:cNvPr id="699" name="Group 3"/>
          <p:cNvGrpSpPr/>
          <p:nvPr/>
        </p:nvGrpSpPr>
        <p:grpSpPr>
          <a:xfrm>
            <a:off x="274320" y="601200"/>
            <a:ext cx="9055440" cy="2890440"/>
            <a:chOff x="274320" y="601200"/>
            <a:chExt cx="9055440" cy="2890440"/>
          </a:xfrm>
        </p:grpSpPr>
        <p:grpSp>
          <p:nvGrpSpPr>
            <p:cNvPr id="700" name="Group 4"/>
            <p:cNvGrpSpPr/>
            <p:nvPr/>
          </p:nvGrpSpPr>
          <p:grpSpPr>
            <a:xfrm>
              <a:off x="274320" y="601200"/>
              <a:ext cx="2103840" cy="731160"/>
              <a:chOff x="274320" y="601200"/>
              <a:chExt cx="2103840" cy="731160"/>
            </a:xfrm>
          </p:grpSpPr>
          <p:sp>
            <p:nvSpPr>
              <p:cNvPr id="701" name="CustomShape 5"/>
              <p:cNvSpPr/>
              <p:nvPr/>
            </p:nvSpPr>
            <p:spPr>
              <a:xfrm>
                <a:off x="274320" y="60120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2" name="TextShape 6"/>
              <p:cNvSpPr txBox="1"/>
              <p:nvPr/>
            </p:nvSpPr>
            <p:spPr>
              <a:xfrm>
                <a:off x="640080" y="692640"/>
                <a:ext cx="16466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3000" spc="-1" strike="noStrike">
                    <a:latin typeface="Arial"/>
                  </a:rPr>
                  <a:t>Tracks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03" name="Group 7"/>
            <p:cNvGrpSpPr/>
            <p:nvPr/>
          </p:nvGrpSpPr>
          <p:grpSpPr>
            <a:xfrm>
              <a:off x="274680" y="1680840"/>
              <a:ext cx="2103840" cy="731160"/>
              <a:chOff x="274680" y="1680840"/>
              <a:chExt cx="2103840" cy="731160"/>
            </a:xfrm>
          </p:grpSpPr>
          <p:sp>
            <p:nvSpPr>
              <p:cNvPr id="704" name="CustomShape 8"/>
              <p:cNvSpPr/>
              <p:nvPr/>
            </p:nvSpPr>
            <p:spPr>
              <a:xfrm>
                <a:off x="274680" y="168084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5" name="TextShape 9"/>
              <p:cNvSpPr txBox="1"/>
              <p:nvPr/>
            </p:nvSpPr>
            <p:spPr>
              <a:xfrm>
                <a:off x="274680" y="177228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Clusters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06" name="Group 10"/>
            <p:cNvGrpSpPr/>
            <p:nvPr/>
          </p:nvGrpSpPr>
          <p:grpSpPr>
            <a:xfrm>
              <a:off x="275040" y="2760480"/>
              <a:ext cx="2103840" cy="731160"/>
              <a:chOff x="275040" y="2760480"/>
              <a:chExt cx="2103840" cy="731160"/>
            </a:xfrm>
          </p:grpSpPr>
          <p:sp>
            <p:nvSpPr>
              <p:cNvPr id="707" name="CustomShape 11"/>
              <p:cNvSpPr/>
              <p:nvPr/>
            </p:nvSpPr>
            <p:spPr>
              <a:xfrm>
                <a:off x="275040" y="276048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8" name="TextShape 12"/>
              <p:cNvSpPr txBox="1"/>
              <p:nvPr/>
            </p:nvSpPr>
            <p:spPr>
              <a:xfrm>
                <a:off x="275040" y="285192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Particles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09" name="Group 13"/>
            <p:cNvGrpSpPr/>
            <p:nvPr/>
          </p:nvGrpSpPr>
          <p:grpSpPr>
            <a:xfrm>
              <a:off x="3933000" y="1224000"/>
              <a:ext cx="2103840" cy="1205640"/>
              <a:chOff x="3933000" y="1224000"/>
              <a:chExt cx="2103840" cy="1205640"/>
            </a:xfrm>
          </p:grpSpPr>
          <p:sp>
            <p:nvSpPr>
              <p:cNvPr id="710" name="CustomShape 14"/>
              <p:cNvSpPr/>
              <p:nvPr/>
            </p:nvSpPr>
            <p:spPr>
              <a:xfrm>
                <a:off x="3933000" y="1224000"/>
                <a:ext cx="2103840" cy="1205640"/>
              </a:xfrm>
              <a:custGeom>
                <a:avLst/>
                <a:gdLst/>
                <a:ahLst/>
                <a:rect l="0" t="0" r="r" b="b"/>
                <a:pathLst>
                  <a:path w="5846" h="3351">
                    <a:moveTo>
                      <a:pt x="558" y="0"/>
                    </a:moveTo>
                    <a:lnTo>
                      <a:pt x="558" y="0"/>
                    </a:lnTo>
                    <a:cubicBezTo>
                      <a:pt x="460" y="0"/>
                      <a:pt x="364" y="26"/>
                      <a:pt x="279" y="75"/>
                    </a:cubicBezTo>
                    <a:cubicBezTo>
                      <a:pt x="194" y="124"/>
                      <a:pt x="124" y="194"/>
                      <a:pt x="75" y="279"/>
                    </a:cubicBezTo>
                    <a:cubicBezTo>
                      <a:pt x="26" y="364"/>
                      <a:pt x="0" y="460"/>
                      <a:pt x="0" y="558"/>
                    </a:cubicBezTo>
                    <a:lnTo>
                      <a:pt x="0" y="2791"/>
                    </a:lnTo>
                    <a:lnTo>
                      <a:pt x="0" y="2792"/>
                    </a:lnTo>
                    <a:cubicBezTo>
                      <a:pt x="0" y="2890"/>
                      <a:pt x="26" y="2986"/>
                      <a:pt x="75" y="3071"/>
                    </a:cubicBezTo>
                    <a:cubicBezTo>
                      <a:pt x="124" y="3156"/>
                      <a:pt x="194" y="3226"/>
                      <a:pt x="279" y="3275"/>
                    </a:cubicBezTo>
                    <a:cubicBezTo>
                      <a:pt x="364" y="3324"/>
                      <a:pt x="460" y="3350"/>
                      <a:pt x="558" y="3350"/>
                    </a:cubicBezTo>
                    <a:lnTo>
                      <a:pt x="5286" y="3350"/>
                    </a:lnTo>
                    <a:lnTo>
                      <a:pt x="5287" y="3350"/>
                    </a:lnTo>
                    <a:cubicBezTo>
                      <a:pt x="5385" y="3350"/>
                      <a:pt x="5481" y="3324"/>
                      <a:pt x="5566" y="3275"/>
                    </a:cubicBezTo>
                    <a:cubicBezTo>
                      <a:pt x="5651" y="3226"/>
                      <a:pt x="5721" y="3156"/>
                      <a:pt x="5770" y="3071"/>
                    </a:cubicBezTo>
                    <a:cubicBezTo>
                      <a:pt x="5819" y="2986"/>
                      <a:pt x="5845" y="2890"/>
                      <a:pt x="5845" y="2792"/>
                    </a:cubicBezTo>
                    <a:lnTo>
                      <a:pt x="5845" y="558"/>
                    </a:lnTo>
                    <a:lnTo>
                      <a:pt x="5845" y="558"/>
                    </a:lnTo>
                    <a:lnTo>
                      <a:pt x="5845" y="558"/>
                    </a:lnTo>
                    <a:cubicBezTo>
                      <a:pt x="5845" y="460"/>
                      <a:pt x="5819" y="364"/>
                      <a:pt x="5770" y="279"/>
                    </a:cubicBezTo>
                    <a:cubicBezTo>
                      <a:pt x="5721" y="194"/>
                      <a:pt x="5651" y="124"/>
                      <a:pt x="5566" y="75"/>
                    </a:cubicBezTo>
                    <a:cubicBezTo>
                      <a:pt x="5481" y="26"/>
                      <a:pt x="5385" y="0"/>
                      <a:pt x="5287" y="0"/>
                    </a:cubicBezTo>
                    <a:lnTo>
                      <a:pt x="558" y="0"/>
                    </a:lnTo>
                  </a:path>
                </a:pathLst>
              </a:custGeom>
              <a:solidFill>
                <a:srgbClr val="7da647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1" name="TextShape 15"/>
              <p:cNvSpPr txBox="1"/>
              <p:nvPr/>
            </p:nvSpPr>
            <p:spPr>
              <a:xfrm>
                <a:off x="3933000" y="133020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finding algorithm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12" name="Group 16"/>
            <p:cNvGrpSpPr/>
            <p:nvPr/>
          </p:nvGrpSpPr>
          <p:grpSpPr>
            <a:xfrm>
              <a:off x="7225920" y="1241280"/>
              <a:ext cx="2103840" cy="1199880"/>
              <a:chOff x="7225920" y="1241280"/>
              <a:chExt cx="2103840" cy="1199880"/>
            </a:xfrm>
          </p:grpSpPr>
          <p:sp>
            <p:nvSpPr>
              <p:cNvPr id="713" name="CustomShape 17"/>
              <p:cNvSpPr/>
              <p:nvPr/>
            </p:nvSpPr>
            <p:spPr>
              <a:xfrm>
                <a:off x="7225920" y="1241280"/>
                <a:ext cx="2103840" cy="1199880"/>
              </a:xfrm>
              <a:custGeom>
                <a:avLst/>
                <a:gdLst/>
                <a:ahLst/>
                <a:rect l="0" t="0" r="r" b="b"/>
                <a:pathLst>
                  <a:path w="5846" h="3335">
                    <a:moveTo>
                      <a:pt x="555" y="0"/>
                    </a:moveTo>
                    <a:lnTo>
                      <a:pt x="556" y="0"/>
                    </a:lnTo>
                    <a:cubicBezTo>
                      <a:pt x="458" y="0"/>
                      <a:pt x="362" y="26"/>
                      <a:pt x="278" y="74"/>
                    </a:cubicBezTo>
                    <a:cubicBezTo>
                      <a:pt x="193" y="123"/>
                      <a:pt x="123" y="193"/>
                      <a:pt x="74" y="278"/>
                    </a:cubicBezTo>
                    <a:cubicBezTo>
                      <a:pt x="26" y="362"/>
                      <a:pt x="0" y="458"/>
                      <a:pt x="0" y="556"/>
                    </a:cubicBezTo>
                    <a:lnTo>
                      <a:pt x="0" y="2778"/>
                    </a:lnTo>
                    <a:lnTo>
                      <a:pt x="0" y="2778"/>
                    </a:lnTo>
                    <a:cubicBezTo>
                      <a:pt x="0" y="2876"/>
                      <a:pt x="26" y="2972"/>
                      <a:pt x="74" y="3056"/>
                    </a:cubicBezTo>
                    <a:cubicBezTo>
                      <a:pt x="123" y="3141"/>
                      <a:pt x="193" y="3211"/>
                      <a:pt x="278" y="3260"/>
                    </a:cubicBezTo>
                    <a:cubicBezTo>
                      <a:pt x="362" y="3308"/>
                      <a:pt x="458" y="3334"/>
                      <a:pt x="556" y="3334"/>
                    </a:cubicBezTo>
                    <a:lnTo>
                      <a:pt x="5289" y="3334"/>
                    </a:lnTo>
                    <a:lnTo>
                      <a:pt x="5289" y="3334"/>
                    </a:lnTo>
                    <a:cubicBezTo>
                      <a:pt x="5387" y="3334"/>
                      <a:pt x="5483" y="3308"/>
                      <a:pt x="5567" y="3260"/>
                    </a:cubicBezTo>
                    <a:cubicBezTo>
                      <a:pt x="5652" y="3211"/>
                      <a:pt x="5722" y="3141"/>
                      <a:pt x="5771" y="3056"/>
                    </a:cubicBezTo>
                    <a:cubicBezTo>
                      <a:pt x="5819" y="2972"/>
                      <a:pt x="5845" y="2876"/>
                      <a:pt x="5845" y="2778"/>
                    </a:cubicBezTo>
                    <a:lnTo>
                      <a:pt x="5845" y="555"/>
                    </a:lnTo>
                    <a:lnTo>
                      <a:pt x="5845" y="556"/>
                    </a:lnTo>
                    <a:lnTo>
                      <a:pt x="5845" y="556"/>
                    </a:lnTo>
                    <a:cubicBezTo>
                      <a:pt x="5845" y="458"/>
                      <a:pt x="5819" y="362"/>
                      <a:pt x="5771" y="278"/>
                    </a:cubicBezTo>
                    <a:cubicBezTo>
                      <a:pt x="5722" y="193"/>
                      <a:pt x="5652" y="123"/>
                      <a:pt x="5567" y="74"/>
                    </a:cubicBezTo>
                    <a:cubicBezTo>
                      <a:pt x="5483" y="26"/>
                      <a:pt x="5387" y="0"/>
                      <a:pt x="5289" y="0"/>
                    </a:cubicBezTo>
                    <a:lnTo>
                      <a:pt x="555" y="0"/>
                    </a:lnTo>
                  </a:path>
                </a:pathLst>
              </a:custGeom>
              <a:solidFill>
                <a:srgbClr val="9966cc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4" name="TextShape 18"/>
              <p:cNvSpPr txBox="1"/>
              <p:nvPr/>
            </p:nvSpPr>
            <p:spPr>
              <a:xfrm>
                <a:off x="7225920" y="133272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candidates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cxnSp>
          <p:nvCxnSpPr>
            <p:cNvPr id="715" name="Line 19"/>
            <p:cNvCxnSpPr>
              <a:stCxn id="706" idx="3"/>
              <a:endCxn id="709" idx="1"/>
            </p:cNvCxnSpPr>
            <p:nvPr/>
          </p:nvCxnSpPr>
          <p:spPr>
            <a:xfrm flipV="1">
              <a:off x="2378880" y="1826640"/>
              <a:ext cx="1554480" cy="12996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16" name="Line 20"/>
            <p:cNvCxnSpPr>
              <a:stCxn id="703" idx="3"/>
              <a:endCxn id="709" idx="1"/>
            </p:cNvCxnSpPr>
            <p:nvPr/>
          </p:nvCxnSpPr>
          <p:spPr>
            <a:xfrm flipV="1">
              <a:off x="2378520" y="1826640"/>
              <a:ext cx="1554840" cy="2199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17" name="Line 21"/>
            <p:cNvCxnSpPr>
              <a:stCxn id="700" idx="3"/>
              <a:endCxn id="709" idx="1"/>
            </p:cNvCxnSpPr>
            <p:nvPr/>
          </p:nvCxnSpPr>
          <p:spPr>
            <a:xfrm>
              <a:off x="2378160" y="966600"/>
              <a:ext cx="1555200" cy="8604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18" name="Line 22"/>
            <p:cNvCxnSpPr>
              <a:stCxn id="709" idx="3"/>
              <a:endCxn id="712" idx="1"/>
            </p:cNvCxnSpPr>
            <p:nvPr/>
          </p:nvCxnSpPr>
          <p:spPr>
            <a:xfrm>
              <a:off x="6036840" y="1826640"/>
              <a:ext cx="1189440" cy="147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</p:grpSp>
      <p:sp>
        <p:nvSpPr>
          <p:cNvPr id="719" name="TextShape 23"/>
          <p:cNvSpPr txBox="1"/>
          <p:nvPr/>
        </p:nvSpPr>
        <p:spPr>
          <a:xfrm>
            <a:off x="6402600" y="6855840"/>
            <a:ext cx="336852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M. Cacciari, G. P. Salam, G.Soyez, JHEP 0804:063,2008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" descr=""/>
          <p:cNvPicPr/>
          <p:nvPr/>
        </p:nvPicPr>
        <p:blipFill>
          <a:blip r:embed="rId1"/>
          <a:stretch/>
        </p:blipFill>
        <p:spPr>
          <a:xfrm>
            <a:off x="182880" y="57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721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2" name="TextShape 2"/>
          <p:cNvSpPr txBox="1"/>
          <p:nvPr/>
        </p:nvSpPr>
        <p:spPr>
          <a:xfrm>
            <a:off x="4573440" y="811800"/>
            <a:ext cx="5305320" cy="44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finder: groups final state </a:t>
            </a:r>
            <a:r>
              <a:rPr b="0" lang="en-US" sz="2400" spc="-1" strike="noStrike">
                <a:latin typeface="Arial"/>
              </a:rPr>
              <a:t>particles into jet candidates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Anti-k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 algorithm</a:t>
            </a:r>
            <a:br/>
            <a:r>
              <a:rPr b="0" lang="en-US" sz="2000" spc="-1" strike="noStrike">
                <a:latin typeface="Arial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Depends on hadronization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Ideally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Infrared safe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Colinear safe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723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300" spc="-1" strike="noStrike">
                <a:latin typeface="Arial"/>
              </a:rPr>
              <a:t>in pp collisions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4" name="TextShape 4"/>
          <p:cNvSpPr txBox="1"/>
          <p:nvPr/>
        </p:nvSpPr>
        <p:spPr>
          <a:xfrm>
            <a:off x="84960" y="4215240"/>
            <a:ext cx="9995040" cy="12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Acknowledgements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29" name="TextShape 2"/>
          <p:cNvSpPr txBox="1"/>
          <p:nvPr/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Droid Sans Fallback"/>
              </a:rPr>
              <a:t>The following</a:t>
            </a:r>
            <a:r>
              <a:rPr b="0" lang="en-US" sz="2400" spc="-1" strike="noStrike">
                <a:latin typeface="Arial"/>
              </a:rPr>
              <a:t> people contributed ideas and/or slides, but of course I take full responsibility for anything you don’t like: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  </a:t>
            </a:r>
            <a:r>
              <a:rPr b="0" lang="en-US" sz="2400" spc="-1" strike="noStrike">
                <a:latin typeface="Arial"/>
              </a:rPr>
              <a:t>Rosi Reed, Megan Connors, Sevil Salur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  </a:t>
            </a:r>
            <a:r>
              <a:rPr b="0" lang="en-US" sz="2400" spc="-1" strike="noStrike">
                <a:latin typeface="Arial"/>
              </a:rPr>
              <a:t>Abhijit Majumder, Raghav Kunnawalkam Elayavalli</a:t>
            </a:r>
            <a:br/>
            <a:r>
              <a:rPr b="0" lang="en-US" sz="2400" spc="-1" strike="noStrike">
                <a:latin typeface="Arial"/>
              </a:rPr>
              <a:t>  Marta Verweij, Laura Havener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  </a:t>
            </a:r>
            <a:r>
              <a:rPr b="0" lang="en-US" sz="2400" spc="-1" strike="noStrike">
                <a:latin typeface="Arial"/>
              </a:rPr>
              <a:t>Austin Schmier, Charles Hughes, Will Witt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" descr=""/>
          <p:cNvPicPr/>
          <p:nvPr/>
        </p:nvPicPr>
        <p:blipFill>
          <a:blip r:embed="rId1"/>
          <a:stretch/>
        </p:blipFill>
        <p:spPr>
          <a:xfrm>
            <a:off x="91440" y="237960"/>
            <a:ext cx="6264000" cy="3848400"/>
          </a:xfrm>
          <a:prstGeom prst="rect">
            <a:avLst/>
          </a:prstGeom>
          <a:ln>
            <a:noFill/>
          </a:ln>
        </p:spPr>
      </p:pic>
      <p:sp>
        <p:nvSpPr>
          <p:cNvPr id="726" name="TextShape 1"/>
          <p:cNvSpPr txBox="1"/>
          <p:nvPr/>
        </p:nvSpPr>
        <p:spPr>
          <a:xfrm>
            <a:off x="503640" y="13320"/>
            <a:ext cx="9071280" cy="48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principle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7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measures </a:t>
            </a:r>
            <a:r>
              <a:rPr b="1" lang="en-US" sz="2400" spc="-1" strike="noStrike">
                <a:latin typeface="Arial"/>
              </a:rPr>
              <a:t>partons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Hadronic degrees of freedom are integrated out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Algorithms are infrared and colinear safe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728" name="Group 3"/>
          <p:cNvGrpSpPr/>
          <p:nvPr/>
        </p:nvGrpSpPr>
        <p:grpSpPr>
          <a:xfrm>
            <a:off x="6284520" y="3481200"/>
            <a:ext cx="3163680" cy="1870560"/>
            <a:chOff x="6284520" y="3481200"/>
            <a:chExt cx="3163680" cy="1870560"/>
          </a:xfrm>
        </p:grpSpPr>
        <p:pic>
          <p:nvPicPr>
            <p:cNvPr id="729" name="Picture 7" descr=""/>
            <p:cNvPicPr/>
            <p:nvPr/>
          </p:nvPicPr>
          <p:blipFill>
            <a:blip r:embed="rId2"/>
            <a:srcRect l="5122" t="19076" r="10243" b="14307"/>
            <a:stretch/>
          </p:blipFill>
          <p:spPr>
            <a:xfrm>
              <a:off x="6284520" y="3481200"/>
              <a:ext cx="3153960" cy="1066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0" name="CustomShape 4"/>
            <p:cNvSpPr/>
            <p:nvPr/>
          </p:nvSpPr>
          <p:spPr>
            <a:xfrm>
              <a:off x="7695000" y="4434840"/>
              <a:ext cx="1753200" cy="91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BAD</a:t>
              </a:r>
              <a:r>
                <a:rPr b="0" lang="en-US" sz="1800" spc="-1" strike="noStrike">
                  <a:latin typeface="Arial"/>
                </a:rPr>
                <a:t>: 2 jets are merged in one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731" name="CustomShape 5"/>
            <p:cNvSpPr/>
            <p:nvPr/>
          </p:nvSpPr>
          <p:spPr>
            <a:xfrm>
              <a:off x="6622920" y="4525920"/>
              <a:ext cx="98424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OK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732" name="Group 6"/>
          <p:cNvGrpSpPr/>
          <p:nvPr/>
        </p:nvGrpSpPr>
        <p:grpSpPr>
          <a:xfrm>
            <a:off x="2521440" y="4028760"/>
            <a:ext cx="3099960" cy="1180080"/>
            <a:chOff x="2521440" y="4028760"/>
            <a:chExt cx="3099960" cy="1180080"/>
          </a:xfrm>
        </p:grpSpPr>
        <p:pic>
          <p:nvPicPr>
            <p:cNvPr id="733" name="Picture 12" descr=""/>
            <p:cNvPicPr/>
            <p:nvPr/>
          </p:nvPicPr>
          <p:blipFill>
            <a:blip r:embed="rId3"/>
            <a:stretch/>
          </p:blipFill>
          <p:spPr>
            <a:xfrm>
              <a:off x="2521440" y="4028760"/>
              <a:ext cx="3099960" cy="1180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34" name="Picture 10_0" descr=""/>
          <p:cNvPicPr/>
          <p:nvPr/>
        </p:nvPicPr>
        <p:blipFill>
          <a:blip r:embed="rId4"/>
          <a:stretch/>
        </p:blipFill>
        <p:spPr>
          <a:xfrm>
            <a:off x="471240" y="416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36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37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38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9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40" name="Formula 6"/>
                  <p:cNvSpPr txBox="1"/>
                  <p:nvPr/>
                </p:nvSpPr>
                <p:spPr>
                  <a:xfrm>
                    <a:off x="1478520" y="2154240"/>
                    <a:ext cx="206424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41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42" name="Formula 8"/>
                  <p:cNvSpPr txBox="1"/>
                  <p:nvPr/>
                </p:nvSpPr>
                <p:spPr>
                  <a:xfrm>
                    <a:off x="1503000" y="2581560"/>
                    <a:ext cx="77724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43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44" name="CustomShape 10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45" name="Group 11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46" name="CustomShape 12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7" name="TextShape 13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48" name="Group 14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49" name="CustomShape 15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0" name="TextShape 16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51" name="CustomShape 17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52" name="" descr=""/>
          <p:cNvPicPr/>
          <p:nvPr/>
        </p:nvPicPr>
        <p:blipFill>
          <a:blip r:embed="rId1"/>
          <a:stretch/>
        </p:blipFill>
        <p:spPr>
          <a:xfrm>
            <a:off x="4710240" y="1139760"/>
            <a:ext cx="4619160" cy="3828600"/>
          </a:xfrm>
          <a:prstGeom prst="rect">
            <a:avLst/>
          </a:prstGeom>
          <a:ln>
            <a:noFill/>
          </a:ln>
        </p:spPr>
      </p:pic>
      <p:sp>
        <p:nvSpPr>
          <p:cNvPr id="753" name="CustomShape 18"/>
          <p:cNvSpPr/>
          <p:nvPr/>
        </p:nvSpPr>
        <p:spPr>
          <a:xfrm>
            <a:off x="2197080" y="2303280"/>
            <a:ext cx="889920" cy="3042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anti-k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55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56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57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8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59" name="Formula 6"/>
                  <p:cNvSpPr txBox="1"/>
                  <p:nvPr/>
                </p:nvSpPr>
                <p:spPr>
                  <a:xfrm>
                    <a:off x="1478520" y="2154240"/>
                    <a:ext cx="206424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60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61" name="Formula 8"/>
                  <p:cNvSpPr txBox="1"/>
                  <p:nvPr/>
                </p:nvSpPr>
                <p:spPr>
                  <a:xfrm>
                    <a:off x="1503000" y="2581560"/>
                    <a:ext cx="77724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62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63" name="CustomShape 10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64" name="Group 11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65" name="CustomShape 12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6" name="TextShape 13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67" name="Group 14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68" name="CustomShape 15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9" name="TextShape 16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70" name="CustomShape 17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71" name="" descr=""/>
          <p:cNvPicPr/>
          <p:nvPr/>
        </p:nvPicPr>
        <p:blipFill>
          <a:blip r:embed="rId1"/>
          <a:stretch/>
        </p:blipFill>
        <p:spPr>
          <a:xfrm>
            <a:off x="4904640" y="1247760"/>
            <a:ext cx="4628880" cy="3781080"/>
          </a:xfrm>
          <a:prstGeom prst="rect">
            <a:avLst/>
          </a:prstGeom>
          <a:ln>
            <a:noFill/>
          </a:ln>
        </p:spPr>
      </p:pic>
      <p:sp>
        <p:nvSpPr>
          <p:cNvPr id="772" name="CustomShape 18"/>
          <p:cNvSpPr/>
          <p:nvPr/>
        </p:nvSpPr>
        <p:spPr>
          <a:xfrm>
            <a:off x="2197080" y="2303280"/>
            <a:ext cx="889920" cy="3042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extShape 1"/>
          <p:cNvSpPr txBox="1"/>
          <p:nvPr/>
        </p:nvSpPr>
        <p:spPr>
          <a:xfrm>
            <a:off x="0" y="-97920"/>
            <a:ext cx="9134640" cy="104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Cambridge/Aachen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74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75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76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7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78" name="Formula 6"/>
                  <p:cNvSpPr txBox="1"/>
                  <p:nvPr/>
                </p:nvSpPr>
                <p:spPr>
                  <a:xfrm>
                    <a:off x="2029680" y="2251080"/>
                    <a:ext cx="84312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79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80" name="Formula 8"/>
                  <p:cNvSpPr txBox="1"/>
                  <p:nvPr/>
                </p:nvSpPr>
                <p:spPr>
                  <a:xfrm>
                    <a:off x="1050120" y="2401920"/>
                    <a:ext cx="574200" cy="2552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1</m:t>
                        </m:r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81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782" name="CustomShape 10"/>
              <p:cNvSpPr/>
              <p:nvPr/>
            </p:nvSpPr>
            <p:spPr>
              <a:xfrm>
                <a:off x="2419560" y="2264400"/>
                <a:ext cx="500400" cy="569520"/>
              </a:xfrm>
              <a:prstGeom prst="rect">
                <a:avLst/>
              </a:prstGeom>
              <a:noFill/>
              <a:ln w="1908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83" name="CustomShape 11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84" name="Group 12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85" name="CustomShape 13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6" name="TextShape 14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87" name="Group 15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88" name="CustomShape 16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9" name="TextShape 17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90" name="CustomShape 18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91" name="" descr=""/>
          <p:cNvPicPr/>
          <p:nvPr/>
        </p:nvPicPr>
        <p:blipFill>
          <a:blip r:embed="rId1"/>
          <a:stretch/>
        </p:blipFill>
        <p:spPr>
          <a:xfrm>
            <a:off x="4750920" y="1020960"/>
            <a:ext cx="4628880" cy="382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457200" y="196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 jet is what a jet finder finds.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Shape 1"/>
          <p:cNvSpPr txBox="1"/>
          <p:nvPr/>
        </p:nvSpPr>
        <p:spPr>
          <a:xfrm>
            <a:off x="605160" y="377640"/>
            <a:ext cx="8862480" cy="8341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Times New Roman"/>
              </a:rPr>
              <a:t>Jet cross-section in pp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√s = 2.76 TeV, R = 0.2 Inclusive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94" name="TextShape 2"/>
          <p:cNvSpPr txBox="1"/>
          <p:nvPr/>
        </p:nvSpPr>
        <p:spPr>
          <a:xfrm>
            <a:off x="5907240" y="1811520"/>
            <a:ext cx="3590640" cy="267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1417"/>
              </a:spcAft>
              <a:buSzPct val="100000"/>
              <a:buBlip>
                <a:blip r:embed="rId1"/>
              </a:buBlip>
            </a:pPr>
            <a:r>
              <a:rPr b="0" lang="en-US" sz="2000" spc="-1" strike="noStrike">
                <a:solidFill>
                  <a:srgbClr val="008000"/>
                </a:solidFill>
                <a:latin typeface="Times New Roman"/>
              </a:rPr>
              <a:t>Green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and</a:t>
            </a:r>
            <a:r>
              <a:rPr b="0" lang="en-US" sz="2000" spc="-1" strike="noStrike">
                <a:solidFill>
                  <a:srgbClr val="595959"/>
                </a:solidFill>
                <a:latin typeface="Times New Roman"/>
              </a:rPr>
              <a:t> </a:t>
            </a:r>
            <a:r>
              <a:rPr b="0" lang="en-US" sz="2000" spc="-1" strike="noStrike">
                <a:solidFill>
                  <a:srgbClr val="ff00ff"/>
                </a:solidFill>
                <a:latin typeface="Times New Roman"/>
              </a:rPr>
              <a:t>magenta</a:t>
            </a:r>
            <a:r>
              <a:rPr b="0" lang="en-US" sz="2000" spc="-1" strike="noStrike">
                <a:solidFill>
                  <a:srgbClr val="660066"/>
                </a:solidFill>
                <a:latin typeface="Times New Roman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bands: NLO on Parton level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2"/>
              </a:buBlip>
            </a:pPr>
            <a:r>
              <a:rPr b="0" lang="en-US" sz="2000" spc="-1" strike="noStrike">
                <a:solidFill>
                  <a:srgbClr val="0000ff"/>
                </a:solidFill>
                <a:latin typeface="Times New Roman"/>
              </a:rPr>
              <a:t>Blue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band: NLO + hadronization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1417"/>
              </a:spcAft>
              <a:buSzPct val="100000"/>
              <a:buBlip>
                <a:blip r:embed="rId3"/>
              </a:buBlip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Hadronization calculations necessary to describe data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795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796" name="CustomShape 4"/>
          <p:cNvSpPr/>
          <p:nvPr/>
        </p:nvSpPr>
        <p:spPr>
          <a:xfrm>
            <a:off x="184320" y="9241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97" name="" descr=""/>
          <p:cNvPicPr/>
          <p:nvPr/>
        </p:nvPicPr>
        <p:blipFill>
          <a:blip r:embed="rId4"/>
          <a:stretch/>
        </p:blipFill>
        <p:spPr>
          <a:xfrm>
            <a:off x="999360" y="1559520"/>
            <a:ext cx="4340880" cy="360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roup 1"/>
          <p:cNvGrpSpPr/>
          <p:nvPr/>
        </p:nvGrpSpPr>
        <p:grpSpPr>
          <a:xfrm>
            <a:off x="1175760" y="1498680"/>
            <a:ext cx="4648680" cy="3738960"/>
            <a:chOff x="1175760" y="1498680"/>
            <a:chExt cx="4648680" cy="3738960"/>
          </a:xfrm>
        </p:grpSpPr>
        <p:pic>
          <p:nvPicPr>
            <p:cNvPr id="799" name="" descr=""/>
            <p:cNvPicPr/>
            <p:nvPr/>
          </p:nvPicPr>
          <p:blipFill>
            <a:blip r:embed="rId1"/>
            <a:stretch/>
          </p:blipFill>
          <p:spPr>
            <a:xfrm>
              <a:off x="1175760" y="1498680"/>
              <a:ext cx="4648680" cy="373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00" name="CustomShape 2"/>
            <p:cNvSpPr/>
            <p:nvPr/>
          </p:nvSpPr>
          <p:spPr>
            <a:xfrm>
              <a:off x="1715760" y="4097520"/>
              <a:ext cx="347436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News Gothic MT"/>
                </a:rPr>
                <a:t>arXiv:1301.3475</a:t>
              </a:r>
              <a:endParaRPr b="0" lang="en-US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News Gothic MT"/>
                </a:rPr>
                <a:t>PLB: 10.1016/j.physletb.2013.04.026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801" name="TextShape 3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Times New Roman"/>
              </a:rPr>
              <a:t>Jet ratios in pp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2" name="TextShape 4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3" name="CustomShape 5"/>
          <p:cNvSpPr/>
          <p:nvPr/>
        </p:nvSpPr>
        <p:spPr>
          <a:xfrm>
            <a:off x="352800" y="6300720"/>
            <a:ext cx="93279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b="1" lang="en-US" sz="2380" spc="-1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 b="0" lang="en-US" sz="2380" spc="-1" strike="noStrike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endParaRPr b="0" lang="en-US" sz="238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804" name="Group 6"/>
          <p:cNvGrpSpPr/>
          <p:nvPr/>
        </p:nvGrpSpPr>
        <p:grpSpPr>
          <a:xfrm>
            <a:off x="7199640" y="2109600"/>
            <a:ext cx="1699200" cy="2248560"/>
            <a:chOff x="7199640" y="2109600"/>
            <a:chExt cx="1699200" cy="2248560"/>
          </a:xfrm>
        </p:grpSpPr>
        <p:grpSp>
          <p:nvGrpSpPr>
            <p:cNvPr id="805" name="Group 7"/>
            <p:cNvGrpSpPr/>
            <p:nvPr/>
          </p:nvGrpSpPr>
          <p:grpSpPr>
            <a:xfrm>
              <a:off x="7199640" y="2419920"/>
              <a:ext cx="1396440" cy="1938240"/>
              <a:chOff x="7199640" y="2419920"/>
              <a:chExt cx="1396440" cy="1938240"/>
            </a:xfrm>
          </p:grpSpPr>
          <p:sp>
            <p:nvSpPr>
              <p:cNvPr id="806" name="Line 8"/>
              <p:cNvSpPr/>
              <p:nvPr/>
            </p:nvSpPr>
            <p:spPr>
              <a:xfrm flipH="1">
                <a:off x="7199640" y="2985840"/>
                <a:ext cx="1276560" cy="13723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7" name="Line 9"/>
              <p:cNvSpPr/>
              <p:nvPr/>
            </p:nvSpPr>
            <p:spPr>
              <a:xfrm flipH="1">
                <a:off x="7199640" y="2593440"/>
                <a:ext cx="687960" cy="17647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8" name="CustomShape 10"/>
              <p:cNvSpPr/>
              <p:nvPr/>
            </p:nvSpPr>
            <p:spPr>
              <a:xfrm rot="1800000">
                <a:off x="7856640" y="2565360"/>
                <a:ext cx="687240" cy="392400"/>
              </a:xfrm>
              <a:prstGeom prst="ellipse">
                <a:avLst/>
              </a:prstGeom>
              <a:solidFill>
                <a:srgbClr val="80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9" name="Group 11"/>
            <p:cNvGrpSpPr/>
            <p:nvPr/>
          </p:nvGrpSpPr>
          <p:grpSpPr>
            <a:xfrm>
              <a:off x="7199640" y="2109600"/>
              <a:ext cx="1699200" cy="2241360"/>
              <a:chOff x="7199640" y="2109600"/>
              <a:chExt cx="1699200" cy="2241360"/>
            </a:xfrm>
          </p:grpSpPr>
          <p:sp>
            <p:nvSpPr>
              <p:cNvPr id="810" name="Line 12"/>
              <p:cNvSpPr/>
              <p:nvPr/>
            </p:nvSpPr>
            <p:spPr>
              <a:xfrm flipH="1">
                <a:off x="7200000" y="2522160"/>
                <a:ext cx="365760" cy="18288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1" name="Line 13"/>
              <p:cNvSpPr/>
              <p:nvPr/>
            </p:nvSpPr>
            <p:spPr>
              <a:xfrm flipH="1">
                <a:off x="7199640" y="3162600"/>
                <a:ext cx="1463760" cy="11880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2" name="CustomShape 14"/>
              <p:cNvSpPr/>
              <p:nvPr/>
            </p:nvSpPr>
            <p:spPr>
              <a:xfrm rot="1800000">
                <a:off x="7521120" y="2380320"/>
                <a:ext cx="1280160" cy="731520"/>
              </a:xfrm>
              <a:prstGeom prst="ellipse">
                <a:avLst/>
              </a:prstGeom>
              <a:solidFill>
                <a:srgbClr val="00008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Shape 1"/>
          <p:cNvSpPr txBox="1"/>
          <p:nvPr/>
        </p:nvSpPr>
        <p:spPr>
          <a:xfrm>
            <a:off x="504000" y="111240"/>
            <a:ext cx="9071640" cy="46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14" name="TextShape 2"/>
          <p:cNvSpPr txBox="1"/>
          <p:nvPr/>
        </p:nvSpPr>
        <p:spPr>
          <a:xfrm>
            <a:off x="1122120" y="2766600"/>
            <a:ext cx="7682400" cy="258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5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Jets are not partons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jet finders: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Infrared and colinear safe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k</a:t>
            </a:r>
            <a:r>
              <a:rPr b="0" lang="en-US" sz="2100" spc="-1" strike="noStrike" baseline="-33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, anti-k</a:t>
            </a:r>
            <a:r>
              <a:rPr b="0" lang="en-US" sz="2100" spc="-1" strike="noStrike" baseline="-33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, Cambridge/Aachen, SISCone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is defined by jet finder, its parameters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PDFs, fragmentation functions non-perturbative</a:t>
            </a:r>
            <a:br/>
            <a:r>
              <a:rPr b="0" lang="en-US" sz="2400" spc="-1" strike="noStrike">
                <a:latin typeface="Arial"/>
              </a:rPr>
              <a:t>→ all jet measurements sensitive to somewhat non-perturbative effects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agreement between theory and experiment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815" name="Group 3"/>
          <p:cNvGrpSpPr/>
          <p:nvPr/>
        </p:nvGrpSpPr>
        <p:grpSpPr>
          <a:xfrm>
            <a:off x="64440" y="668520"/>
            <a:ext cx="9054720" cy="2066040"/>
            <a:chOff x="64440" y="668520"/>
            <a:chExt cx="9054720" cy="2066040"/>
          </a:xfrm>
        </p:grpSpPr>
        <p:grpSp>
          <p:nvGrpSpPr>
            <p:cNvPr id="816" name="Group 4"/>
            <p:cNvGrpSpPr/>
            <p:nvPr/>
          </p:nvGrpSpPr>
          <p:grpSpPr>
            <a:xfrm>
              <a:off x="64440" y="668520"/>
              <a:ext cx="2103840" cy="731160"/>
              <a:chOff x="64440" y="668520"/>
              <a:chExt cx="2103840" cy="731160"/>
            </a:xfrm>
          </p:grpSpPr>
          <p:sp>
            <p:nvSpPr>
              <p:cNvPr id="817" name="CustomShape 5"/>
              <p:cNvSpPr/>
              <p:nvPr/>
            </p:nvSpPr>
            <p:spPr>
              <a:xfrm>
                <a:off x="64440" y="66852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8" name="TextShape 6"/>
              <p:cNvSpPr txBox="1"/>
              <p:nvPr/>
            </p:nvSpPr>
            <p:spPr>
              <a:xfrm>
                <a:off x="430200" y="759960"/>
                <a:ext cx="16466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3000" spc="-1" strike="noStrike">
                    <a:latin typeface="Arial"/>
                  </a:rPr>
                  <a:t>Tracks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19" name="Group 7"/>
            <p:cNvGrpSpPr/>
            <p:nvPr/>
          </p:nvGrpSpPr>
          <p:grpSpPr>
            <a:xfrm>
              <a:off x="64440" y="1327680"/>
              <a:ext cx="2103840" cy="731160"/>
              <a:chOff x="64440" y="1327680"/>
              <a:chExt cx="2103840" cy="731160"/>
            </a:xfrm>
          </p:grpSpPr>
          <p:sp>
            <p:nvSpPr>
              <p:cNvPr id="820" name="CustomShape 8"/>
              <p:cNvSpPr/>
              <p:nvPr/>
            </p:nvSpPr>
            <p:spPr>
              <a:xfrm>
                <a:off x="64440" y="132768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1" name="TextShape 9"/>
              <p:cNvSpPr txBox="1"/>
              <p:nvPr/>
            </p:nvSpPr>
            <p:spPr>
              <a:xfrm>
                <a:off x="64440" y="141912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Clusters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22" name="Group 10"/>
            <p:cNvGrpSpPr/>
            <p:nvPr/>
          </p:nvGrpSpPr>
          <p:grpSpPr>
            <a:xfrm>
              <a:off x="64440" y="2003400"/>
              <a:ext cx="2103840" cy="731160"/>
              <a:chOff x="64440" y="2003400"/>
              <a:chExt cx="2103840" cy="731160"/>
            </a:xfrm>
          </p:grpSpPr>
          <p:sp>
            <p:nvSpPr>
              <p:cNvPr id="823" name="CustomShape 11"/>
              <p:cNvSpPr/>
              <p:nvPr/>
            </p:nvSpPr>
            <p:spPr>
              <a:xfrm>
                <a:off x="64440" y="200340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4" name="TextShape 12"/>
              <p:cNvSpPr txBox="1"/>
              <p:nvPr/>
            </p:nvSpPr>
            <p:spPr>
              <a:xfrm>
                <a:off x="64440" y="209484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Particles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25" name="Group 13"/>
            <p:cNvGrpSpPr/>
            <p:nvPr/>
          </p:nvGrpSpPr>
          <p:grpSpPr>
            <a:xfrm>
              <a:off x="3722400" y="1078920"/>
              <a:ext cx="2103840" cy="1205640"/>
              <a:chOff x="3722400" y="1078920"/>
              <a:chExt cx="2103840" cy="1205640"/>
            </a:xfrm>
          </p:grpSpPr>
          <p:sp>
            <p:nvSpPr>
              <p:cNvPr id="826" name="CustomShape 14"/>
              <p:cNvSpPr/>
              <p:nvPr/>
            </p:nvSpPr>
            <p:spPr>
              <a:xfrm>
                <a:off x="3722400" y="1078920"/>
                <a:ext cx="2103840" cy="1205640"/>
              </a:xfrm>
              <a:custGeom>
                <a:avLst/>
                <a:gdLst/>
                <a:ahLst/>
                <a:rect l="0" t="0" r="r" b="b"/>
                <a:pathLst>
                  <a:path w="5846" h="3351">
                    <a:moveTo>
                      <a:pt x="558" y="0"/>
                    </a:moveTo>
                    <a:lnTo>
                      <a:pt x="558" y="0"/>
                    </a:lnTo>
                    <a:cubicBezTo>
                      <a:pt x="460" y="0"/>
                      <a:pt x="364" y="26"/>
                      <a:pt x="279" y="75"/>
                    </a:cubicBezTo>
                    <a:cubicBezTo>
                      <a:pt x="194" y="124"/>
                      <a:pt x="124" y="194"/>
                      <a:pt x="75" y="279"/>
                    </a:cubicBezTo>
                    <a:cubicBezTo>
                      <a:pt x="26" y="364"/>
                      <a:pt x="0" y="460"/>
                      <a:pt x="0" y="558"/>
                    </a:cubicBezTo>
                    <a:lnTo>
                      <a:pt x="0" y="2791"/>
                    </a:lnTo>
                    <a:lnTo>
                      <a:pt x="0" y="2792"/>
                    </a:lnTo>
                    <a:cubicBezTo>
                      <a:pt x="0" y="2890"/>
                      <a:pt x="26" y="2986"/>
                      <a:pt x="75" y="3071"/>
                    </a:cubicBezTo>
                    <a:cubicBezTo>
                      <a:pt x="124" y="3156"/>
                      <a:pt x="194" y="3226"/>
                      <a:pt x="279" y="3275"/>
                    </a:cubicBezTo>
                    <a:cubicBezTo>
                      <a:pt x="364" y="3324"/>
                      <a:pt x="460" y="3350"/>
                      <a:pt x="558" y="3350"/>
                    </a:cubicBezTo>
                    <a:lnTo>
                      <a:pt x="5286" y="3350"/>
                    </a:lnTo>
                    <a:lnTo>
                      <a:pt x="5287" y="3350"/>
                    </a:lnTo>
                    <a:cubicBezTo>
                      <a:pt x="5385" y="3350"/>
                      <a:pt x="5481" y="3324"/>
                      <a:pt x="5566" y="3275"/>
                    </a:cubicBezTo>
                    <a:cubicBezTo>
                      <a:pt x="5651" y="3226"/>
                      <a:pt x="5721" y="3156"/>
                      <a:pt x="5770" y="3071"/>
                    </a:cubicBezTo>
                    <a:cubicBezTo>
                      <a:pt x="5819" y="2986"/>
                      <a:pt x="5845" y="2890"/>
                      <a:pt x="5845" y="2792"/>
                    </a:cubicBezTo>
                    <a:lnTo>
                      <a:pt x="5845" y="558"/>
                    </a:lnTo>
                    <a:lnTo>
                      <a:pt x="5845" y="558"/>
                    </a:lnTo>
                    <a:lnTo>
                      <a:pt x="5845" y="558"/>
                    </a:lnTo>
                    <a:cubicBezTo>
                      <a:pt x="5845" y="460"/>
                      <a:pt x="5819" y="364"/>
                      <a:pt x="5770" y="279"/>
                    </a:cubicBezTo>
                    <a:cubicBezTo>
                      <a:pt x="5721" y="194"/>
                      <a:pt x="5651" y="124"/>
                      <a:pt x="5566" y="75"/>
                    </a:cubicBezTo>
                    <a:cubicBezTo>
                      <a:pt x="5481" y="26"/>
                      <a:pt x="5385" y="0"/>
                      <a:pt x="5287" y="0"/>
                    </a:cubicBezTo>
                    <a:lnTo>
                      <a:pt x="558" y="0"/>
                    </a:lnTo>
                  </a:path>
                </a:pathLst>
              </a:custGeom>
              <a:solidFill>
                <a:srgbClr val="7da647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7" name="TextShape 15"/>
              <p:cNvSpPr txBox="1"/>
              <p:nvPr/>
            </p:nvSpPr>
            <p:spPr>
              <a:xfrm>
                <a:off x="3722400" y="118512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finding algorithm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28" name="Group 16"/>
            <p:cNvGrpSpPr/>
            <p:nvPr/>
          </p:nvGrpSpPr>
          <p:grpSpPr>
            <a:xfrm>
              <a:off x="7015320" y="1096200"/>
              <a:ext cx="2103840" cy="1199880"/>
              <a:chOff x="7015320" y="1096200"/>
              <a:chExt cx="2103840" cy="1199880"/>
            </a:xfrm>
          </p:grpSpPr>
          <p:sp>
            <p:nvSpPr>
              <p:cNvPr id="829" name="CustomShape 17"/>
              <p:cNvSpPr/>
              <p:nvPr/>
            </p:nvSpPr>
            <p:spPr>
              <a:xfrm>
                <a:off x="7015320" y="1096200"/>
                <a:ext cx="2103840" cy="1199880"/>
              </a:xfrm>
              <a:custGeom>
                <a:avLst/>
                <a:gdLst/>
                <a:ahLst/>
                <a:rect l="0" t="0" r="r" b="b"/>
                <a:pathLst>
                  <a:path w="5846" h="3335">
                    <a:moveTo>
                      <a:pt x="555" y="0"/>
                    </a:moveTo>
                    <a:lnTo>
                      <a:pt x="556" y="0"/>
                    </a:lnTo>
                    <a:cubicBezTo>
                      <a:pt x="458" y="0"/>
                      <a:pt x="362" y="26"/>
                      <a:pt x="278" y="74"/>
                    </a:cubicBezTo>
                    <a:cubicBezTo>
                      <a:pt x="193" y="123"/>
                      <a:pt x="123" y="193"/>
                      <a:pt x="74" y="278"/>
                    </a:cubicBezTo>
                    <a:cubicBezTo>
                      <a:pt x="26" y="362"/>
                      <a:pt x="0" y="458"/>
                      <a:pt x="0" y="556"/>
                    </a:cubicBezTo>
                    <a:lnTo>
                      <a:pt x="0" y="2778"/>
                    </a:lnTo>
                    <a:lnTo>
                      <a:pt x="0" y="2778"/>
                    </a:lnTo>
                    <a:cubicBezTo>
                      <a:pt x="0" y="2876"/>
                      <a:pt x="26" y="2972"/>
                      <a:pt x="74" y="3056"/>
                    </a:cubicBezTo>
                    <a:cubicBezTo>
                      <a:pt x="123" y="3141"/>
                      <a:pt x="193" y="3211"/>
                      <a:pt x="278" y="3260"/>
                    </a:cubicBezTo>
                    <a:cubicBezTo>
                      <a:pt x="362" y="3308"/>
                      <a:pt x="458" y="3334"/>
                      <a:pt x="556" y="3334"/>
                    </a:cubicBezTo>
                    <a:lnTo>
                      <a:pt x="5289" y="3334"/>
                    </a:lnTo>
                    <a:lnTo>
                      <a:pt x="5289" y="3334"/>
                    </a:lnTo>
                    <a:cubicBezTo>
                      <a:pt x="5387" y="3334"/>
                      <a:pt x="5483" y="3308"/>
                      <a:pt x="5567" y="3260"/>
                    </a:cubicBezTo>
                    <a:cubicBezTo>
                      <a:pt x="5652" y="3211"/>
                      <a:pt x="5722" y="3141"/>
                      <a:pt x="5771" y="3056"/>
                    </a:cubicBezTo>
                    <a:cubicBezTo>
                      <a:pt x="5819" y="2972"/>
                      <a:pt x="5845" y="2876"/>
                      <a:pt x="5845" y="2778"/>
                    </a:cubicBezTo>
                    <a:lnTo>
                      <a:pt x="5845" y="555"/>
                    </a:lnTo>
                    <a:lnTo>
                      <a:pt x="5845" y="556"/>
                    </a:lnTo>
                    <a:lnTo>
                      <a:pt x="5845" y="556"/>
                    </a:lnTo>
                    <a:cubicBezTo>
                      <a:pt x="5845" y="458"/>
                      <a:pt x="5819" y="362"/>
                      <a:pt x="5771" y="278"/>
                    </a:cubicBezTo>
                    <a:cubicBezTo>
                      <a:pt x="5722" y="193"/>
                      <a:pt x="5652" y="123"/>
                      <a:pt x="5567" y="74"/>
                    </a:cubicBezTo>
                    <a:cubicBezTo>
                      <a:pt x="5483" y="26"/>
                      <a:pt x="5387" y="0"/>
                      <a:pt x="5289" y="0"/>
                    </a:cubicBezTo>
                    <a:lnTo>
                      <a:pt x="555" y="0"/>
                    </a:lnTo>
                  </a:path>
                </a:pathLst>
              </a:custGeom>
              <a:solidFill>
                <a:srgbClr val="9966cc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0" name="TextShape 18"/>
              <p:cNvSpPr txBox="1"/>
              <p:nvPr/>
            </p:nvSpPr>
            <p:spPr>
              <a:xfrm>
                <a:off x="7015320" y="118764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candidates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cxnSp>
          <p:nvCxnSpPr>
            <p:cNvPr id="831" name="Line 19"/>
            <p:cNvCxnSpPr>
              <a:stCxn id="822" idx="3"/>
              <a:endCxn id="825" idx="1"/>
            </p:cNvCxnSpPr>
            <p:nvPr/>
          </p:nvCxnSpPr>
          <p:spPr>
            <a:xfrm flipV="1">
              <a:off x="2168280" y="1681560"/>
              <a:ext cx="1554480" cy="6876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32" name="Line 20"/>
            <p:cNvCxnSpPr>
              <a:stCxn id="819" idx="3"/>
              <a:endCxn id="825" idx="1"/>
            </p:cNvCxnSpPr>
            <p:nvPr/>
          </p:nvCxnSpPr>
          <p:spPr>
            <a:xfrm flipV="1">
              <a:off x="2168280" y="1681560"/>
              <a:ext cx="1554480" cy="1188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33" name="Line 21"/>
            <p:cNvCxnSpPr>
              <a:stCxn id="816" idx="3"/>
              <a:endCxn id="825" idx="1"/>
            </p:cNvCxnSpPr>
            <p:nvPr/>
          </p:nvCxnSpPr>
          <p:spPr>
            <a:xfrm>
              <a:off x="2168280" y="1033920"/>
              <a:ext cx="1554480" cy="6480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34" name="Line 22"/>
            <p:cNvCxnSpPr>
              <a:stCxn id="825" idx="3"/>
              <a:endCxn id="828" idx="1"/>
            </p:cNvCxnSpPr>
            <p:nvPr/>
          </p:nvCxnSpPr>
          <p:spPr>
            <a:xfrm>
              <a:off x="5826240" y="1681560"/>
              <a:ext cx="1189440" cy="147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</a:t>
            </a:r>
            <a:br/>
            <a:r>
              <a:rPr b="0" lang="en-US" sz="3300" spc="-1" strike="noStrike">
                <a:latin typeface="Arial"/>
              </a:rPr>
              <a:t>What assumptions am I making?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p+p vs A+A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837" name="Group 2"/>
          <p:cNvGrpSpPr/>
          <p:nvPr/>
        </p:nvGrpSpPr>
        <p:grpSpPr>
          <a:xfrm>
            <a:off x="1085400" y="1240200"/>
            <a:ext cx="3632400" cy="3668760"/>
            <a:chOff x="1085400" y="1240200"/>
            <a:chExt cx="3632400" cy="3668760"/>
          </a:xfrm>
        </p:grpSpPr>
        <p:pic>
          <p:nvPicPr>
            <p:cNvPr id="838" name="" descr=""/>
            <p:cNvPicPr/>
            <p:nvPr/>
          </p:nvPicPr>
          <p:blipFill>
            <a:blip r:embed="rId1"/>
            <a:stretch/>
          </p:blipFill>
          <p:spPr>
            <a:xfrm>
              <a:off x="1085400" y="1276560"/>
              <a:ext cx="3632400" cy="3632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9" name="TextShape 3"/>
            <p:cNvSpPr txBox="1"/>
            <p:nvPr/>
          </p:nvSpPr>
          <p:spPr>
            <a:xfrm>
              <a:off x="1085400" y="4450320"/>
              <a:ext cx="36324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840" name="Group 4"/>
            <p:cNvGrpSpPr/>
            <p:nvPr/>
          </p:nvGrpSpPr>
          <p:grpSpPr>
            <a:xfrm>
              <a:off x="1593000" y="1240200"/>
              <a:ext cx="1344600" cy="1862640"/>
              <a:chOff x="1593000" y="1240200"/>
              <a:chExt cx="1344600" cy="1862640"/>
            </a:xfrm>
          </p:grpSpPr>
          <p:sp>
            <p:nvSpPr>
              <p:cNvPr id="841" name="Line 5"/>
              <p:cNvSpPr/>
              <p:nvPr/>
            </p:nvSpPr>
            <p:spPr>
              <a:xfrm flipH="1" flipV="1">
                <a:off x="1660320" y="1891800"/>
                <a:ext cx="1210680" cy="121068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2" name="Line 6"/>
              <p:cNvSpPr/>
              <p:nvPr/>
            </p:nvSpPr>
            <p:spPr>
              <a:xfrm flipV="1">
                <a:off x="2871000" y="1589400"/>
                <a:ext cx="0" cy="151344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3" name="CustomShape 7"/>
              <p:cNvSpPr/>
              <p:nvPr/>
            </p:nvSpPr>
            <p:spPr>
              <a:xfrm rot="20400000">
                <a:off x="1659960" y="1429200"/>
                <a:ext cx="1211040" cy="60516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44" name="Group 8"/>
          <p:cNvGrpSpPr/>
          <p:nvPr/>
        </p:nvGrpSpPr>
        <p:grpSpPr>
          <a:xfrm>
            <a:off x="4892400" y="1288080"/>
            <a:ext cx="4815720" cy="3614760"/>
            <a:chOff x="4892400" y="1288080"/>
            <a:chExt cx="4815720" cy="3614760"/>
          </a:xfrm>
        </p:grpSpPr>
        <p:grpSp>
          <p:nvGrpSpPr>
            <p:cNvPr id="845" name="Group 9"/>
            <p:cNvGrpSpPr/>
            <p:nvPr/>
          </p:nvGrpSpPr>
          <p:grpSpPr>
            <a:xfrm>
              <a:off x="4892400" y="1288080"/>
              <a:ext cx="4815720" cy="3614760"/>
              <a:chOff x="4892400" y="1288080"/>
              <a:chExt cx="4815720" cy="3614760"/>
            </a:xfrm>
          </p:grpSpPr>
          <p:pic>
            <p:nvPicPr>
              <p:cNvPr id="846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892400" y="1288080"/>
                <a:ext cx="4591800" cy="36147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47" name="TextShape 10"/>
              <p:cNvSpPr txBox="1"/>
              <p:nvPr/>
            </p:nvSpPr>
            <p:spPr>
              <a:xfrm>
                <a:off x="5088960" y="4469040"/>
                <a:ext cx="461916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700" spc="-1" strike="noStrike">
                    <a:solidFill>
                      <a:srgbClr val="ffffff"/>
                    </a:solidFill>
                    <a:latin typeface="Arial"/>
                  </a:rPr>
                  <a:t>Central Au+Au collision in STAR</a:t>
                </a:r>
                <a:endParaRPr b="0" lang="en-US" sz="1700" spc="-1" strike="noStrike">
                  <a:latin typeface="Arial"/>
                </a:endParaRPr>
              </a:p>
            </p:txBody>
          </p:sp>
          <p:grpSp>
            <p:nvGrpSpPr>
              <p:cNvPr id="848" name="Group 11"/>
              <p:cNvGrpSpPr/>
              <p:nvPr/>
            </p:nvGrpSpPr>
            <p:grpSpPr>
              <a:xfrm>
                <a:off x="5963760" y="1309680"/>
                <a:ext cx="1274040" cy="1765440"/>
                <a:chOff x="5963760" y="1309680"/>
                <a:chExt cx="1274040" cy="1765440"/>
              </a:xfrm>
            </p:grpSpPr>
            <p:sp>
              <p:nvSpPr>
                <p:cNvPr id="849" name="Line 12"/>
                <p:cNvSpPr/>
                <p:nvPr/>
              </p:nvSpPr>
              <p:spPr>
                <a:xfrm flipH="1" flipV="1">
                  <a:off x="6027480" y="1927080"/>
                  <a:ext cx="1148040" cy="1148040"/>
                </a:xfrm>
                <a:prstGeom prst="line">
                  <a:avLst/>
                </a:prstGeom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0" name="Line 13"/>
                <p:cNvSpPr/>
                <p:nvPr/>
              </p:nvSpPr>
              <p:spPr>
                <a:xfrm flipV="1">
                  <a:off x="7175520" y="1640160"/>
                  <a:ext cx="0" cy="1434960"/>
                </a:xfrm>
                <a:prstGeom prst="line">
                  <a:avLst/>
                </a:prstGeom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1" name="CustomShape 14"/>
                <p:cNvSpPr/>
                <p:nvPr/>
              </p:nvSpPr>
              <p:spPr>
                <a:xfrm rot="20400000">
                  <a:off x="6027120" y="1488240"/>
                  <a:ext cx="1147680" cy="573120"/>
                </a:xfrm>
                <a:prstGeom prst="ellipse">
                  <a:avLst/>
                </a:prstGeom>
                <a:noFill/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Shape 1"/>
          <p:cNvSpPr txBox="1"/>
          <p:nvPr/>
        </p:nvSpPr>
        <p:spPr>
          <a:xfrm>
            <a:off x="548640" y="73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do I want to learn?</a:t>
            </a:r>
            <a:br/>
            <a:r>
              <a:rPr b="0" lang="en-US" sz="3300" spc="-1" strike="noStrike">
                <a:latin typeface="Arial"/>
              </a:rPr>
              <a:t>The cartoon picture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31" name="" descr=""/>
          <p:cNvPicPr/>
          <p:nvPr/>
        </p:nvPicPr>
        <p:blipFill>
          <a:blip r:embed="rId1"/>
          <a:stretch/>
        </p:blipFill>
        <p:spPr>
          <a:xfrm>
            <a:off x="3153960" y="2881800"/>
            <a:ext cx="3739680" cy="132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extShape 1"/>
          <p:cNvSpPr txBox="1"/>
          <p:nvPr/>
        </p:nvSpPr>
        <p:spPr>
          <a:xfrm>
            <a:off x="0" y="-5184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53" name="TextShape 2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854" name="TextShape 3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855" name="Group 4"/>
          <p:cNvGrpSpPr/>
          <p:nvPr/>
        </p:nvGrpSpPr>
        <p:grpSpPr>
          <a:xfrm>
            <a:off x="2934000" y="915120"/>
            <a:ext cx="4212360" cy="4252680"/>
            <a:chOff x="2934000" y="915120"/>
            <a:chExt cx="4212360" cy="4252680"/>
          </a:xfrm>
        </p:grpSpPr>
        <p:grpSp>
          <p:nvGrpSpPr>
            <p:cNvPr id="856" name="Group 5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857" name="Group 6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858" name="Line 7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9" name="Line 8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0" name="Line 9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1" name="Line 10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2" name="Line 11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3" name="Line 12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4" name="Line 13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5" name="Line 14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6" name="Line 15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7" name="Line 16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68" name="Group 17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869" name="Line 18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0" name="Line 19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1" name="Line 20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2" name="Line 21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3" name="Line 22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4" name="Line 23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5" name="Line 24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6" name="Line 25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7" name="Line 26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78" name="Group 27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879" name="Line 28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0" name="Line 29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1" name="Line 30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2" name="Line 31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3" name="Line 32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4" name="Line 33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5" name="Line 34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6" name="Line 35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7" name="Line 36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888" name="Group 37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889" name="Group 38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890" name="Group 39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891" name="Line 40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2" name="Line 41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3" name="Line 42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4" name="Line 43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5" name="Line 44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6" name="Line 45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7" name="Line 46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8" name="Line 47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9" name="Line 48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00" name="Group 49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901" name="Line 50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2" name="Line 51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3" name="Line 52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4" name="Line 53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5" name="Line 54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6" name="Line 55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7" name="Line 56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8" name="Line 57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9" name="Line 58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10" name="Group 59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911" name="Line 60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2" name="Line 61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3" name="Line 62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4" name="Line 63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5" name="Line 64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6" name="Line 65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7" name="Line 66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8" name="Line 67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9" name="Line 68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920" name="Group 69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921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922" name="Group 70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923" name="Line 71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4" name="Line 72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5" name="Line 73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6" name="Line 74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7" name="Line 75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8" name="CustomShape 76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29" name="Line 77"/>
                  <p:cNvCxnSpPr>
                    <a:stCxn id="928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30" name="Line 78"/>
                  <p:cNvCxnSpPr>
                    <a:stCxn id="928" idx="4"/>
                    <a:endCxn id="929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931" name="Group 79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932" name="Line 80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3" name="Line 81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4" name="Line 82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5" name="Line 83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6" name="Line 84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7" name="CustomShape 85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38" name="Line 86"/>
                  <p:cNvCxnSpPr>
                    <a:stCxn id="937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39" name="Line 87"/>
                  <p:cNvCxnSpPr>
                    <a:stCxn id="937" idx="4"/>
                    <a:endCxn id="938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940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942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943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944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945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946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7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8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9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0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1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2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3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4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5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56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957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8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9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0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1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2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3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4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5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66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967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8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9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0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1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2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3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4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5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976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977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978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979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0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1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2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3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4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5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6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7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88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989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0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1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2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3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4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5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6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7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98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999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0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1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2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3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4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5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6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7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008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009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010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011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2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3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4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5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6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17" name="Line 76"/>
                  <p:cNvCxnSpPr>
                    <a:stCxn id="1016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18" name="Line 77"/>
                  <p:cNvCxnSpPr>
                    <a:stCxn id="1016" idx="4"/>
                    <a:endCxn id="1017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019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020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1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2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3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4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5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26" name="Line 85"/>
                  <p:cNvCxnSpPr>
                    <a:stCxn id="1025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27" name="Line 86"/>
                  <p:cNvCxnSpPr>
                    <a:stCxn id="1025" idx="4"/>
                    <a:endCxn id="1026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028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29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030" name="Line 88"/>
            <p:cNvCxnSpPr>
              <a:stCxn id="1029" idx="4"/>
              <a:endCxn id="1028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031" name="Line 89"/>
            <p:cNvCxnSpPr>
              <a:stCxn id="1028" idx="1"/>
              <a:endCxn id="1029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032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4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5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6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8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9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0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42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43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045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046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047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048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049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0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1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2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3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4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5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6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7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8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59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060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1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2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3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4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5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6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7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8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69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070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1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2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3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4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5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6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7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8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079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080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081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082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3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4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5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6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7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8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9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0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91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092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3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4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5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6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7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8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9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0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01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102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3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4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5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6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7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8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9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0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111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112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113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114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5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6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7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8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9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20" name="Line 76"/>
                  <p:cNvCxnSpPr>
                    <a:stCxn id="1119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21" name="Line 77"/>
                  <p:cNvCxnSpPr>
                    <a:stCxn id="1119" idx="4"/>
                    <a:endCxn id="1120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122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123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4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5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6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7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8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29" name="Line 85"/>
                  <p:cNvCxnSpPr>
                    <a:stCxn id="1128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30" name="Line 86"/>
                  <p:cNvCxnSpPr>
                    <a:stCxn id="1128" idx="4"/>
                    <a:endCxn id="1129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131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32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133" name="Line 88"/>
            <p:cNvCxnSpPr>
              <a:stCxn id="1132" idx="4"/>
              <a:endCxn id="1131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134" name="Line 89"/>
            <p:cNvCxnSpPr>
              <a:stCxn id="1131" idx="1"/>
              <a:endCxn id="1132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135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1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2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3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45" name="TextShape 100"/>
          <p:cNvSpPr txBox="1"/>
          <p:nvPr/>
        </p:nvSpPr>
        <p:spPr>
          <a:xfrm>
            <a:off x="-257760" y="372852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46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47" name="TextShape 102"/>
          <p:cNvSpPr txBox="1"/>
          <p:nvPr/>
        </p:nvSpPr>
        <p:spPr>
          <a:xfrm>
            <a:off x="-257760" y="408888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149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150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151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152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153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4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5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6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7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8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9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0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1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2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63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164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5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6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7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8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9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0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1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2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73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174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5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6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7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8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9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0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1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2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183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184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185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186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87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88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89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0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1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2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3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4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95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196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7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8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9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0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1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2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3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4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05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206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7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8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9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0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1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2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3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4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215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216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217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218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9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0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1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2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3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24" name="Line 76"/>
                  <p:cNvCxnSpPr>
                    <a:stCxn id="1223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25" name="Line 77"/>
                  <p:cNvCxnSpPr>
                    <a:stCxn id="1223" idx="4"/>
                    <a:endCxn id="1224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226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227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8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9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0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1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2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33" name="Line 85"/>
                  <p:cNvCxnSpPr>
                    <a:stCxn id="1232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34" name="Line 86"/>
                  <p:cNvCxnSpPr>
                    <a:stCxn id="1232" idx="4"/>
                    <a:endCxn id="1233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235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6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237" name="Line 88"/>
            <p:cNvCxnSpPr>
              <a:stCxn id="1236" idx="4"/>
              <a:endCxn id="1235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238" name="Line 89"/>
            <p:cNvCxnSpPr>
              <a:stCxn id="1235" idx="1"/>
              <a:endCxn id="1236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239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1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3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4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5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6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49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50" name="TextShape 101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51" name="TextShape 102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" descr=""/>
          <p:cNvPicPr/>
          <p:nvPr/>
        </p:nvPicPr>
        <p:blipFill>
          <a:blip r:embed="rId1"/>
          <a:stretch/>
        </p:blipFill>
        <p:spPr>
          <a:xfrm>
            <a:off x="182880" y="93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1253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54" name="TextShape 2"/>
          <p:cNvSpPr txBox="1"/>
          <p:nvPr/>
        </p:nvSpPr>
        <p:spPr>
          <a:xfrm>
            <a:off x="4573440" y="925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Jet finder: groups final state particles into jet candidates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Anti-k</a:t>
            </a:r>
            <a:r>
              <a:rPr b="0" lang="en-US" sz="2100" spc="-1" strike="noStrike" baseline="-14000000">
                <a:latin typeface="Times New Roman"/>
              </a:rPr>
              <a:t>T</a:t>
            </a:r>
            <a:r>
              <a:rPr b="0" lang="en-US" sz="2100" spc="-1" strike="noStrike">
                <a:latin typeface="Times New Roman"/>
              </a:rPr>
              <a:t> algorithm</a:t>
            </a:r>
            <a:br/>
            <a:r>
              <a:rPr b="0" lang="en-US" sz="2000" spc="-1" strike="noStrike">
                <a:latin typeface="Times New Roman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Energy smearing from background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Sensitive to methods to suppress combinatorial jets and correct energy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Focus on narrow/high energy jets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55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solidFill>
                  <a:srgbClr val="ff0000"/>
                </a:solidFill>
                <a:latin typeface="Times New Roman"/>
              </a:rPr>
              <a:t>in AA collisions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TextShape 1"/>
          <p:cNvSpPr txBox="1"/>
          <p:nvPr/>
        </p:nvSpPr>
        <p:spPr>
          <a:xfrm>
            <a:off x="0" y="123120"/>
            <a:ext cx="8321040" cy="56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000" spc="-1" strike="noStrike">
                <a:solidFill>
                  <a:srgbClr val="ff8200"/>
                </a:solidFill>
                <a:latin typeface="Arial"/>
              </a:rPr>
              <a:t>TennGen</a:t>
            </a:r>
            <a:r>
              <a:rPr b="1" i="1" lang="en-US" sz="4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000" spc="-1" strike="noStrike">
                <a:latin typeface="Arial"/>
              </a:rPr>
              <a:t>background generator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257" name="Group 2"/>
          <p:cNvGrpSpPr/>
          <p:nvPr/>
        </p:nvGrpSpPr>
        <p:grpSpPr>
          <a:xfrm>
            <a:off x="601200" y="789840"/>
            <a:ext cx="3017520" cy="3657600"/>
            <a:chOff x="601200" y="789840"/>
            <a:chExt cx="3017520" cy="3657600"/>
          </a:xfrm>
        </p:grpSpPr>
        <p:sp>
          <p:nvSpPr>
            <p:cNvPr id="1258" name="CustomShape 3"/>
            <p:cNvSpPr/>
            <p:nvPr/>
          </p:nvSpPr>
          <p:spPr>
            <a:xfrm>
              <a:off x="601200" y="789840"/>
              <a:ext cx="3017520" cy="3657600"/>
            </a:xfrm>
            <a:custGeom>
              <a:avLst/>
              <a:gdLst/>
              <a:ahLst/>
              <a:rect l="0" t="0" r="r" b="b"/>
              <a:pathLst>
                <a:path w="8384" h="10162">
                  <a:moveTo>
                    <a:pt x="1397" y="0"/>
                  </a:moveTo>
                  <a:lnTo>
                    <a:pt x="1397" y="0"/>
                  </a:lnTo>
                  <a:cubicBezTo>
                    <a:pt x="1152" y="0"/>
                    <a:pt x="911" y="65"/>
                    <a:pt x="699" y="187"/>
                  </a:cubicBezTo>
                  <a:cubicBezTo>
                    <a:pt x="486" y="310"/>
                    <a:pt x="310" y="486"/>
                    <a:pt x="187" y="699"/>
                  </a:cubicBezTo>
                  <a:cubicBezTo>
                    <a:pt x="65" y="911"/>
                    <a:pt x="0" y="1152"/>
                    <a:pt x="0" y="1397"/>
                  </a:cubicBezTo>
                  <a:lnTo>
                    <a:pt x="0" y="8763"/>
                  </a:lnTo>
                  <a:lnTo>
                    <a:pt x="0" y="8764"/>
                  </a:lnTo>
                  <a:cubicBezTo>
                    <a:pt x="0" y="9009"/>
                    <a:pt x="65" y="9250"/>
                    <a:pt x="187" y="9462"/>
                  </a:cubicBezTo>
                  <a:cubicBezTo>
                    <a:pt x="310" y="9675"/>
                    <a:pt x="486" y="9851"/>
                    <a:pt x="699" y="9974"/>
                  </a:cubicBezTo>
                  <a:cubicBezTo>
                    <a:pt x="911" y="10096"/>
                    <a:pt x="1152" y="10161"/>
                    <a:pt x="1397" y="10161"/>
                  </a:cubicBezTo>
                  <a:lnTo>
                    <a:pt x="6985" y="10160"/>
                  </a:lnTo>
                  <a:lnTo>
                    <a:pt x="6986" y="10161"/>
                  </a:lnTo>
                  <a:cubicBezTo>
                    <a:pt x="7231" y="10161"/>
                    <a:pt x="7472" y="10096"/>
                    <a:pt x="7684" y="9974"/>
                  </a:cubicBezTo>
                  <a:cubicBezTo>
                    <a:pt x="7897" y="9851"/>
                    <a:pt x="8073" y="9675"/>
                    <a:pt x="8196" y="9462"/>
                  </a:cubicBezTo>
                  <a:cubicBezTo>
                    <a:pt x="8318" y="9250"/>
                    <a:pt x="8383" y="9009"/>
                    <a:pt x="8383" y="8764"/>
                  </a:cubicBezTo>
                  <a:lnTo>
                    <a:pt x="8383" y="1397"/>
                  </a:lnTo>
                  <a:lnTo>
                    <a:pt x="8383" y="1397"/>
                  </a:lnTo>
                  <a:lnTo>
                    <a:pt x="8383" y="1397"/>
                  </a:lnTo>
                  <a:cubicBezTo>
                    <a:pt x="8383" y="1152"/>
                    <a:pt x="8318" y="911"/>
                    <a:pt x="8196" y="699"/>
                  </a:cubicBezTo>
                  <a:cubicBezTo>
                    <a:pt x="8073" y="486"/>
                    <a:pt x="7897" y="310"/>
                    <a:pt x="7684" y="187"/>
                  </a:cubicBezTo>
                  <a:cubicBezTo>
                    <a:pt x="7472" y="65"/>
                    <a:pt x="7231" y="0"/>
                    <a:pt x="6986" y="0"/>
                  </a:cubicBezTo>
                  <a:lnTo>
                    <a:pt x="1397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59" name="Group 4"/>
            <p:cNvGrpSpPr/>
            <p:nvPr/>
          </p:nvGrpSpPr>
          <p:grpSpPr>
            <a:xfrm>
              <a:off x="908640" y="1159200"/>
              <a:ext cx="2651760" cy="2141280"/>
              <a:chOff x="908640" y="1159200"/>
              <a:chExt cx="2651760" cy="2141280"/>
            </a:xfrm>
          </p:grpSpPr>
          <p:pic>
            <p:nvPicPr>
              <p:cNvPr id="1260" name="" descr=""/>
              <p:cNvPicPr/>
              <p:nvPr/>
            </p:nvPicPr>
            <p:blipFill>
              <a:blip r:embed="rId1"/>
              <a:stretch/>
            </p:blipFill>
            <p:spPr>
              <a:xfrm rot="5317200">
                <a:off x="813600" y="1443600"/>
                <a:ext cx="1954440" cy="17175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61" name="Line 5"/>
              <p:cNvSpPr/>
              <p:nvPr/>
            </p:nvSpPr>
            <p:spPr>
              <a:xfrm>
                <a:off x="1731600" y="2203200"/>
                <a:ext cx="1097280" cy="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2" name="TextShape 6"/>
              <p:cNvSpPr txBox="1"/>
              <p:nvPr/>
            </p:nvSpPr>
            <p:spPr>
              <a:xfrm>
                <a:off x="2371680" y="2167200"/>
                <a:ext cx="118872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2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4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63" name="Line 7"/>
              <p:cNvSpPr/>
              <p:nvPr/>
            </p:nvSpPr>
            <p:spPr>
              <a:xfrm flipH="1" flipV="1">
                <a:off x="1091520" y="1380240"/>
                <a:ext cx="630720" cy="82296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4" name="TextShape 8"/>
              <p:cNvSpPr txBox="1"/>
              <p:nvPr/>
            </p:nvSpPr>
            <p:spPr>
              <a:xfrm>
                <a:off x="1219680" y="1159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65" name="Line 9"/>
              <p:cNvSpPr/>
              <p:nvPr/>
            </p:nvSpPr>
            <p:spPr>
              <a:xfrm flipV="1">
                <a:off x="1731960" y="1380240"/>
                <a:ext cx="639720" cy="83268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6" name="TextShape 10"/>
              <p:cNvSpPr txBox="1"/>
              <p:nvPr/>
            </p:nvSpPr>
            <p:spPr>
              <a:xfrm>
                <a:off x="2299680" y="1195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67" name="Line 11"/>
              <p:cNvSpPr/>
              <p:nvPr/>
            </p:nvSpPr>
            <p:spPr>
              <a:xfrm flipH="1">
                <a:off x="1365840" y="2222640"/>
                <a:ext cx="356760" cy="98640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8" name="TextShape 12"/>
              <p:cNvSpPr txBox="1"/>
              <p:nvPr/>
            </p:nvSpPr>
            <p:spPr>
              <a:xfrm>
                <a:off x="1075680" y="2671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5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269" name="TextShape 13"/>
            <p:cNvSpPr txBox="1"/>
            <p:nvPr/>
          </p:nvSpPr>
          <p:spPr>
            <a:xfrm>
              <a:off x="820080" y="845280"/>
              <a:ext cx="237744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Event properties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270" name="TextShape 14"/>
            <p:cNvSpPr txBox="1"/>
            <p:nvPr/>
          </p:nvSpPr>
          <p:spPr>
            <a:xfrm>
              <a:off x="784080" y="3149280"/>
              <a:ext cx="2651760" cy="1218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marL="219600" indent="-219600">
                <a:buSzPct val="100000"/>
                <a:buBlip>
                  <a:blip r:embed="rId2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</a:rPr>
                <a:t>Even event planes fixed at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Ψ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=0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3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Odd planes at random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φ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4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Multiplies from ALICE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  <a:hlinkClick r:id="rId5"/>
                </a:rPr>
                <a:t>PRC88 (2013) 044910</a:t>
              </a:r>
              <a:endParaRPr b="0" lang="en-US" sz="1600" spc="-1" strike="noStrike">
                <a:latin typeface="Arial"/>
              </a:endParaRPr>
            </a:p>
          </p:txBody>
        </p:sp>
      </p:grpSp>
      <p:grpSp>
        <p:nvGrpSpPr>
          <p:cNvPr id="1271" name="Group 15"/>
          <p:cNvGrpSpPr/>
          <p:nvPr/>
        </p:nvGrpSpPr>
        <p:grpSpPr>
          <a:xfrm>
            <a:off x="4098240" y="790200"/>
            <a:ext cx="5486400" cy="4280760"/>
            <a:chOff x="4098240" y="790200"/>
            <a:chExt cx="5486400" cy="4280760"/>
          </a:xfrm>
        </p:grpSpPr>
        <p:sp>
          <p:nvSpPr>
            <p:cNvPr id="1272" name="CustomShape 16"/>
            <p:cNvSpPr/>
            <p:nvPr/>
          </p:nvSpPr>
          <p:spPr>
            <a:xfrm>
              <a:off x="4098240" y="790200"/>
              <a:ext cx="5486400" cy="4280760"/>
            </a:xfrm>
            <a:custGeom>
              <a:avLst/>
              <a:gdLst/>
              <a:ahLst/>
              <a:rect l="0" t="0" r="r" b="b"/>
              <a:pathLst>
                <a:path w="15242" h="11893">
                  <a:moveTo>
                    <a:pt x="1982" y="0"/>
                  </a:moveTo>
                  <a:lnTo>
                    <a:pt x="1982" y="0"/>
                  </a:lnTo>
                  <a:cubicBezTo>
                    <a:pt x="1634" y="0"/>
                    <a:pt x="1292" y="92"/>
                    <a:pt x="991" y="266"/>
                  </a:cubicBezTo>
                  <a:cubicBezTo>
                    <a:pt x="690" y="439"/>
                    <a:pt x="439" y="690"/>
                    <a:pt x="266" y="991"/>
                  </a:cubicBezTo>
                  <a:cubicBezTo>
                    <a:pt x="92" y="1292"/>
                    <a:pt x="0" y="1634"/>
                    <a:pt x="0" y="1982"/>
                  </a:cubicBezTo>
                  <a:lnTo>
                    <a:pt x="0" y="9910"/>
                  </a:lnTo>
                  <a:lnTo>
                    <a:pt x="0" y="9910"/>
                  </a:lnTo>
                  <a:cubicBezTo>
                    <a:pt x="0" y="10258"/>
                    <a:pt x="92" y="10600"/>
                    <a:pt x="266" y="10901"/>
                  </a:cubicBezTo>
                  <a:cubicBezTo>
                    <a:pt x="439" y="11202"/>
                    <a:pt x="690" y="11453"/>
                    <a:pt x="991" y="11626"/>
                  </a:cubicBezTo>
                  <a:cubicBezTo>
                    <a:pt x="1292" y="11800"/>
                    <a:pt x="1634" y="11892"/>
                    <a:pt x="1982" y="11892"/>
                  </a:cubicBezTo>
                  <a:lnTo>
                    <a:pt x="13259" y="11892"/>
                  </a:lnTo>
                  <a:lnTo>
                    <a:pt x="13259" y="11892"/>
                  </a:lnTo>
                  <a:cubicBezTo>
                    <a:pt x="13607" y="11892"/>
                    <a:pt x="13949" y="11800"/>
                    <a:pt x="14250" y="11626"/>
                  </a:cubicBezTo>
                  <a:cubicBezTo>
                    <a:pt x="14551" y="11453"/>
                    <a:pt x="14802" y="11202"/>
                    <a:pt x="14975" y="10901"/>
                  </a:cubicBezTo>
                  <a:cubicBezTo>
                    <a:pt x="15149" y="10600"/>
                    <a:pt x="15241" y="10258"/>
                    <a:pt x="15241" y="9910"/>
                  </a:cubicBezTo>
                  <a:lnTo>
                    <a:pt x="15241" y="1982"/>
                  </a:lnTo>
                  <a:lnTo>
                    <a:pt x="15241" y="1982"/>
                  </a:lnTo>
                  <a:lnTo>
                    <a:pt x="15241" y="1982"/>
                  </a:lnTo>
                  <a:cubicBezTo>
                    <a:pt x="15241" y="1634"/>
                    <a:pt x="15149" y="1292"/>
                    <a:pt x="14975" y="991"/>
                  </a:cubicBezTo>
                  <a:cubicBezTo>
                    <a:pt x="14802" y="690"/>
                    <a:pt x="14551" y="439"/>
                    <a:pt x="14250" y="266"/>
                  </a:cubicBezTo>
                  <a:cubicBezTo>
                    <a:pt x="13949" y="92"/>
                    <a:pt x="13607" y="0"/>
                    <a:pt x="13259" y="0"/>
                  </a:cubicBezTo>
                  <a:lnTo>
                    <a:pt x="1982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TextShape 17"/>
            <p:cNvSpPr txBox="1"/>
            <p:nvPr/>
          </p:nvSpPr>
          <p:spPr>
            <a:xfrm>
              <a:off x="4738320" y="792360"/>
              <a:ext cx="420624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58595b"/>
                  </a:solidFill>
                  <a:latin typeface="Arial"/>
                </a:rPr>
                <a:t>Track properties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274" name="Group 18"/>
            <p:cNvGrpSpPr/>
            <p:nvPr/>
          </p:nvGrpSpPr>
          <p:grpSpPr>
            <a:xfrm>
              <a:off x="4424760" y="1210680"/>
              <a:ext cx="4777560" cy="1852200"/>
              <a:chOff x="4424760" y="1210680"/>
              <a:chExt cx="4777560" cy="1852200"/>
            </a:xfrm>
          </p:grpSpPr>
          <p:grpSp>
            <p:nvGrpSpPr>
              <p:cNvPr id="1275" name="Group 19"/>
              <p:cNvGrpSpPr/>
              <p:nvPr/>
            </p:nvGrpSpPr>
            <p:grpSpPr>
              <a:xfrm>
                <a:off x="4424760" y="1210680"/>
                <a:ext cx="2912760" cy="1852200"/>
                <a:chOff x="4424760" y="1210680"/>
                <a:chExt cx="2912760" cy="1852200"/>
              </a:xfrm>
            </p:grpSpPr>
            <p:grpSp>
              <p:nvGrpSpPr>
                <p:cNvPr id="1276" name="Group 20"/>
                <p:cNvGrpSpPr/>
                <p:nvPr/>
              </p:nvGrpSpPr>
              <p:grpSpPr>
                <a:xfrm>
                  <a:off x="4424760" y="1210680"/>
                  <a:ext cx="2912760" cy="1852200"/>
                  <a:chOff x="4424760" y="1210680"/>
                  <a:chExt cx="2912760" cy="1852200"/>
                </a:xfrm>
              </p:grpSpPr>
              <p:sp>
                <p:nvSpPr>
                  <p:cNvPr id="1277" name="CustomShape 21"/>
                  <p:cNvSpPr/>
                  <p:nvPr/>
                </p:nvSpPr>
                <p:spPr>
                  <a:xfrm flipH="1">
                    <a:off x="4483440" y="1210680"/>
                    <a:ext cx="2854080" cy="18054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278" name="Picture 19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502880" y="1389600"/>
                    <a:ext cx="2743200" cy="15177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279" name="TextShape 22"/>
                  <p:cNvSpPr txBox="1"/>
                  <p:nvPr/>
                </p:nvSpPr>
                <p:spPr>
                  <a:xfrm>
                    <a:off x="5043600" y="1351440"/>
                    <a:ext cx="2194560" cy="346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Momentum spectra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280" name="CustomShape 23"/>
                  <p:cNvSpPr/>
                  <p:nvPr/>
                </p:nvSpPr>
                <p:spPr>
                  <a:xfrm>
                    <a:off x="4685760" y="2763360"/>
                    <a:ext cx="2651760" cy="1281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81" name="CustomShape 24"/>
                  <p:cNvSpPr/>
                  <p:nvPr/>
                </p:nvSpPr>
                <p:spPr>
                  <a:xfrm flipH="1">
                    <a:off x="4483440" y="1298160"/>
                    <a:ext cx="238320" cy="15933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82" name="TextShape 25"/>
                  <p:cNvSpPr txBox="1"/>
                  <p:nvPr/>
                </p:nvSpPr>
                <p:spPr>
                  <a:xfrm>
                    <a:off x="5783040" y="2661840"/>
                    <a:ext cx="387720" cy="401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283" name="TextShape 26"/>
                  <p:cNvSpPr txBox="1"/>
                  <p:nvPr/>
                </p:nvSpPr>
                <p:spPr>
                  <a:xfrm rot="16200000">
                    <a:off x="4209480" y="1913040"/>
                    <a:ext cx="776520" cy="346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dN/dy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284" name="TextShape 27"/>
                  <p:cNvSpPr txBox="1"/>
                  <p:nvPr/>
                </p:nvSpPr>
                <p:spPr>
                  <a:xfrm>
                    <a:off x="5375160" y="2502000"/>
                    <a:ext cx="1831320" cy="232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7"/>
                      </a:rPr>
                      <a:t>PLB720 (2013) 52-62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285" name="Group 28"/>
                <p:cNvGrpSpPr/>
                <p:nvPr/>
              </p:nvGrpSpPr>
              <p:grpSpPr>
                <a:xfrm>
                  <a:off x="5711040" y="1710720"/>
                  <a:ext cx="1421280" cy="1114200"/>
                  <a:chOff x="5711040" y="1710720"/>
                  <a:chExt cx="1421280" cy="1114200"/>
                </a:xfrm>
              </p:grpSpPr>
              <p:sp>
                <p:nvSpPr>
                  <p:cNvPr id="1286" name="TextShape 29"/>
                  <p:cNvSpPr txBox="1"/>
                  <p:nvPr/>
                </p:nvSpPr>
                <p:spPr>
                  <a:xfrm>
                    <a:off x="6057360" y="1710720"/>
                    <a:ext cx="1074960" cy="1114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Blast Wave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287" name="Line 30"/>
                  <p:cNvSpPr/>
                  <p:nvPr/>
                </p:nvSpPr>
                <p:spPr>
                  <a:xfrm flipH="1">
                    <a:off x="5711040" y="1893600"/>
                    <a:ext cx="36576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288" name="Line 31"/>
              <p:cNvSpPr/>
              <p:nvPr/>
            </p:nvSpPr>
            <p:spPr>
              <a:xfrm>
                <a:off x="7439760" y="2032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9" name="TextShape 32"/>
              <p:cNvSpPr txBox="1"/>
              <p:nvPr/>
            </p:nvSpPr>
            <p:spPr>
              <a:xfrm>
                <a:off x="7729920" y="1845000"/>
                <a:ext cx="147240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p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T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290" name="Group 33"/>
            <p:cNvGrpSpPr/>
            <p:nvPr/>
          </p:nvGrpSpPr>
          <p:grpSpPr>
            <a:xfrm>
              <a:off x="4460760" y="3096720"/>
              <a:ext cx="4957560" cy="1895760"/>
              <a:chOff x="4460760" y="3096720"/>
              <a:chExt cx="4957560" cy="1895760"/>
            </a:xfrm>
          </p:grpSpPr>
          <p:grpSp>
            <p:nvGrpSpPr>
              <p:cNvPr id="1291" name="Group 34"/>
              <p:cNvGrpSpPr/>
              <p:nvPr/>
            </p:nvGrpSpPr>
            <p:grpSpPr>
              <a:xfrm>
                <a:off x="4460760" y="3096720"/>
                <a:ext cx="3148200" cy="1895760"/>
                <a:chOff x="4460760" y="3096720"/>
                <a:chExt cx="3148200" cy="1895760"/>
              </a:xfrm>
            </p:grpSpPr>
            <p:grpSp>
              <p:nvGrpSpPr>
                <p:cNvPr id="1292" name="Group 35"/>
                <p:cNvGrpSpPr/>
                <p:nvPr/>
              </p:nvGrpSpPr>
              <p:grpSpPr>
                <a:xfrm>
                  <a:off x="4460760" y="3096720"/>
                  <a:ext cx="3148200" cy="1895760"/>
                  <a:chOff x="4460760" y="3096720"/>
                  <a:chExt cx="3148200" cy="1895760"/>
                </a:xfrm>
              </p:grpSpPr>
              <p:sp>
                <p:nvSpPr>
                  <p:cNvPr id="1293" name="CustomShape 36"/>
                  <p:cNvSpPr/>
                  <p:nvPr/>
                </p:nvSpPr>
                <p:spPr>
                  <a:xfrm>
                    <a:off x="4500000" y="3096720"/>
                    <a:ext cx="3030480" cy="18540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294" name="Picture 12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555800" y="3127680"/>
                    <a:ext cx="2938680" cy="1683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295" name="CustomShape 37"/>
                  <p:cNvSpPr/>
                  <p:nvPr/>
                </p:nvSpPr>
                <p:spPr>
                  <a:xfrm>
                    <a:off x="4759200" y="467964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96" name="CustomShape 38"/>
                  <p:cNvSpPr/>
                  <p:nvPr/>
                </p:nvSpPr>
                <p:spPr>
                  <a:xfrm flipH="1">
                    <a:off x="4518000" y="3181320"/>
                    <a:ext cx="239400" cy="16293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97" name="CustomShape 39"/>
                  <p:cNvSpPr/>
                  <p:nvPr/>
                </p:nvSpPr>
                <p:spPr>
                  <a:xfrm>
                    <a:off x="4759200" y="309672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98" name="TextShape 40"/>
                  <p:cNvSpPr txBox="1"/>
                  <p:nvPr/>
                </p:nvSpPr>
                <p:spPr>
                  <a:xfrm>
                    <a:off x="5897880" y="4575600"/>
                    <a:ext cx="403920" cy="4168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299" name="TextShape 41"/>
                  <p:cNvSpPr txBox="1"/>
                  <p:nvPr/>
                </p:nvSpPr>
                <p:spPr>
                  <a:xfrm rot="16200000">
                    <a:off x="4272480" y="3778560"/>
                    <a:ext cx="794160" cy="417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v</a:t>
                    </a:r>
                    <a:r>
                      <a:rPr b="0" lang="en-US" sz="1800" spc="-1" strike="noStrike" baseline="-33000">
                        <a:latin typeface="Arial"/>
                      </a:rPr>
                      <a:t>n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300" name="TextShape 42"/>
                  <p:cNvSpPr txBox="1"/>
                  <p:nvPr/>
                </p:nvSpPr>
                <p:spPr>
                  <a:xfrm>
                    <a:off x="4901760" y="4340160"/>
                    <a:ext cx="2707200" cy="3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Azimuthal asymmetries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301" name="TextShape 43"/>
                  <p:cNvSpPr txBox="1"/>
                  <p:nvPr/>
                </p:nvSpPr>
                <p:spPr>
                  <a:xfrm>
                    <a:off x="5455080" y="4191120"/>
                    <a:ext cx="1983240" cy="241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pPr algn="r">
                      <a:spcBef>
                        <a:spcPts val="1191"/>
                      </a:spcBef>
                      <a:spcAft>
                        <a:spcPts val="992"/>
                      </a:spcAft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9"/>
                      </a:rPr>
                      <a:t>JHEP 1609 (2016) 164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302" name="Group 44"/>
                <p:cNvGrpSpPr/>
                <p:nvPr/>
              </p:nvGrpSpPr>
              <p:grpSpPr>
                <a:xfrm>
                  <a:off x="5474160" y="3609000"/>
                  <a:ext cx="2056320" cy="858240"/>
                  <a:chOff x="5474160" y="3609000"/>
                  <a:chExt cx="2056320" cy="858240"/>
                </a:xfrm>
              </p:grpSpPr>
              <p:sp>
                <p:nvSpPr>
                  <p:cNvPr id="1303" name="TextShape 45"/>
                  <p:cNvSpPr txBox="1"/>
                  <p:nvPr/>
                </p:nvSpPr>
                <p:spPr>
                  <a:xfrm>
                    <a:off x="5821920" y="3609000"/>
                    <a:ext cx="1708560" cy="8582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Polynomial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304" name="Line 46"/>
                  <p:cNvSpPr/>
                  <p:nvPr/>
                </p:nvSpPr>
                <p:spPr>
                  <a:xfrm flipH="1">
                    <a:off x="5474160" y="3796200"/>
                    <a:ext cx="36720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305" name="TextShape 47"/>
              <p:cNvSpPr txBox="1"/>
              <p:nvPr/>
            </p:nvSpPr>
            <p:spPr>
              <a:xfrm>
                <a:off x="7945920" y="3753000"/>
                <a:ext cx="466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v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n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306" name="Line 48"/>
              <p:cNvSpPr/>
              <p:nvPr/>
            </p:nvSpPr>
            <p:spPr>
              <a:xfrm>
                <a:off x="7561800" y="3940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7" name="Line 49"/>
              <p:cNvSpPr/>
              <p:nvPr/>
            </p:nvSpPr>
            <p:spPr>
              <a:xfrm>
                <a:off x="8321040" y="3931920"/>
                <a:ext cx="257760" cy="52272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8" name="TextShape 50"/>
              <p:cNvSpPr txBox="1"/>
              <p:nvPr/>
            </p:nvSpPr>
            <p:spPr>
              <a:xfrm>
                <a:off x="7945920" y="4437000"/>
                <a:ext cx="1472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  <a:ea typeface="Arial"/>
                  </a:rPr>
                  <a:t>φ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1309" name="Group 51"/>
          <p:cNvGrpSpPr/>
          <p:nvPr/>
        </p:nvGrpSpPr>
        <p:grpSpPr>
          <a:xfrm>
            <a:off x="254880" y="4591440"/>
            <a:ext cx="3804480" cy="731520"/>
            <a:chOff x="254880" y="4591440"/>
            <a:chExt cx="3804480" cy="731520"/>
          </a:xfrm>
        </p:grpSpPr>
        <p:sp>
          <p:nvSpPr>
            <p:cNvPr id="1310" name="CustomShape 52"/>
            <p:cNvSpPr/>
            <p:nvPr/>
          </p:nvSpPr>
          <p:spPr>
            <a:xfrm>
              <a:off x="254880" y="4591440"/>
              <a:ext cx="3749040" cy="731520"/>
            </a:xfrm>
            <a:custGeom>
              <a:avLst/>
              <a:gdLst/>
              <a:ahLst/>
              <a:rect l="0" t="0" r="r" b="b"/>
              <a:pathLst>
                <a:path w="10416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0076" y="2033"/>
                  </a:lnTo>
                  <a:lnTo>
                    <a:pt x="10076" y="2033"/>
                  </a:lnTo>
                  <a:cubicBezTo>
                    <a:pt x="10136" y="2033"/>
                    <a:pt x="10194" y="2017"/>
                    <a:pt x="10246" y="1988"/>
                  </a:cubicBezTo>
                  <a:cubicBezTo>
                    <a:pt x="10297" y="1958"/>
                    <a:pt x="10340" y="1915"/>
                    <a:pt x="10370" y="1864"/>
                  </a:cubicBezTo>
                  <a:cubicBezTo>
                    <a:pt x="10399" y="1812"/>
                    <a:pt x="10415" y="1754"/>
                    <a:pt x="10415" y="1694"/>
                  </a:cubicBezTo>
                  <a:lnTo>
                    <a:pt x="10415" y="338"/>
                  </a:lnTo>
                  <a:lnTo>
                    <a:pt x="10415" y="339"/>
                  </a:lnTo>
                  <a:lnTo>
                    <a:pt x="10415" y="339"/>
                  </a:lnTo>
                  <a:cubicBezTo>
                    <a:pt x="10415" y="279"/>
                    <a:pt x="10399" y="221"/>
                    <a:pt x="10370" y="169"/>
                  </a:cubicBezTo>
                  <a:cubicBezTo>
                    <a:pt x="10340" y="118"/>
                    <a:pt x="10297" y="75"/>
                    <a:pt x="10246" y="45"/>
                  </a:cubicBezTo>
                  <a:cubicBezTo>
                    <a:pt x="10194" y="16"/>
                    <a:pt x="10136" y="0"/>
                    <a:pt x="10076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TextShape 53"/>
            <p:cNvSpPr txBox="1"/>
            <p:nvPr/>
          </p:nvSpPr>
          <p:spPr>
            <a:xfrm>
              <a:off x="310320" y="4627440"/>
              <a:ext cx="37490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No jets! No resonances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Emulates hydro correlations 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PYTHIA Angantyr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13" name="TextShape 2"/>
          <p:cNvSpPr txBox="1"/>
          <p:nvPr/>
        </p:nvSpPr>
        <p:spPr>
          <a:xfrm>
            <a:off x="324000" y="1290600"/>
            <a:ext cx="50738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PYTHIA 8</a:t>
            </a:r>
            <a:br/>
            <a:r>
              <a:rPr b="0" lang="en-US" sz="1000" spc="-1" strike="noStrike">
                <a:latin typeface="Arial"/>
              </a:rPr>
              <a:t>Sjöstrand, Mrenna &amp; Skands, </a:t>
            </a:r>
            <a:br/>
            <a:r>
              <a:rPr b="0" lang="en-US" sz="1000" spc="-1" strike="noStrike">
                <a:latin typeface="Arial"/>
                <a:hlinkClick r:id="rId1"/>
              </a:rPr>
              <a:t>JHEP05 (2006) 026</a:t>
            </a:r>
            <a:br/>
            <a:r>
              <a:rPr b="0" lang="en-US" sz="1000" spc="-1" strike="noStrike">
                <a:latin typeface="Arial"/>
                <a:hlinkClick r:id="rId2"/>
              </a:rPr>
              <a:t>Comput. Phys. Comm. 178 (2008) 852.</a:t>
            </a:r>
            <a:endParaRPr b="0" lang="en-US" sz="1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Fritiof &amp; wounded nucleons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N-N collisions w/fluctuating radii </a:t>
            </a:r>
            <a:r>
              <a:rPr b="0" lang="en-US" sz="2400" spc="-1" strike="noStrike">
                <a:latin typeface="Arial"/>
                <a:ea typeface="Arial"/>
              </a:rPr>
              <a:t>→</a:t>
            </a:r>
            <a:r>
              <a:rPr b="0" lang="en-US" sz="2400" spc="-1" strike="noStrike">
                <a:latin typeface="Arial"/>
              </a:rPr>
              <a:t> fluctuating </a:t>
            </a:r>
            <a:r>
              <a:rPr b="0" lang="en-US" sz="2400" spc="-1" strike="noStrike">
                <a:latin typeface="Arial"/>
                <a:ea typeface="Arial"/>
              </a:rPr>
              <a:t>σ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14" name="TextShape 3"/>
          <p:cNvSpPr txBox="1"/>
          <p:nvPr/>
        </p:nvSpPr>
        <p:spPr>
          <a:xfrm>
            <a:off x="3577680" y="975600"/>
            <a:ext cx="232956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1400" spc="-1" strike="noStrike">
                <a:latin typeface="Arial"/>
                <a:hlinkClick r:id="rId3"/>
              </a:rPr>
              <a:t>JHEP (2018) 2018: 134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15" name="" descr=""/>
          <p:cNvPicPr/>
          <p:nvPr/>
        </p:nvPicPr>
        <p:blipFill>
          <a:blip r:embed="rId4"/>
          <a:srcRect l="0" t="6490" r="51870" b="16506"/>
          <a:stretch/>
        </p:blipFill>
        <p:spPr>
          <a:xfrm>
            <a:off x="5577840" y="1371600"/>
            <a:ext cx="4206240" cy="3569400"/>
          </a:xfrm>
          <a:prstGeom prst="rect">
            <a:avLst/>
          </a:prstGeom>
          <a:ln>
            <a:noFill/>
          </a:ln>
        </p:spPr>
      </p:pic>
      <p:grpSp>
        <p:nvGrpSpPr>
          <p:cNvPr id="1316" name="Group 4"/>
          <p:cNvGrpSpPr/>
          <p:nvPr/>
        </p:nvGrpSpPr>
        <p:grpSpPr>
          <a:xfrm>
            <a:off x="254880" y="4483800"/>
            <a:ext cx="4774320" cy="731520"/>
            <a:chOff x="254880" y="4483800"/>
            <a:chExt cx="4774320" cy="731520"/>
          </a:xfrm>
        </p:grpSpPr>
        <p:sp>
          <p:nvSpPr>
            <p:cNvPr id="1317" name="CustomShape 5"/>
            <p:cNvSpPr/>
            <p:nvPr/>
          </p:nvSpPr>
          <p:spPr>
            <a:xfrm>
              <a:off x="254880" y="4483800"/>
              <a:ext cx="4682880" cy="731520"/>
            </a:xfrm>
            <a:custGeom>
              <a:avLst/>
              <a:gdLst/>
              <a:ahLst/>
              <a:rect l="0" t="0" r="r" b="b"/>
              <a:pathLst>
                <a:path w="13010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2670" y="2033"/>
                  </a:lnTo>
                  <a:lnTo>
                    <a:pt x="12670" y="2033"/>
                  </a:lnTo>
                  <a:cubicBezTo>
                    <a:pt x="12730" y="2033"/>
                    <a:pt x="12788" y="2017"/>
                    <a:pt x="12840" y="1988"/>
                  </a:cubicBezTo>
                  <a:cubicBezTo>
                    <a:pt x="12891" y="1958"/>
                    <a:pt x="12934" y="1915"/>
                    <a:pt x="12964" y="1864"/>
                  </a:cubicBezTo>
                  <a:cubicBezTo>
                    <a:pt x="12993" y="1812"/>
                    <a:pt x="13009" y="1754"/>
                    <a:pt x="13009" y="1694"/>
                  </a:cubicBezTo>
                  <a:lnTo>
                    <a:pt x="13009" y="338"/>
                  </a:lnTo>
                  <a:lnTo>
                    <a:pt x="13009" y="339"/>
                  </a:lnTo>
                  <a:lnTo>
                    <a:pt x="13009" y="339"/>
                  </a:lnTo>
                  <a:cubicBezTo>
                    <a:pt x="13009" y="279"/>
                    <a:pt x="12993" y="221"/>
                    <a:pt x="12964" y="169"/>
                  </a:cubicBezTo>
                  <a:cubicBezTo>
                    <a:pt x="12934" y="118"/>
                    <a:pt x="12891" y="75"/>
                    <a:pt x="12840" y="45"/>
                  </a:cubicBezTo>
                  <a:cubicBezTo>
                    <a:pt x="12788" y="16"/>
                    <a:pt x="12730" y="0"/>
                    <a:pt x="12670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8" name="TextShape 6"/>
            <p:cNvSpPr txBox="1"/>
            <p:nvPr/>
          </p:nvSpPr>
          <p:spPr>
            <a:xfrm>
              <a:off x="310320" y="4519800"/>
              <a:ext cx="4718880" cy="675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Lots of jets! And resonances!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No hydrodynamics, no jet quenching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Area-based background subtraction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320" name="Group 2"/>
          <p:cNvGrpSpPr/>
          <p:nvPr/>
        </p:nvGrpSpPr>
        <p:grpSpPr>
          <a:xfrm>
            <a:off x="4610880" y="1280160"/>
            <a:ext cx="5120640" cy="3475440"/>
            <a:chOff x="4610880" y="1280160"/>
            <a:chExt cx="5120640" cy="3475440"/>
          </a:xfrm>
        </p:grpSpPr>
        <p:pic>
          <p:nvPicPr>
            <p:cNvPr id="1321" name="" descr=""/>
            <p:cNvPicPr/>
            <p:nvPr/>
          </p:nvPicPr>
          <p:blipFill>
            <a:blip r:embed="rId1"/>
            <a:stretch/>
          </p:blipFill>
          <p:spPr>
            <a:xfrm>
              <a:off x="4961520" y="1280160"/>
              <a:ext cx="4770000" cy="334440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322" name="Formula 3"/>
                <p:cNvSpPr txBox="1"/>
                <p:nvPr/>
              </p:nvSpPr>
              <p:spPr>
                <a:xfrm rot="20555400">
                  <a:off x="5169600" y="3858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23" name="Formula 4"/>
                <p:cNvSpPr txBox="1"/>
                <p:nvPr/>
              </p:nvSpPr>
              <p:spPr>
                <a:xfrm>
                  <a:off x="7659000" y="4469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324" name="TextShape 5"/>
            <p:cNvSpPr txBox="1"/>
            <p:nvPr/>
          </p:nvSpPr>
          <p:spPr>
            <a:xfrm rot="16200000">
              <a:off x="3754800" y="2410200"/>
              <a:ext cx="205812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25" name="TextShape 6"/>
            <p:cNvSpPr txBox="1"/>
            <p:nvPr/>
          </p:nvSpPr>
          <p:spPr>
            <a:xfrm>
              <a:off x="5205600" y="2624040"/>
              <a:ext cx="17107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326" name="TextShape 7"/>
            <p:cNvSpPr txBox="1"/>
            <p:nvPr/>
          </p:nvSpPr>
          <p:spPr>
            <a:xfrm>
              <a:off x="8451360" y="1482480"/>
              <a:ext cx="1280160" cy="431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1327" name="Group 8"/>
          <p:cNvGrpSpPr/>
          <p:nvPr/>
        </p:nvGrpSpPr>
        <p:grpSpPr>
          <a:xfrm>
            <a:off x="817200" y="828720"/>
            <a:ext cx="3017520" cy="4425120"/>
            <a:chOff x="817200" y="828720"/>
            <a:chExt cx="3017520" cy="4425120"/>
          </a:xfrm>
        </p:grpSpPr>
        <p:grpSp>
          <p:nvGrpSpPr>
            <p:cNvPr id="1328" name="Group 9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1329" name="CustomShape 10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0" name="TextShape 11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331" name="Formula 12"/>
                  <p:cNvSpPr txBox="1"/>
                  <p:nvPr/>
                </p:nvSpPr>
                <p:spPr>
                  <a:xfrm>
                    <a:off x="1514520" y="2298240"/>
                    <a:ext cx="20239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r>
                          <m:t xml:space="preserve">Δ</m:t>
                        </m:r>
                        <m:sSubSup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332" name="Formula 13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333" name="Formula 14"/>
                  <p:cNvSpPr txBox="1"/>
                  <p:nvPr/>
                </p:nvSpPr>
                <p:spPr>
                  <a:xfrm>
                    <a:off x="1503000" y="2581560"/>
                    <a:ext cx="777240" cy="2552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334" name="TextShape 15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335" name="CustomShape 16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336" name="Group 17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1337" name="CustomShape 18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8" name="TextShape 19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339" name="Group 20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1340" name="CustomShape 21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41" name="TextShape 22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342" name="CustomShape 23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3" name="CustomShape 24"/>
            <p:cNvSpPr/>
            <p:nvPr/>
          </p:nvSpPr>
          <p:spPr>
            <a:xfrm>
              <a:off x="2136960" y="425808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344" name="Group 25"/>
            <p:cNvGrpSpPr/>
            <p:nvPr/>
          </p:nvGrpSpPr>
          <p:grpSpPr>
            <a:xfrm>
              <a:off x="1299960" y="4537440"/>
              <a:ext cx="2022480" cy="716400"/>
              <a:chOff x="1299960" y="4537440"/>
              <a:chExt cx="2022480" cy="716400"/>
            </a:xfrm>
          </p:grpSpPr>
          <p:sp>
            <p:nvSpPr>
              <p:cNvPr id="1345" name="CustomShape 26"/>
              <p:cNvSpPr/>
              <p:nvPr/>
            </p:nvSpPr>
            <p:spPr>
              <a:xfrm>
                <a:off x="1299960" y="4537440"/>
                <a:ext cx="2011680" cy="716400"/>
              </a:xfrm>
              <a:custGeom>
                <a:avLst/>
                <a:gdLst/>
                <a:ahLst/>
                <a:rect l="0" t="0" r="r" b="b"/>
                <a:pathLst>
                  <a:path w="5590" h="1992">
                    <a:moveTo>
                      <a:pt x="331" y="0"/>
                    </a:moveTo>
                    <a:lnTo>
                      <a:pt x="332" y="0"/>
                    </a:lnTo>
                    <a:cubicBezTo>
                      <a:pt x="274" y="0"/>
                      <a:pt x="216" y="15"/>
                      <a:pt x="166" y="44"/>
                    </a:cubicBezTo>
                    <a:cubicBezTo>
                      <a:pt x="115" y="74"/>
                      <a:pt x="74" y="115"/>
                      <a:pt x="44" y="166"/>
                    </a:cubicBezTo>
                    <a:cubicBezTo>
                      <a:pt x="15" y="216"/>
                      <a:pt x="0" y="274"/>
                      <a:pt x="0" y="332"/>
                    </a:cubicBezTo>
                    <a:lnTo>
                      <a:pt x="0" y="1659"/>
                    </a:lnTo>
                    <a:lnTo>
                      <a:pt x="0" y="1659"/>
                    </a:lnTo>
                    <a:cubicBezTo>
                      <a:pt x="0" y="1717"/>
                      <a:pt x="15" y="1775"/>
                      <a:pt x="44" y="1825"/>
                    </a:cubicBezTo>
                    <a:cubicBezTo>
                      <a:pt x="74" y="1876"/>
                      <a:pt x="115" y="1917"/>
                      <a:pt x="166" y="1947"/>
                    </a:cubicBezTo>
                    <a:cubicBezTo>
                      <a:pt x="216" y="1976"/>
                      <a:pt x="274" y="1991"/>
                      <a:pt x="332" y="1991"/>
                    </a:cubicBezTo>
                    <a:lnTo>
                      <a:pt x="5257" y="1991"/>
                    </a:lnTo>
                    <a:lnTo>
                      <a:pt x="5257" y="1991"/>
                    </a:lnTo>
                    <a:cubicBezTo>
                      <a:pt x="5315" y="1991"/>
                      <a:pt x="5373" y="1976"/>
                      <a:pt x="5423" y="1947"/>
                    </a:cubicBezTo>
                    <a:cubicBezTo>
                      <a:pt x="5474" y="1917"/>
                      <a:pt x="5515" y="1876"/>
                      <a:pt x="5545" y="1825"/>
                    </a:cubicBezTo>
                    <a:cubicBezTo>
                      <a:pt x="5574" y="1775"/>
                      <a:pt x="5589" y="1717"/>
                      <a:pt x="5589" y="1659"/>
                    </a:cubicBezTo>
                    <a:lnTo>
                      <a:pt x="5589" y="331"/>
                    </a:lnTo>
                    <a:lnTo>
                      <a:pt x="5589" y="332"/>
                    </a:lnTo>
                    <a:lnTo>
                      <a:pt x="5589" y="332"/>
                    </a:lnTo>
                    <a:cubicBezTo>
                      <a:pt x="5589" y="274"/>
                      <a:pt x="5574" y="216"/>
                      <a:pt x="5545" y="166"/>
                    </a:cubicBezTo>
                    <a:cubicBezTo>
                      <a:pt x="5515" y="115"/>
                      <a:pt x="5474" y="74"/>
                      <a:pt x="5423" y="44"/>
                    </a:cubicBezTo>
                    <a:cubicBezTo>
                      <a:pt x="5373" y="15"/>
                      <a:pt x="5315" y="0"/>
                      <a:pt x="5257" y="0"/>
                    </a:cubicBezTo>
                    <a:lnTo>
                      <a:pt x="331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46" name="TextShape 27"/>
              <p:cNvSpPr txBox="1"/>
              <p:nvPr/>
            </p:nvSpPr>
            <p:spPr>
              <a:xfrm>
                <a:off x="1310760" y="4537440"/>
                <a:ext cx="201168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Median </a:t>
                </a:r>
                <a:r>
                  <a:rPr b="0" lang="en-US" sz="1800" spc="-1" strike="noStrike">
                    <a:latin typeface="Arial"/>
                    <a:ea typeface="Arial"/>
                  </a:rPr>
                  <a:t>ρ=p</a:t>
                </a:r>
                <a:r>
                  <a:rPr b="0" lang="en-US" sz="1800" spc="-1" strike="noStrike" baseline="-33000">
                    <a:latin typeface="Arial"/>
                    <a:ea typeface="Arial"/>
                  </a:rPr>
                  <a:t>T</a:t>
                </a:r>
                <a:r>
                  <a:rPr b="0" lang="en-US" sz="1800" spc="-1" strike="noStrike">
                    <a:latin typeface="Arial"/>
                    <a:ea typeface="Arial"/>
                  </a:rPr>
                  <a:t>/A</a:t>
                </a:r>
                <a:endParaRPr b="0" lang="en-US" sz="18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347" name="Formula 28"/>
                  <p:cNvSpPr txBox="1"/>
                  <p:nvPr/>
                </p:nvSpPr>
                <p:spPr>
                  <a:xfrm>
                    <a:off x="1371600" y="4865760"/>
                    <a:ext cx="18421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reco</m:t>
                            </m:r>
                          </m:sup>
                        </m:sSub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ρ</m:t>
                            </m:r>
                          </m:e>
                          <m:sub>
                            <m:r>
                              <m:t xml:space="preserve">median</m:t>
                            </m:r>
                          </m:sub>
                        </m:sSub>
                        <m:sSup>
                          <m:e>
                            <m:r>
                              <m:t xml:space="preserve">A</m:t>
                            </m:r>
                          </m:e>
                          <m:sup>
                            <m:r>
                              <m:t xml:space="preserve">jet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1348" name="TextShape 29"/>
          <p:cNvSpPr txBox="1"/>
          <p:nvPr/>
        </p:nvSpPr>
        <p:spPr>
          <a:xfrm>
            <a:off x="3483000" y="688320"/>
            <a:ext cx="328356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Cacciari &amp; Salam, </a:t>
            </a:r>
            <a:r>
              <a:rPr b="0" lang="en-US" sz="1200" spc="-1" strike="noStrike">
                <a:latin typeface="Arial"/>
                <a:hlinkClick r:id="rId3"/>
              </a:rPr>
              <a:t>PLB659:119–126,2008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Background density </a:t>
            </a:r>
            <a:r>
              <a:rPr b="0" lang="en-US" sz="3300" spc="-1" strike="noStrike">
                <a:latin typeface="Arial"/>
                <a:ea typeface="Arial"/>
              </a:rPr>
              <a:t>ρ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50" name="TextShape 2"/>
          <p:cNvSpPr txBox="1"/>
          <p:nvPr/>
        </p:nvSpPr>
        <p:spPr>
          <a:xfrm>
            <a:off x="5029200" y="1280160"/>
            <a:ext cx="4590360" cy="365760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`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51" name="" descr=""/>
          <p:cNvPicPr/>
          <p:nvPr/>
        </p:nvPicPr>
        <p:blipFill>
          <a:blip r:embed="rId2"/>
          <a:stretch/>
        </p:blipFill>
        <p:spPr>
          <a:xfrm>
            <a:off x="257760" y="1352520"/>
            <a:ext cx="4443840" cy="3657600"/>
          </a:xfrm>
          <a:prstGeom prst="rect">
            <a:avLst/>
          </a:prstGeom>
          <a:ln>
            <a:noFill/>
          </a:ln>
        </p:spPr>
      </p:pic>
      <p:sp>
        <p:nvSpPr>
          <p:cNvPr id="1352" name="TextShape 3"/>
          <p:cNvSpPr txBox="1"/>
          <p:nvPr/>
        </p:nvSpPr>
        <p:spPr>
          <a:xfrm>
            <a:off x="1679040" y="180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353" name="TextShape 4"/>
          <p:cNvSpPr txBox="1"/>
          <p:nvPr/>
        </p:nvSpPr>
        <p:spPr>
          <a:xfrm>
            <a:off x="7089840" y="4127400"/>
            <a:ext cx="2377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arXiv:2005.02320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CustomShape 1"/>
          <p:cNvSpPr/>
          <p:nvPr/>
        </p:nvSpPr>
        <p:spPr>
          <a:xfrm>
            <a:off x="731520" y="1280160"/>
            <a:ext cx="8686800" cy="3383280"/>
          </a:xfrm>
          <a:prstGeom prst="rect">
            <a:avLst/>
          </a:prstGeom>
          <a:solidFill>
            <a:srgbClr val="ffffff"/>
          </a:solidFill>
          <a:ln w="38160">
            <a:solidFill>
              <a:srgbClr val="5859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5" name="TextShape 2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56" name="Formula 3"/>
              <p:cNvSpPr txBox="1"/>
              <p:nvPr/>
            </p:nvSpPr>
            <p:spPr>
              <a:xfrm rot="16200000">
                <a:off x="190440" y="2718360"/>
                <a:ext cx="358560" cy="482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ϕ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357" name="Formula 4"/>
              <p:cNvSpPr txBox="1"/>
              <p:nvPr/>
            </p:nvSpPr>
            <p:spPr>
              <a:xfrm>
                <a:off x="4706640" y="4793400"/>
                <a:ext cx="397080" cy="381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358" name="CustomShape 5"/>
          <p:cNvSpPr/>
          <p:nvPr/>
        </p:nvSpPr>
        <p:spPr>
          <a:xfrm>
            <a:off x="2377440" y="265176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9" name="CustomShape 6"/>
          <p:cNvSpPr/>
          <p:nvPr/>
        </p:nvSpPr>
        <p:spPr>
          <a:xfrm>
            <a:off x="4897800" y="1572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0" name="CustomShape 7"/>
          <p:cNvSpPr/>
          <p:nvPr/>
        </p:nvSpPr>
        <p:spPr>
          <a:xfrm>
            <a:off x="6337800" y="3120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1" name="CustomShape 8"/>
          <p:cNvSpPr/>
          <p:nvPr/>
        </p:nvSpPr>
        <p:spPr>
          <a:xfrm>
            <a:off x="3890160" y="31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2" name="CustomShape 9"/>
          <p:cNvSpPr/>
          <p:nvPr/>
        </p:nvSpPr>
        <p:spPr>
          <a:xfrm>
            <a:off x="4177800" y="337212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3" name="CustomShape 10"/>
          <p:cNvSpPr/>
          <p:nvPr/>
        </p:nvSpPr>
        <p:spPr>
          <a:xfrm>
            <a:off x="7130160" y="13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CustomShape 11"/>
          <p:cNvSpPr/>
          <p:nvPr/>
        </p:nvSpPr>
        <p:spPr>
          <a:xfrm>
            <a:off x="7418160" y="153648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TextShape 12"/>
          <p:cNvSpPr txBox="1"/>
          <p:nvPr/>
        </p:nvSpPr>
        <p:spPr>
          <a:xfrm>
            <a:off x="2194560" y="3931920"/>
            <a:ext cx="1188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d1c24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6" name="TextShape 13"/>
          <p:cNvSpPr txBox="1"/>
          <p:nvPr/>
        </p:nvSpPr>
        <p:spPr>
          <a:xfrm>
            <a:off x="1532160" y="2945520"/>
            <a:ext cx="91440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66b3"/>
                </a:solidFill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7" name="TextShape 14"/>
          <p:cNvSpPr txBox="1"/>
          <p:nvPr/>
        </p:nvSpPr>
        <p:spPr>
          <a:xfrm>
            <a:off x="4059360" y="4261680"/>
            <a:ext cx="1280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8" name="TextShape 15"/>
          <p:cNvSpPr txBox="1"/>
          <p:nvPr/>
        </p:nvSpPr>
        <p:spPr>
          <a:xfrm>
            <a:off x="7299360" y="2461680"/>
            <a:ext cx="1280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9" name="CustomShape 16"/>
          <p:cNvSpPr/>
          <p:nvPr/>
        </p:nvSpPr>
        <p:spPr>
          <a:xfrm>
            <a:off x="8462160" y="132048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0" name="TextShape 17"/>
          <p:cNvSpPr txBox="1"/>
          <p:nvPr/>
        </p:nvSpPr>
        <p:spPr>
          <a:xfrm>
            <a:off x="8645040" y="1415520"/>
            <a:ext cx="773280" cy="799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5000" spc="-1" strike="noStrike">
                <a:latin typeface="Arial"/>
              </a:rPr>
              <a:t>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Probing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33" name="TextShape 2"/>
          <p:cNvSpPr txBox="1"/>
          <p:nvPr/>
        </p:nvSpPr>
        <p:spPr>
          <a:xfrm>
            <a:off x="1231560" y="379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34" name="Group 3"/>
          <p:cNvGrpSpPr/>
          <p:nvPr/>
        </p:nvGrpSpPr>
        <p:grpSpPr>
          <a:xfrm>
            <a:off x="1206000" y="1253520"/>
            <a:ext cx="7770240" cy="1910880"/>
            <a:chOff x="1206000" y="1253520"/>
            <a:chExt cx="7770240" cy="1910880"/>
          </a:xfrm>
        </p:grpSpPr>
        <p:sp>
          <p:nvSpPr>
            <p:cNvPr id="535" name="Freeform 4"/>
            <p:cNvSpPr/>
            <p:nvPr/>
          </p:nvSpPr>
          <p:spPr>
            <a:xfrm>
              <a:off x="1796040" y="232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36" name="Freeform 5"/>
            <p:cNvSpPr/>
            <p:nvPr/>
          </p:nvSpPr>
          <p:spPr>
            <a:xfrm>
              <a:off x="4584240" y="232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37" name="CustomShape 6"/>
            <p:cNvSpPr/>
            <p:nvPr/>
          </p:nvSpPr>
          <p:spPr>
            <a:xfrm>
              <a:off x="3949920" y="179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TextShape 7"/>
            <p:cNvSpPr txBox="1"/>
            <p:nvPr/>
          </p:nvSpPr>
          <p:spPr>
            <a:xfrm>
              <a:off x="1206000" y="179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39" name="TextShape 8"/>
            <p:cNvSpPr txBox="1"/>
            <p:nvPr/>
          </p:nvSpPr>
          <p:spPr>
            <a:xfrm>
              <a:off x="3336120" y="125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40" name="TextShape 9"/>
            <p:cNvSpPr txBox="1"/>
            <p:nvPr/>
          </p:nvSpPr>
          <p:spPr>
            <a:xfrm>
              <a:off x="7274520" y="181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 in ALICE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372" name="Group 2"/>
          <p:cNvGrpSpPr/>
          <p:nvPr/>
        </p:nvGrpSpPr>
        <p:grpSpPr>
          <a:xfrm>
            <a:off x="5232240" y="1294200"/>
            <a:ext cx="4094640" cy="3917880"/>
            <a:chOff x="5232240" y="1294200"/>
            <a:chExt cx="4094640" cy="3917880"/>
          </a:xfrm>
        </p:grpSpPr>
        <p:pic>
          <p:nvPicPr>
            <p:cNvPr id="1373" name="" descr=""/>
            <p:cNvPicPr/>
            <p:nvPr/>
          </p:nvPicPr>
          <p:blipFill>
            <a:blip r:embed="rId1"/>
            <a:stretch/>
          </p:blipFill>
          <p:spPr>
            <a:xfrm>
              <a:off x="5232240" y="129420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74" name="TextShape 3"/>
            <p:cNvSpPr txBox="1"/>
            <p:nvPr/>
          </p:nvSpPr>
          <p:spPr>
            <a:xfrm>
              <a:off x="6050520" y="211032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375" name="TextShape 4"/>
          <p:cNvSpPr txBox="1"/>
          <p:nvPr/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Estimate </a:t>
            </a:r>
            <a:r>
              <a:rPr b="0" lang="en-US" sz="2400" spc="-1" strike="noStrike">
                <a:latin typeface="Arial"/>
                <a:ea typeface="Arial"/>
              </a:rPr>
              <a:t>ρ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k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jet finder→jet candidates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ρ = Median(p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/A)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Draw Random cone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76" name="Formula 5"/>
              <p:cNvSpPr txBox="1"/>
              <p:nvPr/>
            </p:nvSpPr>
            <p:spPr>
              <a:xfrm>
                <a:off x="914400" y="4039920"/>
                <a:ext cx="2683800" cy="565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reco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ρ</m:t>
                    </m:r>
                    <m:r>
                      <m:t xml:space="preserve">A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378" name="Group 2"/>
          <p:cNvGrpSpPr/>
          <p:nvPr/>
        </p:nvGrpSpPr>
        <p:grpSpPr>
          <a:xfrm>
            <a:off x="91440" y="1172520"/>
            <a:ext cx="4094640" cy="3917880"/>
            <a:chOff x="91440" y="1172520"/>
            <a:chExt cx="4094640" cy="3917880"/>
          </a:xfrm>
        </p:grpSpPr>
        <p:pic>
          <p:nvPicPr>
            <p:cNvPr id="1379" name="" descr=""/>
            <p:cNvPicPr/>
            <p:nvPr/>
          </p:nvPicPr>
          <p:blipFill>
            <a:blip r:embed="rId1"/>
            <a:stretch/>
          </p:blipFill>
          <p:spPr>
            <a:xfrm>
              <a:off x="91440" y="117252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80" name="TextShape 3"/>
            <p:cNvSpPr txBox="1"/>
            <p:nvPr/>
          </p:nvSpPr>
          <p:spPr>
            <a:xfrm>
              <a:off x="909720" y="198864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381" name="TextShape 4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382" name="Group 5"/>
          <p:cNvGrpSpPr/>
          <p:nvPr/>
        </p:nvGrpSpPr>
        <p:grpSpPr>
          <a:xfrm>
            <a:off x="4103640" y="1128600"/>
            <a:ext cx="5954760" cy="3992040"/>
            <a:chOff x="4103640" y="1128600"/>
            <a:chExt cx="5954760" cy="3992040"/>
          </a:xfrm>
        </p:grpSpPr>
        <p:pic>
          <p:nvPicPr>
            <p:cNvPr id="1383" name="" descr=""/>
            <p:cNvPicPr/>
            <p:nvPr/>
          </p:nvPicPr>
          <p:blipFill>
            <a:blip r:embed="rId3"/>
            <a:stretch/>
          </p:blipFill>
          <p:spPr>
            <a:xfrm>
              <a:off x="4103640" y="1128600"/>
              <a:ext cx="5954760" cy="3992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84" name="TextShape 6"/>
            <p:cNvSpPr txBox="1"/>
            <p:nvPr/>
          </p:nvSpPr>
          <p:spPr>
            <a:xfrm>
              <a:off x="5649840" y="39319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arXiv:2005.02320 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CustomShape 1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0" t="0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6" name="TextShape 2"/>
          <p:cNvSpPr txBox="1"/>
          <p:nvPr/>
        </p:nvSpPr>
        <p:spPr>
          <a:xfrm>
            <a:off x="-108000" y="-316440"/>
            <a:ext cx="841248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387" name="Group 3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388" name="CustomShape 4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0" t="0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389" name="Formula 5"/>
                <p:cNvSpPr txBox="1"/>
                <p:nvPr/>
              </p:nvSpPr>
              <p:spPr>
                <a:xfrm>
                  <a:off x="371520" y="1194120"/>
                  <a:ext cx="344268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90" name="Formula 6"/>
                <p:cNvSpPr txBox="1"/>
                <p:nvPr/>
              </p:nvSpPr>
              <p:spPr>
                <a:xfrm>
                  <a:off x="554400" y="1818360"/>
                  <a:ext cx="309456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91" name="Formula 7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392" name="TextShape 8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393" name="TextShape 9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394" name="Group 10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395" name="CustomShape 11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0" t="0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6" name="TextShape 12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397" name="Formula 13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98" name="Formula 14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99" name="Formula 15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00" name="Formula 16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401" name="Group 17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402" name="CustomShape 18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0" t="0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3" name="TextShape 19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404" name="Formula 20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405" name="Group 21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406" name="CustomShape 22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0" t="0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7" name="TextShape 23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408" name="Formula 24"/>
                <p:cNvSpPr txBox="1"/>
                <p:nvPr/>
              </p:nvSpPr>
              <p:spPr>
                <a:xfrm>
                  <a:off x="3215520" y="4618800"/>
                  <a:ext cx="33177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409" name="CustomShape 25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0" name="CustomShape 26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TextShape 1"/>
          <p:cNvSpPr txBox="1"/>
          <p:nvPr/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412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>
            <a:noFill/>
          </a:ln>
        </p:spPr>
      </p:pic>
      <p:sp>
        <p:nvSpPr>
          <p:cNvPr id="1413" name="TextShape 2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414" name="Group 3"/>
          <p:cNvGrpSpPr/>
          <p:nvPr/>
        </p:nvGrpSpPr>
        <p:grpSpPr>
          <a:xfrm>
            <a:off x="4744080" y="1036800"/>
            <a:ext cx="4641840" cy="3837600"/>
            <a:chOff x="4744080" y="1036800"/>
            <a:chExt cx="4641840" cy="3837600"/>
          </a:xfrm>
        </p:grpSpPr>
        <p:pic>
          <p:nvPicPr>
            <p:cNvPr id="1415" name="" descr=""/>
            <p:cNvPicPr/>
            <p:nvPr/>
          </p:nvPicPr>
          <p:blipFill>
            <a:blip r:embed="rId2"/>
            <a:stretch/>
          </p:blipFill>
          <p:spPr>
            <a:xfrm>
              <a:off x="4744080" y="1036800"/>
              <a:ext cx="4641840" cy="383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16" name="TextShape 4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i="1" lang="en-US" sz="3000" spc="-1" strike="noStrike">
                  <a:solidFill>
                    <a:srgbClr val="ff8200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1417" name="Group 5"/>
          <p:cNvGrpSpPr/>
          <p:nvPr/>
        </p:nvGrpSpPr>
        <p:grpSpPr>
          <a:xfrm>
            <a:off x="4358880" y="3931920"/>
            <a:ext cx="2686320" cy="1416600"/>
            <a:chOff x="4358880" y="3931920"/>
            <a:chExt cx="2686320" cy="1416600"/>
          </a:xfrm>
        </p:grpSpPr>
        <p:sp>
          <p:nvSpPr>
            <p:cNvPr id="1418" name="Line 6"/>
            <p:cNvSpPr/>
            <p:nvPr/>
          </p:nvSpPr>
          <p:spPr>
            <a:xfrm flipV="1">
              <a:off x="5289840" y="3931920"/>
              <a:ext cx="836640" cy="94248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9" name="TextShape 7"/>
            <p:cNvSpPr txBox="1"/>
            <p:nvPr/>
          </p:nvSpPr>
          <p:spPr>
            <a:xfrm>
              <a:off x="4358880" y="4904640"/>
              <a:ext cx="268632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Small deviations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TextShape 1"/>
          <p:cNvSpPr txBox="1"/>
          <p:nvPr/>
        </p:nvSpPr>
        <p:spPr>
          <a:xfrm>
            <a:off x="4684320" y="225720"/>
            <a:ext cx="489132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Mixed events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421" name="" descr=""/>
          <p:cNvPicPr/>
          <p:nvPr/>
        </p:nvPicPr>
        <p:blipFill>
          <a:blip r:embed="rId1"/>
          <a:stretch/>
        </p:blipFill>
        <p:spPr>
          <a:xfrm>
            <a:off x="320040" y="41400"/>
            <a:ext cx="4215960" cy="5259600"/>
          </a:xfrm>
          <a:prstGeom prst="rect">
            <a:avLst/>
          </a:prstGeom>
          <a:ln>
            <a:noFill/>
          </a:ln>
        </p:spPr>
      </p:pic>
      <p:sp>
        <p:nvSpPr>
          <p:cNvPr id="1422" name="TextShape 2"/>
          <p:cNvSpPr txBox="1"/>
          <p:nvPr/>
        </p:nvSpPr>
        <p:spPr>
          <a:xfrm>
            <a:off x="1586160" y="2767680"/>
            <a:ext cx="224712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latin typeface="Arial"/>
              </a:rPr>
              <a:t>STAR</a:t>
            </a:r>
            <a:br/>
            <a:r>
              <a:rPr b="1" lang="en-US" sz="1000" spc="-1" strike="noStrike">
                <a:latin typeface="Arial"/>
              </a:rPr>
              <a:t>Phys. Rev. C 96 (2017) 24905</a:t>
            </a:r>
            <a:endParaRPr b="1" lang="en-US" sz="1000" spc="-1" strike="noStrike">
              <a:latin typeface="Arial"/>
            </a:endParaRPr>
          </a:p>
        </p:txBody>
      </p:sp>
      <p:sp>
        <p:nvSpPr>
          <p:cNvPr id="1423" name="TextShape 3"/>
          <p:cNvSpPr txBox="1"/>
          <p:nvPr/>
        </p:nvSpPr>
        <p:spPr>
          <a:xfrm>
            <a:off x="5306400" y="1069560"/>
            <a:ext cx="4328280" cy="413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7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Gets background up to a normalization factor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agreement with the data… but 20% discrepancies still within uncertainties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In measurement with background suppressed (h-jet correlations)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Did not see such agreement at the LHC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TextShape 1"/>
          <p:cNvSpPr txBox="1"/>
          <p:nvPr/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425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>
            <a:noFill/>
          </a:ln>
        </p:spPr>
      </p:pic>
      <p:sp>
        <p:nvSpPr>
          <p:cNvPr id="1426" name="TextShape 2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427" name="Group 3"/>
          <p:cNvGrpSpPr/>
          <p:nvPr/>
        </p:nvGrpSpPr>
        <p:grpSpPr>
          <a:xfrm>
            <a:off x="4885200" y="919800"/>
            <a:ext cx="4380120" cy="4242960"/>
            <a:chOff x="4885200" y="919800"/>
            <a:chExt cx="4380120" cy="4242960"/>
          </a:xfrm>
        </p:grpSpPr>
        <p:pic>
          <p:nvPicPr>
            <p:cNvPr id="1428" name="" descr=""/>
            <p:cNvPicPr/>
            <p:nvPr/>
          </p:nvPicPr>
          <p:blipFill>
            <a:blip r:embed="rId2"/>
            <a:stretch/>
          </p:blipFill>
          <p:spPr>
            <a:xfrm>
              <a:off x="4885200" y="919800"/>
              <a:ext cx="4380120" cy="4242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29" name="TextShape 4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Angantyr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430" name="TextShape 5"/>
          <p:cNvSpPr txBox="1"/>
          <p:nvPr/>
        </p:nvSpPr>
        <p:spPr>
          <a:xfrm>
            <a:off x="4389120" y="4937760"/>
            <a:ext cx="56908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Doesn’t go away with random track orientation!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CustomShape 1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0" t="0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2" name="TextShape 2"/>
          <p:cNvSpPr txBox="1"/>
          <p:nvPr/>
        </p:nvSpPr>
        <p:spPr>
          <a:xfrm>
            <a:off x="-360000" y="-396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433" name="Group 3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434" name="CustomShape 4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0" t="0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435" name="Formula 5"/>
                <p:cNvSpPr txBox="1"/>
                <p:nvPr/>
              </p:nvSpPr>
              <p:spPr>
                <a:xfrm>
                  <a:off x="371520" y="1194120"/>
                  <a:ext cx="344268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36" name="Formula 6"/>
                <p:cNvSpPr txBox="1"/>
                <p:nvPr/>
              </p:nvSpPr>
              <p:spPr>
                <a:xfrm>
                  <a:off x="554400" y="1818360"/>
                  <a:ext cx="309456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37" name="Formula 7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438" name="TextShape 8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439" name="TextShape 9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440" name="Group 10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441" name="CustomShape 11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0" t="0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2" name="TextShape 12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443" name="Formula 13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44" name="Formula 14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45" name="Formula 15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46" name="Formula 16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447" name="Group 17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448" name="CustomShape 18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0" t="0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9" name="TextShape 19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450" name="Formula 20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451" name="Group 21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452" name="CustomShape 22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0" t="0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3" name="TextShape 23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454" name="Formula 24"/>
                <p:cNvSpPr txBox="1"/>
                <p:nvPr/>
              </p:nvSpPr>
              <p:spPr>
                <a:xfrm>
                  <a:off x="3215520" y="4618800"/>
                  <a:ext cx="33177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455" name="CustomShape 25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6" name="CustomShape 26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57" name="Group 27"/>
          <p:cNvGrpSpPr/>
          <p:nvPr/>
        </p:nvGrpSpPr>
        <p:grpSpPr>
          <a:xfrm>
            <a:off x="2228760" y="4077720"/>
            <a:ext cx="7543080" cy="1134360"/>
            <a:chOff x="2228760" y="4077720"/>
            <a:chExt cx="7543080" cy="1134360"/>
          </a:xfrm>
        </p:grpSpPr>
        <p:sp>
          <p:nvSpPr>
            <p:cNvPr id="1458" name="CustomShape 28"/>
            <p:cNvSpPr/>
            <p:nvPr/>
          </p:nvSpPr>
          <p:spPr>
            <a:xfrm>
              <a:off x="2228760" y="4077720"/>
              <a:ext cx="5623560" cy="1088280"/>
            </a:xfrm>
            <a:custGeom>
              <a:avLst/>
              <a:gdLst/>
              <a:ahLst/>
              <a:rect l="0" t="0" r="r" b="b"/>
              <a:pathLst>
                <a:path w="15623" h="3025">
                  <a:moveTo>
                    <a:pt x="503" y="0"/>
                  </a:moveTo>
                  <a:lnTo>
                    <a:pt x="504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5" y="112"/>
                    <a:pt x="112" y="175"/>
                    <a:pt x="68" y="252"/>
                  </a:cubicBezTo>
                  <a:cubicBezTo>
                    <a:pt x="23" y="329"/>
                    <a:pt x="0" y="416"/>
                    <a:pt x="0" y="504"/>
                  </a:cubicBezTo>
                  <a:lnTo>
                    <a:pt x="0" y="2520"/>
                  </a:lnTo>
                  <a:lnTo>
                    <a:pt x="0" y="2520"/>
                  </a:lnTo>
                  <a:cubicBezTo>
                    <a:pt x="0" y="2608"/>
                    <a:pt x="23" y="2695"/>
                    <a:pt x="68" y="2772"/>
                  </a:cubicBezTo>
                  <a:cubicBezTo>
                    <a:pt x="112" y="2849"/>
                    <a:pt x="175" y="2912"/>
                    <a:pt x="252" y="2956"/>
                  </a:cubicBezTo>
                  <a:cubicBezTo>
                    <a:pt x="329" y="3001"/>
                    <a:pt x="416" y="3024"/>
                    <a:pt x="504" y="3024"/>
                  </a:cubicBezTo>
                  <a:lnTo>
                    <a:pt x="15117" y="3024"/>
                  </a:lnTo>
                  <a:lnTo>
                    <a:pt x="15118" y="3024"/>
                  </a:lnTo>
                  <a:cubicBezTo>
                    <a:pt x="15206" y="3024"/>
                    <a:pt x="15293" y="3001"/>
                    <a:pt x="15370" y="2956"/>
                  </a:cubicBezTo>
                  <a:cubicBezTo>
                    <a:pt x="15447" y="2912"/>
                    <a:pt x="15510" y="2849"/>
                    <a:pt x="15554" y="2772"/>
                  </a:cubicBezTo>
                  <a:cubicBezTo>
                    <a:pt x="15599" y="2695"/>
                    <a:pt x="15622" y="2608"/>
                    <a:pt x="15622" y="2520"/>
                  </a:cubicBezTo>
                  <a:lnTo>
                    <a:pt x="15621" y="504"/>
                  </a:lnTo>
                  <a:lnTo>
                    <a:pt x="15622" y="504"/>
                  </a:lnTo>
                  <a:lnTo>
                    <a:pt x="15622" y="504"/>
                  </a:lnTo>
                  <a:cubicBezTo>
                    <a:pt x="15622" y="416"/>
                    <a:pt x="15599" y="329"/>
                    <a:pt x="15554" y="252"/>
                  </a:cubicBezTo>
                  <a:cubicBezTo>
                    <a:pt x="15510" y="175"/>
                    <a:pt x="15447" y="112"/>
                    <a:pt x="15370" y="68"/>
                  </a:cubicBezTo>
                  <a:cubicBezTo>
                    <a:pt x="15293" y="23"/>
                    <a:pt x="15206" y="0"/>
                    <a:pt x="15118" y="0"/>
                  </a:cubicBezTo>
                  <a:lnTo>
                    <a:pt x="503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9" name="CustomShape 29"/>
            <p:cNvSpPr/>
            <p:nvPr/>
          </p:nvSpPr>
          <p:spPr>
            <a:xfrm>
              <a:off x="5248080" y="4618800"/>
              <a:ext cx="914400" cy="429840"/>
            </a:xfrm>
            <a:custGeom>
              <a:avLst/>
              <a:gdLst/>
              <a:ahLst/>
              <a:rect l="0" t="0" r="r" b="b"/>
              <a:pathLst>
                <a:path w="2542" h="1196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5"/>
                  </a:lnTo>
                  <a:lnTo>
                    <a:pt x="0" y="996"/>
                  </a:lnTo>
                  <a:cubicBezTo>
                    <a:pt x="0" y="1031"/>
                    <a:pt x="9" y="1065"/>
                    <a:pt x="27" y="1095"/>
                  </a:cubicBezTo>
                  <a:cubicBezTo>
                    <a:pt x="44" y="1126"/>
                    <a:pt x="69" y="1151"/>
                    <a:pt x="100" y="1168"/>
                  </a:cubicBezTo>
                  <a:cubicBezTo>
                    <a:pt x="130" y="1186"/>
                    <a:pt x="164" y="1195"/>
                    <a:pt x="199" y="1195"/>
                  </a:cubicBezTo>
                  <a:lnTo>
                    <a:pt x="2341" y="1195"/>
                  </a:lnTo>
                  <a:lnTo>
                    <a:pt x="2342" y="1195"/>
                  </a:lnTo>
                  <a:cubicBezTo>
                    <a:pt x="2377" y="1195"/>
                    <a:pt x="2411" y="1186"/>
                    <a:pt x="2441" y="1168"/>
                  </a:cubicBezTo>
                  <a:cubicBezTo>
                    <a:pt x="2472" y="1151"/>
                    <a:pt x="2497" y="1126"/>
                    <a:pt x="2514" y="1095"/>
                  </a:cubicBezTo>
                  <a:cubicBezTo>
                    <a:pt x="2532" y="1065"/>
                    <a:pt x="2541" y="1031"/>
                    <a:pt x="2541" y="996"/>
                  </a:cubicBezTo>
                  <a:lnTo>
                    <a:pt x="2540" y="199"/>
                  </a:lnTo>
                  <a:lnTo>
                    <a:pt x="2541" y="199"/>
                  </a:lnTo>
                  <a:lnTo>
                    <a:pt x="2541" y="199"/>
                  </a:lnTo>
                  <a:cubicBezTo>
                    <a:pt x="2541" y="164"/>
                    <a:pt x="2532" y="130"/>
                    <a:pt x="2514" y="100"/>
                  </a:cubicBezTo>
                  <a:cubicBezTo>
                    <a:pt x="2497" y="69"/>
                    <a:pt x="2472" y="44"/>
                    <a:pt x="2441" y="27"/>
                  </a:cubicBezTo>
                  <a:cubicBezTo>
                    <a:pt x="2411" y="9"/>
                    <a:pt x="2377" y="0"/>
                    <a:pt x="2342" y="0"/>
                  </a:cubicBezTo>
                  <a:lnTo>
                    <a:pt x="199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0" name="TextShape 30"/>
            <p:cNvSpPr txBox="1"/>
            <p:nvPr/>
          </p:nvSpPr>
          <p:spPr>
            <a:xfrm>
              <a:off x="7851600" y="4097880"/>
              <a:ext cx="1920240" cy="1114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Assumes uncorrelated number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461" name="CustomShape 31"/>
          <p:cNvSpPr/>
          <p:nvPr/>
        </p:nvSpPr>
        <p:spPr>
          <a:xfrm>
            <a:off x="4154040" y="3105720"/>
            <a:ext cx="5786280" cy="430200"/>
          </a:xfrm>
          <a:custGeom>
            <a:avLst/>
            <a:gdLst/>
            <a:ahLst/>
            <a:rect l="0" t="0" r="r" b="b"/>
            <a:pathLst>
              <a:path w="16075" h="1197">
                <a:moveTo>
                  <a:pt x="199" y="0"/>
                </a:moveTo>
                <a:lnTo>
                  <a:pt x="199" y="0"/>
                </a:lnTo>
                <a:cubicBezTo>
                  <a:pt x="164" y="0"/>
                  <a:pt x="130" y="9"/>
                  <a:pt x="100" y="27"/>
                </a:cubicBezTo>
                <a:cubicBezTo>
                  <a:pt x="69" y="44"/>
                  <a:pt x="44" y="69"/>
                  <a:pt x="27" y="100"/>
                </a:cubicBezTo>
                <a:cubicBezTo>
                  <a:pt x="9" y="130"/>
                  <a:pt x="0" y="164"/>
                  <a:pt x="0" y="199"/>
                </a:cubicBezTo>
                <a:lnTo>
                  <a:pt x="0" y="996"/>
                </a:lnTo>
                <a:lnTo>
                  <a:pt x="0" y="997"/>
                </a:lnTo>
                <a:cubicBezTo>
                  <a:pt x="0" y="1032"/>
                  <a:pt x="9" y="1066"/>
                  <a:pt x="27" y="1096"/>
                </a:cubicBezTo>
                <a:cubicBezTo>
                  <a:pt x="44" y="1127"/>
                  <a:pt x="69" y="1152"/>
                  <a:pt x="100" y="1169"/>
                </a:cubicBezTo>
                <a:cubicBezTo>
                  <a:pt x="130" y="1187"/>
                  <a:pt x="164" y="1196"/>
                  <a:pt x="199" y="1196"/>
                </a:cubicBezTo>
                <a:lnTo>
                  <a:pt x="15874" y="1196"/>
                </a:lnTo>
                <a:lnTo>
                  <a:pt x="15875" y="1196"/>
                </a:lnTo>
                <a:cubicBezTo>
                  <a:pt x="15910" y="1196"/>
                  <a:pt x="15944" y="1187"/>
                  <a:pt x="15974" y="1169"/>
                </a:cubicBezTo>
                <a:cubicBezTo>
                  <a:pt x="16005" y="1152"/>
                  <a:pt x="16030" y="1127"/>
                  <a:pt x="16047" y="1096"/>
                </a:cubicBezTo>
                <a:cubicBezTo>
                  <a:pt x="16065" y="1066"/>
                  <a:pt x="16074" y="1032"/>
                  <a:pt x="16074" y="997"/>
                </a:cubicBezTo>
                <a:lnTo>
                  <a:pt x="16073" y="199"/>
                </a:lnTo>
                <a:lnTo>
                  <a:pt x="16074" y="199"/>
                </a:lnTo>
                <a:lnTo>
                  <a:pt x="16074" y="199"/>
                </a:lnTo>
                <a:cubicBezTo>
                  <a:pt x="16074" y="164"/>
                  <a:pt x="16065" y="130"/>
                  <a:pt x="16047" y="100"/>
                </a:cubicBezTo>
                <a:cubicBezTo>
                  <a:pt x="16030" y="69"/>
                  <a:pt x="16005" y="44"/>
                  <a:pt x="15974" y="27"/>
                </a:cubicBezTo>
                <a:cubicBezTo>
                  <a:pt x="15944" y="9"/>
                  <a:pt x="15910" y="0"/>
                  <a:pt x="15875" y="0"/>
                </a:cubicBezTo>
                <a:lnTo>
                  <a:pt x="199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2" name="CustomShape 32"/>
          <p:cNvSpPr/>
          <p:nvPr/>
        </p:nvSpPr>
        <p:spPr>
          <a:xfrm>
            <a:off x="532440" y="1775160"/>
            <a:ext cx="3216600" cy="693720"/>
          </a:xfrm>
          <a:custGeom>
            <a:avLst/>
            <a:gdLst/>
            <a:ahLst/>
            <a:rect l="0" t="0" r="r" b="b"/>
            <a:pathLst>
              <a:path w="8937" h="1929">
                <a:moveTo>
                  <a:pt x="321" y="0"/>
                </a:moveTo>
                <a:lnTo>
                  <a:pt x="321" y="0"/>
                </a:lnTo>
                <a:cubicBezTo>
                  <a:pt x="265" y="0"/>
                  <a:pt x="210" y="15"/>
                  <a:pt x="161" y="43"/>
                </a:cubicBezTo>
                <a:cubicBezTo>
                  <a:pt x="112" y="71"/>
                  <a:pt x="71" y="112"/>
                  <a:pt x="43" y="161"/>
                </a:cubicBezTo>
                <a:cubicBezTo>
                  <a:pt x="15" y="210"/>
                  <a:pt x="0" y="265"/>
                  <a:pt x="0" y="321"/>
                </a:cubicBezTo>
                <a:lnTo>
                  <a:pt x="0" y="1606"/>
                </a:lnTo>
                <a:lnTo>
                  <a:pt x="0" y="1607"/>
                </a:lnTo>
                <a:cubicBezTo>
                  <a:pt x="0" y="1663"/>
                  <a:pt x="15" y="1718"/>
                  <a:pt x="43" y="1767"/>
                </a:cubicBezTo>
                <a:cubicBezTo>
                  <a:pt x="71" y="1816"/>
                  <a:pt x="112" y="1857"/>
                  <a:pt x="161" y="1885"/>
                </a:cubicBezTo>
                <a:cubicBezTo>
                  <a:pt x="210" y="1913"/>
                  <a:pt x="265" y="1928"/>
                  <a:pt x="321" y="1928"/>
                </a:cubicBezTo>
                <a:lnTo>
                  <a:pt x="8614" y="1928"/>
                </a:lnTo>
                <a:lnTo>
                  <a:pt x="8615" y="1928"/>
                </a:lnTo>
                <a:cubicBezTo>
                  <a:pt x="8671" y="1928"/>
                  <a:pt x="8726" y="1913"/>
                  <a:pt x="8775" y="1885"/>
                </a:cubicBezTo>
                <a:cubicBezTo>
                  <a:pt x="8824" y="1857"/>
                  <a:pt x="8865" y="1816"/>
                  <a:pt x="8893" y="1767"/>
                </a:cubicBezTo>
                <a:cubicBezTo>
                  <a:pt x="8921" y="1718"/>
                  <a:pt x="8936" y="1663"/>
                  <a:pt x="8936" y="1607"/>
                </a:cubicBezTo>
                <a:lnTo>
                  <a:pt x="8936" y="321"/>
                </a:lnTo>
                <a:lnTo>
                  <a:pt x="8936" y="321"/>
                </a:lnTo>
                <a:lnTo>
                  <a:pt x="8936" y="321"/>
                </a:lnTo>
                <a:cubicBezTo>
                  <a:pt x="8936" y="265"/>
                  <a:pt x="8921" y="210"/>
                  <a:pt x="8893" y="161"/>
                </a:cubicBezTo>
                <a:cubicBezTo>
                  <a:pt x="8865" y="112"/>
                  <a:pt x="8824" y="71"/>
                  <a:pt x="8775" y="43"/>
                </a:cubicBezTo>
                <a:cubicBezTo>
                  <a:pt x="8726" y="15"/>
                  <a:pt x="8671" y="0"/>
                  <a:pt x="8615" y="0"/>
                </a:cubicBezTo>
                <a:lnTo>
                  <a:pt x="321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TextShape 33"/>
          <p:cNvSpPr txBox="1"/>
          <p:nvPr/>
        </p:nvSpPr>
        <p:spPr>
          <a:xfrm>
            <a:off x="2129400" y="3258720"/>
            <a:ext cx="25383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Assumes shape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roup 1"/>
          <p:cNvGrpSpPr/>
          <p:nvPr/>
        </p:nvGrpSpPr>
        <p:grpSpPr>
          <a:xfrm>
            <a:off x="4970880" y="1928160"/>
            <a:ext cx="5120640" cy="3475440"/>
            <a:chOff x="4970880" y="1928160"/>
            <a:chExt cx="5120640" cy="3475440"/>
          </a:xfrm>
        </p:grpSpPr>
        <p:pic>
          <p:nvPicPr>
            <p:cNvPr id="1465" name="" descr=""/>
            <p:cNvPicPr/>
            <p:nvPr/>
          </p:nvPicPr>
          <p:blipFill>
            <a:blip r:embed="rId1"/>
            <a:stretch/>
          </p:blipFill>
          <p:spPr>
            <a:xfrm>
              <a:off x="5321520" y="1928160"/>
              <a:ext cx="4770000" cy="334440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466" name="Formula 2"/>
                <p:cNvSpPr txBox="1"/>
                <p:nvPr/>
              </p:nvSpPr>
              <p:spPr>
                <a:xfrm rot="20555400">
                  <a:off x="5529600" y="4506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467" name="Formula 3"/>
                <p:cNvSpPr txBox="1"/>
                <p:nvPr/>
              </p:nvSpPr>
              <p:spPr>
                <a:xfrm>
                  <a:off x="8019000" y="5117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468" name="TextShape 4"/>
            <p:cNvSpPr txBox="1"/>
            <p:nvPr/>
          </p:nvSpPr>
          <p:spPr>
            <a:xfrm rot="16200000">
              <a:off x="4114800" y="3058200"/>
              <a:ext cx="205812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469" name="TextShape 5"/>
            <p:cNvSpPr txBox="1"/>
            <p:nvPr/>
          </p:nvSpPr>
          <p:spPr>
            <a:xfrm>
              <a:off x="5565600" y="3272040"/>
              <a:ext cx="17107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470" name="TextShape 6"/>
            <p:cNvSpPr txBox="1"/>
            <p:nvPr/>
          </p:nvSpPr>
          <p:spPr>
            <a:xfrm>
              <a:off x="8811360" y="2130480"/>
              <a:ext cx="1280160" cy="431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1471" name="TextShape 7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72" name="TextShape 8"/>
          <p:cNvSpPr txBox="1"/>
          <p:nvPr/>
        </p:nvSpPr>
        <p:spPr>
          <a:xfrm>
            <a:off x="144000" y="1218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finders put all input clusters, tracks in a jet candidate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is </a:t>
            </a:r>
            <a:r>
              <a:rPr b="0" i="1" lang="en-US" sz="2400" spc="-1" strike="noStrike">
                <a:latin typeface="Arial"/>
              </a:rPr>
              <a:t>dominated </a:t>
            </a:r>
            <a:r>
              <a:rPr b="0" lang="en-US" sz="2400" spc="-1" strike="noStrike">
                <a:latin typeface="Arial"/>
              </a:rPr>
              <a:t>by random particles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But 5% effects from flow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Models have background too!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And it doesn’t agree with data!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Sensitive to multiplicity, </a:t>
            </a:r>
            <a:br/>
            <a:r>
              <a:rPr b="0" lang="en-US" sz="2100" spc="-1" strike="noStrike">
                <a:latin typeface="Arial"/>
              </a:rPr>
              <a:t>shape of spectrum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collisions: Dealing with background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CustomShape 1"/>
          <p:cNvSpPr/>
          <p:nvPr/>
        </p:nvSpPr>
        <p:spPr>
          <a:xfrm>
            <a:off x="734040" y="3622680"/>
            <a:ext cx="3333600" cy="835200"/>
          </a:xfrm>
          <a:prstGeom prst="rect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5" name="TextShape 2"/>
          <p:cNvSpPr txBox="1"/>
          <p:nvPr/>
        </p:nvSpPr>
        <p:spPr>
          <a:xfrm>
            <a:off x="2134800" y="172080"/>
            <a:ext cx="5948640" cy="753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Focus on smaller angles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76" name="TextShape 3"/>
          <p:cNvSpPr txBox="1"/>
          <p:nvPr/>
        </p:nvSpPr>
        <p:spPr>
          <a:xfrm>
            <a:off x="46800" y="968040"/>
            <a:ext cx="5301360" cy="251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is smaller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fluctuations smaller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Modifications expected at higher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Biases sample towards quarks</a:t>
            </a:r>
            <a:endParaRPr b="0" lang="en-US" sz="2100" spc="-1" strike="noStrike">
              <a:latin typeface="Arial"/>
            </a:endParaRPr>
          </a:p>
        </p:txBody>
      </p:sp>
      <p:grpSp>
        <p:nvGrpSpPr>
          <p:cNvPr id="1477" name="Group 4"/>
          <p:cNvGrpSpPr/>
          <p:nvPr/>
        </p:nvGrpSpPr>
        <p:grpSpPr>
          <a:xfrm>
            <a:off x="5658840" y="1197000"/>
            <a:ext cx="3943080" cy="3574800"/>
            <a:chOff x="5658840" y="1197000"/>
            <a:chExt cx="3943080" cy="3574800"/>
          </a:xfrm>
        </p:grpSpPr>
        <p:pic>
          <p:nvPicPr>
            <p:cNvPr id="1478" name="" descr=""/>
            <p:cNvPicPr/>
            <p:nvPr/>
          </p:nvPicPr>
          <p:blipFill>
            <a:blip r:embed="rId1"/>
            <a:stretch/>
          </p:blipFill>
          <p:spPr>
            <a:xfrm>
              <a:off x="5658840" y="1197000"/>
              <a:ext cx="3943080" cy="357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79" name="TextShape 5"/>
            <p:cNvSpPr txBox="1"/>
            <p:nvPr/>
          </p:nvSpPr>
          <p:spPr>
            <a:xfrm>
              <a:off x="6809760" y="1684800"/>
              <a:ext cx="1629360" cy="287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480" name="TextShape 6"/>
          <p:cNvSpPr txBox="1"/>
          <p:nvPr/>
        </p:nvSpPr>
        <p:spPr>
          <a:xfrm>
            <a:off x="858960" y="3747600"/>
            <a:ext cx="3153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800" spc="-1" strike="noStrike">
                <a:latin typeface="Arial"/>
              </a:rPr>
              <a:t>Aside: “quark” and “gluon” jet only defined at leading order.</a:t>
            </a:r>
            <a:endParaRPr b="0" i="1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42" name="Group 2"/>
          <p:cNvGrpSpPr/>
          <p:nvPr/>
        </p:nvGrpSpPr>
        <p:grpSpPr>
          <a:xfrm>
            <a:off x="5058000" y="969480"/>
            <a:ext cx="4735080" cy="3807360"/>
            <a:chOff x="5058000" y="969480"/>
            <a:chExt cx="4735080" cy="3807360"/>
          </a:xfrm>
        </p:grpSpPr>
        <p:pic>
          <p:nvPicPr>
            <p:cNvPr id="543" name="" descr=""/>
            <p:cNvPicPr/>
            <p:nvPr/>
          </p:nvPicPr>
          <p:blipFill>
            <a:blip r:embed="rId1"/>
            <a:stretch/>
          </p:blipFill>
          <p:spPr>
            <a:xfrm>
              <a:off x="7055640" y="254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44" name="Group 3"/>
            <p:cNvGrpSpPr/>
            <p:nvPr/>
          </p:nvGrpSpPr>
          <p:grpSpPr>
            <a:xfrm>
              <a:off x="5058000" y="969480"/>
              <a:ext cx="4735080" cy="3807360"/>
              <a:chOff x="5058000" y="969480"/>
              <a:chExt cx="4735080" cy="3807360"/>
            </a:xfrm>
          </p:grpSpPr>
          <p:grpSp>
            <p:nvGrpSpPr>
              <p:cNvPr id="545" name="Group 4"/>
              <p:cNvGrpSpPr/>
              <p:nvPr/>
            </p:nvGrpSpPr>
            <p:grpSpPr>
              <a:xfrm>
                <a:off x="5058000" y="969480"/>
                <a:ext cx="4735080" cy="3807360"/>
                <a:chOff x="5058000" y="969480"/>
                <a:chExt cx="4735080" cy="3807360"/>
              </a:xfrm>
            </p:grpSpPr>
            <p:grpSp>
              <p:nvGrpSpPr>
                <p:cNvPr id="546" name="Group 5"/>
                <p:cNvGrpSpPr/>
                <p:nvPr/>
              </p:nvGrpSpPr>
              <p:grpSpPr>
                <a:xfrm>
                  <a:off x="6015600" y="2341080"/>
                  <a:ext cx="640080" cy="1645560"/>
                  <a:chOff x="6015600" y="2341080"/>
                  <a:chExt cx="640080" cy="1645560"/>
                </a:xfrm>
              </p:grpSpPr>
              <p:pic>
                <p:nvPicPr>
                  <p:cNvPr id="54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015600" y="234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48" name="CustomShape 6"/>
                  <p:cNvSpPr/>
                  <p:nvPr/>
                </p:nvSpPr>
                <p:spPr>
                  <a:xfrm>
                    <a:off x="6370200" y="268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49" name="Group 7"/>
                <p:cNvGrpSpPr/>
                <p:nvPr/>
              </p:nvGrpSpPr>
              <p:grpSpPr>
                <a:xfrm>
                  <a:off x="8320320" y="2629080"/>
                  <a:ext cx="640080" cy="1645200"/>
                  <a:chOff x="8320320" y="2629080"/>
                  <a:chExt cx="640080" cy="1645200"/>
                </a:xfrm>
              </p:grpSpPr>
              <p:pic>
                <p:nvPicPr>
                  <p:cNvPr id="550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8320320" y="262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51" name="CustomShape 8"/>
                  <p:cNvSpPr/>
                  <p:nvPr/>
                </p:nvSpPr>
                <p:spPr>
                  <a:xfrm>
                    <a:off x="8578800" y="284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52" name="CustomShape 9"/>
                <p:cNvSpPr/>
                <p:nvPr/>
              </p:nvSpPr>
              <p:spPr>
                <a:xfrm>
                  <a:off x="5058000" y="294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3" name="CustomShape 10"/>
                <p:cNvSpPr/>
                <p:nvPr/>
              </p:nvSpPr>
              <p:spPr>
                <a:xfrm>
                  <a:off x="8954280" y="326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4" name="CustomShape 11"/>
                <p:cNvSpPr/>
                <p:nvPr/>
              </p:nvSpPr>
              <p:spPr>
                <a:xfrm>
                  <a:off x="8206560" y="96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5" name="CustomShape 12"/>
                <p:cNvSpPr/>
                <p:nvPr/>
              </p:nvSpPr>
              <p:spPr>
                <a:xfrm>
                  <a:off x="6790320" y="456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6" name="CustomShape 13"/>
                <p:cNvSpPr/>
                <p:nvPr/>
              </p:nvSpPr>
              <p:spPr>
                <a:xfrm>
                  <a:off x="5853240" y="205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57" name="CustomShape 14"/>
                <p:cNvSpPr/>
                <p:nvPr/>
              </p:nvSpPr>
              <p:spPr>
                <a:xfrm>
                  <a:off x="8121960" y="417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558" name="Group 15"/>
              <p:cNvGrpSpPr/>
              <p:nvPr/>
            </p:nvGrpSpPr>
            <p:grpSpPr>
              <a:xfrm>
                <a:off x="6527160" y="1244520"/>
                <a:ext cx="2008800" cy="3352320"/>
                <a:chOff x="6527160" y="1244520"/>
                <a:chExt cx="2008800" cy="3352320"/>
              </a:xfrm>
            </p:grpSpPr>
            <p:sp>
              <p:nvSpPr>
                <p:cNvPr id="559" name="Line 16"/>
                <p:cNvSpPr/>
                <p:nvPr/>
              </p:nvSpPr>
              <p:spPr>
                <a:xfrm>
                  <a:off x="6527160" y="284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60" name="Line 17"/>
                <p:cNvSpPr/>
                <p:nvPr/>
              </p:nvSpPr>
              <p:spPr>
                <a:xfrm flipV="1">
                  <a:off x="7484400" y="124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61" name="Group 18"/>
                <p:cNvGrpSpPr/>
                <p:nvPr/>
              </p:nvGrpSpPr>
              <p:grpSpPr>
                <a:xfrm>
                  <a:off x="6950520" y="2996640"/>
                  <a:ext cx="1585440" cy="1600200"/>
                  <a:chOff x="6950520" y="2996640"/>
                  <a:chExt cx="1585440" cy="1600200"/>
                </a:xfrm>
              </p:grpSpPr>
              <p:sp>
                <p:nvSpPr>
                  <p:cNvPr id="562" name="Line 19"/>
                  <p:cNvSpPr/>
                  <p:nvPr/>
                </p:nvSpPr>
                <p:spPr>
                  <a:xfrm flipH="1">
                    <a:off x="7712640" y="299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3" name="Line 20"/>
                  <p:cNvSpPr/>
                  <p:nvPr/>
                </p:nvSpPr>
                <p:spPr>
                  <a:xfrm flipH="1">
                    <a:off x="6950520" y="299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64" name="CustomShape 21"/>
                <p:cNvSpPr/>
                <p:nvPr/>
              </p:nvSpPr>
              <p:spPr>
                <a:xfrm>
                  <a:off x="7255800" y="261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565" name="TextShape 22"/>
          <p:cNvSpPr txBox="1"/>
          <p:nvPr/>
        </p:nvSpPr>
        <p:spPr>
          <a:xfrm>
            <a:off x="103680" y="1199160"/>
            <a:ext cx="4622400" cy="271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TextShape 1"/>
          <p:cNvSpPr txBox="1"/>
          <p:nvPr/>
        </p:nvSpPr>
        <p:spPr>
          <a:xfrm>
            <a:off x="504000" y="301320"/>
            <a:ext cx="9071640" cy="77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Focus on high p</a:t>
            </a:r>
            <a:r>
              <a:rPr b="0" lang="en-US" sz="3300" spc="-1" strike="noStrike" baseline="-14000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82" name="TextShape 2"/>
          <p:cNvSpPr txBox="1"/>
          <p:nvPr/>
        </p:nvSpPr>
        <p:spPr>
          <a:xfrm>
            <a:off x="46800" y="1007280"/>
            <a:ext cx="5160600" cy="3483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Reduces combinatorial background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Cuts signal where we expect modifications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Could bias towards partons which have not interacted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Biases sample towards quark jets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1483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grpSp>
        <p:nvGrpSpPr>
          <p:cNvPr id="1484" name="Group 3"/>
          <p:cNvGrpSpPr/>
          <p:nvPr/>
        </p:nvGrpSpPr>
        <p:grpSpPr>
          <a:xfrm>
            <a:off x="2026800" y="5971320"/>
            <a:ext cx="914400" cy="914400"/>
            <a:chOff x="2026800" y="5971320"/>
            <a:chExt cx="914400" cy="914400"/>
          </a:xfrm>
        </p:grpSpPr>
        <p:pic>
          <p:nvPicPr>
            <p:cNvPr id="1485" name="" descr=""/>
            <p:cNvPicPr/>
            <p:nvPr/>
          </p:nvPicPr>
          <p:blipFill>
            <a:blip r:embed="rId2"/>
            <a:stretch/>
          </p:blipFill>
          <p:spPr>
            <a:xfrm>
              <a:off x="2026800" y="5971320"/>
              <a:ext cx="914400" cy="9144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86" name="Group 4"/>
            <p:cNvGrpSpPr/>
            <p:nvPr/>
          </p:nvGrpSpPr>
          <p:grpSpPr>
            <a:xfrm>
              <a:off x="2074320" y="6120360"/>
              <a:ext cx="675360" cy="645840"/>
              <a:chOff x="2074320" y="6120360"/>
              <a:chExt cx="675360" cy="645840"/>
            </a:xfrm>
          </p:grpSpPr>
          <p:sp>
            <p:nvSpPr>
              <p:cNvPr id="1487" name="Line 5"/>
              <p:cNvSpPr/>
              <p:nvPr/>
            </p:nvSpPr>
            <p:spPr>
              <a:xfrm flipV="1">
                <a:off x="2074320" y="612036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88" name="Line 6"/>
              <p:cNvSpPr/>
              <p:nvPr/>
            </p:nvSpPr>
            <p:spPr>
              <a:xfrm>
                <a:off x="2118960" y="612252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489" name="Group 7"/>
          <p:cNvGrpSpPr/>
          <p:nvPr/>
        </p:nvGrpSpPr>
        <p:grpSpPr>
          <a:xfrm>
            <a:off x="5526360" y="1499040"/>
            <a:ext cx="4188600" cy="2982600"/>
            <a:chOff x="5526360" y="1499040"/>
            <a:chExt cx="4188600" cy="2982600"/>
          </a:xfrm>
        </p:grpSpPr>
        <p:grpSp>
          <p:nvGrpSpPr>
            <p:cNvPr id="1490" name="Group 8"/>
            <p:cNvGrpSpPr/>
            <p:nvPr/>
          </p:nvGrpSpPr>
          <p:grpSpPr>
            <a:xfrm>
              <a:off x="5526360" y="1738440"/>
              <a:ext cx="3996000" cy="2743200"/>
              <a:chOff x="5526360" y="1738440"/>
              <a:chExt cx="3996000" cy="2743200"/>
            </a:xfrm>
          </p:grpSpPr>
          <p:pic>
            <p:nvPicPr>
              <p:cNvPr id="1491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5526360" y="1738440"/>
                <a:ext cx="3996000" cy="2743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92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879680" y="3565080"/>
                <a:ext cx="457200" cy="5943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93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5926320" y="3448440"/>
                <a:ext cx="731520" cy="713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94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6695280" y="3407400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95" name="TextShape 9"/>
            <p:cNvSpPr txBox="1"/>
            <p:nvPr/>
          </p:nvSpPr>
          <p:spPr>
            <a:xfrm>
              <a:off x="5854680" y="1499040"/>
              <a:ext cx="3860280" cy="400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PoS High-pTphysics09:023,2009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6" name="Group 10"/>
          <p:cNvGrpSpPr/>
          <p:nvPr/>
        </p:nvGrpSpPr>
        <p:grpSpPr>
          <a:xfrm>
            <a:off x="1247760" y="4284000"/>
            <a:ext cx="3129120" cy="679320"/>
            <a:chOff x="1247760" y="4284000"/>
            <a:chExt cx="3129120" cy="679320"/>
          </a:xfrm>
        </p:grpSpPr>
        <p:sp>
          <p:nvSpPr>
            <p:cNvPr id="1497" name="CustomShape 11"/>
            <p:cNvSpPr/>
            <p:nvPr/>
          </p:nvSpPr>
          <p:spPr>
            <a:xfrm>
              <a:off x="1247760" y="4284000"/>
              <a:ext cx="3129120" cy="679320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8" name="TextShape 12"/>
            <p:cNvSpPr txBox="1"/>
            <p:nvPr/>
          </p:nvSpPr>
          <p:spPr>
            <a:xfrm>
              <a:off x="1270800" y="4311720"/>
              <a:ext cx="309348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“</a:t>
              </a:r>
              <a:r>
                <a:rPr b="0" lang="en-US" sz="1800" spc="-1" strike="noStrike">
                  <a:latin typeface="Arial"/>
                </a:rPr>
                <a:t>Quark” and “gluon” jets only defined at leading </a:t>
              </a:r>
              <a:r>
                <a:rPr b="0" lang="en-US" sz="1800" spc="-1" strike="noStrike">
                  <a:latin typeface="Arial"/>
                </a:rPr>
                <a:t>order!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TextShape 1"/>
          <p:cNvSpPr txBox="1"/>
          <p:nvPr/>
        </p:nvSpPr>
        <p:spPr>
          <a:xfrm>
            <a:off x="756000" y="903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300" spc="-1" strike="noStrike">
                <a:solidFill>
                  <a:srgbClr val="000000"/>
                </a:solidFill>
                <a:latin typeface="Times New Roman"/>
              </a:rPr>
              <a:t>Area-based subtraction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00" name="TextShape 2"/>
          <p:cNvSpPr txBox="1"/>
          <p:nvPr/>
        </p:nvSpPr>
        <p:spPr>
          <a:xfrm>
            <a:off x="0" y="-144000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pic>
        <p:nvPicPr>
          <p:cNvPr id="1501" name="Picture 7_3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5939640" y="36720"/>
            <a:ext cx="3325680" cy="5497560"/>
          </a:xfrm>
          <a:prstGeom prst="rect">
            <a:avLst/>
          </a:prstGeom>
          <a:ln>
            <a:noFill/>
          </a:ln>
        </p:spPr>
      </p:pic>
      <p:sp>
        <p:nvSpPr>
          <p:cNvPr id="1502" name="CustomShape 3"/>
          <p:cNvSpPr/>
          <p:nvPr/>
        </p:nvSpPr>
        <p:spPr>
          <a:xfrm>
            <a:off x="2350440" y="41342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latin typeface="Times New Roman"/>
              </a:rPr>
              <a:t>Combinatorial “jets”</a:t>
            </a:r>
            <a:endParaRPr b="1" lang="en-US" sz="22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503" name="CustomShape 4"/>
          <p:cNvSpPr/>
          <p:nvPr/>
        </p:nvSpPr>
        <p:spPr>
          <a:xfrm flipV="1">
            <a:off x="4926600" y="1420920"/>
            <a:ext cx="1854720" cy="277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4" name="TextShape 5"/>
          <p:cNvSpPr txBox="1"/>
          <p:nvPr/>
        </p:nvSpPr>
        <p:spPr>
          <a:xfrm>
            <a:off x="93600" y="1100880"/>
            <a:ext cx="4637520" cy="4153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2001"/>
              </a:spcBef>
              <a:spcAft>
                <a:spcPts val="1417"/>
              </a:spcAft>
              <a:buSzPct val="100000"/>
              <a:buBlip>
                <a:blip r:embed="rId2"/>
              </a:buBlip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ALICE/STAR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3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Require leading track p</a:t>
            </a:r>
            <a:r>
              <a:rPr b="0" lang="en-US" sz="2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 &gt; 5 GeV/c</a:t>
            </a:r>
            <a:endParaRPr b="0" lang="en-US" sz="2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4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Suppresses combinatorial “jets”</a:t>
            </a:r>
            <a:endParaRPr b="0" lang="en-US" sz="2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5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Biases fragmentation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6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No threshold on constituents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7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Limited to small R 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505" name="" descr=""/>
          <p:cNvPicPr/>
          <p:nvPr/>
        </p:nvPicPr>
        <p:blipFill>
          <a:blip r:embed="rId8"/>
          <a:stretch/>
        </p:blipFill>
        <p:spPr>
          <a:xfrm>
            <a:off x="8638560" y="322740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1506" name="" descr=""/>
          <p:cNvPicPr/>
          <p:nvPr/>
        </p:nvPicPr>
        <p:blipFill>
          <a:blip r:embed="rId9"/>
          <a:stretch/>
        </p:blipFill>
        <p:spPr>
          <a:xfrm>
            <a:off x="6451200" y="301140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1507" name="" descr=""/>
          <p:cNvPicPr/>
          <p:nvPr/>
        </p:nvPicPr>
        <p:blipFill>
          <a:blip r:embed="rId10"/>
          <a:stretch/>
        </p:blipFill>
        <p:spPr>
          <a:xfrm>
            <a:off x="7013160" y="2987640"/>
            <a:ext cx="876600" cy="84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Survivor bias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09" name="TextShape 2"/>
          <p:cNvSpPr txBox="1"/>
          <p:nvPr/>
        </p:nvSpPr>
        <p:spPr>
          <a:xfrm>
            <a:off x="15480" y="4424400"/>
            <a:ext cx="9993600" cy="112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1"/>
              </a:rPr>
              <a:t>WWII Example</a:t>
            </a:r>
            <a:r>
              <a:rPr b="0" lang="en-US" sz="2400" spc="-1" strike="noStrike">
                <a:latin typeface="Arial"/>
              </a:rPr>
              <a:t>: holes planes returning indicate where it’s </a:t>
            </a:r>
            <a:r>
              <a:rPr b="0" i="1" lang="en-US" sz="2400" spc="-1" strike="noStrike">
                <a:latin typeface="Arial"/>
              </a:rPr>
              <a:t>safer</a:t>
            </a:r>
            <a:r>
              <a:rPr b="0" lang="en-US" sz="2400" spc="-1" strike="noStrike">
                <a:latin typeface="Arial"/>
              </a:rPr>
              <a:t> to get hit 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We’re looking at the jets which </a:t>
            </a:r>
            <a:r>
              <a:rPr b="0" i="1" lang="en-US" sz="2400" spc="-1" strike="noStrike">
                <a:latin typeface="Arial"/>
              </a:rPr>
              <a:t>remain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10" name="" descr=""/>
          <p:cNvPicPr/>
          <p:nvPr/>
        </p:nvPicPr>
        <p:blipFill>
          <a:blip r:embed="rId2"/>
          <a:stretch/>
        </p:blipFill>
        <p:spPr>
          <a:xfrm>
            <a:off x="2818080" y="968040"/>
            <a:ext cx="4529520" cy="337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" descr=""/>
          <p:cNvPicPr/>
          <p:nvPr/>
        </p:nvPicPr>
        <p:blipFill>
          <a:blip r:embed="rId1"/>
          <a:stretch/>
        </p:blipFill>
        <p:spPr>
          <a:xfrm>
            <a:off x="2880" y="540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512" name="TextShape 1"/>
          <p:cNvSpPr txBox="1"/>
          <p:nvPr/>
        </p:nvSpPr>
        <p:spPr>
          <a:xfrm>
            <a:off x="1794240" y="5454720"/>
            <a:ext cx="6720120" cy="28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350" spc="-1" strike="noStrike">
                <a:latin typeface="Arial"/>
              </a:rPr>
              <a:t>http://walkthewilderness.net/animals-of-india-72-asiatic-elephant/</a:t>
            </a:r>
            <a:endParaRPr b="0" lang="en-US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" descr=""/>
          <p:cNvPicPr/>
          <p:nvPr/>
        </p:nvPicPr>
        <p:blipFill>
          <a:blip r:embed="rId1"/>
          <a:stretch/>
        </p:blipFill>
        <p:spPr>
          <a:xfrm>
            <a:off x="-1541160" y="-6372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514" name="TextShape 1"/>
          <p:cNvSpPr txBox="1"/>
          <p:nvPr/>
        </p:nvSpPr>
        <p:spPr>
          <a:xfrm>
            <a:off x="1794240" y="5454720"/>
            <a:ext cx="6720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" descr=""/>
          <p:cNvPicPr/>
          <p:nvPr/>
        </p:nvPicPr>
        <p:blipFill>
          <a:blip r:embed="rId1"/>
          <a:stretch/>
        </p:blipFill>
        <p:spPr>
          <a:xfrm>
            <a:off x="-10080" y="612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516" name="TextShape 1"/>
          <p:cNvSpPr txBox="1"/>
          <p:nvPr/>
        </p:nvSpPr>
        <p:spPr>
          <a:xfrm>
            <a:off x="1793880" y="5454360"/>
            <a:ext cx="6720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TextShape 1"/>
          <p:cNvSpPr txBox="1"/>
          <p:nvPr/>
        </p:nvSpPr>
        <p:spPr>
          <a:xfrm>
            <a:off x="1017000" y="204840"/>
            <a:ext cx="7994160" cy="99396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7000" spc="-1" strike="noStrike">
                <a:solidFill>
                  <a:srgbClr val="000000"/>
                </a:solidFill>
                <a:latin typeface="Arial"/>
              </a:rPr>
              <a:t>Bias &amp; background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1518" name="TextShape 2"/>
          <p:cNvSpPr txBox="1"/>
          <p:nvPr/>
        </p:nvSpPr>
        <p:spPr>
          <a:xfrm>
            <a:off x="504360" y="1479600"/>
            <a:ext cx="8870040" cy="3712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 fontScale="26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Experimental background subtraction methods: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complex, make assumptions, apply biases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Quark/Gluon bias: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TextShape 1"/>
          <p:cNvSpPr txBox="1"/>
          <p:nvPr/>
        </p:nvSpPr>
        <p:spPr>
          <a:xfrm>
            <a:off x="516960" y="73440"/>
            <a:ext cx="536976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3300" spc="-1" strike="noStrike">
                <a:latin typeface="Arial"/>
              </a:rPr>
              <a:t>Iterative procedure</a:t>
            </a:r>
            <a:endParaRPr b="1" lang="en-US" sz="3300" spc="-1" strike="noStrike">
              <a:latin typeface="Arial"/>
            </a:endParaRPr>
          </a:p>
        </p:txBody>
      </p:sp>
      <p:sp>
        <p:nvSpPr>
          <p:cNvPr id="1520" name="TextShape 2"/>
          <p:cNvSpPr txBox="1"/>
          <p:nvPr/>
        </p:nvSpPr>
        <p:spPr>
          <a:xfrm>
            <a:off x="117000" y="929160"/>
            <a:ext cx="5652360" cy="416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64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Used by ATLAS &amp; CMS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ATLAS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latin typeface="Arial"/>
              </a:rPr>
              <a:t>Calorimeter jets:</a:t>
            </a:r>
            <a:r>
              <a:rPr b="0" lang="en-US" sz="2100" spc="-1" strike="noStrike">
                <a:latin typeface="Arial"/>
              </a:rPr>
              <a:t> Reconstruct jets with R=0.2.  v</a:t>
            </a:r>
            <a:r>
              <a:rPr b="0" lang="en-US" sz="2100" spc="-1" strike="noStrike" baseline="-14000000">
                <a:latin typeface="Arial"/>
              </a:rPr>
              <a:t>2</a:t>
            </a:r>
            <a:r>
              <a:rPr b="0" lang="en-US" sz="2100" spc="-1" strike="noStrike">
                <a:latin typeface="Arial"/>
              </a:rPr>
              <a:t> modulated &lt;Bkgd&gt; estimated by energy in calorimeters excluding jets with at least one tower with </a:t>
            </a:r>
            <a:br/>
            <a:r>
              <a:rPr b="0" lang="en-US" sz="2100" spc="-1" strike="noStrike">
                <a:latin typeface="Arial"/>
              </a:rPr>
              <a:t>E</a:t>
            </a:r>
            <a:r>
              <a:rPr b="0" lang="en-US" sz="2100" spc="-1" strike="noStrike" baseline="-14000000">
                <a:latin typeface="Arial"/>
              </a:rPr>
              <a:t>tower </a:t>
            </a:r>
            <a:r>
              <a:rPr b="0" lang="en-US" sz="2100" spc="-1" strike="noStrike">
                <a:latin typeface="Arial"/>
              </a:rPr>
              <a:t>&gt; &lt;E</a:t>
            </a:r>
            <a:r>
              <a:rPr b="0" lang="en-US" sz="2100" spc="-1" strike="noStrike" baseline="-14000000">
                <a:latin typeface="Arial"/>
              </a:rPr>
              <a:t>tower</a:t>
            </a:r>
            <a:r>
              <a:rPr b="0" lang="en-US" sz="2100" spc="-1" strike="noStrike">
                <a:latin typeface="Arial"/>
              </a:rPr>
              <a:t>&gt;</a:t>
            </a:r>
            <a:br/>
            <a:r>
              <a:rPr b="1" lang="en-US" sz="2100" spc="-1" strike="noStrike">
                <a:latin typeface="Arial"/>
              </a:rPr>
              <a:t>Track jets:</a:t>
            </a:r>
            <a:r>
              <a:rPr b="0" lang="en-US" sz="2100" spc="-1" strike="noStrike">
                <a:latin typeface="Arial"/>
              </a:rPr>
              <a:t> Use tracks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&gt;4 GeV/c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Calorimeter jets from above with E&gt;25 GeV and track jets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&gt;10 GeV/c used to estimate background again.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Calorimeter tracks matching one track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&gt;7 GeV/c or containing a high energy cluster E &gt;7 GeV are used for analysis down to E</a:t>
            </a:r>
            <a:r>
              <a:rPr b="0" lang="en-US" sz="2100" spc="-1" strike="noStrike" baseline="-14000000">
                <a:latin typeface="Arial"/>
              </a:rPr>
              <a:t>jet</a:t>
            </a:r>
            <a:r>
              <a:rPr b="0" lang="en-US" sz="2100" spc="-1" strike="noStrike">
                <a:latin typeface="Arial"/>
              </a:rPr>
              <a:t> = 20 GeV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1521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pic>
        <p:nvPicPr>
          <p:cNvPr id="1522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1523" name="Line 4"/>
          <p:cNvSpPr/>
          <p:nvPr/>
        </p:nvSpPr>
        <p:spPr>
          <a:xfrm flipH="1">
            <a:off x="8668440" y="1183320"/>
            <a:ext cx="279360" cy="243360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24" name="TextShape 5"/>
          <p:cNvSpPr txBox="1"/>
          <p:nvPr/>
        </p:nvSpPr>
        <p:spPr>
          <a:xfrm>
            <a:off x="6954840" y="51408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biases don't 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matter that 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5" name="Line 6"/>
          <p:cNvSpPr/>
          <p:nvPr/>
        </p:nvSpPr>
        <p:spPr>
          <a:xfrm flipH="1" flipV="1">
            <a:off x="7450560" y="4054680"/>
            <a:ext cx="775800" cy="79416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26" name="TextShape 7"/>
          <p:cNvSpPr txBox="1"/>
          <p:nvPr/>
        </p:nvSpPr>
        <p:spPr>
          <a:xfrm>
            <a:off x="7171560" y="486648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But they do matter down here!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TextShape 1"/>
          <p:cNvSpPr txBox="1"/>
          <p:nvPr/>
        </p:nvSpPr>
        <p:spPr>
          <a:xfrm>
            <a:off x="504000" y="-7596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528" name="" descr=""/>
          <p:cNvPicPr/>
          <p:nvPr/>
        </p:nvPicPr>
        <p:blipFill>
          <a:blip r:embed="rId1"/>
          <a:stretch/>
        </p:blipFill>
        <p:spPr>
          <a:xfrm>
            <a:off x="2517120" y="651600"/>
            <a:ext cx="5733360" cy="4114800"/>
          </a:xfrm>
          <a:prstGeom prst="rect">
            <a:avLst/>
          </a:prstGeom>
          <a:ln>
            <a:noFill/>
          </a:ln>
        </p:spPr>
      </p:pic>
      <p:sp>
        <p:nvSpPr>
          <p:cNvPr id="1529" name="TextShape 2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2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TextShape 1"/>
          <p:cNvSpPr txBox="1"/>
          <p:nvPr/>
        </p:nvSpPr>
        <p:spPr>
          <a:xfrm>
            <a:off x="504000" y="-7596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531" name="" descr=""/>
          <p:cNvPicPr/>
          <p:nvPr/>
        </p:nvPicPr>
        <p:blipFill>
          <a:blip r:embed="rId1"/>
          <a:stretch/>
        </p:blipFill>
        <p:spPr>
          <a:xfrm>
            <a:off x="2517120" y="651600"/>
            <a:ext cx="5733360" cy="4114800"/>
          </a:xfrm>
          <a:prstGeom prst="rect">
            <a:avLst/>
          </a:prstGeom>
          <a:ln>
            <a:noFill/>
          </a:ln>
        </p:spPr>
      </p:pic>
      <p:sp>
        <p:nvSpPr>
          <p:cNvPr id="1532" name="TextShape 2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2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1533" name="Group 3"/>
          <p:cNvGrpSpPr/>
          <p:nvPr/>
        </p:nvGrpSpPr>
        <p:grpSpPr>
          <a:xfrm>
            <a:off x="1726560" y="4791960"/>
            <a:ext cx="7191360" cy="549720"/>
            <a:chOff x="1726560" y="4791960"/>
            <a:chExt cx="7191360" cy="549720"/>
          </a:xfrm>
        </p:grpSpPr>
        <p:sp>
          <p:nvSpPr>
            <p:cNvPr id="1534" name="TextShape 4"/>
            <p:cNvSpPr txBox="1"/>
            <p:nvPr/>
          </p:nvSpPr>
          <p:spPr>
            <a:xfrm>
              <a:off x="1726560" y="4791960"/>
              <a:ext cx="7191360" cy="549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Tension between ATLAS &amp; ALICE/CMS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67" name="TextShape 2"/>
          <p:cNvSpPr txBox="1"/>
          <p:nvPr/>
        </p:nvSpPr>
        <p:spPr>
          <a:xfrm>
            <a:off x="103680" y="1199160"/>
            <a:ext cx="4622400" cy="30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68" name="Group 3"/>
          <p:cNvGrpSpPr/>
          <p:nvPr/>
        </p:nvGrpSpPr>
        <p:grpSpPr>
          <a:xfrm>
            <a:off x="5086080" y="1003320"/>
            <a:ext cx="4735080" cy="3583080"/>
            <a:chOff x="5086080" y="1003320"/>
            <a:chExt cx="4735080" cy="3583080"/>
          </a:xfrm>
        </p:grpSpPr>
        <p:pic>
          <p:nvPicPr>
            <p:cNvPr id="569" name="" descr=""/>
            <p:cNvPicPr/>
            <p:nvPr/>
          </p:nvPicPr>
          <p:blipFill>
            <a:blip r:embed="rId1"/>
            <a:stretch/>
          </p:blipFill>
          <p:spPr>
            <a:xfrm>
              <a:off x="7083720" y="254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70" name="Group 4"/>
            <p:cNvGrpSpPr/>
            <p:nvPr/>
          </p:nvGrpSpPr>
          <p:grpSpPr>
            <a:xfrm>
              <a:off x="5086080" y="1003320"/>
              <a:ext cx="4735080" cy="3583080"/>
              <a:chOff x="5086080" y="1003320"/>
              <a:chExt cx="4735080" cy="3583080"/>
            </a:xfrm>
          </p:grpSpPr>
          <p:grpSp>
            <p:nvGrpSpPr>
              <p:cNvPr id="571" name="Group 5"/>
              <p:cNvGrpSpPr/>
              <p:nvPr/>
            </p:nvGrpSpPr>
            <p:grpSpPr>
              <a:xfrm>
                <a:off x="5086080" y="1003320"/>
                <a:ext cx="4735080" cy="3583080"/>
                <a:chOff x="5086080" y="1003320"/>
                <a:chExt cx="4735080" cy="3583080"/>
              </a:xfrm>
            </p:grpSpPr>
            <p:grpSp>
              <p:nvGrpSpPr>
                <p:cNvPr id="572" name="Group 6"/>
                <p:cNvGrpSpPr/>
                <p:nvPr/>
              </p:nvGrpSpPr>
              <p:grpSpPr>
                <a:xfrm>
                  <a:off x="6043680" y="2374920"/>
                  <a:ext cx="640080" cy="1645560"/>
                  <a:chOff x="6043680" y="2374920"/>
                  <a:chExt cx="640080" cy="1645560"/>
                </a:xfrm>
              </p:grpSpPr>
              <p:pic>
                <p:nvPicPr>
                  <p:cNvPr id="57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043680" y="237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74" name="CustomShape 7"/>
                  <p:cNvSpPr/>
                  <p:nvPr/>
                </p:nvSpPr>
                <p:spPr>
                  <a:xfrm>
                    <a:off x="6398280" y="272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75" name="CustomShape 8"/>
                <p:cNvSpPr/>
                <p:nvPr/>
              </p:nvSpPr>
              <p:spPr>
                <a:xfrm>
                  <a:off x="5086080" y="298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6" name="CustomShape 9"/>
                <p:cNvSpPr/>
                <p:nvPr/>
              </p:nvSpPr>
              <p:spPr>
                <a:xfrm>
                  <a:off x="8982360" y="330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7" name="CustomShape 10"/>
                <p:cNvSpPr/>
                <p:nvPr/>
              </p:nvSpPr>
              <p:spPr>
                <a:xfrm>
                  <a:off x="8234640" y="100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8" name="CustomShape 11"/>
                <p:cNvSpPr/>
                <p:nvPr/>
              </p:nvSpPr>
              <p:spPr>
                <a:xfrm>
                  <a:off x="7438680" y="365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9" name="CustomShape 12"/>
                <p:cNvSpPr/>
                <p:nvPr/>
              </p:nvSpPr>
              <p:spPr>
                <a:xfrm>
                  <a:off x="5881320" y="208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80" name="CustomShape 13"/>
                <p:cNvSpPr/>
                <p:nvPr/>
              </p:nvSpPr>
              <p:spPr>
                <a:xfrm>
                  <a:off x="8150040" y="421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581" name="Group 14"/>
                <p:cNvGrpSpPr/>
                <p:nvPr/>
              </p:nvGrpSpPr>
              <p:grpSpPr>
                <a:xfrm>
                  <a:off x="8311680" y="2699280"/>
                  <a:ext cx="640080" cy="1645560"/>
                  <a:chOff x="8311680" y="2699280"/>
                  <a:chExt cx="640080" cy="1645560"/>
                </a:xfrm>
              </p:grpSpPr>
              <p:pic>
                <p:nvPicPr>
                  <p:cNvPr id="582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8311680" y="269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83" name="CustomShape 15"/>
                  <p:cNvSpPr/>
                  <p:nvPr/>
                </p:nvSpPr>
                <p:spPr>
                  <a:xfrm>
                    <a:off x="8666280" y="304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584" name="Group 16"/>
              <p:cNvGrpSpPr/>
              <p:nvPr/>
            </p:nvGrpSpPr>
            <p:grpSpPr>
              <a:xfrm>
                <a:off x="6555240" y="1244160"/>
                <a:ext cx="2008800" cy="2483280"/>
                <a:chOff x="6555240" y="1244160"/>
                <a:chExt cx="2008800" cy="2483280"/>
              </a:xfrm>
            </p:grpSpPr>
            <p:sp>
              <p:nvSpPr>
                <p:cNvPr id="585" name="Line 17"/>
                <p:cNvSpPr/>
                <p:nvPr/>
              </p:nvSpPr>
              <p:spPr>
                <a:xfrm>
                  <a:off x="6555240" y="284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86" name="Line 18"/>
                <p:cNvSpPr/>
                <p:nvPr/>
              </p:nvSpPr>
              <p:spPr>
                <a:xfrm flipV="1">
                  <a:off x="7512480" y="124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87" name="Group 19"/>
                <p:cNvGrpSpPr/>
                <p:nvPr/>
              </p:nvGrpSpPr>
              <p:grpSpPr>
                <a:xfrm>
                  <a:off x="7460280" y="2996280"/>
                  <a:ext cx="1103760" cy="731160"/>
                  <a:chOff x="7460280" y="2996280"/>
                  <a:chExt cx="1103760" cy="731160"/>
                </a:xfrm>
              </p:grpSpPr>
              <p:sp>
                <p:nvSpPr>
                  <p:cNvPr id="588" name="Line 20"/>
                  <p:cNvSpPr/>
                  <p:nvPr/>
                </p:nvSpPr>
                <p:spPr>
                  <a:xfrm flipH="1">
                    <a:off x="7740720" y="299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9" name="Freeform 21"/>
                  <p:cNvSpPr/>
                  <p:nvPr/>
                </p:nvSpPr>
                <p:spPr>
                  <a:xfrm>
                    <a:off x="7287120" y="299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590" name="CustomShape 22"/>
                <p:cNvSpPr/>
                <p:nvPr/>
              </p:nvSpPr>
              <p:spPr>
                <a:xfrm>
                  <a:off x="7283880" y="261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5" name="" descr=""/>
          <p:cNvPicPr/>
          <p:nvPr/>
        </p:nvPicPr>
        <p:blipFill>
          <a:blip r:embed="rId1"/>
          <a:stretch/>
        </p:blipFill>
        <p:spPr>
          <a:xfrm>
            <a:off x="4656600" y="1306440"/>
            <a:ext cx="3657600" cy="2640240"/>
          </a:xfrm>
          <a:prstGeom prst="rect">
            <a:avLst/>
          </a:prstGeom>
          <a:ln>
            <a:noFill/>
          </a:ln>
        </p:spPr>
      </p:pic>
      <p:sp>
        <p:nvSpPr>
          <p:cNvPr id="1536" name="TextShape 1"/>
          <p:cNvSpPr txBox="1"/>
          <p:nvPr/>
        </p:nvSpPr>
        <p:spPr>
          <a:xfrm>
            <a:off x="516960" y="55080"/>
            <a:ext cx="907128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ATLAS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37" name="TextShape 2"/>
          <p:cNvSpPr txBox="1"/>
          <p:nvPr/>
        </p:nvSpPr>
        <p:spPr>
          <a:xfrm>
            <a:off x="71640" y="905400"/>
            <a:ext cx="4962960" cy="403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2000"/>
          </a:bodyPr>
          <a:p>
            <a:r>
              <a:rPr b="1" lang="en-US" sz="2400" spc="-1" strike="noStrike">
                <a:latin typeface="Arial"/>
              </a:rPr>
              <a:t>Background subtraction method: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Iterative procedure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latin typeface="Arial"/>
              </a:rPr>
              <a:t>Calorimeter jets:</a:t>
            </a:r>
            <a:r>
              <a:rPr b="0" lang="en-US" sz="2100" spc="-1" strike="noStrike">
                <a:latin typeface="Arial"/>
              </a:rPr>
              <a:t> Reconstruct jets with R=0.2.  v</a:t>
            </a:r>
            <a:r>
              <a:rPr b="0" lang="en-US" sz="2100" spc="-1" strike="noStrike" baseline="-14000000">
                <a:latin typeface="Arial"/>
              </a:rPr>
              <a:t>2</a:t>
            </a:r>
            <a:r>
              <a:rPr b="0" lang="en-US" sz="2100" spc="-1" strike="noStrike">
                <a:latin typeface="Arial"/>
              </a:rPr>
              <a:t> modulated &lt;Bkgd&gt; estimated by energy in calorimeters excluding jets with at least one tower with </a:t>
            </a:r>
            <a:br/>
            <a:r>
              <a:rPr b="0" lang="en-US" sz="2100" spc="-1" strike="noStrike">
                <a:latin typeface="Arial"/>
              </a:rPr>
              <a:t>E</a:t>
            </a:r>
            <a:r>
              <a:rPr b="0" lang="en-US" sz="2100" spc="-1" strike="noStrike" baseline="-14000000">
                <a:latin typeface="Arial"/>
              </a:rPr>
              <a:t>tower </a:t>
            </a:r>
            <a:r>
              <a:rPr b="0" lang="en-US" sz="2100" spc="-1" strike="noStrike">
                <a:latin typeface="Arial"/>
              </a:rPr>
              <a:t>&gt; &lt;E</a:t>
            </a:r>
            <a:r>
              <a:rPr b="0" lang="en-US" sz="2100" spc="-1" strike="noStrike" baseline="-14000000">
                <a:latin typeface="Arial"/>
              </a:rPr>
              <a:t>tower</a:t>
            </a:r>
            <a:r>
              <a:rPr b="0" lang="en-US" sz="2100" spc="-1" strike="noStrike">
                <a:latin typeface="Arial"/>
              </a:rPr>
              <a:t>&gt;</a:t>
            </a:r>
            <a:br/>
            <a:r>
              <a:rPr b="1" lang="en-US" sz="2100" spc="-1" strike="noStrike">
                <a:latin typeface="Arial"/>
              </a:rPr>
              <a:t>Track jets:</a:t>
            </a:r>
            <a:r>
              <a:rPr b="0" lang="en-US" sz="2100" spc="-1" strike="noStrike">
                <a:latin typeface="Arial"/>
              </a:rPr>
              <a:t> Use tracks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&gt;4 GeV/c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Calorimeter jets from above with E&gt;25 GeV and track jets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&gt;10 GeV/c used to estimate background again.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Calorimeter tracks matching one track with p</a:t>
            </a:r>
            <a:r>
              <a:rPr b="0" lang="en-US" sz="2400" spc="-1" strike="noStrike" baseline="-14000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&gt;7 GeV/c or containing a high energy cluster E &gt;7 GeV are used for analysis down to E</a:t>
            </a:r>
            <a:r>
              <a:rPr b="0" lang="en-US" sz="2400" spc="-1" strike="noStrike" baseline="-14000000">
                <a:latin typeface="Arial"/>
              </a:rPr>
              <a:t>jet</a:t>
            </a:r>
            <a:r>
              <a:rPr b="0" lang="en-US" sz="2400" spc="-1" strike="noStrike">
                <a:latin typeface="Arial"/>
              </a:rPr>
              <a:t> = 20 GeV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38" name="TextShape 3"/>
          <p:cNvSpPr txBox="1"/>
          <p:nvPr/>
        </p:nvSpPr>
        <p:spPr>
          <a:xfrm>
            <a:off x="133200" y="4451040"/>
            <a:ext cx="4481640" cy="1238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15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1539" name="TextShape 4"/>
          <p:cNvSpPr txBox="1"/>
          <p:nvPr/>
        </p:nvSpPr>
        <p:spPr>
          <a:xfrm>
            <a:off x="8217720" y="144972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0" name="TextShape 5"/>
          <p:cNvSpPr txBox="1"/>
          <p:nvPr/>
        </p:nvSpPr>
        <p:spPr>
          <a:xfrm>
            <a:off x="4656600" y="4452480"/>
            <a:ext cx="2834640" cy="64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008000"/>
                </a:solidFill>
                <a:latin typeface="Arial"/>
              </a:rPr>
              <a:t>But they do matter down here!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541" name="Group 6"/>
          <p:cNvGrpSpPr/>
          <p:nvPr/>
        </p:nvGrpSpPr>
        <p:grpSpPr>
          <a:xfrm>
            <a:off x="7313760" y="39960"/>
            <a:ext cx="2601720" cy="2705400"/>
            <a:chOff x="7313760" y="39960"/>
            <a:chExt cx="2601720" cy="2705400"/>
          </a:xfrm>
        </p:grpSpPr>
        <p:pic>
          <p:nvPicPr>
            <p:cNvPr id="1542" name="" descr=""/>
            <p:cNvPicPr/>
            <p:nvPr/>
          </p:nvPicPr>
          <p:blipFill>
            <a:blip r:embed="rId2"/>
            <a:stretch/>
          </p:blipFill>
          <p:spPr>
            <a:xfrm>
              <a:off x="7313760" y="39960"/>
              <a:ext cx="2601720" cy="1299960"/>
            </a:xfrm>
            <a:prstGeom prst="rect">
              <a:avLst/>
            </a:prstGeom>
            <a:ln w="36720">
              <a:solidFill>
                <a:srgbClr val="ff0000"/>
              </a:solidFill>
              <a:round/>
            </a:ln>
          </p:spPr>
        </p:pic>
        <p:sp>
          <p:nvSpPr>
            <p:cNvPr id="1543" name="Line 7"/>
            <p:cNvSpPr/>
            <p:nvPr/>
          </p:nvSpPr>
          <p:spPr>
            <a:xfrm flipH="1">
              <a:off x="7377120" y="1358640"/>
              <a:ext cx="747000" cy="1386720"/>
            </a:xfrm>
            <a:prstGeom prst="line">
              <a:avLst/>
            </a:prstGeom>
            <a:ln w="7308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44" name="Group 8"/>
          <p:cNvGrpSpPr/>
          <p:nvPr/>
        </p:nvGrpSpPr>
        <p:grpSpPr>
          <a:xfrm>
            <a:off x="5864400" y="3361680"/>
            <a:ext cx="4085280" cy="1905480"/>
            <a:chOff x="5864400" y="3361680"/>
            <a:chExt cx="4085280" cy="1905480"/>
          </a:xfrm>
        </p:grpSpPr>
        <p:pic>
          <p:nvPicPr>
            <p:cNvPr id="1545" name="" descr=""/>
            <p:cNvPicPr/>
            <p:nvPr/>
          </p:nvPicPr>
          <p:blipFill>
            <a:blip r:embed="rId3"/>
            <a:stretch/>
          </p:blipFill>
          <p:spPr>
            <a:xfrm>
              <a:off x="7323480" y="3954240"/>
              <a:ext cx="2626200" cy="1312920"/>
            </a:xfrm>
            <a:prstGeom prst="rect">
              <a:avLst/>
            </a:prstGeom>
            <a:ln w="36720">
              <a:solidFill>
                <a:srgbClr val="008000"/>
              </a:solidFill>
              <a:round/>
            </a:ln>
          </p:spPr>
        </p:pic>
        <p:sp>
          <p:nvSpPr>
            <p:cNvPr id="1546" name="Line 9"/>
            <p:cNvSpPr/>
            <p:nvPr/>
          </p:nvSpPr>
          <p:spPr>
            <a:xfrm flipH="1" flipV="1">
              <a:off x="5864400" y="3361680"/>
              <a:ext cx="1456920" cy="1092600"/>
            </a:xfrm>
            <a:prstGeom prst="line">
              <a:avLst/>
            </a:prstGeom>
            <a:ln w="7308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" name="" descr=""/>
          <p:cNvPicPr/>
          <p:nvPr/>
        </p:nvPicPr>
        <p:blipFill>
          <a:blip r:embed="rId1"/>
          <a:stretch/>
        </p:blipFill>
        <p:spPr>
          <a:xfrm>
            <a:off x="-1849680" y="806040"/>
            <a:ext cx="8019720" cy="4250520"/>
          </a:xfrm>
          <a:prstGeom prst="rect">
            <a:avLst/>
          </a:prstGeom>
          <a:ln>
            <a:noFill/>
          </a:ln>
        </p:spPr>
      </p:pic>
      <p:sp>
        <p:nvSpPr>
          <p:cNvPr id="1548" name="TextShape 1"/>
          <p:cNvSpPr txBox="1"/>
          <p:nvPr/>
        </p:nvSpPr>
        <p:spPr>
          <a:xfrm>
            <a:off x="464040" y="-126360"/>
            <a:ext cx="96512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you see depends on where you look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49" name="TextShape 2"/>
          <p:cNvSpPr txBox="1"/>
          <p:nvPr/>
        </p:nvSpPr>
        <p:spPr>
          <a:xfrm>
            <a:off x="3428640" y="2091960"/>
            <a:ext cx="2062440" cy="667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Phys. Rev. C 90, 024908 (2014)</a:t>
            </a:r>
            <a:br/>
            <a:r>
              <a:rPr b="0" lang="en-US" sz="1000" spc="-1" strike="noStrike">
                <a:latin typeface="Arial"/>
              </a:rPr>
              <a:t>JHEP10(2012)087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  <p:sp>
        <p:nvSpPr>
          <p:cNvPr id="1550" name="TextShape 3"/>
          <p:cNvSpPr txBox="1"/>
          <p:nvPr/>
        </p:nvSpPr>
        <p:spPr>
          <a:xfrm>
            <a:off x="2829960" y="4804920"/>
            <a:ext cx="163296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z = p</a:t>
            </a:r>
            <a:r>
              <a:rPr b="1" lang="en-US" sz="2500" spc="-1" strike="noStrike" baseline="-14000000">
                <a:latin typeface="Arial"/>
              </a:rPr>
              <a:t>T</a:t>
            </a:r>
            <a:r>
              <a:rPr b="1" lang="en-US" sz="2500" spc="-1" strike="noStrike">
                <a:latin typeface="Arial"/>
              </a:rPr>
              <a:t>/E</a:t>
            </a:r>
            <a:r>
              <a:rPr b="1" lang="en-US" sz="2500" spc="-1" strike="noStrike" baseline="-14000000">
                <a:latin typeface="Arial"/>
              </a:rPr>
              <a:t>jet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551" name="Line 4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52" name="TextShape 5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3" name="TextShape 6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4" name="Line 7"/>
          <p:cNvSpPr/>
          <p:nvPr/>
        </p:nvSpPr>
        <p:spPr>
          <a:xfrm flipV="1">
            <a:off x="3446640" y="6324120"/>
            <a:ext cx="923760" cy="58500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55" name="Line 8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56" name="TextShape 9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7" name="TextShape 10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8" name="Line 11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59" name="TextShape 12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0" name="TextShape 13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1" name="TextShape 14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2" name="TextShape 15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3" name="TextShape 16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4" name="Line 17"/>
          <p:cNvSpPr/>
          <p:nvPr/>
        </p:nvSpPr>
        <p:spPr>
          <a:xfrm flipV="1">
            <a:off x="1405440" y="4401000"/>
            <a:ext cx="346320" cy="51588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65" name="TextShape 18"/>
          <p:cNvSpPr txBox="1"/>
          <p:nvPr/>
        </p:nvSpPr>
        <p:spPr>
          <a:xfrm>
            <a:off x="345960" y="4820400"/>
            <a:ext cx="26708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High p</a:t>
            </a:r>
            <a:r>
              <a:rPr b="1" lang="en-US" sz="2500" spc="-1" strike="noStrike" baseline="-14000000">
                <a:solidFill>
                  <a:srgbClr val="0000ff"/>
                </a:solidFill>
                <a:latin typeface="Arial"/>
              </a:rPr>
              <a:t>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566" name="Line 19"/>
          <p:cNvSpPr/>
          <p:nvPr/>
        </p:nvSpPr>
        <p:spPr>
          <a:xfrm flipH="1" flipV="1">
            <a:off x="5428080" y="4468320"/>
            <a:ext cx="324360" cy="43416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67" name="TextShape 20"/>
          <p:cNvSpPr txBox="1"/>
          <p:nvPr/>
        </p:nvSpPr>
        <p:spPr>
          <a:xfrm>
            <a:off x="5315040" y="4806360"/>
            <a:ext cx="26708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Low p</a:t>
            </a:r>
            <a:r>
              <a:rPr b="1" lang="en-US" sz="2500" spc="-1" strike="noStrike" baseline="-14000000">
                <a:solidFill>
                  <a:srgbClr val="0000ff"/>
                </a:solidFill>
                <a:latin typeface="Arial"/>
              </a:rPr>
              <a:t>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568" name="" descr=""/>
          <p:cNvPicPr/>
          <p:nvPr/>
        </p:nvPicPr>
        <p:blipFill>
          <a:blip r:embed="rId2"/>
          <a:stretch/>
        </p:blipFill>
        <p:spPr>
          <a:xfrm>
            <a:off x="6733080" y="3801960"/>
            <a:ext cx="2961720" cy="147960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1569" name="Line 21"/>
          <p:cNvSpPr/>
          <p:nvPr/>
        </p:nvSpPr>
        <p:spPr>
          <a:xfrm flipH="1" flipV="1">
            <a:off x="5203800" y="3637440"/>
            <a:ext cx="1519560" cy="77472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70" name="" descr=""/>
          <p:cNvPicPr/>
          <p:nvPr/>
        </p:nvPicPr>
        <p:blipFill>
          <a:blip r:embed="rId3"/>
          <a:stretch/>
        </p:blipFill>
        <p:spPr>
          <a:xfrm>
            <a:off x="6742440" y="2239200"/>
            <a:ext cx="2962800" cy="1481040"/>
          </a:xfrm>
          <a:prstGeom prst="rect">
            <a:avLst/>
          </a:prstGeom>
          <a:ln w="36720">
            <a:solidFill>
              <a:srgbClr val="008000"/>
            </a:solidFill>
            <a:round/>
          </a:ln>
        </p:spPr>
      </p:pic>
      <p:sp>
        <p:nvSpPr>
          <p:cNvPr id="1571" name="Line 22"/>
          <p:cNvSpPr/>
          <p:nvPr/>
        </p:nvSpPr>
        <p:spPr>
          <a:xfrm flipH="1" flipV="1">
            <a:off x="5752440" y="2717280"/>
            <a:ext cx="949680" cy="16056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72" name="" descr=""/>
          <p:cNvPicPr/>
          <p:nvPr/>
        </p:nvPicPr>
        <p:blipFill>
          <a:blip r:embed="rId4"/>
          <a:stretch/>
        </p:blipFill>
        <p:spPr>
          <a:xfrm>
            <a:off x="6761160" y="669240"/>
            <a:ext cx="2962800" cy="1481040"/>
          </a:xfrm>
          <a:prstGeom prst="rect">
            <a:avLst/>
          </a:prstGeom>
          <a:ln w="36720">
            <a:solidFill>
              <a:srgbClr val="9966cc"/>
            </a:solidFill>
            <a:round/>
          </a:ln>
        </p:spPr>
      </p:pic>
      <p:sp>
        <p:nvSpPr>
          <p:cNvPr id="1573" name="TextShape 23"/>
          <p:cNvSpPr txBox="1"/>
          <p:nvPr/>
        </p:nvSpPr>
        <p:spPr>
          <a:xfrm>
            <a:off x="7877520" y="1052640"/>
            <a:ext cx="1400760" cy="942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6000" spc="-1" strike="noStrike">
                <a:solidFill>
                  <a:srgbClr val="9966cc"/>
                </a:solidFill>
                <a:latin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75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Most studies do one or more of the following: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Explicitly apply a (non-purturbative)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100" spc="-1" strike="noStrike">
                <a:latin typeface="Arial"/>
                <a:ea typeface="Droid Sans Fallback"/>
              </a:rPr>
              <a:t>Implicitly</a:t>
            </a:r>
            <a:r>
              <a:rPr b="0" lang="en-US" sz="2100" spc="-1" strike="noStrike">
                <a:latin typeface="Arial"/>
                <a:ea typeface="Droid Sans Fallback"/>
              </a:rPr>
              <a:t> apply a (</a:t>
            </a:r>
            <a:r>
              <a:rPr b="0" lang="en-US" sz="2100" spc="-1" strike="noStrike">
                <a:latin typeface="Arial"/>
              </a:rPr>
              <a:t>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Focus on small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Focus on high pT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May also → survivor bias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subtraction should be part of definition of algorithm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collisions: How to compare to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TextShape 1"/>
          <p:cNvSpPr txBox="1"/>
          <p:nvPr/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Analysis steps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578" name="Group 2"/>
          <p:cNvGrpSpPr/>
          <p:nvPr/>
        </p:nvGrpSpPr>
        <p:grpSpPr>
          <a:xfrm>
            <a:off x="195120" y="710280"/>
            <a:ext cx="1007280" cy="390240"/>
            <a:chOff x="195120" y="710280"/>
            <a:chExt cx="1007280" cy="390240"/>
          </a:xfrm>
        </p:grpSpPr>
        <p:sp>
          <p:nvSpPr>
            <p:cNvPr id="1579" name="CustomShape 3"/>
            <p:cNvSpPr/>
            <p:nvPr/>
          </p:nvSpPr>
          <p:spPr>
            <a:xfrm>
              <a:off x="195120" y="768600"/>
              <a:ext cx="1007280" cy="331920"/>
            </a:xfrm>
            <a:custGeom>
              <a:avLst/>
              <a:gdLst/>
              <a:ahLst/>
              <a:rect l="0" t="0" r="r" b="b"/>
              <a:pathLst>
                <a:path w="2800" h="924">
                  <a:moveTo>
                    <a:pt x="153" y="0"/>
                  </a:moveTo>
                  <a:lnTo>
                    <a:pt x="154" y="0"/>
                  </a:lnTo>
                  <a:cubicBezTo>
                    <a:pt x="127" y="0"/>
                    <a:pt x="100" y="7"/>
                    <a:pt x="77" y="21"/>
                  </a:cubicBezTo>
                  <a:cubicBezTo>
                    <a:pt x="54" y="34"/>
                    <a:pt x="34" y="54"/>
                    <a:pt x="21" y="77"/>
                  </a:cubicBezTo>
                  <a:cubicBezTo>
                    <a:pt x="7" y="100"/>
                    <a:pt x="0" y="127"/>
                    <a:pt x="0" y="154"/>
                  </a:cubicBezTo>
                  <a:lnTo>
                    <a:pt x="0" y="769"/>
                  </a:lnTo>
                  <a:lnTo>
                    <a:pt x="0" y="769"/>
                  </a:lnTo>
                  <a:cubicBezTo>
                    <a:pt x="0" y="796"/>
                    <a:pt x="7" y="823"/>
                    <a:pt x="21" y="846"/>
                  </a:cubicBezTo>
                  <a:cubicBezTo>
                    <a:pt x="34" y="869"/>
                    <a:pt x="54" y="889"/>
                    <a:pt x="77" y="902"/>
                  </a:cubicBezTo>
                  <a:cubicBezTo>
                    <a:pt x="100" y="916"/>
                    <a:pt x="127" y="923"/>
                    <a:pt x="154" y="923"/>
                  </a:cubicBezTo>
                  <a:lnTo>
                    <a:pt x="2645" y="923"/>
                  </a:lnTo>
                  <a:lnTo>
                    <a:pt x="2645" y="923"/>
                  </a:lnTo>
                  <a:cubicBezTo>
                    <a:pt x="2672" y="923"/>
                    <a:pt x="2699" y="916"/>
                    <a:pt x="2722" y="902"/>
                  </a:cubicBezTo>
                  <a:cubicBezTo>
                    <a:pt x="2745" y="889"/>
                    <a:pt x="2765" y="869"/>
                    <a:pt x="2778" y="846"/>
                  </a:cubicBezTo>
                  <a:cubicBezTo>
                    <a:pt x="2792" y="823"/>
                    <a:pt x="2799" y="796"/>
                    <a:pt x="2799" y="769"/>
                  </a:cubicBezTo>
                  <a:lnTo>
                    <a:pt x="2799" y="153"/>
                  </a:lnTo>
                  <a:lnTo>
                    <a:pt x="2799" y="154"/>
                  </a:lnTo>
                  <a:lnTo>
                    <a:pt x="2799" y="154"/>
                  </a:lnTo>
                  <a:cubicBezTo>
                    <a:pt x="2799" y="127"/>
                    <a:pt x="2792" y="100"/>
                    <a:pt x="2778" y="77"/>
                  </a:cubicBezTo>
                  <a:cubicBezTo>
                    <a:pt x="2765" y="54"/>
                    <a:pt x="2745" y="34"/>
                    <a:pt x="2722" y="21"/>
                  </a:cubicBezTo>
                  <a:cubicBezTo>
                    <a:pt x="2699" y="7"/>
                    <a:pt x="2672" y="0"/>
                    <a:pt x="2645" y="0"/>
                  </a:cubicBezTo>
                  <a:lnTo>
                    <a:pt x="153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0" name="TextShape 4"/>
            <p:cNvSpPr txBox="1"/>
            <p:nvPr/>
          </p:nvSpPr>
          <p:spPr>
            <a:xfrm>
              <a:off x="214560" y="710280"/>
              <a:ext cx="96660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000" spc="-1" strike="noStrike">
                  <a:latin typeface="Arial"/>
                </a:rPr>
                <a:t>Tracks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581" name="Group 5"/>
          <p:cNvGrpSpPr/>
          <p:nvPr/>
        </p:nvGrpSpPr>
        <p:grpSpPr>
          <a:xfrm>
            <a:off x="79560" y="1194480"/>
            <a:ext cx="1216080" cy="390960"/>
            <a:chOff x="79560" y="1194480"/>
            <a:chExt cx="1216080" cy="390960"/>
          </a:xfrm>
        </p:grpSpPr>
        <p:sp>
          <p:nvSpPr>
            <p:cNvPr id="1582" name="CustomShape 6"/>
            <p:cNvSpPr/>
            <p:nvPr/>
          </p:nvSpPr>
          <p:spPr>
            <a:xfrm>
              <a:off x="132840" y="1194480"/>
              <a:ext cx="1130040" cy="390960"/>
            </a:xfrm>
            <a:custGeom>
              <a:avLst/>
              <a:gdLst/>
              <a:ahLst/>
              <a:rect l="0" t="0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3" name="TextShape 7"/>
            <p:cNvSpPr txBox="1"/>
            <p:nvPr/>
          </p:nvSpPr>
          <p:spPr>
            <a:xfrm>
              <a:off x="79560" y="1197000"/>
              <a:ext cx="1216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Clusters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584" name="Group 8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585" name="CustomShape 9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0" t="0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6" name="TextShape 10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587" name="Group 11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588" name="CustomShape 12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0" t="0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9" name="TextShape 13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590" name="Line 14"/>
          <p:cNvCxnSpPr>
            <a:stCxn id="1581" idx="3"/>
            <a:endCxn id="1584" idx="1"/>
          </p:cNvCxnSpPr>
          <p:nvPr/>
        </p:nvCxnSpPr>
        <p:spPr>
          <a:xfrm flipV="1">
            <a:off x="1295640" y="1194120"/>
            <a:ext cx="1765080" cy="19620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591" name="Line 15"/>
          <p:cNvCxnSpPr>
            <a:stCxn id="1578" idx="3"/>
            <a:endCxn id="1584" idx="1"/>
          </p:cNvCxnSpPr>
          <p:nvPr/>
        </p:nvCxnSpPr>
        <p:spPr>
          <a:xfrm>
            <a:off x="1202400" y="905400"/>
            <a:ext cx="1858320" cy="289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592" name="Line 16"/>
          <p:cNvCxnSpPr>
            <a:endCxn id="1587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93" name="Group 17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594" name="CustomShape 18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0" t="0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5" name="TextShape 19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596" name="Line 20"/>
          <p:cNvCxnSpPr>
            <a:stCxn id="1587" idx="3"/>
            <a:endCxn id="1593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97" name="Group 21"/>
          <p:cNvGrpSpPr/>
          <p:nvPr/>
        </p:nvGrpSpPr>
        <p:grpSpPr>
          <a:xfrm>
            <a:off x="100800" y="2220840"/>
            <a:ext cx="2342880" cy="3189600"/>
            <a:chOff x="100800" y="2220840"/>
            <a:chExt cx="2342880" cy="3189600"/>
          </a:xfrm>
        </p:grpSpPr>
        <p:sp>
          <p:nvSpPr>
            <p:cNvPr id="1598" name="CustomShape 22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0" t="0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599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291040"/>
              <a:ext cx="1883520" cy="2158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00" name="TextShape 23"/>
            <p:cNvSpPr txBox="1"/>
            <p:nvPr/>
          </p:nvSpPr>
          <p:spPr>
            <a:xfrm>
              <a:off x="117000" y="4473360"/>
              <a:ext cx="2326680" cy="937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resolution, background fluctuations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601" name="Line 24"/>
          <p:cNvCxnSpPr>
            <a:stCxn id="1593" idx="2"/>
            <a:endCxn id="1597" idx="0"/>
          </p:cNvCxnSpPr>
          <p:nvPr/>
        </p:nvCxnSpPr>
        <p:spPr>
          <a:xfrm flipH="1">
            <a:off x="1272240" y="1545840"/>
            <a:ext cx="70812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602" name="Group 25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603" name="CustomShape 26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0" t="0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04" name="Group 27"/>
            <p:cNvGrpSpPr/>
            <p:nvPr/>
          </p:nvGrpSpPr>
          <p:grpSpPr>
            <a:xfrm>
              <a:off x="3083040" y="2084400"/>
              <a:ext cx="2701440" cy="2412000"/>
              <a:chOff x="3083040" y="2084400"/>
              <a:chExt cx="2701440" cy="2412000"/>
            </a:xfrm>
          </p:grpSpPr>
          <p:sp>
            <p:nvSpPr>
              <p:cNvPr id="1605" name="CustomShape 28"/>
              <p:cNvSpPr/>
              <p:nvPr/>
            </p:nvSpPr>
            <p:spPr>
              <a:xfrm>
                <a:off x="3142440" y="2125800"/>
                <a:ext cx="2642040" cy="23144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606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83040" y="2084400"/>
                <a:ext cx="2688480" cy="2412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607" name="TextShape 29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corrects for single track reco </a:t>
              </a:r>
              <a:r>
                <a:rPr b="0" lang="en-US" sz="1800" spc="-1" strike="noStrike">
                  <a:latin typeface="Arial"/>
                  <a:ea typeface="Arial"/>
                </a:rPr>
                <a:t>ε</a:t>
              </a:r>
              <a:r>
                <a:rPr b="0" lang="en-US" sz="1800" spc="-1" strike="noStrike">
                  <a:latin typeface="Arial"/>
                  <a:ea typeface="Arial"/>
                </a:rPr>
                <a:t>, E resolution, background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1608" name="Line 30"/>
          <p:cNvCxnSpPr>
            <a:stCxn id="1597" idx="3"/>
            <a:endCxn id="1602" idx="1"/>
          </p:cNvCxnSpPr>
          <p:nvPr/>
        </p:nvCxnSpPr>
        <p:spPr>
          <a:xfrm flipV="1">
            <a:off x="2443680" y="3610080"/>
            <a:ext cx="254160" cy="2059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609" name="Line 31"/>
          <p:cNvCxnSpPr>
            <a:stCxn id="1602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610" name="Group 32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611" name="CustomShape 33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0" t="0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12" name="" descr=""/>
            <p:cNvPicPr/>
            <p:nvPr/>
          </p:nvPicPr>
          <p:blipFill>
            <a:blip r:embed="rId3"/>
            <a:stretch/>
          </p:blipFill>
          <p:spPr>
            <a:xfrm>
              <a:off x="7095960" y="2199600"/>
              <a:ext cx="2644920" cy="2449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13" name="TextShape 34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615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16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17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18" name="Picture 9_1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619" name="Picture 10_1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620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621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622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3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24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626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27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28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29" name="Picture 9_2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630" name="Picture 10_2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631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632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633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4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35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36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7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1" lang="en-US" sz="1800" spc="-1" strike="noStrike">
              <a:solidFill>
                <a:srgbClr val="c9211e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639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40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41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42" name="Picture 9_3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643" name="Picture 10_3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644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645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646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7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48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49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0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1" lang="en-US" sz="1800" spc="-1" strike="noStrike">
              <a:solidFill>
                <a:srgbClr val="c9211e"/>
              </a:solidFill>
              <a:latin typeface="Arial"/>
            </a:endParaRPr>
          </a:p>
        </p:txBody>
      </p:sp>
      <p:sp>
        <p:nvSpPr>
          <p:cNvPr id="1651" name="CustomShape 10"/>
          <p:cNvSpPr/>
          <p:nvPr/>
        </p:nvSpPr>
        <p:spPr>
          <a:xfrm>
            <a:off x="3640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2" name="TextShape 11"/>
          <p:cNvSpPr txBox="1"/>
          <p:nvPr/>
        </p:nvSpPr>
        <p:spPr>
          <a:xfrm>
            <a:off x="3920760" y="1029240"/>
            <a:ext cx="20361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TextShape 1"/>
          <p:cNvSpPr txBox="1"/>
          <p:nvPr/>
        </p:nvSpPr>
        <p:spPr>
          <a:xfrm>
            <a:off x="504000" y="1509120"/>
            <a:ext cx="9071640" cy="1872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Snowmass Accord:</a:t>
            </a:r>
            <a:r>
              <a:rPr b="0" lang="en-US" sz="3300" spc="-1" strike="noStrike">
                <a:latin typeface="Arial"/>
              </a:rPr>
              <a:t>  Forget the idea of a parton.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TextShape 1"/>
          <p:cNvSpPr txBox="1"/>
          <p:nvPr/>
        </p:nvSpPr>
        <p:spPr>
          <a:xfrm>
            <a:off x="504000" y="1743120"/>
            <a:ext cx="9071640" cy="140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Rivet: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" descr=""/>
          <p:cNvPicPr/>
          <p:nvPr/>
        </p:nvPicPr>
        <p:blipFill>
          <a:blip r:embed="rId1"/>
          <a:stretch/>
        </p:blipFill>
        <p:spPr>
          <a:xfrm>
            <a:off x="6257520" y="2295360"/>
            <a:ext cx="3706560" cy="2985840"/>
          </a:xfrm>
          <a:prstGeom prst="rect">
            <a:avLst/>
          </a:prstGeom>
          <a:ln>
            <a:noFill/>
          </a:ln>
        </p:spPr>
      </p:pic>
      <p:sp>
        <p:nvSpPr>
          <p:cNvPr id="592" name="TextShape 1"/>
          <p:cNvSpPr txBox="1"/>
          <p:nvPr/>
        </p:nvSpPr>
        <p:spPr>
          <a:xfrm>
            <a:off x="180000" y="93600"/>
            <a:ext cx="665856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93" name="Group 2"/>
          <p:cNvGrpSpPr/>
          <p:nvPr/>
        </p:nvGrpSpPr>
        <p:grpSpPr>
          <a:xfrm>
            <a:off x="18000" y="969480"/>
            <a:ext cx="4735080" cy="3807360"/>
            <a:chOff x="18000" y="969480"/>
            <a:chExt cx="4735080" cy="3807360"/>
          </a:xfrm>
        </p:grpSpPr>
        <p:pic>
          <p:nvPicPr>
            <p:cNvPr id="594" name="" descr=""/>
            <p:cNvPicPr/>
            <p:nvPr/>
          </p:nvPicPr>
          <p:blipFill>
            <a:blip r:embed="rId2"/>
            <a:stretch/>
          </p:blipFill>
          <p:spPr>
            <a:xfrm>
              <a:off x="2015640" y="254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95" name="Group 3"/>
            <p:cNvGrpSpPr/>
            <p:nvPr/>
          </p:nvGrpSpPr>
          <p:grpSpPr>
            <a:xfrm>
              <a:off x="18000" y="969480"/>
              <a:ext cx="4735080" cy="3807360"/>
              <a:chOff x="18000" y="969480"/>
              <a:chExt cx="4735080" cy="3807360"/>
            </a:xfrm>
          </p:grpSpPr>
          <p:grpSp>
            <p:nvGrpSpPr>
              <p:cNvPr id="596" name="Group 4"/>
              <p:cNvGrpSpPr/>
              <p:nvPr/>
            </p:nvGrpSpPr>
            <p:grpSpPr>
              <a:xfrm>
                <a:off x="18000" y="969480"/>
                <a:ext cx="4735080" cy="3807360"/>
                <a:chOff x="18000" y="969480"/>
                <a:chExt cx="4735080" cy="3807360"/>
              </a:xfrm>
            </p:grpSpPr>
            <p:grpSp>
              <p:nvGrpSpPr>
                <p:cNvPr id="597" name="Group 5"/>
                <p:cNvGrpSpPr/>
                <p:nvPr/>
              </p:nvGrpSpPr>
              <p:grpSpPr>
                <a:xfrm>
                  <a:off x="975600" y="2341080"/>
                  <a:ext cx="640080" cy="1645560"/>
                  <a:chOff x="975600" y="2341080"/>
                  <a:chExt cx="640080" cy="1645560"/>
                </a:xfrm>
              </p:grpSpPr>
              <p:pic>
                <p:nvPicPr>
                  <p:cNvPr id="598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975600" y="234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99" name="CustomShape 6"/>
                  <p:cNvSpPr/>
                  <p:nvPr/>
                </p:nvSpPr>
                <p:spPr>
                  <a:xfrm>
                    <a:off x="1330200" y="268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00" name="Group 7"/>
                <p:cNvGrpSpPr/>
                <p:nvPr/>
              </p:nvGrpSpPr>
              <p:grpSpPr>
                <a:xfrm>
                  <a:off x="3280320" y="2629080"/>
                  <a:ext cx="640080" cy="1645200"/>
                  <a:chOff x="3280320" y="2629080"/>
                  <a:chExt cx="640080" cy="1645200"/>
                </a:xfrm>
              </p:grpSpPr>
              <p:pic>
                <p:nvPicPr>
                  <p:cNvPr id="601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3280320" y="262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02" name="CustomShape 8"/>
                  <p:cNvSpPr/>
                  <p:nvPr/>
                </p:nvSpPr>
                <p:spPr>
                  <a:xfrm>
                    <a:off x="3538800" y="284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03" name="CustomShape 9"/>
                <p:cNvSpPr/>
                <p:nvPr/>
              </p:nvSpPr>
              <p:spPr>
                <a:xfrm>
                  <a:off x="18000" y="294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4" name="CustomShape 10"/>
                <p:cNvSpPr/>
                <p:nvPr/>
              </p:nvSpPr>
              <p:spPr>
                <a:xfrm>
                  <a:off x="3914280" y="326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5" name="CustomShape 11"/>
                <p:cNvSpPr/>
                <p:nvPr/>
              </p:nvSpPr>
              <p:spPr>
                <a:xfrm>
                  <a:off x="3166560" y="96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6" name="CustomShape 12"/>
                <p:cNvSpPr/>
                <p:nvPr/>
              </p:nvSpPr>
              <p:spPr>
                <a:xfrm>
                  <a:off x="1750320" y="456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7" name="CustomShape 13"/>
                <p:cNvSpPr/>
                <p:nvPr/>
              </p:nvSpPr>
              <p:spPr>
                <a:xfrm>
                  <a:off x="813240" y="205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08" name="CustomShape 14"/>
                <p:cNvSpPr/>
                <p:nvPr/>
              </p:nvSpPr>
              <p:spPr>
                <a:xfrm>
                  <a:off x="3081960" y="417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609" name="Group 15"/>
              <p:cNvGrpSpPr/>
              <p:nvPr/>
            </p:nvGrpSpPr>
            <p:grpSpPr>
              <a:xfrm>
                <a:off x="1487160" y="1244520"/>
                <a:ext cx="2008800" cy="3352320"/>
                <a:chOff x="1487160" y="1244520"/>
                <a:chExt cx="2008800" cy="3352320"/>
              </a:xfrm>
            </p:grpSpPr>
            <p:sp>
              <p:nvSpPr>
                <p:cNvPr id="610" name="Line 16"/>
                <p:cNvSpPr/>
                <p:nvPr/>
              </p:nvSpPr>
              <p:spPr>
                <a:xfrm>
                  <a:off x="1487160" y="284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1" name="Line 17"/>
                <p:cNvSpPr/>
                <p:nvPr/>
              </p:nvSpPr>
              <p:spPr>
                <a:xfrm flipV="1">
                  <a:off x="2444400" y="124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12" name="Group 18"/>
                <p:cNvGrpSpPr/>
                <p:nvPr/>
              </p:nvGrpSpPr>
              <p:grpSpPr>
                <a:xfrm>
                  <a:off x="1910520" y="2996640"/>
                  <a:ext cx="1585440" cy="1600200"/>
                  <a:chOff x="1910520" y="2996640"/>
                  <a:chExt cx="1585440" cy="1600200"/>
                </a:xfrm>
              </p:grpSpPr>
              <p:sp>
                <p:nvSpPr>
                  <p:cNvPr id="613" name="Line 19"/>
                  <p:cNvSpPr/>
                  <p:nvPr/>
                </p:nvSpPr>
                <p:spPr>
                  <a:xfrm flipH="1">
                    <a:off x="2672640" y="299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14" name="Line 20"/>
                  <p:cNvSpPr/>
                  <p:nvPr/>
                </p:nvSpPr>
                <p:spPr>
                  <a:xfrm flipH="1">
                    <a:off x="1910520" y="299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15" name="CustomShape 21"/>
                <p:cNvSpPr/>
                <p:nvPr/>
              </p:nvSpPr>
              <p:spPr>
                <a:xfrm>
                  <a:off x="2215800" y="261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grpSp>
        <p:nvGrpSpPr>
          <p:cNvPr id="616" name="Group 22"/>
          <p:cNvGrpSpPr/>
          <p:nvPr/>
        </p:nvGrpSpPr>
        <p:grpSpPr>
          <a:xfrm>
            <a:off x="6945840" y="110160"/>
            <a:ext cx="3200400" cy="2526480"/>
            <a:chOff x="6945840" y="110160"/>
            <a:chExt cx="3200400" cy="2526480"/>
          </a:xfrm>
        </p:grpSpPr>
        <p:pic>
          <p:nvPicPr>
            <p:cNvPr id="617" name="" descr=""/>
            <p:cNvPicPr/>
            <p:nvPr/>
          </p:nvPicPr>
          <p:blipFill>
            <a:blip r:embed="rId5"/>
            <a:stretch/>
          </p:blipFill>
          <p:spPr>
            <a:xfrm>
              <a:off x="6945840" y="2318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18" name="TextShape 23"/>
            <p:cNvSpPr txBox="1"/>
            <p:nvPr/>
          </p:nvSpPr>
          <p:spPr>
            <a:xfrm>
              <a:off x="7383240" y="1101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19" name="Freeform 24"/>
            <p:cNvSpPr/>
            <p:nvPr/>
          </p:nvSpPr>
          <p:spPr>
            <a:xfrm>
              <a:off x="7775640" y="8805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20" name="Line 25"/>
            <p:cNvSpPr/>
            <p:nvPr/>
          </p:nvSpPr>
          <p:spPr>
            <a:xfrm flipV="1">
              <a:off x="8258760" y="18230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1" name="TextShape 26"/>
          <p:cNvSpPr txBox="1"/>
          <p:nvPr/>
        </p:nvSpPr>
        <p:spPr>
          <a:xfrm>
            <a:off x="7751520" y="2359800"/>
            <a:ext cx="23065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CustomShape 1"/>
          <p:cNvSpPr/>
          <p:nvPr/>
        </p:nvSpPr>
        <p:spPr>
          <a:xfrm>
            <a:off x="504000" y="166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What is Rivet?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74;p16" descr=""/>
          <p:cNvPicPr/>
          <p:nvPr/>
        </p:nvPicPr>
        <p:blipFill>
          <a:blip r:embed="rId1"/>
          <a:stretch/>
        </p:blipFill>
        <p:spPr>
          <a:xfrm>
            <a:off x="2478960" y="19440"/>
            <a:ext cx="5137200" cy="511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Why use Rivet?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58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28400" indent="-320040">
              <a:lnSpc>
                <a:spcPct val="100000"/>
              </a:lnSpc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Facilitates comparisons between Monte Carlos and data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It’s not that hard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 preserves analysis details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pic>
        <p:nvPicPr>
          <p:cNvPr id="1660" name="" descr=""/>
          <p:cNvPicPr/>
          <p:nvPr/>
        </p:nvPicPr>
        <p:blipFill>
          <a:blip r:embed="rId1"/>
          <a:srcRect l="0" t="0" r="0" b="17275"/>
          <a:stretch/>
        </p:blipFill>
        <p:spPr>
          <a:xfrm>
            <a:off x="-101520" y="-21240"/>
            <a:ext cx="10218240" cy="490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662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63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64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65" name="Picture 9_4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666" name="Picture 10_4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667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668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669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0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71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72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3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1" lang="en-US" sz="1800" spc="-1" strike="noStrike">
              <a:solidFill>
                <a:srgbClr val="c9211e"/>
              </a:solidFill>
              <a:latin typeface="Arial"/>
            </a:endParaRPr>
          </a:p>
        </p:txBody>
      </p:sp>
      <p:sp>
        <p:nvSpPr>
          <p:cNvPr id="1674" name="CustomShape 10"/>
          <p:cNvSpPr/>
          <p:nvPr/>
        </p:nvSpPr>
        <p:spPr>
          <a:xfrm>
            <a:off x="3640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5" name="TextShape 11"/>
          <p:cNvSpPr txBox="1"/>
          <p:nvPr/>
        </p:nvSpPr>
        <p:spPr>
          <a:xfrm>
            <a:off x="3920760" y="1029240"/>
            <a:ext cx="20361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TextShape 1"/>
          <p:cNvSpPr txBox="1"/>
          <p:nvPr/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Analysis steps: Full Monte Carlo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677" name="Group 2"/>
          <p:cNvGrpSpPr/>
          <p:nvPr/>
        </p:nvGrpSpPr>
        <p:grpSpPr>
          <a:xfrm>
            <a:off x="79560" y="993240"/>
            <a:ext cx="1216080" cy="390960"/>
            <a:chOff x="79560" y="993240"/>
            <a:chExt cx="1216080" cy="390960"/>
          </a:xfrm>
        </p:grpSpPr>
        <p:sp>
          <p:nvSpPr>
            <p:cNvPr id="1678" name="CustomShape 3"/>
            <p:cNvSpPr/>
            <p:nvPr/>
          </p:nvSpPr>
          <p:spPr>
            <a:xfrm>
              <a:off x="132840" y="993240"/>
              <a:ext cx="1130040" cy="390960"/>
            </a:xfrm>
            <a:custGeom>
              <a:avLst/>
              <a:gdLst/>
              <a:ahLst/>
              <a:rect l="0" t="0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9" name="TextShape 4"/>
            <p:cNvSpPr txBox="1"/>
            <p:nvPr/>
          </p:nvSpPr>
          <p:spPr>
            <a:xfrm>
              <a:off x="79560" y="995760"/>
              <a:ext cx="1216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Particles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680" name="Group 5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681" name="CustomShape 6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0" t="0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2" name="TextShape 7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683" name="Group 8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684" name="CustomShape 9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0" t="0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5" name="TextShape 10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686" name="Line 11"/>
          <p:cNvCxnSpPr>
            <a:stCxn id="1677" idx="3"/>
            <a:endCxn id="1680" idx="1"/>
          </p:cNvCxnSpPr>
          <p:nvPr/>
        </p:nvCxnSpPr>
        <p:spPr>
          <a:xfrm>
            <a:off x="1295640" y="1188720"/>
            <a:ext cx="1765080" cy="57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687" name="Line 12"/>
          <p:cNvCxnSpPr>
            <a:endCxn id="1683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688" name="Group 13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689" name="CustomShape 14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0" t="0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0" name="TextShape 15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691" name="Line 16"/>
          <p:cNvCxnSpPr>
            <a:stCxn id="1683" idx="3"/>
            <a:endCxn id="1688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692" name="Group 17"/>
          <p:cNvGrpSpPr/>
          <p:nvPr/>
        </p:nvGrpSpPr>
        <p:grpSpPr>
          <a:xfrm>
            <a:off x="100800" y="2220840"/>
            <a:ext cx="2249640" cy="3049920"/>
            <a:chOff x="100800" y="2220840"/>
            <a:chExt cx="2249640" cy="3049920"/>
          </a:xfrm>
        </p:grpSpPr>
        <p:sp>
          <p:nvSpPr>
            <p:cNvPr id="1693" name="CustomShape 18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0" t="0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94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471040"/>
              <a:ext cx="1883520" cy="2158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95" name="TextShape 19"/>
            <p:cNvSpPr txBox="1"/>
            <p:nvPr/>
          </p:nvSpPr>
          <p:spPr>
            <a:xfrm>
              <a:off x="186120" y="4617360"/>
              <a:ext cx="2090520" cy="515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696" name="Line 20"/>
          <p:cNvCxnSpPr>
            <a:stCxn id="1688" idx="2"/>
            <a:endCxn id="1692" idx="0"/>
          </p:cNvCxnSpPr>
          <p:nvPr/>
        </p:nvCxnSpPr>
        <p:spPr>
          <a:xfrm flipH="1">
            <a:off x="1225440" y="1545840"/>
            <a:ext cx="71280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697" name="Group 21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698" name="CustomShape 22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0" t="0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9" name="TextShape 23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</a:t>
              </a:r>
              <a:r>
                <a:rPr b="1" i="1" lang="en-US" sz="1800" spc="-1" strike="noStrike">
                  <a:latin typeface="Arial"/>
                </a:rPr>
                <a:t>corrects for </a:t>
              </a:r>
              <a:r>
                <a:rPr b="1" i="1" lang="en-US" sz="1800" spc="-1" strike="noStrike">
                  <a:latin typeface="Arial"/>
                  <a:ea typeface="Arial"/>
                </a:rPr>
                <a:t> background fluctuations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700" name="" descr=""/>
            <p:cNvPicPr/>
            <p:nvPr/>
          </p:nvPicPr>
          <p:blipFill>
            <a:blip r:embed="rId2"/>
            <a:stretch/>
          </p:blipFill>
          <p:spPr>
            <a:xfrm>
              <a:off x="3169800" y="2084040"/>
              <a:ext cx="2700720" cy="23738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701" name="Line 24"/>
          <p:cNvCxnSpPr>
            <a:stCxn id="1692" idx="3"/>
            <a:endCxn id="1697" idx="1"/>
          </p:cNvCxnSpPr>
          <p:nvPr/>
        </p:nvCxnSpPr>
        <p:spPr>
          <a:xfrm flipV="1">
            <a:off x="2350440" y="3610080"/>
            <a:ext cx="347400" cy="136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702" name="Line 25"/>
          <p:cNvCxnSpPr>
            <a:stCxn id="1697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703" name="Group 26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704" name="CustomShape 27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0" t="0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5" name="TextShape 28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706" name="" descr=""/>
            <p:cNvPicPr/>
            <p:nvPr/>
          </p:nvPicPr>
          <p:blipFill>
            <a:blip r:embed="rId3"/>
            <a:stretch/>
          </p:blipFill>
          <p:spPr>
            <a:xfrm>
              <a:off x="7031520" y="2084760"/>
              <a:ext cx="2700000" cy="261576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7" name="Group 1"/>
          <p:cNvGrpSpPr/>
          <p:nvPr/>
        </p:nvGrpSpPr>
        <p:grpSpPr>
          <a:xfrm>
            <a:off x="20880" y="37440"/>
            <a:ext cx="2084760" cy="2286000"/>
            <a:chOff x="20880" y="37440"/>
            <a:chExt cx="2084760" cy="2286000"/>
          </a:xfrm>
        </p:grpSpPr>
        <p:grpSp>
          <p:nvGrpSpPr>
            <p:cNvPr id="1708" name="Group 2"/>
            <p:cNvGrpSpPr/>
            <p:nvPr/>
          </p:nvGrpSpPr>
          <p:grpSpPr>
            <a:xfrm>
              <a:off x="20880" y="37440"/>
              <a:ext cx="2084760" cy="2286000"/>
              <a:chOff x="20880" y="37440"/>
              <a:chExt cx="2084760" cy="2286000"/>
            </a:xfrm>
          </p:grpSpPr>
          <p:pic>
            <p:nvPicPr>
              <p:cNvPr id="1709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0880" y="37440"/>
                <a:ext cx="2084760" cy="22860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710" name="" descr=""/>
          <p:cNvPicPr/>
          <p:nvPr/>
        </p:nvPicPr>
        <p:blipFill>
          <a:blip r:embed="rId2"/>
          <a:stretch/>
        </p:blipFill>
        <p:spPr>
          <a:xfrm>
            <a:off x="-24840" y="2563560"/>
            <a:ext cx="1792080" cy="2286000"/>
          </a:xfrm>
          <a:prstGeom prst="rect">
            <a:avLst/>
          </a:prstGeom>
          <a:ln>
            <a:noFill/>
          </a:ln>
        </p:spPr>
      </p:pic>
      <p:grpSp>
        <p:nvGrpSpPr>
          <p:cNvPr id="1711" name="Group 3"/>
          <p:cNvGrpSpPr/>
          <p:nvPr/>
        </p:nvGrpSpPr>
        <p:grpSpPr>
          <a:xfrm>
            <a:off x="946800" y="387720"/>
            <a:ext cx="6126840" cy="8598960"/>
            <a:chOff x="946800" y="387720"/>
            <a:chExt cx="6126840" cy="8598960"/>
          </a:xfrm>
        </p:grpSpPr>
        <p:sp>
          <p:nvSpPr>
            <p:cNvPr id="1712" name="CustomShape 4"/>
            <p:cNvSpPr/>
            <p:nvPr/>
          </p:nvSpPr>
          <p:spPr>
            <a:xfrm>
              <a:off x="946800" y="8432640"/>
              <a:ext cx="788040" cy="554040"/>
            </a:xfrm>
            <a:custGeom>
              <a:avLst/>
              <a:gdLst/>
              <a:ahLst/>
              <a:rect l="0" t="0" r="r" b="b"/>
              <a:pathLst>
                <a:path w="2191" h="1541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0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13" name="Group 5"/>
            <p:cNvGrpSpPr/>
            <p:nvPr/>
          </p:nvGrpSpPr>
          <p:grpSpPr>
            <a:xfrm>
              <a:off x="2296800" y="3402000"/>
              <a:ext cx="389160" cy="1089720"/>
              <a:chOff x="2296800" y="3402000"/>
              <a:chExt cx="389160" cy="1089720"/>
            </a:xfrm>
          </p:grpSpPr>
          <p:sp>
            <p:nvSpPr>
              <p:cNvPr id="1714" name="TextShape 6"/>
              <p:cNvSpPr txBox="1"/>
              <p:nvPr/>
            </p:nvSpPr>
            <p:spPr>
              <a:xfrm rot="16200000">
                <a:off x="1950840" y="374796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HepMC</a:t>
                </a:r>
                <a:endParaRPr b="1" lang="en-US" sz="2000" spc="-1" strike="noStrike">
                  <a:latin typeface="Arial"/>
                </a:endParaRPr>
              </a:p>
            </p:txBody>
          </p:sp>
          <p:sp>
            <p:nvSpPr>
              <p:cNvPr id="1715" name="CustomShape 7"/>
              <p:cNvSpPr/>
              <p:nvPr/>
            </p:nvSpPr>
            <p:spPr>
              <a:xfrm>
                <a:off x="2311920" y="342216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16" name="Group 8"/>
            <p:cNvGrpSpPr/>
            <p:nvPr/>
          </p:nvGrpSpPr>
          <p:grpSpPr>
            <a:xfrm>
              <a:off x="2304360" y="387720"/>
              <a:ext cx="389160" cy="1089720"/>
              <a:chOff x="2304360" y="387720"/>
              <a:chExt cx="389160" cy="1089720"/>
            </a:xfrm>
          </p:grpSpPr>
          <p:sp>
            <p:nvSpPr>
              <p:cNvPr id="1717" name="TextShape 9"/>
              <p:cNvSpPr txBox="1"/>
              <p:nvPr/>
            </p:nvSpPr>
            <p:spPr>
              <a:xfrm rot="16200000">
                <a:off x="1958400" y="73368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HepMC</a:t>
                </a:r>
                <a:endParaRPr b="1" lang="en-US" sz="2000" spc="-1" strike="noStrike">
                  <a:latin typeface="Arial"/>
                </a:endParaRPr>
              </a:p>
            </p:txBody>
          </p:sp>
          <p:sp>
            <p:nvSpPr>
              <p:cNvPr id="1718" name="CustomShape 10"/>
              <p:cNvSpPr/>
              <p:nvPr/>
            </p:nvSpPr>
            <p:spPr>
              <a:xfrm>
                <a:off x="2319480" y="407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719" name="CustomShape 11"/>
            <p:cNvSpPr/>
            <p:nvPr/>
          </p:nvSpPr>
          <p:spPr>
            <a:xfrm rot="16200000">
              <a:off x="1641600" y="3659040"/>
              <a:ext cx="788040" cy="554400"/>
            </a:xfrm>
            <a:custGeom>
              <a:avLst/>
              <a:gdLst/>
              <a:ahLst/>
              <a:rect l="0" t="0" r="r" b="b"/>
              <a:pathLst>
                <a:path w="2191" h="1542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1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0" name="CustomShape 12"/>
            <p:cNvSpPr/>
            <p:nvPr/>
          </p:nvSpPr>
          <p:spPr>
            <a:xfrm rot="16200000">
              <a:off x="1806840" y="830160"/>
              <a:ext cx="788040" cy="236160"/>
            </a:xfrm>
            <a:custGeom>
              <a:avLst/>
              <a:gdLst/>
              <a:ahLst/>
              <a:rect l="0" t="0" r="r" b="b"/>
              <a:pathLst>
                <a:path w="2191" h="658">
                  <a:moveTo>
                    <a:pt x="547" y="0"/>
                  </a:moveTo>
                  <a:lnTo>
                    <a:pt x="547" y="492"/>
                  </a:lnTo>
                  <a:lnTo>
                    <a:pt x="0" y="492"/>
                  </a:lnTo>
                  <a:lnTo>
                    <a:pt x="1095" y="657"/>
                  </a:lnTo>
                  <a:lnTo>
                    <a:pt x="2190" y="492"/>
                  </a:lnTo>
                  <a:lnTo>
                    <a:pt x="1642" y="492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21" name="Group 13"/>
            <p:cNvGrpSpPr/>
            <p:nvPr/>
          </p:nvGrpSpPr>
          <p:grpSpPr>
            <a:xfrm>
              <a:off x="3096360" y="3411720"/>
              <a:ext cx="389160" cy="1089720"/>
              <a:chOff x="3096360" y="3411720"/>
              <a:chExt cx="389160" cy="1089720"/>
            </a:xfrm>
          </p:grpSpPr>
          <p:sp>
            <p:nvSpPr>
              <p:cNvPr id="1722" name="TextShape 14"/>
              <p:cNvSpPr txBox="1"/>
              <p:nvPr/>
            </p:nvSpPr>
            <p:spPr>
              <a:xfrm rot="16200000">
                <a:off x="2750400" y="375768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Rivet</a:t>
                </a:r>
                <a:endParaRPr b="1" lang="en-US" sz="2000" spc="-1" strike="noStrike">
                  <a:latin typeface="Arial"/>
                </a:endParaRPr>
              </a:p>
            </p:txBody>
          </p:sp>
          <p:sp>
            <p:nvSpPr>
              <p:cNvPr id="1723" name="CustomShape 15"/>
              <p:cNvSpPr/>
              <p:nvPr/>
            </p:nvSpPr>
            <p:spPr>
              <a:xfrm>
                <a:off x="3111480" y="3431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724" name="CustomShape 16"/>
            <p:cNvSpPr/>
            <p:nvPr/>
          </p:nvSpPr>
          <p:spPr>
            <a:xfrm rot="16200000">
              <a:off x="2507040" y="3729960"/>
              <a:ext cx="788040" cy="412560"/>
            </a:xfrm>
            <a:custGeom>
              <a:avLst/>
              <a:gdLst/>
              <a:ahLst/>
              <a:rect l="0" t="0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25" name="Group 17"/>
            <p:cNvGrpSpPr/>
            <p:nvPr/>
          </p:nvGrpSpPr>
          <p:grpSpPr>
            <a:xfrm>
              <a:off x="3105720" y="433440"/>
              <a:ext cx="389160" cy="1089720"/>
              <a:chOff x="3105720" y="433440"/>
              <a:chExt cx="389160" cy="1089720"/>
            </a:xfrm>
          </p:grpSpPr>
          <p:sp>
            <p:nvSpPr>
              <p:cNvPr id="1726" name="TextShape 18"/>
              <p:cNvSpPr txBox="1"/>
              <p:nvPr/>
            </p:nvSpPr>
            <p:spPr>
              <a:xfrm rot="16200000">
                <a:off x="2759760" y="77940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Rivet</a:t>
                </a:r>
                <a:endParaRPr b="1" lang="en-US" sz="2000" spc="-1" strike="noStrike">
                  <a:latin typeface="Arial"/>
                </a:endParaRPr>
              </a:p>
            </p:txBody>
          </p:sp>
          <p:sp>
            <p:nvSpPr>
              <p:cNvPr id="1727" name="CustomShape 19"/>
              <p:cNvSpPr/>
              <p:nvPr/>
            </p:nvSpPr>
            <p:spPr>
              <a:xfrm>
                <a:off x="3120840" y="45360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728" name="CustomShape 20"/>
            <p:cNvSpPr/>
            <p:nvPr/>
          </p:nvSpPr>
          <p:spPr>
            <a:xfrm rot="16200000">
              <a:off x="2516400" y="751680"/>
              <a:ext cx="788040" cy="412560"/>
            </a:xfrm>
            <a:custGeom>
              <a:avLst/>
              <a:gdLst/>
              <a:ahLst/>
              <a:rect l="0" t="0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29" name="Group 21"/>
            <p:cNvGrpSpPr/>
            <p:nvPr/>
          </p:nvGrpSpPr>
          <p:grpSpPr>
            <a:xfrm>
              <a:off x="3132360" y="1778760"/>
              <a:ext cx="389160" cy="1344240"/>
              <a:chOff x="3132360" y="1778760"/>
              <a:chExt cx="389160" cy="1344240"/>
            </a:xfrm>
          </p:grpSpPr>
          <p:sp>
            <p:nvSpPr>
              <p:cNvPr id="1730" name="TextShape 22"/>
              <p:cNvSpPr txBox="1"/>
              <p:nvPr/>
            </p:nvSpPr>
            <p:spPr>
              <a:xfrm rot="16200000">
                <a:off x="2679480" y="2231640"/>
                <a:ext cx="1294560" cy="38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HEPData</a:t>
                </a:r>
                <a:endParaRPr b="1" lang="en-US" sz="2000" spc="-1" strike="noStrike">
                  <a:latin typeface="Arial"/>
                </a:endParaRPr>
              </a:p>
            </p:txBody>
          </p:sp>
          <p:sp>
            <p:nvSpPr>
              <p:cNvPr id="1731" name="CustomShape 23"/>
              <p:cNvSpPr/>
              <p:nvPr/>
            </p:nvSpPr>
            <p:spPr>
              <a:xfrm>
                <a:off x="3147480" y="1795680"/>
                <a:ext cx="374040" cy="132732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732" name="CustomShape 24"/>
            <p:cNvSpPr/>
            <p:nvPr/>
          </p:nvSpPr>
          <p:spPr>
            <a:xfrm>
              <a:off x="3147480" y="3123000"/>
              <a:ext cx="387360" cy="314280"/>
            </a:xfrm>
            <a:custGeom>
              <a:avLst/>
              <a:gdLst/>
              <a:ahLst/>
              <a:rect l="0" t="0" r="r" b="b"/>
              <a:pathLst>
                <a:path w="1078" h="875">
                  <a:moveTo>
                    <a:pt x="269" y="0"/>
                  </a:moveTo>
                  <a:lnTo>
                    <a:pt x="269" y="655"/>
                  </a:lnTo>
                  <a:lnTo>
                    <a:pt x="0" y="655"/>
                  </a:lnTo>
                  <a:lnTo>
                    <a:pt x="538" y="874"/>
                  </a:lnTo>
                  <a:lnTo>
                    <a:pt x="1077" y="655"/>
                  </a:lnTo>
                  <a:lnTo>
                    <a:pt x="807" y="655"/>
                  </a:lnTo>
                  <a:lnTo>
                    <a:pt x="807" y="0"/>
                  </a:lnTo>
                  <a:lnTo>
                    <a:pt x="269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3" name="CustomShape 25"/>
            <p:cNvSpPr/>
            <p:nvPr/>
          </p:nvSpPr>
          <p:spPr>
            <a:xfrm>
              <a:off x="3147840" y="1523160"/>
              <a:ext cx="347040" cy="293760"/>
            </a:xfrm>
            <a:custGeom>
              <a:avLst/>
              <a:gdLst/>
              <a:ahLst/>
              <a:rect l="0" t="0" r="r" b="b"/>
              <a:pathLst>
                <a:path w="966" h="818">
                  <a:moveTo>
                    <a:pt x="241" y="817"/>
                  </a:moveTo>
                  <a:lnTo>
                    <a:pt x="241" y="205"/>
                  </a:lnTo>
                  <a:lnTo>
                    <a:pt x="0" y="205"/>
                  </a:lnTo>
                  <a:lnTo>
                    <a:pt x="482" y="0"/>
                  </a:lnTo>
                  <a:lnTo>
                    <a:pt x="965" y="205"/>
                  </a:lnTo>
                  <a:lnTo>
                    <a:pt x="723" y="205"/>
                  </a:lnTo>
                  <a:lnTo>
                    <a:pt x="723" y="817"/>
                  </a:lnTo>
                  <a:lnTo>
                    <a:pt x="241" y="817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4" name="CustomShape 26"/>
            <p:cNvSpPr/>
            <p:nvPr/>
          </p:nvSpPr>
          <p:spPr>
            <a:xfrm rot="16200000">
              <a:off x="3371760" y="669960"/>
              <a:ext cx="788040" cy="556920"/>
            </a:xfrm>
            <a:custGeom>
              <a:avLst/>
              <a:gdLst/>
              <a:ahLst/>
              <a:rect l="0" t="0" r="r" b="b"/>
              <a:pathLst>
                <a:path w="2191" h="1549">
                  <a:moveTo>
                    <a:pt x="547" y="0"/>
                  </a:moveTo>
                  <a:lnTo>
                    <a:pt x="547" y="1161"/>
                  </a:lnTo>
                  <a:lnTo>
                    <a:pt x="0" y="1161"/>
                  </a:lnTo>
                  <a:lnTo>
                    <a:pt x="1095" y="1548"/>
                  </a:lnTo>
                  <a:lnTo>
                    <a:pt x="2190" y="1161"/>
                  </a:lnTo>
                  <a:lnTo>
                    <a:pt x="1642" y="1161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5" name="CustomShape 27"/>
            <p:cNvSpPr/>
            <p:nvPr/>
          </p:nvSpPr>
          <p:spPr>
            <a:xfrm rot="16200000">
              <a:off x="6380280" y="649080"/>
              <a:ext cx="788040" cy="598320"/>
            </a:xfrm>
            <a:custGeom>
              <a:avLst/>
              <a:gdLst/>
              <a:ahLst/>
              <a:rect l="0" t="0" r="r" b="b"/>
              <a:pathLst>
                <a:path w="2191" h="1663">
                  <a:moveTo>
                    <a:pt x="547" y="0"/>
                  </a:moveTo>
                  <a:lnTo>
                    <a:pt x="547" y="1247"/>
                  </a:lnTo>
                  <a:lnTo>
                    <a:pt x="0" y="1247"/>
                  </a:lnTo>
                  <a:lnTo>
                    <a:pt x="1095" y="1662"/>
                  </a:lnTo>
                  <a:lnTo>
                    <a:pt x="2190" y="1247"/>
                  </a:lnTo>
                  <a:lnTo>
                    <a:pt x="1642" y="1247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736" name="Group 28"/>
          <p:cNvGrpSpPr/>
          <p:nvPr/>
        </p:nvGrpSpPr>
        <p:grpSpPr>
          <a:xfrm>
            <a:off x="0" y="8735400"/>
            <a:ext cx="8922240" cy="7038720"/>
            <a:chOff x="0" y="8735400"/>
            <a:chExt cx="8922240" cy="7038720"/>
          </a:xfrm>
        </p:grpSpPr>
        <p:grpSp>
          <p:nvGrpSpPr>
            <p:cNvPr id="1737" name="Group 29"/>
            <p:cNvGrpSpPr/>
            <p:nvPr/>
          </p:nvGrpSpPr>
          <p:grpSpPr>
            <a:xfrm>
              <a:off x="5950440" y="8928360"/>
              <a:ext cx="2971800" cy="3599640"/>
              <a:chOff x="5950440" y="8928360"/>
              <a:chExt cx="2971800" cy="3599640"/>
            </a:xfrm>
          </p:grpSpPr>
          <p:sp>
            <p:nvSpPr>
              <p:cNvPr id="1738" name="TextShape 30"/>
              <p:cNvSpPr txBox="1"/>
              <p:nvPr/>
            </p:nvSpPr>
            <p:spPr>
              <a:xfrm>
                <a:off x="5996160" y="894564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739" name="CustomShape 31"/>
              <p:cNvSpPr/>
              <p:nvPr/>
            </p:nvSpPr>
            <p:spPr>
              <a:xfrm>
                <a:off x="5950440" y="892836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740" name="Group 32"/>
              <p:cNvGrpSpPr/>
              <p:nvPr/>
            </p:nvGrpSpPr>
            <p:grpSpPr>
              <a:xfrm>
                <a:off x="6073560" y="9934200"/>
                <a:ext cx="2797200" cy="2549160"/>
                <a:chOff x="6073560" y="9934200"/>
                <a:chExt cx="2797200" cy="2549160"/>
              </a:xfrm>
            </p:grpSpPr>
            <p:pic>
              <p:nvPicPr>
                <p:cNvPr id="1741" name="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073560" y="9934200"/>
                  <a:ext cx="2797200" cy="254916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42" name="TextShape 33"/>
                <p:cNvSpPr txBox="1"/>
                <p:nvPr/>
              </p:nvSpPr>
              <p:spPr>
                <a:xfrm>
                  <a:off x="6492960" y="11242440"/>
                  <a:ext cx="2180880" cy="25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743" name="Group 34"/>
            <p:cNvGrpSpPr/>
            <p:nvPr/>
          </p:nvGrpSpPr>
          <p:grpSpPr>
            <a:xfrm>
              <a:off x="289080" y="8735400"/>
              <a:ext cx="3657600" cy="2721600"/>
              <a:chOff x="289080" y="8735400"/>
              <a:chExt cx="3657600" cy="2721600"/>
            </a:xfrm>
          </p:grpSpPr>
          <p:pic>
            <p:nvPicPr>
              <p:cNvPr id="1744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89080" y="9055440"/>
                <a:ext cx="3657600" cy="24015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45" name="TextShape 35"/>
              <p:cNvSpPr txBox="1"/>
              <p:nvPr/>
            </p:nvSpPr>
            <p:spPr>
              <a:xfrm>
                <a:off x="1169640" y="10194120"/>
                <a:ext cx="1999800" cy="1239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endParaRPr b="0" lang="en-US" sz="18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</a:rPr>
                  <a:t>See poster by </a:t>
                </a:r>
                <a:br/>
                <a:r>
                  <a:rPr b="0" lang="en-US" sz="1500" spc="-1" strike="noStrike">
                    <a:latin typeface="Arial"/>
                  </a:rPr>
                  <a:t>Nattrass et al</a:t>
                </a:r>
                <a:endParaRPr b="0" lang="en-US" sz="1500" spc="-1" strike="noStrike">
                  <a:latin typeface="Arial"/>
                </a:endParaRPr>
              </a:p>
              <a:p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746" name="TextShape 36"/>
              <p:cNvSpPr txBox="1"/>
              <p:nvPr/>
            </p:nvSpPr>
            <p:spPr>
              <a:xfrm>
                <a:off x="846000" y="8735400"/>
                <a:ext cx="3074760" cy="1662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endParaRPr b="0" lang="en-US" sz="18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  <a:hlinkClick r:id="rId5"/>
                  </a:rPr>
                  <a:t>arXiv:2005.02320</a:t>
                </a:r>
                <a:r>
                  <a:rPr b="0" lang="en-US" sz="1500" spc="-1" strike="noStrike">
                    <a:latin typeface="Arial"/>
                  </a:rPr>
                  <a:t> </a:t>
                </a:r>
                <a:br/>
                <a:r>
                  <a:rPr b="0" lang="en-US" sz="1500" spc="-1" strike="noStrike">
                    <a:latin typeface="Arial"/>
                  </a:rPr>
                  <a:t>[hep-ph]</a:t>
                </a:r>
                <a:br/>
                <a:endParaRPr b="0" lang="en-US" sz="1500" spc="-1" strike="noStrike">
                  <a:latin typeface="Arial"/>
                </a:endParaRPr>
              </a:p>
            </p:txBody>
          </p:sp>
        </p:grpSp>
        <p:sp>
          <p:nvSpPr>
            <p:cNvPr id="1747" name="CustomShape 37"/>
            <p:cNvSpPr/>
            <p:nvPr/>
          </p:nvSpPr>
          <p:spPr>
            <a:xfrm>
              <a:off x="0" y="9007560"/>
              <a:ext cx="4200480" cy="356616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8" name="TextShape 38"/>
            <p:cNvSpPr txBox="1"/>
            <p:nvPr/>
          </p:nvSpPr>
          <p:spPr>
            <a:xfrm>
              <a:off x="384840" y="11387880"/>
              <a:ext cx="3973320" cy="1083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500" spc="-1" strike="noStrike">
                  <a:latin typeface="Arial"/>
                </a:rPr>
                <a:t>Unfold to correct for fluctuations</a:t>
              </a:r>
              <a:endParaRPr b="0" lang="en-US" sz="3500" spc="-1" strike="noStrike">
                <a:latin typeface="Arial"/>
              </a:endParaRPr>
            </a:p>
          </p:txBody>
        </p:sp>
        <p:grpSp>
          <p:nvGrpSpPr>
            <p:cNvPr id="1749" name="Group 39"/>
            <p:cNvGrpSpPr/>
            <p:nvPr/>
          </p:nvGrpSpPr>
          <p:grpSpPr>
            <a:xfrm>
              <a:off x="5040" y="13122360"/>
              <a:ext cx="5990400" cy="2651760"/>
              <a:chOff x="5040" y="13122360"/>
              <a:chExt cx="5990400" cy="2651760"/>
            </a:xfrm>
          </p:grpSpPr>
          <p:sp>
            <p:nvSpPr>
              <p:cNvPr id="1750" name="TextShape 40"/>
              <p:cNvSpPr txBox="1"/>
              <p:nvPr/>
            </p:nvSpPr>
            <p:spPr>
              <a:xfrm>
                <a:off x="131400" y="1374624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751" name="CustomShape 41"/>
              <p:cNvSpPr/>
              <p:nvPr/>
            </p:nvSpPr>
            <p:spPr>
              <a:xfrm>
                <a:off x="5040" y="13122360"/>
                <a:ext cx="5990400" cy="26517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752" name="Group 42"/>
              <p:cNvGrpSpPr/>
              <p:nvPr/>
            </p:nvGrpSpPr>
            <p:grpSpPr>
              <a:xfrm>
                <a:off x="3166920" y="13168080"/>
                <a:ext cx="2797200" cy="2549160"/>
                <a:chOff x="3166920" y="13168080"/>
                <a:chExt cx="2797200" cy="2549160"/>
              </a:xfrm>
            </p:grpSpPr>
            <p:pic>
              <p:nvPicPr>
                <p:cNvPr id="1753" name="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3166920" y="13168080"/>
                  <a:ext cx="2797200" cy="254916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54" name="TextShape 43"/>
                <p:cNvSpPr txBox="1"/>
                <p:nvPr/>
              </p:nvSpPr>
              <p:spPr>
                <a:xfrm>
                  <a:off x="3586320" y="14476320"/>
                  <a:ext cx="2180880" cy="25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755" name="Group 44"/>
          <p:cNvGrpSpPr/>
          <p:nvPr/>
        </p:nvGrpSpPr>
        <p:grpSpPr>
          <a:xfrm>
            <a:off x="7097040" y="487440"/>
            <a:ext cx="2971800" cy="3599640"/>
            <a:chOff x="7097040" y="487440"/>
            <a:chExt cx="2971800" cy="3599640"/>
          </a:xfrm>
        </p:grpSpPr>
        <p:grpSp>
          <p:nvGrpSpPr>
            <p:cNvPr id="1756" name="Group 45"/>
            <p:cNvGrpSpPr/>
            <p:nvPr/>
          </p:nvGrpSpPr>
          <p:grpSpPr>
            <a:xfrm>
              <a:off x="7097040" y="487440"/>
              <a:ext cx="2971800" cy="3599640"/>
              <a:chOff x="7097040" y="487440"/>
              <a:chExt cx="2971800" cy="3599640"/>
            </a:xfrm>
          </p:grpSpPr>
          <p:sp>
            <p:nvSpPr>
              <p:cNvPr id="1757" name="TextShape 46"/>
              <p:cNvSpPr txBox="1"/>
              <p:nvPr/>
            </p:nvSpPr>
            <p:spPr>
              <a:xfrm>
                <a:off x="7142760" y="50472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758" name="CustomShape 47"/>
              <p:cNvSpPr/>
              <p:nvPr/>
            </p:nvSpPr>
            <p:spPr>
              <a:xfrm>
                <a:off x="7097040" y="48744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759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310520" y="1562760"/>
                <a:ext cx="2588040" cy="25070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760" name="Group 48"/>
          <p:cNvGrpSpPr/>
          <p:nvPr/>
        </p:nvGrpSpPr>
        <p:grpSpPr>
          <a:xfrm>
            <a:off x="4068000" y="-5760"/>
            <a:ext cx="2416680" cy="2345400"/>
            <a:chOff x="4068000" y="-5760"/>
            <a:chExt cx="2416680" cy="2345400"/>
          </a:xfrm>
        </p:grpSpPr>
        <p:sp>
          <p:nvSpPr>
            <p:cNvPr id="1761" name="CustomShape 49"/>
            <p:cNvSpPr/>
            <p:nvPr/>
          </p:nvSpPr>
          <p:spPr>
            <a:xfrm>
              <a:off x="4068000" y="-5760"/>
              <a:ext cx="2416680" cy="23454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2" name="TextShape 50"/>
            <p:cNvSpPr txBox="1"/>
            <p:nvPr/>
          </p:nvSpPr>
          <p:spPr>
            <a:xfrm>
              <a:off x="4212000" y="1682640"/>
              <a:ext cx="21430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000" spc="-1" strike="noStrike">
                  <a:latin typeface="Arial"/>
                </a:rPr>
                <a:t>Unfold to correct for fluctuations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763" name="" descr=""/>
            <p:cNvPicPr/>
            <p:nvPr/>
          </p:nvPicPr>
          <p:blipFill>
            <a:blip r:embed="rId8"/>
            <a:stretch/>
          </p:blipFill>
          <p:spPr>
            <a:xfrm>
              <a:off x="4342320" y="38160"/>
              <a:ext cx="1880640" cy="1653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64" name="CustomShape 51"/>
          <p:cNvSpPr/>
          <p:nvPr/>
        </p:nvSpPr>
        <p:spPr>
          <a:xfrm rot="16200000">
            <a:off x="4896720" y="2070000"/>
            <a:ext cx="788040" cy="3594240"/>
          </a:xfrm>
          <a:custGeom>
            <a:avLst/>
            <a:gdLst/>
            <a:ahLst/>
            <a:rect l="0" t="0" r="r" b="b"/>
            <a:pathLst>
              <a:path w="2191" h="9986">
                <a:moveTo>
                  <a:pt x="547" y="0"/>
                </a:moveTo>
                <a:lnTo>
                  <a:pt x="547" y="7488"/>
                </a:lnTo>
                <a:lnTo>
                  <a:pt x="0" y="7488"/>
                </a:lnTo>
                <a:lnTo>
                  <a:pt x="1095" y="9985"/>
                </a:lnTo>
                <a:lnTo>
                  <a:pt x="2190" y="7488"/>
                </a:lnTo>
                <a:lnTo>
                  <a:pt x="1642" y="7488"/>
                </a:lnTo>
                <a:lnTo>
                  <a:pt x="1642" y="0"/>
                </a:lnTo>
                <a:lnTo>
                  <a:pt x="547" y="0"/>
                </a:lnTo>
              </a:path>
            </a:pathLst>
          </a:cu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66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0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Experimental techniques can bias measurement in subtle ways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subtraction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Kinematic cuts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Choice of jet finder,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Centrality determination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Technique for finding reaction plane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Unclear how these influence the measurement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Safest to do the same analysis on data and model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But unfolding is necessary in a full Monte Carlo model!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68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1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Jets are defined by a jet finder and its parameters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All jet measurements are somewhat sensitive to non-perturbative effects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for jets in heavy ion collisions dominated by random combinations of particles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Other effects ~5%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Not described well by theory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Measurements may have a biased selection of jets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Conservative approach: Treat models like data → Rivet!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roup 1"/>
          <p:cNvGrpSpPr/>
          <p:nvPr/>
        </p:nvGrpSpPr>
        <p:grpSpPr>
          <a:xfrm>
            <a:off x="46080" y="1003320"/>
            <a:ext cx="4735080" cy="3583080"/>
            <a:chOff x="46080" y="1003320"/>
            <a:chExt cx="4735080" cy="3583080"/>
          </a:xfrm>
        </p:grpSpPr>
        <p:pic>
          <p:nvPicPr>
            <p:cNvPr id="623" name="" descr=""/>
            <p:cNvPicPr/>
            <p:nvPr/>
          </p:nvPicPr>
          <p:blipFill>
            <a:blip r:embed="rId1"/>
            <a:stretch/>
          </p:blipFill>
          <p:spPr>
            <a:xfrm>
              <a:off x="2043720" y="254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24" name="Group 2"/>
            <p:cNvGrpSpPr/>
            <p:nvPr/>
          </p:nvGrpSpPr>
          <p:grpSpPr>
            <a:xfrm>
              <a:off x="46080" y="1003320"/>
              <a:ext cx="4735080" cy="3583080"/>
              <a:chOff x="46080" y="1003320"/>
              <a:chExt cx="4735080" cy="3583080"/>
            </a:xfrm>
          </p:grpSpPr>
          <p:grpSp>
            <p:nvGrpSpPr>
              <p:cNvPr id="625" name="Group 3"/>
              <p:cNvGrpSpPr/>
              <p:nvPr/>
            </p:nvGrpSpPr>
            <p:grpSpPr>
              <a:xfrm>
                <a:off x="46080" y="1003320"/>
                <a:ext cx="4735080" cy="3583080"/>
                <a:chOff x="46080" y="1003320"/>
                <a:chExt cx="4735080" cy="3583080"/>
              </a:xfrm>
            </p:grpSpPr>
            <p:grpSp>
              <p:nvGrpSpPr>
                <p:cNvPr id="626" name="Group 4"/>
                <p:cNvGrpSpPr/>
                <p:nvPr/>
              </p:nvGrpSpPr>
              <p:grpSpPr>
                <a:xfrm>
                  <a:off x="1003680" y="2374920"/>
                  <a:ext cx="640080" cy="1645560"/>
                  <a:chOff x="1003680" y="2374920"/>
                  <a:chExt cx="640080" cy="1645560"/>
                </a:xfrm>
              </p:grpSpPr>
              <p:pic>
                <p:nvPicPr>
                  <p:cNvPr id="62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003680" y="237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28" name="CustomShape 5"/>
                  <p:cNvSpPr/>
                  <p:nvPr/>
                </p:nvSpPr>
                <p:spPr>
                  <a:xfrm>
                    <a:off x="1358280" y="272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29" name="CustomShape 6"/>
                <p:cNvSpPr/>
                <p:nvPr/>
              </p:nvSpPr>
              <p:spPr>
                <a:xfrm>
                  <a:off x="46080" y="298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0" name="CustomShape 7"/>
                <p:cNvSpPr/>
                <p:nvPr/>
              </p:nvSpPr>
              <p:spPr>
                <a:xfrm>
                  <a:off x="3942360" y="330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1" name="CustomShape 8"/>
                <p:cNvSpPr/>
                <p:nvPr/>
              </p:nvSpPr>
              <p:spPr>
                <a:xfrm>
                  <a:off x="3194640" y="100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2" name="CustomShape 9"/>
                <p:cNvSpPr/>
                <p:nvPr/>
              </p:nvSpPr>
              <p:spPr>
                <a:xfrm>
                  <a:off x="2398680" y="365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3" name="CustomShape 10"/>
                <p:cNvSpPr/>
                <p:nvPr/>
              </p:nvSpPr>
              <p:spPr>
                <a:xfrm>
                  <a:off x="841320" y="208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34" name="CustomShape 11"/>
                <p:cNvSpPr/>
                <p:nvPr/>
              </p:nvSpPr>
              <p:spPr>
                <a:xfrm>
                  <a:off x="3110040" y="421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635" name="Group 12"/>
                <p:cNvGrpSpPr/>
                <p:nvPr/>
              </p:nvGrpSpPr>
              <p:grpSpPr>
                <a:xfrm>
                  <a:off x="3271680" y="2699280"/>
                  <a:ext cx="640080" cy="1645560"/>
                  <a:chOff x="3271680" y="2699280"/>
                  <a:chExt cx="640080" cy="1645560"/>
                </a:xfrm>
              </p:grpSpPr>
              <p:pic>
                <p:nvPicPr>
                  <p:cNvPr id="636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271680" y="269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37" name="CustomShape 13"/>
                  <p:cNvSpPr/>
                  <p:nvPr/>
                </p:nvSpPr>
                <p:spPr>
                  <a:xfrm>
                    <a:off x="3626280" y="304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638" name="Group 14"/>
              <p:cNvGrpSpPr/>
              <p:nvPr/>
            </p:nvGrpSpPr>
            <p:grpSpPr>
              <a:xfrm>
                <a:off x="1515240" y="1244160"/>
                <a:ext cx="2008800" cy="2483280"/>
                <a:chOff x="1515240" y="1244160"/>
                <a:chExt cx="2008800" cy="2483280"/>
              </a:xfrm>
            </p:grpSpPr>
            <p:sp>
              <p:nvSpPr>
                <p:cNvPr id="639" name="Line 15"/>
                <p:cNvSpPr/>
                <p:nvPr/>
              </p:nvSpPr>
              <p:spPr>
                <a:xfrm>
                  <a:off x="1515240" y="284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0" name="Line 16"/>
                <p:cNvSpPr/>
                <p:nvPr/>
              </p:nvSpPr>
              <p:spPr>
                <a:xfrm flipV="1">
                  <a:off x="2472480" y="124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41" name="Group 17"/>
                <p:cNvGrpSpPr/>
                <p:nvPr/>
              </p:nvGrpSpPr>
              <p:grpSpPr>
                <a:xfrm>
                  <a:off x="2420280" y="2996280"/>
                  <a:ext cx="1103760" cy="731160"/>
                  <a:chOff x="2420280" y="2996280"/>
                  <a:chExt cx="1103760" cy="731160"/>
                </a:xfrm>
              </p:grpSpPr>
              <p:sp>
                <p:nvSpPr>
                  <p:cNvPr id="642" name="Line 18"/>
                  <p:cNvSpPr/>
                  <p:nvPr/>
                </p:nvSpPr>
                <p:spPr>
                  <a:xfrm flipH="1">
                    <a:off x="2700720" y="299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3" name="Freeform 19"/>
                  <p:cNvSpPr/>
                  <p:nvPr/>
                </p:nvSpPr>
                <p:spPr>
                  <a:xfrm>
                    <a:off x="2247120" y="299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644" name="CustomShape 20"/>
                <p:cNvSpPr/>
                <p:nvPr/>
              </p:nvSpPr>
              <p:spPr>
                <a:xfrm>
                  <a:off x="2243880" y="261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645" name="" descr=""/>
          <p:cNvPicPr/>
          <p:nvPr/>
        </p:nvPicPr>
        <p:blipFill>
          <a:blip r:embed="rId4"/>
          <a:stretch/>
        </p:blipFill>
        <p:spPr>
          <a:xfrm>
            <a:off x="6325200" y="2238120"/>
            <a:ext cx="3703320" cy="3054240"/>
          </a:xfrm>
          <a:prstGeom prst="rect">
            <a:avLst/>
          </a:prstGeom>
          <a:ln>
            <a:noFill/>
          </a:ln>
        </p:spPr>
      </p:pic>
      <p:sp>
        <p:nvSpPr>
          <p:cNvPr id="646" name="TextShape 21"/>
          <p:cNvSpPr txBox="1"/>
          <p:nvPr/>
        </p:nvSpPr>
        <p:spPr>
          <a:xfrm>
            <a:off x="7759080" y="1517760"/>
            <a:ext cx="22993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5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647" name="TextShape 22"/>
          <p:cNvSpPr txBox="1"/>
          <p:nvPr/>
        </p:nvSpPr>
        <p:spPr>
          <a:xfrm>
            <a:off x="180000" y="93600"/>
            <a:ext cx="665856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48" name="TextShape 23"/>
          <p:cNvSpPr txBox="1"/>
          <p:nvPr/>
        </p:nvSpPr>
        <p:spPr>
          <a:xfrm>
            <a:off x="7751880" y="2360160"/>
            <a:ext cx="23065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649" name="Group 24"/>
          <p:cNvGrpSpPr/>
          <p:nvPr/>
        </p:nvGrpSpPr>
        <p:grpSpPr>
          <a:xfrm>
            <a:off x="6945840" y="110160"/>
            <a:ext cx="3200400" cy="2526480"/>
            <a:chOff x="6945840" y="110160"/>
            <a:chExt cx="3200400" cy="2526480"/>
          </a:xfrm>
        </p:grpSpPr>
        <p:pic>
          <p:nvPicPr>
            <p:cNvPr id="650" name="" descr=""/>
            <p:cNvPicPr/>
            <p:nvPr/>
          </p:nvPicPr>
          <p:blipFill>
            <a:blip r:embed="rId7"/>
            <a:stretch/>
          </p:blipFill>
          <p:spPr>
            <a:xfrm>
              <a:off x="6945840" y="2318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1" name="TextShape 25"/>
            <p:cNvSpPr txBox="1"/>
            <p:nvPr/>
          </p:nvSpPr>
          <p:spPr>
            <a:xfrm>
              <a:off x="7383240" y="1101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52" name="Freeform 26"/>
            <p:cNvSpPr/>
            <p:nvPr/>
          </p:nvSpPr>
          <p:spPr>
            <a:xfrm>
              <a:off x="7775640" y="8805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53" name="Line 27"/>
            <p:cNvSpPr/>
            <p:nvPr/>
          </p:nvSpPr>
          <p:spPr>
            <a:xfrm flipV="1">
              <a:off x="8258760" y="18230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am I measuring?</a:t>
            </a:r>
            <a:br/>
            <a:r>
              <a:rPr b="0" lang="en-US" sz="3300" spc="-1" strike="noStrike">
                <a:latin typeface="Arial"/>
              </a:rPr>
              <a:t>Definition of a jet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25984</TotalTime>
  <Application>LibreOffice/6.4.4.2$Linux_X86_64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2020-07-29T15:58:11Z</dcterms:modified>
  <cp:revision>283</cp:revision>
  <dc:subject/>
  <dc:title/>
</cp:coreProperties>
</file>