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media/image81.png" ContentType="image/png"/>
  <Override PartName="/ppt/media/image79.png" ContentType="image/png"/>
  <Override PartName="/ppt/media/image36.jpeg" ContentType="image/jpeg"/>
  <Override PartName="/ppt/media/image29.png" ContentType="image/png"/>
  <Override PartName="/ppt/media/image80.png" ContentType="image/png"/>
  <Override PartName="/ppt/media/image69.jpeg" ContentType="image/jpeg"/>
  <Override PartName="/ppt/media/image5.png" ContentType="image/png"/>
  <Override PartName="/ppt/media/image60.png" ContentType="image/png"/>
  <Override PartName="/ppt/media/image85.png" ContentType="image/png"/>
  <Override PartName="/ppt/media/image4.png" ContentType="image/png"/>
  <Override PartName="/ppt/media/image84.png" ContentType="image/png"/>
  <Override PartName="/ppt/media/image3.png" ContentType="image/png"/>
  <Override PartName="/ppt/media/image82.png" ContentType="image/png"/>
  <Override PartName="/ppt/media/image1.png" ContentType="image/png"/>
  <Override PartName="/ppt/media/image83.png" ContentType="image/png"/>
  <Override PartName="/ppt/media/image2.png" ContentType="image/png"/>
  <Override PartName="/ppt/media/image9.png" ContentType="image/png"/>
  <Override PartName="/ppt/media/image64.png" ContentType="image/png"/>
  <Override PartName="/ppt/media/image8.png" ContentType="image/png"/>
  <Override PartName="/ppt/media/image63.png" ContentType="image/png"/>
  <Override PartName="/ppt/media/image35.png" ContentType="image/png"/>
  <Override PartName="/ppt/media/image62.jpeg" ContentType="image/jpeg"/>
  <Override PartName="/ppt/media/image10.png" ContentType="image/png"/>
  <Override PartName="/ppt/media/image34.png" ContentType="image/png"/>
  <Override PartName="/ppt/media/image59.png" ContentType="image/png"/>
  <Override PartName="/ppt/media/image33.png" ContentType="image/png"/>
  <Override PartName="/ppt/media/image58.png" ContentType="image/png"/>
  <Override PartName="/ppt/media/image32.png" ContentType="image/png"/>
  <Override PartName="/ppt/media/image57.png" ContentType="image/png"/>
  <Override PartName="/ppt/media/image31.png" ContentType="image/png"/>
  <Override PartName="/ppt/media/image56.png" ContentType="image/png"/>
  <Override PartName="/ppt/media/image30.png" ContentType="image/png"/>
  <Override PartName="/ppt/media/image55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49.png" ContentType="image/png"/>
  <Override PartName="/ppt/media/image23.png" ContentType="image/png"/>
  <Override PartName="/ppt/media/image48.png" ContentType="image/png"/>
  <Override PartName="/ppt/media/image61.gif" ContentType="image/gif"/>
  <Override PartName="/ppt/media/image22.png" ContentType="image/png"/>
  <Override PartName="/ppt/media/image47.png" ContentType="image/png"/>
  <Override PartName="/ppt/media/image21.png" ContentType="image/png"/>
  <Override PartName="/ppt/media/image46.png" ContentType="image/png"/>
  <Override PartName="/ppt/media/image20.png" ContentType="image/png"/>
  <Override PartName="/ppt/media/image45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5.png" ContentType="image/png"/>
  <Override PartName="/ppt/media/image65.tif" ContentType="image/tiff"/>
  <Override PartName="/ppt/media/image16.png" ContentType="image/png"/>
  <Override PartName="/ppt/media/image11.png" ContentType="image/png"/>
  <Override PartName="/ppt/media/image12.png" ContentType="image/png"/>
  <Override PartName="/ppt/media/image37.png" ContentType="image/png"/>
  <Override PartName="/ppt/media/image13.png" ContentType="image/png"/>
  <Override PartName="/ppt/media/image38.png" ContentType="image/png"/>
  <Override PartName="/ppt/media/image14.png" ContentType="image/png"/>
  <Override PartName="/ppt/media/image39.png" ContentType="image/png"/>
  <Override PartName="/ppt/media/image40.png" ContentType="image/png"/>
  <Override PartName="/ppt/media/image66.png" ContentType="image/png"/>
  <Override PartName="/ppt/media/image42.png" ContentType="image/png"/>
  <Override PartName="/ppt/media/image6.jpeg" ContentType="image/jpeg"/>
  <Override PartName="/ppt/media/image67.png" ContentType="image/png"/>
  <Override PartName="/ppt/media/image43.png" ContentType="image/png"/>
  <Override PartName="/ppt/media/image68.png" ContentType="image/png"/>
  <Override PartName="/ppt/media/image44.png" ContentType="image/png"/>
  <Override PartName="/ppt/media/image50.png" ContentType="image/png"/>
  <Override PartName="/ppt/media/image41.png" ContentType="image/png"/>
  <Override PartName="/ppt/media/image70.jpeg" ContentType="image/jpeg"/>
  <Override PartName="/ppt/media/image76.png" ContentType="image/png"/>
  <Override PartName="/ppt/media/image52.png" ContentType="image/png"/>
  <Override PartName="/ppt/media/image7.jpeg" ContentType="image/jpeg"/>
  <Override PartName="/ppt/media/image77.png" ContentType="image/png"/>
  <Override PartName="/ppt/media/image53.png" ContentType="image/png"/>
  <Override PartName="/ppt/media/image78.png" ContentType="image/png"/>
  <Override PartName="/ppt/media/image54.png" ContentType="image/png"/>
  <Override PartName="/ppt/media/image51.png" ContentType="image/png"/>
  <Override PartName="/ppt/media/image71.jpeg" ContentType="image/jpeg"/>
  <Override PartName="/ppt/media/image72.jpeg" ContentType="image/jpeg"/>
  <Override PartName="/ppt/media/image73.png" ContentType="image/png"/>
  <Override PartName="/ppt/media/image74.png" ContentType="image/png"/>
  <Override PartName="/ppt/media/image75.jpeg" ContentType="image/jpeg"/>
  <Override PartName="/ppt/slideMasters/_rels/slideMaster14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1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9.xml" ContentType="application/vnd.openxmlformats-officedocument.theme+xml"/>
  <Override PartName="/ppt/theme/theme11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59.xml.rels" ContentType="application/vnd.openxmlformats-package.relationships+xml"/>
  <Override PartName="/ppt/slideLayouts/slideLayout10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</p:sld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slide" Target="slides/slide44.xml"/><Relationship Id="rId60" Type="http://schemas.openxmlformats.org/officeDocument/2006/relationships/slide" Target="slides/slide45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pc="-1" strike="noStrike">
                <a:latin typeface="Arial"/>
              </a:defRPr>
            </a:pPr>
            <a:r>
              <a:rPr b="0" sz="1300" spc="-1" strike="noStrike">
                <a:latin typeface="Arial"/>
              </a:rPr>
              <a:t>LHC Jet Measurements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Column J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explosion val="0"/>
          <c:dPt>
            <c:idx val="0"/>
            <c:spPr>
              <a:solidFill>
                <a:srgbClr val="004586"/>
              </a:solidFill>
              <a:ln>
                <a:noFill/>
              </a:ln>
            </c:spPr>
          </c:dPt>
          <c:dPt>
            <c:idx val="1"/>
            <c:spPr>
              <a:solidFill>
                <a:srgbClr val="ff420e"/>
              </a:solidFill>
              <a:ln>
                <a:noFill/>
              </a:ln>
            </c:spPr>
          </c:dPt>
          <c:dPt>
            <c:idx val="2"/>
            <c:spPr>
              <a:solidFill>
                <a:srgbClr val="ffd320"/>
              </a:solidFill>
              <a:ln>
                <a:noFill/>
              </a:ln>
            </c:spPr>
          </c:dPt>
          <c:dPt>
            <c:idx val="3"/>
            <c:spPr>
              <a:solidFill>
                <a:srgbClr val="579d1c"/>
              </a:solidFill>
              <a:ln>
                <a:noFill/>
              </a:ln>
            </c:spPr>
          </c:dPt>
          <c:dPt>
            <c:idx val="4"/>
            <c:spPr>
              <a:solidFill>
                <a:srgbClr val="89c765"/>
              </a:solidFill>
              <a:ln>
                <a:noFill/>
              </a:ln>
            </c:spPr>
          </c:dPt>
          <c:dLbls>
            <c:numFmt formatCode="General" sourceLinked="1"/>
            <c:dLbl>
              <c:idx val="0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showLegendKey val="0"/>
              <c:showVal val="0"/>
              <c:showCatName val="0"/>
              <c:showSerName val="0"/>
              <c:showPercent val="0"/>
            </c:dLbl>
            <c:dLbl>
              <c:idx val="3"/>
              <c:showLegendKey val="0"/>
              <c:showVal val="0"/>
              <c:showCatName val="0"/>
              <c:showSerName val="0"/>
              <c:showPercent val="0"/>
            </c:dLbl>
            <c:dLbl>
              <c:idx val="4"/>
              <c:showLegendKey val="0"/>
              <c:showVal val="0"/>
              <c:showCatName val="0"/>
              <c:showSerName val="0"/>
              <c:showPercent val="0"/>
            </c:dLbl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5"/>
                <c:pt idx="0">
                  <c:v>vn (12)</c:v>
                </c:pt>
                <c:pt idx="1">
                  <c:v>RAA (7)</c:v>
                </c:pt>
                <c:pt idx="2">
                  <c:v>Correlations (12)</c:v>
                </c:pt>
                <c:pt idx="3">
                  <c:v>Jet RAA (5) and v2 (2)</c:v>
                </c:pt>
                <c:pt idx="4">
                  <c:v>Fragmentation functions (4), Aj (4), and other (6)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12</c:v>
                </c:pt>
                <c:pt idx="1">
                  <c:v>7</c:v>
                </c:pt>
                <c:pt idx="2">
                  <c:v>12</c:v>
                </c:pt>
                <c:pt idx="3">
                  <c:v>7</c:v>
                </c:pt>
                <c:pt idx="4">
                  <c:v>14</c:v>
                </c:pt>
              </c:numCache>
            </c:numRef>
          </c:val>
        </c:ser>
        <c:firstSliceAng val="0"/>
      </c:pieChart>
      <c:spPr>
        <a:noFill/>
        <a:ln>
          <a:solidFill>
            <a:srgbClr val="b3b3b3"/>
          </a:solidFill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b="0" sz="1000" spc="-1" strike="noStrike">
              <a:latin typeface="Arial"/>
            </a:defRPr>
          </a:pPr>
        </a:p>
      </c:txPr>
    </c:legend>
    <c:plotVisOnly val="1"/>
  </c:chart>
  <c:spPr>
    <a:solidFill>
      <a:srgbClr val="ffffff"/>
    </a:solidFill>
    <a:ln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pc="-1" strike="noStrike">
                <a:latin typeface="Arial"/>
              </a:defRPr>
            </a:pPr>
            <a:r>
              <a:rPr b="0" sz="1300" spc="-1" strike="noStrike">
                <a:latin typeface="Arial"/>
              </a:rPr>
              <a:t>RHIC Jet measurements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Column F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explosion val="0"/>
          <c:dPt>
            <c:idx val="0"/>
            <c:spPr>
              <a:solidFill>
                <a:srgbClr val="004586"/>
              </a:solidFill>
              <a:ln>
                <a:noFill/>
              </a:ln>
            </c:spPr>
          </c:dPt>
          <c:dPt>
            <c:idx val="1"/>
            <c:spPr>
              <a:solidFill>
                <a:srgbClr val="ff420e"/>
              </a:solidFill>
              <a:ln>
                <a:noFill/>
              </a:ln>
            </c:spPr>
          </c:dPt>
          <c:dPt>
            <c:idx val="2"/>
            <c:spPr>
              <a:solidFill>
                <a:srgbClr val="ffd320"/>
              </a:solidFill>
              <a:ln>
                <a:noFill/>
              </a:ln>
            </c:spPr>
          </c:dPt>
          <c:dPt>
            <c:idx val="3"/>
            <c:spPr>
              <a:solidFill>
                <a:srgbClr val="579d1c"/>
              </a:solidFill>
              <a:ln>
                <a:noFill/>
              </a:ln>
            </c:spPr>
          </c:dPt>
          <c:dLbls>
            <c:numFmt formatCode="General" sourceLinked="1"/>
            <c:dLbl>
              <c:idx val="0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showLegendKey val="0"/>
              <c:showVal val="0"/>
              <c:showCatName val="0"/>
              <c:showSerName val="0"/>
              <c:showPercent val="0"/>
            </c:dLbl>
            <c:dLbl>
              <c:idx val="3"/>
              <c:showLegendKey val="0"/>
              <c:showVal val="0"/>
              <c:showCatName val="0"/>
              <c:showSerName val="0"/>
              <c:showPercent val="0"/>
            </c:dLbl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4"/>
                <c:pt idx="0">
                  <c:v>vn (4)</c:v>
                </c:pt>
                <c:pt idx="1">
                  <c:v>RAA, spectra (23)</c:v>
                </c:pt>
                <c:pt idx="2">
                  <c:v>Correlations (31)</c:v>
                </c:pt>
                <c:pt idx="3">
                  <c:v>Reconstructed jets (2)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4</c:v>
                </c:pt>
                <c:pt idx="1">
                  <c:v>23</c:v>
                </c:pt>
                <c:pt idx="2">
                  <c:v>31</c:v>
                </c:pt>
                <c:pt idx="3">
                  <c:v>2</c:v>
                </c:pt>
              </c:numCache>
            </c:numRef>
          </c:val>
        </c:ser>
        <c:firstSliceAng val="0"/>
      </c:pieChart>
      <c:spPr>
        <a:noFill/>
        <a:ln>
          <a:solidFill>
            <a:srgbClr val="b3b3b3"/>
          </a:solidFill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b="0" sz="1000" spc="-1" strike="noStrike">
              <a:latin typeface="Arial"/>
            </a:defRPr>
          </a:pPr>
        </a:p>
      </c:txPr>
    </c:legend>
    <c:plotVisOnly val="1"/>
  </c:chart>
  <c:spPr>
    <a:solidFill>
      <a:srgbClr val="ffffff"/>
    </a:solidFill>
    <a:ln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ubTitle"/>
          </p:nvPr>
        </p:nvSpPr>
        <p:spPr>
          <a:xfrm>
            <a:off x="343440" y="653760"/>
            <a:ext cx="9392400" cy="3901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5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351900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 type="body"/>
          </p:nvPr>
        </p:nvSpPr>
        <p:spPr>
          <a:xfrm>
            <a:off x="669456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5"/>
          <p:cNvSpPr>
            <a:spLocks noGrp="1"/>
          </p:cNvSpPr>
          <p:nvPr>
            <p:ph type="body"/>
          </p:nvPr>
        </p:nvSpPr>
        <p:spPr>
          <a:xfrm>
            <a:off x="34344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6"/>
          <p:cNvSpPr>
            <a:spLocks noGrp="1"/>
          </p:cNvSpPr>
          <p:nvPr>
            <p:ph type="body"/>
          </p:nvPr>
        </p:nvSpPr>
        <p:spPr>
          <a:xfrm>
            <a:off x="351900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7"/>
          <p:cNvSpPr>
            <a:spLocks noGrp="1"/>
          </p:cNvSpPr>
          <p:nvPr>
            <p:ph type="body"/>
          </p:nvPr>
        </p:nvSpPr>
        <p:spPr>
          <a:xfrm>
            <a:off x="669456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subTitle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subTitle"/>
          </p:nvPr>
        </p:nvSpPr>
        <p:spPr>
          <a:xfrm>
            <a:off x="343440" y="653760"/>
            <a:ext cx="9392400" cy="3901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5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51900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69456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34344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51900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69456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351900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body"/>
          </p:nvPr>
        </p:nvSpPr>
        <p:spPr>
          <a:xfrm>
            <a:off x="669456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PlaceHolder 5"/>
          <p:cNvSpPr>
            <a:spLocks noGrp="1"/>
          </p:cNvSpPr>
          <p:nvPr>
            <p:ph type="body"/>
          </p:nvPr>
        </p:nvSpPr>
        <p:spPr>
          <a:xfrm>
            <a:off x="34344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6"/>
          <p:cNvSpPr>
            <a:spLocks noGrp="1"/>
          </p:cNvSpPr>
          <p:nvPr>
            <p:ph type="body"/>
          </p:nvPr>
        </p:nvSpPr>
        <p:spPr>
          <a:xfrm>
            <a:off x="351900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PlaceHolder 7"/>
          <p:cNvSpPr>
            <a:spLocks noGrp="1"/>
          </p:cNvSpPr>
          <p:nvPr>
            <p:ph type="body"/>
          </p:nvPr>
        </p:nvSpPr>
        <p:spPr>
          <a:xfrm>
            <a:off x="669456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subTitle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subTitle"/>
          </p:nvPr>
        </p:nvSpPr>
        <p:spPr>
          <a:xfrm>
            <a:off x="343440" y="653760"/>
            <a:ext cx="9392400" cy="3901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PlaceHolder 5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351900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669456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PlaceHolder 5"/>
          <p:cNvSpPr>
            <a:spLocks noGrp="1"/>
          </p:cNvSpPr>
          <p:nvPr>
            <p:ph type="body"/>
          </p:nvPr>
        </p:nvSpPr>
        <p:spPr>
          <a:xfrm>
            <a:off x="34344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PlaceHolder 6"/>
          <p:cNvSpPr>
            <a:spLocks noGrp="1"/>
          </p:cNvSpPr>
          <p:nvPr>
            <p:ph type="body"/>
          </p:nvPr>
        </p:nvSpPr>
        <p:spPr>
          <a:xfrm>
            <a:off x="351900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7"/>
          <p:cNvSpPr>
            <a:spLocks noGrp="1"/>
          </p:cNvSpPr>
          <p:nvPr>
            <p:ph type="body"/>
          </p:nvPr>
        </p:nvSpPr>
        <p:spPr>
          <a:xfrm>
            <a:off x="669456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subTitle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subTitle"/>
          </p:nvPr>
        </p:nvSpPr>
        <p:spPr>
          <a:xfrm>
            <a:off x="343440" y="653760"/>
            <a:ext cx="9392400" cy="3901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PlaceHolder 4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5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 type="body"/>
          </p:nvPr>
        </p:nvSpPr>
        <p:spPr>
          <a:xfrm>
            <a:off x="351900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PlaceHolder 4"/>
          <p:cNvSpPr>
            <a:spLocks noGrp="1"/>
          </p:cNvSpPr>
          <p:nvPr>
            <p:ph type="body"/>
          </p:nvPr>
        </p:nvSpPr>
        <p:spPr>
          <a:xfrm>
            <a:off x="669456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PlaceHolder 5"/>
          <p:cNvSpPr>
            <a:spLocks noGrp="1"/>
          </p:cNvSpPr>
          <p:nvPr>
            <p:ph type="body"/>
          </p:nvPr>
        </p:nvSpPr>
        <p:spPr>
          <a:xfrm>
            <a:off x="34344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6"/>
          <p:cNvSpPr>
            <a:spLocks noGrp="1"/>
          </p:cNvSpPr>
          <p:nvPr>
            <p:ph type="body"/>
          </p:nvPr>
        </p:nvSpPr>
        <p:spPr>
          <a:xfrm>
            <a:off x="351900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PlaceHolder 7"/>
          <p:cNvSpPr>
            <a:spLocks noGrp="1"/>
          </p:cNvSpPr>
          <p:nvPr>
            <p:ph type="body"/>
          </p:nvPr>
        </p:nvSpPr>
        <p:spPr>
          <a:xfrm>
            <a:off x="669456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PlaceHolder 2"/>
          <p:cNvSpPr>
            <a:spLocks noGrp="1"/>
          </p:cNvSpPr>
          <p:nvPr>
            <p:ph type="subTitle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subTitle"/>
          </p:nvPr>
        </p:nvSpPr>
        <p:spPr>
          <a:xfrm>
            <a:off x="343440" y="653760"/>
            <a:ext cx="9392400" cy="3901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5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6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PlaceHolder 4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4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0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2" name="PlaceHolder 5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body"/>
          </p:nvPr>
        </p:nvSpPr>
        <p:spPr>
          <a:xfrm>
            <a:off x="351900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6" name="PlaceHolder 4"/>
          <p:cNvSpPr>
            <a:spLocks noGrp="1"/>
          </p:cNvSpPr>
          <p:nvPr>
            <p:ph type="body"/>
          </p:nvPr>
        </p:nvSpPr>
        <p:spPr>
          <a:xfrm>
            <a:off x="669456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7" name="PlaceHolder 5"/>
          <p:cNvSpPr>
            <a:spLocks noGrp="1"/>
          </p:cNvSpPr>
          <p:nvPr>
            <p:ph type="body"/>
          </p:nvPr>
        </p:nvSpPr>
        <p:spPr>
          <a:xfrm>
            <a:off x="34344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8" name="PlaceHolder 6"/>
          <p:cNvSpPr>
            <a:spLocks noGrp="1"/>
          </p:cNvSpPr>
          <p:nvPr>
            <p:ph type="body"/>
          </p:nvPr>
        </p:nvSpPr>
        <p:spPr>
          <a:xfrm>
            <a:off x="351900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" name="PlaceHolder 7"/>
          <p:cNvSpPr>
            <a:spLocks noGrp="1"/>
          </p:cNvSpPr>
          <p:nvPr>
            <p:ph type="body"/>
          </p:nvPr>
        </p:nvSpPr>
        <p:spPr>
          <a:xfrm>
            <a:off x="669456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4" name="PlaceHolder 2"/>
          <p:cNvSpPr>
            <a:spLocks noGrp="1"/>
          </p:cNvSpPr>
          <p:nvPr>
            <p:ph type="subTitle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6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subTitle"/>
          </p:nvPr>
        </p:nvSpPr>
        <p:spPr>
          <a:xfrm>
            <a:off x="343440" y="653760"/>
            <a:ext cx="9392400" cy="3901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4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5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8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9" name="PlaceHolder 4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2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5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6" name="PlaceHolder 3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PlaceHolder 5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" name="PlaceHolder 3"/>
          <p:cNvSpPr>
            <a:spLocks noGrp="1"/>
          </p:cNvSpPr>
          <p:nvPr>
            <p:ph type="body"/>
          </p:nvPr>
        </p:nvSpPr>
        <p:spPr>
          <a:xfrm>
            <a:off x="351900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5" name="PlaceHolder 4"/>
          <p:cNvSpPr>
            <a:spLocks noGrp="1"/>
          </p:cNvSpPr>
          <p:nvPr>
            <p:ph type="body"/>
          </p:nvPr>
        </p:nvSpPr>
        <p:spPr>
          <a:xfrm>
            <a:off x="669456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6" name="PlaceHolder 5"/>
          <p:cNvSpPr>
            <a:spLocks noGrp="1"/>
          </p:cNvSpPr>
          <p:nvPr>
            <p:ph type="body"/>
          </p:nvPr>
        </p:nvSpPr>
        <p:spPr>
          <a:xfrm>
            <a:off x="34344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7" name="PlaceHolder 6"/>
          <p:cNvSpPr>
            <a:spLocks noGrp="1"/>
          </p:cNvSpPr>
          <p:nvPr>
            <p:ph type="body"/>
          </p:nvPr>
        </p:nvSpPr>
        <p:spPr>
          <a:xfrm>
            <a:off x="351900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8" name="PlaceHolder 7"/>
          <p:cNvSpPr>
            <a:spLocks noGrp="1"/>
          </p:cNvSpPr>
          <p:nvPr>
            <p:ph type="body"/>
          </p:nvPr>
        </p:nvSpPr>
        <p:spPr>
          <a:xfrm>
            <a:off x="669456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343440" y="653760"/>
            <a:ext cx="9392400" cy="3901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51900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69456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34344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51900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69456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343440" y="653760"/>
            <a:ext cx="9392400" cy="3901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351900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669456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34344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351900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669456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ubTitle"/>
          </p:nvPr>
        </p:nvSpPr>
        <p:spPr>
          <a:xfrm>
            <a:off x="343440" y="653760"/>
            <a:ext cx="9392400" cy="3901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351900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69456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34344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 type="body"/>
          </p:nvPr>
        </p:nvSpPr>
        <p:spPr>
          <a:xfrm>
            <a:off x="351900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7"/>
          <p:cNvSpPr>
            <a:spLocks noGrp="1"/>
          </p:cNvSpPr>
          <p:nvPr>
            <p:ph type="body"/>
          </p:nvPr>
        </p:nvSpPr>
        <p:spPr>
          <a:xfrm>
            <a:off x="669456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343440" y="653760"/>
            <a:ext cx="9392400" cy="3901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343440" y="653760"/>
            <a:ext cx="9392400" cy="3901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351900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69456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34344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 type="body"/>
          </p:nvPr>
        </p:nvSpPr>
        <p:spPr>
          <a:xfrm>
            <a:off x="351900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 type="body"/>
          </p:nvPr>
        </p:nvSpPr>
        <p:spPr>
          <a:xfrm>
            <a:off x="669456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ubTitle"/>
          </p:nvPr>
        </p:nvSpPr>
        <p:spPr>
          <a:xfrm>
            <a:off x="343440" y="653760"/>
            <a:ext cx="9392400" cy="3901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351900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669456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 type="body"/>
          </p:nvPr>
        </p:nvSpPr>
        <p:spPr>
          <a:xfrm>
            <a:off x="34344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6"/>
          <p:cNvSpPr>
            <a:spLocks noGrp="1"/>
          </p:cNvSpPr>
          <p:nvPr>
            <p:ph type="body"/>
          </p:nvPr>
        </p:nvSpPr>
        <p:spPr>
          <a:xfrm>
            <a:off x="351900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7"/>
          <p:cNvSpPr>
            <a:spLocks noGrp="1"/>
          </p:cNvSpPr>
          <p:nvPr>
            <p:ph type="body"/>
          </p:nvPr>
        </p:nvSpPr>
        <p:spPr>
          <a:xfrm>
            <a:off x="669456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subTitle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subTitle"/>
          </p:nvPr>
        </p:nvSpPr>
        <p:spPr>
          <a:xfrm>
            <a:off x="343440" y="653760"/>
            <a:ext cx="9392400" cy="3901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5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351900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669456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 type="body"/>
          </p:nvPr>
        </p:nvSpPr>
        <p:spPr>
          <a:xfrm>
            <a:off x="34344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6"/>
          <p:cNvSpPr>
            <a:spLocks noGrp="1"/>
          </p:cNvSpPr>
          <p:nvPr>
            <p:ph type="body"/>
          </p:nvPr>
        </p:nvSpPr>
        <p:spPr>
          <a:xfrm>
            <a:off x="351900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7"/>
          <p:cNvSpPr>
            <a:spLocks noGrp="1"/>
          </p:cNvSpPr>
          <p:nvPr>
            <p:ph type="body"/>
          </p:nvPr>
        </p:nvSpPr>
        <p:spPr>
          <a:xfrm>
            <a:off x="669456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subTitle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ubTitle"/>
          </p:nvPr>
        </p:nvSpPr>
        <p:spPr>
          <a:xfrm>
            <a:off x="343440" y="653760"/>
            <a:ext cx="9392400" cy="3901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343440" y="4316040"/>
            <a:ext cx="93924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5156280" y="16934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 type="body"/>
          </p:nvPr>
        </p:nvSpPr>
        <p:spPr>
          <a:xfrm>
            <a:off x="34344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5"/>
          <p:cNvSpPr>
            <a:spLocks noGrp="1"/>
          </p:cNvSpPr>
          <p:nvPr>
            <p:ph type="body"/>
          </p:nvPr>
        </p:nvSpPr>
        <p:spPr>
          <a:xfrm>
            <a:off x="5156280" y="4316040"/>
            <a:ext cx="458316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351900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6694560" y="16934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5"/>
          <p:cNvSpPr>
            <a:spLocks noGrp="1"/>
          </p:cNvSpPr>
          <p:nvPr>
            <p:ph type="body"/>
          </p:nvPr>
        </p:nvSpPr>
        <p:spPr>
          <a:xfrm>
            <a:off x="34344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PlaceHolder 6"/>
          <p:cNvSpPr>
            <a:spLocks noGrp="1"/>
          </p:cNvSpPr>
          <p:nvPr>
            <p:ph type="body"/>
          </p:nvPr>
        </p:nvSpPr>
        <p:spPr>
          <a:xfrm>
            <a:off x="351900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7"/>
          <p:cNvSpPr>
            <a:spLocks noGrp="1"/>
          </p:cNvSpPr>
          <p:nvPr>
            <p:ph type="body"/>
          </p:nvPr>
        </p:nvSpPr>
        <p:spPr>
          <a:xfrm>
            <a:off x="6694560" y="4316040"/>
            <a:ext cx="3024000" cy="2394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subTitle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Cambria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6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68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8E3424AD-3FF2-4206-8636-9CF9D537445B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Line 6"/>
          <p:cNvSpPr/>
          <p:nvPr/>
        </p:nvSpPr>
        <p:spPr>
          <a:xfrm>
            <a:off x="0" y="71064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TextShape 7"/>
          <p:cNvSpPr txBox="1"/>
          <p:nvPr/>
        </p:nvSpPr>
        <p:spPr>
          <a:xfrm>
            <a:off x="-55440" y="7184160"/>
            <a:ext cx="8559360" cy="739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300" spc="-1" strike="noStrike">
                <a:latin typeface="Times New Roman"/>
              </a:rPr>
              <a:t>Christine Nattrass (UTK), Jet Tools May 2019</a:t>
            </a:r>
            <a:endParaRPr b="0" lang="en-US" sz="2300" spc="-1" strike="noStrike">
              <a:latin typeface="Arial"/>
            </a:endParaRPr>
          </a:p>
          <a:p>
            <a:endParaRPr b="0" lang="en-US" sz="2300" spc="-1" strike="noStrike">
              <a:latin typeface="Arial"/>
            </a:endParaRPr>
          </a:p>
        </p:txBody>
      </p:sp>
      <p:sp>
        <p:nvSpPr>
          <p:cNvPr id="7" name="Line 8"/>
          <p:cNvSpPr/>
          <p:nvPr/>
        </p:nvSpPr>
        <p:spPr>
          <a:xfrm>
            <a:off x="-9360" y="720504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TextShape 9"/>
          <p:cNvSpPr txBox="1"/>
          <p:nvPr/>
        </p:nvSpPr>
        <p:spPr>
          <a:xfrm>
            <a:off x="6035040" y="7192440"/>
            <a:ext cx="401256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52BBC66D-EC2B-449E-A2FF-0BE6C6C329DF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Aft>
                <a:spcPts val="56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dt"/>
          </p:nvPr>
        </p:nvSpPr>
        <p:spPr>
          <a:xfrm>
            <a:off x="-14436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97" name="PlaceHolder 4"/>
          <p:cNvSpPr>
            <a:spLocks noGrp="1"/>
          </p:cNvSpPr>
          <p:nvPr>
            <p:ph type="ftr"/>
          </p:nvPr>
        </p:nvSpPr>
        <p:spPr>
          <a:xfrm>
            <a:off x="279864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98" name="PlaceHolder 5"/>
          <p:cNvSpPr>
            <a:spLocks noGrp="1"/>
          </p:cNvSpPr>
          <p:nvPr>
            <p:ph type="sldNum"/>
          </p:nvPr>
        </p:nvSpPr>
        <p:spPr>
          <a:xfrm>
            <a:off x="6578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B1D44068-1282-4375-B629-27A80B176E64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99" name="TextShape 6"/>
          <p:cNvSpPr txBox="1"/>
          <p:nvPr/>
        </p:nvSpPr>
        <p:spPr>
          <a:xfrm>
            <a:off x="8850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4F974CFC-5465-41D9-A42E-A2A5811B1B21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400" name="TextShape 7"/>
          <p:cNvSpPr txBox="1"/>
          <p:nvPr/>
        </p:nvSpPr>
        <p:spPr>
          <a:xfrm>
            <a:off x="-19800" y="722700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solidFill>
                  <a:srgbClr val="000000"/>
                </a:solidFill>
                <a:latin typeface="Times New Roman"/>
              </a:rPr>
              <a:t>Christine Nattrass (UTK), Hot Quarks, September2016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01" name="Line 8"/>
          <p:cNvSpPr/>
          <p:nvPr/>
        </p:nvSpPr>
        <p:spPr>
          <a:xfrm>
            <a:off x="26640" y="7176240"/>
            <a:ext cx="8689680" cy="0"/>
          </a:xfrm>
          <a:prstGeom prst="line">
            <a:avLst/>
          </a:prstGeom>
          <a:ln w="183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Line 9"/>
          <p:cNvSpPr/>
          <p:nvPr/>
        </p:nvSpPr>
        <p:spPr>
          <a:xfrm>
            <a:off x="17280" y="723888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35AF847C-C3A2-4075-9F5A-15DBC44A3AC5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1636920" y="302760"/>
            <a:ext cx="680544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/>
          <a:p>
            <a:pPr marL="432000" indent="-324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dt"/>
          </p:nvPr>
        </p:nvSpPr>
        <p:spPr>
          <a:xfrm>
            <a:off x="504000" y="7007040"/>
            <a:ext cx="2351880" cy="40212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ftr"/>
          </p:nvPr>
        </p:nvSpPr>
        <p:spPr>
          <a:xfrm>
            <a:off x="3443760" y="7007040"/>
            <a:ext cx="3191400" cy="4021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Sevil Salur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84" name="PlaceHolder 5"/>
          <p:cNvSpPr>
            <a:spLocks noGrp="1"/>
          </p:cNvSpPr>
          <p:nvPr>
            <p:ph type="sldNum"/>
          </p:nvPr>
        </p:nvSpPr>
        <p:spPr>
          <a:xfrm>
            <a:off x="7223760" y="7007040"/>
            <a:ext cx="2351880" cy="40212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F137CD5C-0B19-47CF-AE6D-597A25E4255C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sldNum"/>
          </p:nvPr>
        </p:nvSpPr>
        <p:spPr>
          <a:xfrm>
            <a:off x="9339840" y="6853320"/>
            <a:ext cx="604440" cy="57780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DEDC60C5-941B-49D9-84B6-2484BE94F187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54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343440" y="653760"/>
            <a:ext cx="9392400" cy="841320"/>
          </a:xfrm>
          <a:prstGeom prst="rect">
            <a:avLst/>
          </a:prstGeom>
        </p:spPr>
        <p:txBody>
          <a:bodyPr tIns="91440" bIns="91440"/>
          <a:p>
            <a:endParaRPr b="0" lang="en-US" sz="2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343440" y="1693440"/>
            <a:ext cx="9392400" cy="502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20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6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06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6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6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6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124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6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06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8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6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6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94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94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94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94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94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9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PlaceHolder 3"/>
          <p:cNvSpPr>
            <a:spLocks noGrp="1"/>
          </p:cNvSpPr>
          <p:nvPr>
            <p:ph type="sldNum"/>
          </p:nvPr>
        </p:nvSpPr>
        <p:spPr>
          <a:xfrm>
            <a:off x="9339840" y="6853320"/>
            <a:ext cx="604440" cy="57780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04CF593D-8778-403F-AE49-CC9FB09FCBF4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2920">
              <a:spcAft>
                <a:spcPts val="113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42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5480">
              <a:spcAft>
                <a:spcPts val="56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5676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8804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1968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/>
          </p:nvPr>
        </p:nvSpPr>
        <p:spPr>
          <a:xfrm>
            <a:off x="7226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882A9A03-B236-4D3A-8613-8322E0BA5DDD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6" descr=""/>
          <p:cNvPicPr/>
          <p:nvPr/>
        </p:nvPicPr>
        <p:blipFill>
          <a:blip r:embed="rId2"/>
          <a:stretch/>
        </p:blipFill>
        <p:spPr>
          <a:xfrm>
            <a:off x="9404280" y="83880"/>
            <a:ext cx="596160" cy="806040"/>
          </a:xfrm>
          <a:prstGeom prst="rect">
            <a:avLst/>
          </a:prstGeom>
          <a:ln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Click to edit the title text formatClick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>
              <a:spcAft>
                <a:spcPts val="155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Aft>
                <a:spcPts val="124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Aft>
                <a:spcPts val="9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Aft>
                <a:spcPts val="62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Aft>
                <a:spcPts val="3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Aft>
                <a:spcPts val="3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Aft>
                <a:spcPts val="3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7" marL="3456000" indent="-216000">
              <a:spcAft>
                <a:spcPts val="3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8" marL="3888000" indent="-216000">
              <a:spcAft>
                <a:spcPts val="3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9" marL="4320000" indent="-216000">
              <a:spcAft>
                <a:spcPts val="155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9" marL="4320000" indent="-216000">
              <a:spcAft>
                <a:spcPts val="155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D30D0D76-21B1-4F73-BE3B-E856E1293955}" type="datetime">
              <a:rPr b="0" lang="en-US" sz="1800" spc="-1" strike="noStrike">
                <a:solidFill>
                  <a:srgbClr val="000000"/>
                </a:solidFill>
                <a:latin typeface="Calibri"/>
              </a:rPr>
              <a:t>5/24/19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5140DD3A-BA8A-4390-BF17-AC16BA679EE9}" type="slidenum">
              <a:rPr b="0" lang="en-US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-35280" y="4860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90716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Click to edit the outline text format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Aft>
                <a:spcPts val="113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latin typeface="Times New Roman"/>
              </a:rPr>
              <a:t>Second Outline Level</a:t>
            </a:r>
            <a:endParaRPr b="0" lang="en-US" sz="2800" spc="-1" strike="noStrike">
              <a:latin typeface="Times New Roman"/>
            </a:endParaRPr>
          </a:p>
          <a:p>
            <a:pPr lvl="2" marL="1296000" indent="-288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latin typeface="Times New Roman"/>
              </a:rPr>
              <a:t>Third Outline Level</a:t>
            </a:r>
            <a:endParaRPr b="0" lang="en-US" sz="2400" spc="-1" strike="noStrike">
              <a:latin typeface="Times New Roman"/>
            </a:endParaRPr>
          </a:p>
          <a:p>
            <a:pPr lvl="3" marL="1728000" indent="-216000"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Fourth Outline Level</a:t>
            </a:r>
            <a:endParaRPr b="0" lang="en-US" sz="2000" spc="-1" strike="noStrike">
              <a:latin typeface="Times New Roman"/>
            </a:endParaRPr>
          </a:p>
          <a:p>
            <a:pPr lvl="4" marL="2160000" indent="-216000">
              <a:spcAft>
                <a:spcPts val="28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Times New Roman"/>
              </a:rPr>
              <a:t>Fifth Outline Level</a:t>
            </a:r>
            <a:endParaRPr b="0" lang="en-US" sz="2000" spc="-1" strike="noStrike">
              <a:latin typeface="Times New Roman"/>
            </a:endParaRPr>
          </a:p>
          <a:p>
            <a:pPr lvl="5" marL="2592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Sixth Outline Level</a:t>
            </a:r>
            <a:endParaRPr b="0" lang="en-US" sz="2000" spc="-1" strike="noStrike">
              <a:latin typeface="Times New Roman"/>
            </a:endParaRPr>
          </a:p>
          <a:p>
            <a:pPr lvl="6" marL="3024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Seventh Outline Level</a:t>
            </a:r>
            <a:endParaRPr b="0" lang="en-US" sz="2000" spc="-1" strike="noStrike">
              <a:latin typeface="Times New Roman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dt"/>
          </p:nvPr>
        </p:nvSpPr>
        <p:spPr>
          <a:xfrm>
            <a:off x="50328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ftr"/>
          </p:nvPr>
        </p:nvSpPr>
        <p:spPr>
          <a:xfrm>
            <a:off x="344664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sldNum"/>
          </p:nvPr>
        </p:nvSpPr>
        <p:spPr>
          <a:xfrm>
            <a:off x="722664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15DD1660-AE7D-4E41-B492-A479D69E817F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33" name="TextShape 6"/>
          <p:cNvSpPr txBox="1"/>
          <p:nvPr/>
        </p:nvSpPr>
        <p:spPr>
          <a:xfrm>
            <a:off x="7658640" y="7282800"/>
            <a:ext cx="2373840" cy="428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ACC9404E-2DB0-46DF-8CCB-BEA66A0CC767}" type="slidenum">
              <a:rPr b="1" i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134" name="TextShape 7"/>
          <p:cNvSpPr txBox="1"/>
          <p:nvPr/>
        </p:nvSpPr>
        <p:spPr>
          <a:xfrm>
            <a:off x="0" y="7247160"/>
            <a:ext cx="686016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1800" spc="-1" strike="noStrike">
                <a:latin typeface="Times New Roman"/>
              </a:rPr>
              <a:t>Christine Nattrass (UTK), SCUWP, January 16, 2011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35" name="Group 8"/>
          <p:cNvGrpSpPr/>
          <p:nvPr/>
        </p:nvGrpSpPr>
        <p:grpSpPr>
          <a:xfrm>
            <a:off x="360" y="7127280"/>
            <a:ext cx="5488200" cy="137160"/>
            <a:chOff x="360" y="7127280"/>
            <a:chExt cx="5488200" cy="137160"/>
          </a:xfrm>
        </p:grpSpPr>
        <p:sp>
          <p:nvSpPr>
            <p:cNvPr id="136" name="CustomShape 9"/>
            <p:cNvSpPr/>
            <p:nvPr/>
          </p:nvSpPr>
          <p:spPr>
            <a:xfrm>
              <a:off x="360" y="7127280"/>
              <a:ext cx="5488200" cy="13716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Line 10"/>
            <p:cNvSpPr/>
            <p:nvPr/>
          </p:nvSpPr>
          <p:spPr>
            <a:xfrm>
              <a:off x="360" y="7186680"/>
              <a:ext cx="5488200" cy="0"/>
            </a:xfrm>
            <a:prstGeom prst="line">
              <a:avLst/>
            </a:prstGeom>
            <a:ln w="45720">
              <a:solidFill>
                <a:srgbClr val="33cc6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8" name="Group 11"/>
          <p:cNvGrpSpPr/>
          <p:nvPr/>
        </p:nvGrpSpPr>
        <p:grpSpPr>
          <a:xfrm>
            <a:off x="720" y="757080"/>
            <a:ext cx="9604440" cy="137160"/>
            <a:chOff x="720" y="757080"/>
            <a:chExt cx="9604440" cy="137160"/>
          </a:xfrm>
        </p:grpSpPr>
        <p:sp>
          <p:nvSpPr>
            <p:cNvPr id="139" name="CustomShape 12"/>
            <p:cNvSpPr/>
            <p:nvPr/>
          </p:nvSpPr>
          <p:spPr>
            <a:xfrm>
              <a:off x="720" y="757080"/>
              <a:ext cx="9604440" cy="13716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Line 13"/>
            <p:cNvSpPr/>
            <p:nvPr/>
          </p:nvSpPr>
          <p:spPr>
            <a:xfrm>
              <a:off x="720" y="816480"/>
              <a:ext cx="9604440" cy="0"/>
            </a:xfrm>
            <a:prstGeom prst="line">
              <a:avLst/>
            </a:prstGeom>
            <a:ln w="45720">
              <a:solidFill>
                <a:srgbClr val="99cc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Click to edit the outline text format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Aft>
                <a:spcPts val="113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Second Outline Level</a:t>
            </a:r>
            <a:endParaRPr b="0" lang="en-US" sz="2800" spc="-1" strike="noStrike">
              <a:latin typeface="Times New Roman"/>
            </a:endParaRPr>
          </a:p>
          <a:p>
            <a:pPr lvl="2" marL="1296000" indent="-2880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Third Outline Level</a:t>
            </a:r>
            <a:endParaRPr b="0" lang="en-US" sz="2400" spc="-1" strike="noStrike">
              <a:latin typeface="Times New Roman"/>
            </a:endParaRPr>
          </a:p>
          <a:p>
            <a:pPr lvl="3" marL="1728000" indent="-216000">
              <a:spcAft>
                <a:spcPts val="56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Times New Roman"/>
              </a:rPr>
              <a:t>Fourth Outline Level</a:t>
            </a:r>
            <a:endParaRPr b="0" lang="en-US" sz="2000" spc="-1" strike="noStrike">
              <a:latin typeface="Times New Roman"/>
            </a:endParaRPr>
          </a:p>
          <a:p>
            <a:pPr lvl="4" marL="2160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Fifth Outline Level</a:t>
            </a:r>
            <a:endParaRPr b="0" lang="en-US" sz="2000" spc="-1" strike="noStrike">
              <a:latin typeface="Times New Roman"/>
            </a:endParaRPr>
          </a:p>
          <a:p>
            <a:pPr lvl="5" marL="2592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Sixth Outline Level</a:t>
            </a:r>
            <a:endParaRPr b="0" lang="en-US" sz="2000" spc="-1" strike="noStrike">
              <a:latin typeface="Times New Roman"/>
            </a:endParaRPr>
          </a:p>
          <a:p>
            <a:pPr lvl="6" marL="3024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Seventh Outline Level</a:t>
            </a:r>
            <a:endParaRPr b="0" lang="en-US" sz="2000" spc="-1" strike="noStrike">
              <a:latin typeface="Times New Roman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81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61ACFC46-C0C1-4AB8-9AF5-A0727007718F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82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631C4417-2804-4F48-BA1F-BB221523D587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184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latin typeface="Times New Roman"/>
              </a:rPr>
              <a:t>Christine Nattrass, SESAPS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85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Click to edit the outline text format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Aft>
                <a:spcPts val="113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Second Outline Level</a:t>
            </a:r>
            <a:endParaRPr b="0" lang="en-US" sz="2800" spc="-1" strike="noStrike">
              <a:latin typeface="Times New Roman"/>
            </a:endParaRPr>
          </a:p>
          <a:p>
            <a:pPr lvl="2" marL="1296000" indent="-2880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Third Outline Level</a:t>
            </a:r>
            <a:endParaRPr b="0" lang="en-US" sz="2400" spc="-1" strike="noStrike">
              <a:latin typeface="Times New Roman"/>
            </a:endParaRPr>
          </a:p>
          <a:p>
            <a:pPr lvl="3" marL="1728000" indent="-216000">
              <a:spcAft>
                <a:spcPts val="56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Times New Roman"/>
              </a:rPr>
              <a:t>Fourth Outline Level</a:t>
            </a:r>
            <a:endParaRPr b="0" lang="en-US" sz="2000" spc="-1" strike="noStrike">
              <a:latin typeface="Times New Roman"/>
            </a:endParaRPr>
          </a:p>
          <a:p>
            <a:pPr lvl="4" marL="2160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Fifth Outline Level</a:t>
            </a:r>
            <a:endParaRPr b="0" lang="en-US" sz="2000" spc="-1" strike="noStrike">
              <a:latin typeface="Times New Roman"/>
            </a:endParaRPr>
          </a:p>
          <a:p>
            <a:pPr lvl="5" marL="2592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Sixth Outline Level</a:t>
            </a:r>
            <a:endParaRPr b="0" lang="en-US" sz="2000" spc="-1" strike="noStrike">
              <a:latin typeface="Times New Roman"/>
            </a:endParaRPr>
          </a:p>
          <a:p>
            <a:pPr lvl="6" marL="3024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Seventh Outline Level</a:t>
            </a:r>
            <a:endParaRPr b="0" lang="en-US" sz="2000" spc="-1" strike="noStrike">
              <a:latin typeface="Times New Roman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3FC2EF1F-A643-459D-8F14-5E73956DDEFA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228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4B4ED313-0BD1-4B09-9A9A-0589944C0B85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230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latin typeface="Times New Roman"/>
              </a:rPr>
              <a:t>Christine Nattrass, US LHC Annual Meeting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1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EA102E52-6F0A-4830-8C84-C4DFA983FE13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2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Aft>
                <a:spcPts val="84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Aft>
                <a:spcPts val="56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Aft>
                <a:spcPts val="27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Aft>
                <a:spcPts val="27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Aft>
                <a:spcPts val="27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14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9221ED85-D451-4EFD-B20C-F24F4001564C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15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61D9168A-8CAC-4FDC-ADAA-13CF75CA90E1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316" name="TextShape 7"/>
          <p:cNvSpPr txBox="1"/>
          <p:nvPr/>
        </p:nvSpPr>
        <p:spPr>
          <a:xfrm>
            <a:off x="808200" y="722700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latin typeface="Times New Roman"/>
              </a:rPr>
              <a:t>Christine Nattrass, Epiphany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7" name="Line 8"/>
          <p:cNvSpPr/>
          <p:nvPr/>
        </p:nvSpPr>
        <p:spPr>
          <a:xfrm>
            <a:off x="674640" y="717624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Line 9"/>
          <p:cNvSpPr/>
          <p:nvPr/>
        </p:nvSpPr>
        <p:spPr>
          <a:xfrm>
            <a:off x="665280" y="723888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9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://arxiv.org/abs/arXiv:1303.5769" TargetMode="External"/><Relationship Id="rId2" Type="http://schemas.openxmlformats.org/officeDocument/2006/relationships/hyperlink" Target="http://arxiv.org/abs/arXiv:1808.07470" TargetMode="External"/><Relationship Id="rId3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chart" Target="../charts/chart2.xml"/><Relationship Id="rId3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hyperlink" Target="https://arxiv.org/abs/1801.09131" TargetMode="External"/><Relationship Id="rId6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hyperlink" Target="https://arxiv.org/abs/1801.09131" TargetMode="External"/><Relationship Id="rId8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hyperlink" Target="https://arxiv.org/abs/1801.09131" TargetMode="External"/><Relationship Id="rId10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jpe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hyperlink" Target="https://arxiv.org/abs/1801.09131" TargetMode="External"/><Relationship Id="rId12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hyperlink" Target="https://xkcd.com/1838/" TargetMode="External"/><Relationship Id="rId3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hyperlink" Target="https://xkcd.com/1838/" TargetMode="External"/><Relationship Id="rId3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1.gif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5.tif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jpeg"/><Relationship Id="rId6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hyperlink" Target="https://indico.cern.ch/event/304078" TargetMode="External"/><Relationship Id="rId3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slideLayout" Target="../slideLayouts/slideLayout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hyperlink" Target="https://github.com/cnattras/rivet-hi" TargetMode="External"/><Relationship Id="rId3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hyperlink" Target="http://dx.doi.org/10.1007/JHEP03(2012)053" TargetMode="External"/><Relationship Id="rId5" Type="http://schemas.openxmlformats.org/officeDocument/2006/relationships/slideLayout" Target="../slideLayouts/slideLayout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slideLayout" Target="../slideLayouts/slideLayout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CustomShape 1"/>
          <p:cNvSpPr/>
          <p:nvPr/>
        </p:nvSpPr>
        <p:spPr>
          <a:xfrm>
            <a:off x="-359280" y="6089760"/>
            <a:ext cx="15084000" cy="360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Jet measurement madlibs!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34" name="TextShape 2"/>
          <p:cNvSpPr txBox="1"/>
          <p:nvPr/>
        </p:nvSpPr>
        <p:spPr>
          <a:xfrm>
            <a:off x="46080" y="1308240"/>
            <a:ext cx="10153800" cy="57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latin typeface="Arial"/>
              </a:rPr>
              <a:t>[Adjective]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latin typeface="Arial"/>
              </a:rPr>
              <a:t>[noun]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latin typeface="Arial"/>
              </a:rPr>
              <a:t>[observable]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999999"/>
                </a:solidFill>
                <a:latin typeface="Arial"/>
              </a:rPr>
              <a:t>in [collision system]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35" name="TextShape 3"/>
          <p:cNvSpPr txBox="1"/>
          <p:nvPr/>
        </p:nvSpPr>
        <p:spPr>
          <a:xfrm>
            <a:off x="175680" y="2219040"/>
            <a:ext cx="23950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1800" spc="-1" strike="noStrike">
                <a:solidFill>
                  <a:srgbClr val="009933"/>
                </a:solidFill>
                <a:latin typeface="Arial"/>
              </a:rPr>
              <a:t>Groomed</a:t>
            </a:r>
            <a:endParaRPr b="0" lang="en-US" sz="1800" spc="-1" strike="noStrike"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latin typeface="Arial"/>
              </a:rPr>
              <a:t>Unfolded</a:t>
            </a:r>
            <a:endParaRPr b="0" lang="en-US" sz="1800" spc="-1" strike="noStrike"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latin typeface="Arial"/>
              </a:rPr>
              <a:t>Event-engineered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36" name="TextShape 4"/>
          <p:cNvSpPr txBox="1"/>
          <p:nvPr/>
        </p:nvSpPr>
        <p:spPr>
          <a:xfrm>
            <a:off x="2622960" y="2219400"/>
            <a:ext cx="1333440" cy="162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Top quark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B-jet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Z-boson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D meson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  <p:sp>
        <p:nvSpPr>
          <p:cNvPr id="637" name="TextShape 5"/>
          <p:cNvSpPr txBox="1"/>
          <p:nvPr/>
        </p:nvSpPr>
        <p:spPr>
          <a:xfrm>
            <a:off x="4163400" y="2182680"/>
            <a:ext cx="2128680" cy="93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Correlations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Di-jet asymmetries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1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2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3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4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...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38" name="TextShape 6"/>
          <p:cNvSpPr txBox="1"/>
          <p:nvPr/>
        </p:nvSpPr>
        <p:spPr>
          <a:xfrm>
            <a:off x="6654960" y="2219400"/>
            <a:ext cx="268488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999999"/>
                </a:solidFill>
                <a:latin typeface="Arial"/>
              </a:rPr>
              <a:t>Proton-lead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999999"/>
                </a:solidFill>
                <a:latin typeface="Arial"/>
              </a:rPr>
              <a:t>Ultra-central collisions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  <p:sp>
        <p:nvSpPr>
          <p:cNvPr id="639" name="TextShape 7"/>
          <p:cNvSpPr txBox="1"/>
          <p:nvPr/>
        </p:nvSpPr>
        <p:spPr>
          <a:xfrm>
            <a:off x="46440" y="3612240"/>
            <a:ext cx="10153800" cy="883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latin typeface="Arial"/>
              </a:rPr>
              <a:t>Groomed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latin typeface="Arial"/>
              </a:rPr>
              <a:t>top quark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latin typeface="Arial"/>
              </a:rPr>
              <a:t>di-jet asymmetries</a:t>
            </a:r>
            <a:r>
              <a:rPr b="1" lang="en-US" sz="2800" spc="-1" strike="noStrike"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latin typeface="Arial"/>
              </a:rPr>
              <a:t>ultracentral collisions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40" name="TextShape 8"/>
          <p:cNvSpPr txBox="1"/>
          <p:nvPr/>
        </p:nvSpPr>
        <p:spPr>
          <a:xfrm>
            <a:off x="46800" y="4620600"/>
            <a:ext cx="10153800" cy="57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latin typeface="Arial"/>
              </a:rPr>
              <a:t>Unfolded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latin typeface="Arial"/>
              </a:rPr>
              <a:t>Z-boson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latin typeface="Arial"/>
              </a:rPr>
              <a:t>correlations</a:t>
            </a:r>
            <a:r>
              <a:rPr b="1" lang="en-US" sz="2800" spc="-1" strike="noStrike"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latin typeface="Arial"/>
              </a:rPr>
              <a:t>proton-lead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41" name="TextShape 9"/>
          <p:cNvSpPr txBox="1"/>
          <p:nvPr/>
        </p:nvSpPr>
        <p:spPr>
          <a:xfrm>
            <a:off x="-57600" y="5199840"/>
            <a:ext cx="10153800" cy="60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latin typeface="Arial"/>
              </a:rPr>
              <a:t>Groomed</a:t>
            </a:r>
            <a:r>
              <a:rPr b="1" lang="en-US" sz="2800" spc="-1" strike="noStrike">
                <a:solidFill>
                  <a:srgbClr val="ff3333"/>
                </a:solidFill>
                <a:latin typeface="Arial"/>
              </a:rPr>
              <a:t> top jet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latin typeface="Arial"/>
              </a:rPr>
              <a:t>v</a:t>
            </a:r>
            <a:r>
              <a:rPr b="1" lang="en-US" sz="2800" spc="-1" strike="noStrike" baseline="-101000">
                <a:solidFill>
                  <a:srgbClr val="6666ff"/>
                </a:solidFill>
                <a:latin typeface="Arial"/>
              </a:rPr>
              <a:t>4</a:t>
            </a:r>
            <a:r>
              <a:rPr b="1" lang="en-US" sz="2800" spc="-1" strike="noStrike"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latin typeface="Arial"/>
              </a:rPr>
              <a:t>ultra-central collisions</a:t>
            </a:r>
            <a:endParaRPr b="0" lang="en-US" sz="2800" spc="-1" strike="noStrike"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Jet measurement madlibs!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43" name="TextShape 2"/>
          <p:cNvSpPr txBox="1"/>
          <p:nvPr/>
        </p:nvSpPr>
        <p:spPr>
          <a:xfrm>
            <a:off x="46080" y="1308240"/>
            <a:ext cx="10153800" cy="57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latin typeface="Arial"/>
              </a:rPr>
              <a:t>[Adjective]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latin typeface="Arial"/>
              </a:rPr>
              <a:t>[noun]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latin typeface="Arial"/>
              </a:rPr>
              <a:t>[observable]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999999"/>
                </a:solidFill>
                <a:latin typeface="Arial"/>
              </a:rPr>
              <a:t>in [collision system]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44" name="TextShape 3"/>
          <p:cNvSpPr txBox="1"/>
          <p:nvPr/>
        </p:nvSpPr>
        <p:spPr>
          <a:xfrm>
            <a:off x="175680" y="2219040"/>
            <a:ext cx="23950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1800" spc="-1" strike="noStrike">
                <a:solidFill>
                  <a:srgbClr val="009933"/>
                </a:solidFill>
                <a:latin typeface="Arial"/>
              </a:rPr>
              <a:t>Groomed</a:t>
            </a:r>
            <a:endParaRPr b="0" lang="en-US" sz="1800" spc="-1" strike="noStrike"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latin typeface="Arial"/>
              </a:rPr>
              <a:t>Unfolded</a:t>
            </a:r>
            <a:endParaRPr b="0" lang="en-US" sz="1800" spc="-1" strike="noStrike"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latin typeface="Arial"/>
              </a:rPr>
              <a:t>Event-engineered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45" name="TextShape 4"/>
          <p:cNvSpPr txBox="1"/>
          <p:nvPr/>
        </p:nvSpPr>
        <p:spPr>
          <a:xfrm>
            <a:off x="2622960" y="2219400"/>
            <a:ext cx="1333440" cy="162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Top quark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B-jet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Z-boson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D meson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  <p:sp>
        <p:nvSpPr>
          <p:cNvPr id="646" name="TextShape 5"/>
          <p:cNvSpPr txBox="1"/>
          <p:nvPr/>
        </p:nvSpPr>
        <p:spPr>
          <a:xfrm>
            <a:off x="4163400" y="2182680"/>
            <a:ext cx="2128680" cy="93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Correlations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Di-jet asymmetries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1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2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3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4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...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47" name="TextShape 6"/>
          <p:cNvSpPr txBox="1"/>
          <p:nvPr/>
        </p:nvSpPr>
        <p:spPr>
          <a:xfrm>
            <a:off x="6654960" y="2219400"/>
            <a:ext cx="268488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999999"/>
                </a:solidFill>
                <a:latin typeface="Arial"/>
              </a:rPr>
              <a:t>Proton-lead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solidFill>
                  <a:srgbClr val="999999"/>
                </a:solidFill>
                <a:latin typeface="Arial"/>
              </a:rPr>
              <a:t>Ultra-central collisions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  <p:sp>
        <p:nvSpPr>
          <p:cNvPr id="648" name="TextShape 7"/>
          <p:cNvSpPr txBox="1"/>
          <p:nvPr/>
        </p:nvSpPr>
        <p:spPr>
          <a:xfrm>
            <a:off x="46440" y="3612240"/>
            <a:ext cx="10153800" cy="883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latin typeface="Arial"/>
              </a:rPr>
              <a:t>Groomed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latin typeface="Arial"/>
              </a:rPr>
              <a:t>top quark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latin typeface="Arial"/>
              </a:rPr>
              <a:t>di-jet asymmetries</a:t>
            </a:r>
            <a:r>
              <a:rPr b="1" lang="en-US" sz="2800" spc="-1" strike="noStrike"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latin typeface="Arial"/>
              </a:rPr>
              <a:t>ultracentral collisions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49" name="TextShape 8"/>
          <p:cNvSpPr txBox="1"/>
          <p:nvPr/>
        </p:nvSpPr>
        <p:spPr>
          <a:xfrm>
            <a:off x="46800" y="4620600"/>
            <a:ext cx="10153800" cy="57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latin typeface="Arial"/>
              </a:rPr>
              <a:t>Unfolded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latin typeface="Arial"/>
              </a:rPr>
              <a:t>Z-boson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latin typeface="Arial"/>
              </a:rPr>
              <a:t>correlations</a:t>
            </a:r>
            <a:r>
              <a:rPr b="1" lang="en-US" sz="2800" spc="-1" strike="noStrike"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latin typeface="Arial"/>
              </a:rPr>
              <a:t>proton-lead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50" name="TextShape 9"/>
          <p:cNvSpPr txBox="1"/>
          <p:nvPr/>
        </p:nvSpPr>
        <p:spPr>
          <a:xfrm>
            <a:off x="-57960" y="5919480"/>
            <a:ext cx="10153800" cy="883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latin typeface="Arial"/>
              </a:rPr>
              <a:t>Event-engineered groomed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latin typeface="Arial"/>
              </a:rPr>
              <a:t>b-jet top quark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latin typeface="Arial"/>
              </a:rPr>
              <a:t>di-jet asymmetries</a:t>
            </a:r>
            <a:r>
              <a:rPr b="1" lang="en-US" sz="2800" spc="-1" strike="noStrike"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latin typeface="Arial"/>
              </a:rPr>
              <a:t>ultra-central collisions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51" name="TextShape 10"/>
          <p:cNvSpPr txBox="1"/>
          <p:nvPr/>
        </p:nvSpPr>
        <p:spPr>
          <a:xfrm>
            <a:off x="-57600" y="5199840"/>
            <a:ext cx="10153800" cy="60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latin typeface="Arial"/>
              </a:rPr>
              <a:t>Groomed</a:t>
            </a:r>
            <a:r>
              <a:rPr b="1" lang="en-US" sz="2800" spc="-1" strike="noStrike">
                <a:solidFill>
                  <a:srgbClr val="ff3333"/>
                </a:solidFill>
                <a:latin typeface="Arial"/>
              </a:rPr>
              <a:t> top jet</a:t>
            </a:r>
            <a:r>
              <a:rPr b="1" lang="en-US" sz="2800" spc="-1" strike="noStrike"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latin typeface="Arial"/>
              </a:rPr>
              <a:t>v</a:t>
            </a:r>
            <a:r>
              <a:rPr b="1" lang="en-US" sz="2800" spc="-1" strike="noStrike" baseline="-101000">
                <a:solidFill>
                  <a:srgbClr val="6666ff"/>
                </a:solidFill>
                <a:latin typeface="Arial"/>
              </a:rPr>
              <a:t>4</a:t>
            </a:r>
            <a:r>
              <a:rPr b="1" lang="en-US" sz="2800" spc="-1" strike="noStrike"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latin typeface="Arial"/>
              </a:rPr>
              <a:t>ultra-central collisions</a:t>
            </a:r>
            <a:endParaRPr b="0" lang="en-US" sz="2800" spc="-1" strike="noStrike"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latin typeface="Arial"/>
              </a:rPr>
              <a:t>Error bars matter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53" name="TextShape 2"/>
          <p:cNvSpPr txBox="1"/>
          <p:nvPr/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Simple measurements with small error bars may offer stronger constraints than better/more intuitive/more clever observables with large error bars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Sometimes it’s surprising which measurements provide greatest constraints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Examples: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  <a:ea typeface="Droid Sans Fallback"/>
              </a:rPr>
              <a:t>Single particle spectra with small error bars constrain uncertainty on properties of the medium well </a:t>
            </a:r>
            <a:r>
              <a:rPr b="0" lang="en-US" sz="2000" spc="-1" strike="noStrike">
                <a:latin typeface="Arial"/>
                <a:hlinkClick r:id="rId1"/>
              </a:rPr>
              <a:t>Phys.Rev. C89 (2014) no.3, 034917</a:t>
            </a:r>
            <a:endParaRPr b="0" lang="en-US" sz="20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10" spc="-1" strike="noStrike">
                <a:latin typeface="Arial"/>
              </a:rPr>
              <a:t>Relatively low Q, large x DIS and Drell-Yan data provide comparable constraints on Higgs production to LHC jet measurements </a:t>
            </a:r>
            <a:r>
              <a:rPr b="0" lang="en-US" sz="2410" spc="-1" strike="noStrike">
                <a:latin typeface="Arial"/>
                <a:hlinkClick r:id="rId2"/>
              </a:rPr>
              <a:t>PoS DIS2018 (2018) 024</a:t>
            </a:r>
            <a:endParaRPr b="0" lang="en-US" sz="241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Correlations between uncertainties are also important.  </a:t>
            </a:r>
            <a:r>
              <a:rPr b="1" i="1" lang="en-US" sz="3200" spc="-1" strike="noStrike">
                <a:solidFill>
                  <a:srgbClr val="ce181e"/>
                </a:solidFill>
                <a:latin typeface="Arial"/>
              </a:rPr>
              <a:t>Experiments should publish them</a:t>
            </a:r>
            <a:r>
              <a:rPr b="1" lang="en-US" sz="3200" spc="-1" strike="noStrike">
                <a:solidFill>
                  <a:srgbClr val="ce181e"/>
                </a:solidFill>
                <a:latin typeface="Arial"/>
              </a:rPr>
              <a:t>.</a:t>
            </a:r>
            <a:endParaRPr b="0" lang="en-US" sz="3200" spc="-1" strike="noStrike"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TextShape 1"/>
          <p:cNvSpPr txBox="1"/>
          <p:nvPr/>
        </p:nvSpPr>
        <p:spPr>
          <a:xfrm>
            <a:off x="91440" y="301320"/>
            <a:ext cx="998856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Do we really learn anything from this?*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655" name="" descr=""/>
          <p:cNvPicPr/>
          <p:nvPr/>
        </p:nvPicPr>
        <p:blipFill>
          <a:blip r:embed="rId1"/>
          <a:stretch/>
        </p:blipFill>
        <p:spPr>
          <a:xfrm>
            <a:off x="2789640" y="1661040"/>
            <a:ext cx="4279320" cy="4114800"/>
          </a:xfrm>
          <a:prstGeom prst="rect">
            <a:avLst/>
          </a:prstGeom>
          <a:ln>
            <a:noFill/>
          </a:ln>
        </p:spPr>
      </p:pic>
      <p:sp>
        <p:nvSpPr>
          <p:cNvPr id="656" name="TextShape 2"/>
          <p:cNvSpPr txBox="1"/>
          <p:nvPr/>
        </p:nvSpPr>
        <p:spPr>
          <a:xfrm>
            <a:off x="91440" y="6097320"/>
            <a:ext cx="998856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2500" spc="-1" strike="noStrike">
                <a:latin typeface="Arial"/>
              </a:rPr>
              <a:t>*I really do like this measurement.  It’s nothing personal.  I ask the same thing about the measurements I’m working on.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657" name="Line 3"/>
          <p:cNvSpPr/>
          <p:nvPr/>
        </p:nvSpPr>
        <p:spPr>
          <a:xfrm flipH="1" flipV="1">
            <a:off x="6309360" y="4754880"/>
            <a:ext cx="759600" cy="91440"/>
          </a:xfrm>
          <a:prstGeom prst="line">
            <a:avLst/>
          </a:prstGeom>
          <a:ln w="38160">
            <a:solidFill>
              <a:srgbClr val="ed1c2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8" name="TextShape 4"/>
          <p:cNvSpPr txBox="1"/>
          <p:nvPr/>
        </p:nvSpPr>
        <p:spPr>
          <a:xfrm>
            <a:off x="7068960" y="4447440"/>
            <a:ext cx="3011040" cy="940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HUGE error bars!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9" name=""/>
          <p:cNvGraphicFramePr/>
          <p:nvPr/>
        </p:nvGraphicFramePr>
        <p:xfrm>
          <a:off x="4080960" y="1838160"/>
          <a:ext cx="5904000" cy="323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6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Available data</a:t>
            </a:r>
            <a:endParaRPr b="0" lang="en-US" sz="4400" spc="-1" strike="noStrike">
              <a:latin typeface="Arial"/>
            </a:endParaRPr>
          </a:p>
        </p:txBody>
      </p:sp>
      <p:graphicFrame>
        <p:nvGraphicFramePr>
          <p:cNvPr id="661" name=""/>
          <p:cNvGraphicFramePr/>
          <p:nvPr/>
        </p:nvGraphicFramePr>
        <p:xfrm>
          <a:off x="405720" y="1893240"/>
          <a:ext cx="4289400" cy="323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62" name="TextShape 2"/>
          <p:cNvSpPr txBox="1"/>
          <p:nvPr/>
        </p:nvSpPr>
        <p:spPr>
          <a:xfrm>
            <a:off x="532440" y="5659200"/>
            <a:ext cx="8917920" cy="711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latin typeface="Arial"/>
              </a:rPr>
              <a:t>RHIC:</a:t>
            </a:r>
            <a:r>
              <a:rPr b="0" lang="en-US" sz="1800" spc="-1" strike="noStrike">
                <a:latin typeface="Arial"/>
              </a:rPr>
              <a:t> High-p</a:t>
            </a:r>
            <a:r>
              <a:rPr b="0" lang="en-US" sz="1800" spc="-1" strike="noStrike" baseline="-33000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 hadron correlations 52%, reconstructed jets 3%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latin typeface="Arial"/>
                <a:ea typeface="Droid Sans Fallback"/>
              </a:rPr>
              <a:t>LHC:</a:t>
            </a:r>
            <a:r>
              <a:rPr b="0" lang="en-US" sz="1800" spc="-1" strike="noStrike">
                <a:latin typeface="Arial"/>
              </a:rPr>
              <a:t> High-p</a:t>
            </a:r>
            <a:r>
              <a:rPr b="0" lang="en-US" sz="1800" spc="-1" strike="noStrike" baseline="-33000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 hadron correlations 23%, reconstructed jets 40%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63" name="TextShape 3"/>
          <p:cNvSpPr txBox="1"/>
          <p:nvPr/>
        </p:nvSpPr>
        <p:spPr>
          <a:xfrm>
            <a:off x="205560" y="6770160"/>
            <a:ext cx="86403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Analysis about 1 year old, some may disagree with classifications, but the gist holds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TextShape 1"/>
          <p:cNvSpPr txBox="1"/>
          <p:nvPr/>
        </p:nvSpPr>
        <p:spPr>
          <a:xfrm>
            <a:off x="504000" y="85320"/>
            <a:ext cx="9071640" cy="71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What should we measure?</a:t>
            </a:r>
            <a:endParaRPr b="0" lang="en-US" sz="4400" spc="-1" strike="noStrike"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extShape 1"/>
          <p:cNvSpPr txBox="1"/>
          <p:nvPr/>
        </p:nvSpPr>
        <p:spPr>
          <a:xfrm>
            <a:off x="504000" y="85320"/>
            <a:ext cx="9071640" cy="71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What should we measure?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666" name="" descr=""/>
          <p:cNvPicPr/>
          <p:nvPr/>
        </p:nvPicPr>
        <p:blipFill>
          <a:blip r:embed="rId1"/>
          <a:stretch/>
        </p:blipFill>
        <p:spPr>
          <a:xfrm>
            <a:off x="6791400" y="4457160"/>
            <a:ext cx="1980720" cy="1618920"/>
          </a:xfrm>
          <a:prstGeom prst="rect">
            <a:avLst/>
          </a:prstGeom>
          <a:ln>
            <a:noFill/>
          </a:ln>
        </p:spPr>
      </p:pic>
      <p:pic>
        <p:nvPicPr>
          <p:cNvPr id="667" name="" descr=""/>
          <p:cNvPicPr/>
          <p:nvPr/>
        </p:nvPicPr>
        <p:blipFill>
          <a:blip r:embed="rId2"/>
          <a:stretch/>
        </p:blipFill>
        <p:spPr>
          <a:xfrm>
            <a:off x="605880" y="1018440"/>
            <a:ext cx="2532960" cy="1828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extShape 1"/>
          <p:cNvSpPr txBox="1"/>
          <p:nvPr/>
        </p:nvSpPr>
        <p:spPr>
          <a:xfrm>
            <a:off x="504000" y="85320"/>
            <a:ext cx="9071640" cy="71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What should we measure?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669" name="" descr=""/>
          <p:cNvPicPr/>
          <p:nvPr/>
        </p:nvPicPr>
        <p:blipFill>
          <a:blip r:embed="rId1"/>
          <a:stretch/>
        </p:blipFill>
        <p:spPr>
          <a:xfrm>
            <a:off x="8364960" y="2792160"/>
            <a:ext cx="1800000" cy="1933200"/>
          </a:xfrm>
          <a:prstGeom prst="rect">
            <a:avLst/>
          </a:prstGeom>
          <a:ln>
            <a:noFill/>
          </a:ln>
        </p:spPr>
      </p:pic>
      <p:pic>
        <p:nvPicPr>
          <p:cNvPr id="670" name="" descr=""/>
          <p:cNvPicPr/>
          <p:nvPr/>
        </p:nvPicPr>
        <p:blipFill>
          <a:blip r:embed="rId2"/>
          <a:stretch/>
        </p:blipFill>
        <p:spPr>
          <a:xfrm>
            <a:off x="6791400" y="4457160"/>
            <a:ext cx="1980720" cy="1618920"/>
          </a:xfrm>
          <a:prstGeom prst="rect">
            <a:avLst/>
          </a:prstGeom>
          <a:ln>
            <a:noFill/>
          </a:ln>
        </p:spPr>
      </p:pic>
      <p:pic>
        <p:nvPicPr>
          <p:cNvPr id="671" name="" descr=""/>
          <p:cNvPicPr/>
          <p:nvPr/>
        </p:nvPicPr>
        <p:blipFill>
          <a:blip r:embed="rId3"/>
          <a:stretch/>
        </p:blipFill>
        <p:spPr>
          <a:xfrm>
            <a:off x="605880" y="1018440"/>
            <a:ext cx="2532960" cy="1828800"/>
          </a:xfrm>
          <a:prstGeom prst="rect">
            <a:avLst/>
          </a:prstGeom>
          <a:ln>
            <a:noFill/>
          </a:ln>
        </p:spPr>
      </p:pic>
      <p:grpSp>
        <p:nvGrpSpPr>
          <p:cNvPr id="672" name="Group 2"/>
          <p:cNvGrpSpPr/>
          <p:nvPr/>
        </p:nvGrpSpPr>
        <p:grpSpPr>
          <a:xfrm>
            <a:off x="3093480" y="3074040"/>
            <a:ext cx="3044880" cy="1910520"/>
            <a:chOff x="3093480" y="3074040"/>
            <a:chExt cx="3044880" cy="1910520"/>
          </a:xfrm>
        </p:grpSpPr>
        <p:pic>
          <p:nvPicPr>
            <p:cNvPr id="673" name="" descr=""/>
            <p:cNvPicPr/>
            <p:nvPr/>
          </p:nvPicPr>
          <p:blipFill>
            <a:blip r:embed="rId4"/>
            <a:stretch/>
          </p:blipFill>
          <p:spPr>
            <a:xfrm>
              <a:off x="3093480" y="3074040"/>
              <a:ext cx="3044880" cy="1910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674" name="TextShape 3"/>
            <p:cNvSpPr txBox="1"/>
            <p:nvPr/>
          </p:nvSpPr>
          <p:spPr>
            <a:xfrm>
              <a:off x="3627000" y="3229200"/>
              <a:ext cx="1169640" cy="818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endParaRPr b="0" lang="en-US" sz="1800" spc="-1" strike="noStrike">
                <a:latin typeface="Arial"/>
              </a:endParaRPr>
            </a:p>
            <a:p>
              <a:r>
                <a:rPr b="0" lang="en-US" sz="1000" spc="-1" strike="noStrike">
                  <a:latin typeface="Arial"/>
                  <a:hlinkClick r:id="rId5"/>
                </a:rPr>
                <a:t>arXiv:1801.09131</a:t>
              </a:r>
              <a:endParaRPr b="0" lang="en-US" sz="1000" spc="-1" strike="noStrike">
                <a:latin typeface="Arial"/>
              </a:endParaRPr>
            </a:p>
            <a:p>
              <a:endParaRPr b="0" lang="en-US" sz="1000" spc="-1" strike="noStrike">
                <a:latin typeface="Arial"/>
              </a:endParaRPr>
            </a:p>
          </p:txBody>
        </p:sp>
      </p:grpSp>
    </p:spTree>
  </p:cSld>
  <p:timing>
    <p:tnLst>
      <p:par>
        <p:cTn id="65" dur="indefinite" restart="never" nodeType="tmRoot">
          <p:childTnLst>
            <p:seq>
              <p:cTn id="66" dur="indefinite" nodeType="mainSeq"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TextShape 1"/>
          <p:cNvSpPr txBox="1"/>
          <p:nvPr/>
        </p:nvSpPr>
        <p:spPr>
          <a:xfrm>
            <a:off x="504000" y="85320"/>
            <a:ext cx="9071640" cy="71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What should we measure?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676" name="" descr=""/>
          <p:cNvPicPr/>
          <p:nvPr/>
        </p:nvPicPr>
        <p:blipFill>
          <a:blip r:embed="rId1"/>
          <a:stretch/>
        </p:blipFill>
        <p:spPr>
          <a:xfrm>
            <a:off x="8364960" y="2792160"/>
            <a:ext cx="1800000" cy="1933200"/>
          </a:xfrm>
          <a:prstGeom prst="rect">
            <a:avLst/>
          </a:prstGeom>
          <a:ln>
            <a:noFill/>
          </a:ln>
        </p:spPr>
      </p:pic>
      <p:pic>
        <p:nvPicPr>
          <p:cNvPr id="677" name="" descr=""/>
          <p:cNvPicPr/>
          <p:nvPr/>
        </p:nvPicPr>
        <p:blipFill>
          <a:blip r:embed="rId2"/>
          <a:stretch/>
        </p:blipFill>
        <p:spPr>
          <a:xfrm>
            <a:off x="6768360" y="1670760"/>
            <a:ext cx="1999800" cy="1590480"/>
          </a:xfrm>
          <a:prstGeom prst="rect">
            <a:avLst/>
          </a:prstGeom>
          <a:ln>
            <a:noFill/>
          </a:ln>
        </p:spPr>
      </p:pic>
      <p:pic>
        <p:nvPicPr>
          <p:cNvPr id="678" name="" descr=""/>
          <p:cNvPicPr/>
          <p:nvPr/>
        </p:nvPicPr>
        <p:blipFill>
          <a:blip r:embed="rId3"/>
          <a:stretch/>
        </p:blipFill>
        <p:spPr>
          <a:xfrm>
            <a:off x="6791400" y="4457160"/>
            <a:ext cx="1980720" cy="1618920"/>
          </a:xfrm>
          <a:prstGeom prst="rect">
            <a:avLst/>
          </a:prstGeom>
          <a:ln>
            <a:noFill/>
          </a:ln>
        </p:spPr>
      </p:pic>
      <p:pic>
        <p:nvPicPr>
          <p:cNvPr id="679" name="" descr=""/>
          <p:cNvPicPr/>
          <p:nvPr/>
        </p:nvPicPr>
        <p:blipFill>
          <a:blip r:embed="rId4"/>
          <a:stretch/>
        </p:blipFill>
        <p:spPr>
          <a:xfrm>
            <a:off x="605880" y="1018440"/>
            <a:ext cx="2532960" cy="1828800"/>
          </a:xfrm>
          <a:prstGeom prst="rect">
            <a:avLst/>
          </a:prstGeom>
          <a:ln>
            <a:noFill/>
          </a:ln>
        </p:spPr>
      </p:pic>
      <p:grpSp>
        <p:nvGrpSpPr>
          <p:cNvPr id="680" name="Group 2"/>
          <p:cNvGrpSpPr/>
          <p:nvPr/>
        </p:nvGrpSpPr>
        <p:grpSpPr>
          <a:xfrm>
            <a:off x="585720" y="5040360"/>
            <a:ext cx="2386440" cy="1828800"/>
            <a:chOff x="585720" y="5040360"/>
            <a:chExt cx="2386440" cy="1828800"/>
          </a:xfrm>
        </p:grpSpPr>
        <p:pic>
          <p:nvPicPr>
            <p:cNvPr id="681" name="" descr=""/>
            <p:cNvPicPr/>
            <p:nvPr/>
          </p:nvPicPr>
          <p:blipFill>
            <a:blip r:embed="rId5"/>
            <a:stretch/>
          </p:blipFill>
          <p:spPr>
            <a:xfrm>
              <a:off x="585720" y="5040360"/>
              <a:ext cx="2386440" cy="18288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82" name="Group 3"/>
          <p:cNvGrpSpPr/>
          <p:nvPr/>
        </p:nvGrpSpPr>
        <p:grpSpPr>
          <a:xfrm>
            <a:off x="3093480" y="3074040"/>
            <a:ext cx="3044880" cy="1910520"/>
            <a:chOff x="3093480" y="3074040"/>
            <a:chExt cx="3044880" cy="1910520"/>
          </a:xfrm>
        </p:grpSpPr>
        <p:pic>
          <p:nvPicPr>
            <p:cNvPr id="683" name="" descr=""/>
            <p:cNvPicPr/>
            <p:nvPr/>
          </p:nvPicPr>
          <p:blipFill>
            <a:blip r:embed="rId6"/>
            <a:stretch/>
          </p:blipFill>
          <p:spPr>
            <a:xfrm>
              <a:off x="3093480" y="3074040"/>
              <a:ext cx="3044880" cy="1910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684" name="TextShape 4"/>
            <p:cNvSpPr txBox="1"/>
            <p:nvPr/>
          </p:nvSpPr>
          <p:spPr>
            <a:xfrm>
              <a:off x="3627000" y="3229200"/>
              <a:ext cx="1169640" cy="818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endParaRPr b="0" lang="en-US" sz="1800" spc="-1" strike="noStrike">
                <a:latin typeface="Arial"/>
              </a:endParaRPr>
            </a:p>
            <a:p>
              <a:r>
                <a:rPr b="0" lang="en-US" sz="1000" spc="-1" strike="noStrike">
                  <a:latin typeface="Arial"/>
                  <a:hlinkClick r:id="rId7"/>
                </a:rPr>
                <a:t>arXiv:1801.09131</a:t>
              </a:r>
              <a:endParaRPr b="0" lang="en-US" sz="1000" spc="-1" strike="noStrike">
                <a:latin typeface="Arial"/>
              </a:endParaRPr>
            </a:p>
            <a:p>
              <a:endParaRPr b="0" lang="en-US" sz="1000" spc="-1" strike="noStrike">
                <a:latin typeface="Arial"/>
              </a:endParaRPr>
            </a:p>
          </p:txBody>
        </p:sp>
      </p:grpSp>
    </p:spTree>
  </p:cSld>
  <p:timing>
    <p:tnLst>
      <p:par>
        <p:cTn id="77" dur="indefinite" restart="never" nodeType="tmRoot">
          <p:childTnLst>
            <p:seq>
              <p:cTn id="78" dur="indefinite" nodeType="mainSeq">
                <p:childTnLst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extShape 1"/>
          <p:cNvSpPr txBox="1"/>
          <p:nvPr/>
        </p:nvSpPr>
        <p:spPr>
          <a:xfrm>
            <a:off x="504000" y="85320"/>
            <a:ext cx="9071640" cy="71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What should we measure?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686" name="" descr=""/>
          <p:cNvPicPr/>
          <p:nvPr/>
        </p:nvPicPr>
        <p:blipFill>
          <a:blip r:embed="rId1"/>
          <a:stretch/>
        </p:blipFill>
        <p:spPr>
          <a:xfrm>
            <a:off x="8364960" y="2792160"/>
            <a:ext cx="1800000" cy="1933200"/>
          </a:xfrm>
          <a:prstGeom prst="rect">
            <a:avLst/>
          </a:prstGeom>
          <a:ln>
            <a:noFill/>
          </a:ln>
        </p:spPr>
      </p:pic>
      <p:pic>
        <p:nvPicPr>
          <p:cNvPr id="687" name="" descr=""/>
          <p:cNvPicPr/>
          <p:nvPr/>
        </p:nvPicPr>
        <p:blipFill>
          <a:blip r:embed="rId2"/>
          <a:stretch/>
        </p:blipFill>
        <p:spPr>
          <a:xfrm>
            <a:off x="8263800" y="4263840"/>
            <a:ext cx="1866600" cy="1809360"/>
          </a:xfrm>
          <a:prstGeom prst="rect">
            <a:avLst/>
          </a:prstGeom>
          <a:ln>
            <a:noFill/>
          </a:ln>
        </p:spPr>
      </p:pic>
      <p:pic>
        <p:nvPicPr>
          <p:cNvPr id="688" name="" descr=""/>
          <p:cNvPicPr/>
          <p:nvPr/>
        </p:nvPicPr>
        <p:blipFill>
          <a:blip r:embed="rId3"/>
          <a:stretch/>
        </p:blipFill>
        <p:spPr>
          <a:xfrm>
            <a:off x="6768360" y="1670760"/>
            <a:ext cx="1999800" cy="1590480"/>
          </a:xfrm>
          <a:prstGeom prst="rect">
            <a:avLst/>
          </a:prstGeom>
          <a:ln>
            <a:noFill/>
          </a:ln>
        </p:spPr>
      </p:pic>
      <p:pic>
        <p:nvPicPr>
          <p:cNvPr id="689" name="" descr=""/>
          <p:cNvPicPr/>
          <p:nvPr/>
        </p:nvPicPr>
        <p:blipFill>
          <a:blip r:embed="rId4"/>
          <a:stretch/>
        </p:blipFill>
        <p:spPr>
          <a:xfrm>
            <a:off x="6791400" y="4457160"/>
            <a:ext cx="1980720" cy="1618920"/>
          </a:xfrm>
          <a:prstGeom prst="rect">
            <a:avLst/>
          </a:prstGeom>
          <a:ln>
            <a:noFill/>
          </a:ln>
        </p:spPr>
      </p:pic>
      <p:pic>
        <p:nvPicPr>
          <p:cNvPr id="690" name="" descr=""/>
          <p:cNvPicPr/>
          <p:nvPr/>
        </p:nvPicPr>
        <p:blipFill>
          <a:blip r:embed="rId5"/>
          <a:stretch/>
        </p:blipFill>
        <p:spPr>
          <a:xfrm>
            <a:off x="605880" y="1018440"/>
            <a:ext cx="2532960" cy="1828800"/>
          </a:xfrm>
          <a:prstGeom prst="rect">
            <a:avLst/>
          </a:prstGeom>
          <a:ln>
            <a:noFill/>
          </a:ln>
        </p:spPr>
      </p:pic>
      <p:pic>
        <p:nvPicPr>
          <p:cNvPr id="691" name="" descr=""/>
          <p:cNvPicPr/>
          <p:nvPr/>
        </p:nvPicPr>
        <p:blipFill>
          <a:blip r:embed="rId6"/>
          <a:stretch/>
        </p:blipFill>
        <p:spPr>
          <a:xfrm>
            <a:off x="3320280" y="1067040"/>
            <a:ext cx="2350080" cy="1828800"/>
          </a:xfrm>
          <a:prstGeom prst="rect">
            <a:avLst/>
          </a:prstGeom>
          <a:ln>
            <a:noFill/>
          </a:ln>
        </p:spPr>
      </p:pic>
      <p:grpSp>
        <p:nvGrpSpPr>
          <p:cNvPr id="692" name="Group 2"/>
          <p:cNvGrpSpPr/>
          <p:nvPr/>
        </p:nvGrpSpPr>
        <p:grpSpPr>
          <a:xfrm>
            <a:off x="585720" y="5040360"/>
            <a:ext cx="2386440" cy="1828800"/>
            <a:chOff x="585720" y="5040360"/>
            <a:chExt cx="2386440" cy="1828800"/>
          </a:xfrm>
        </p:grpSpPr>
        <p:pic>
          <p:nvPicPr>
            <p:cNvPr id="693" name="" descr=""/>
            <p:cNvPicPr/>
            <p:nvPr/>
          </p:nvPicPr>
          <p:blipFill>
            <a:blip r:embed="rId7"/>
            <a:stretch/>
          </p:blipFill>
          <p:spPr>
            <a:xfrm>
              <a:off x="585720" y="5040360"/>
              <a:ext cx="2386440" cy="18288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94" name="Group 3"/>
          <p:cNvGrpSpPr/>
          <p:nvPr/>
        </p:nvGrpSpPr>
        <p:grpSpPr>
          <a:xfrm>
            <a:off x="3093480" y="3074040"/>
            <a:ext cx="3044880" cy="1910520"/>
            <a:chOff x="3093480" y="3074040"/>
            <a:chExt cx="3044880" cy="1910520"/>
          </a:xfrm>
        </p:grpSpPr>
        <p:pic>
          <p:nvPicPr>
            <p:cNvPr id="695" name="" descr=""/>
            <p:cNvPicPr/>
            <p:nvPr/>
          </p:nvPicPr>
          <p:blipFill>
            <a:blip r:embed="rId8"/>
            <a:stretch/>
          </p:blipFill>
          <p:spPr>
            <a:xfrm>
              <a:off x="3093480" y="3074040"/>
              <a:ext cx="3044880" cy="1910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696" name="TextShape 4"/>
            <p:cNvSpPr txBox="1"/>
            <p:nvPr/>
          </p:nvSpPr>
          <p:spPr>
            <a:xfrm>
              <a:off x="3627000" y="3229200"/>
              <a:ext cx="1169640" cy="818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endParaRPr b="0" lang="en-US" sz="1800" spc="-1" strike="noStrike">
                <a:latin typeface="Arial"/>
              </a:endParaRPr>
            </a:p>
            <a:p>
              <a:r>
                <a:rPr b="0" lang="en-US" sz="1000" spc="-1" strike="noStrike">
                  <a:latin typeface="Arial"/>
                  <a:hlinkClick r:id="rId9"/>
                </a:rPr>
                <a:t>arXiv:1801.09131</a:t>
              </a:r>
              <a:endParaRPr b="0" lang="en-US" sz="1000" spc="-1" strike="noStrike">
                <a:latin typeface="Arial"/>
              </a:endParaRPr>
            </a:p>
            <a:p>
              <a:endParaRPr b="0" lang="en-US" sz="1000" spc="-1" strike="noStrike">
                <a:latin typeface="Arial"/>
              </a:endParaRPr>
            </a:p>
          </p:txBody>
        </p:sp>
      </p:grpSp>
    </p:spTree>
  </p:cSld>
  <p:timing>
    <p:tnLst>
      <p:par>
        <p:cTn id="95" dur="indefinite" restart="never" nodeType="tmRoot">
          <p:childTnLst>
            <p:seq>
              <p:cTn id="96" dur="indefinite" nodeType="mainSeq">
                <p:childTnLst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" descr=""/>
          <p:cNvPicPr/>
          <p:nvPr/>
        </p:nvPicPr>
        <p:blipFill>
          <a:blip r:embed="rId1"/>
          <a:stretch/>
        </p:blipFill>
        <p:spPr>
          <a:xfrm>
            <a:off x="896400" y="2059200"/>
            <a:ext cx="8684280" cy="2546280"/>
          </a:xfrm>
          <a:prstGeom prst="rect">
            <a:avLst/>
          </a:prstGeom>
          <a:ln>
            <a:noFill/>
          </a:ln>
        </p:spPr>
      </p:pic>
      <p:sp>
        <p:nvSpPr>
          <p:cNvPr id="601" name="CustomShape 1"/>
          <p:cNvSpPr/>
          <p:nvPr/>
        </p:nvSpPr>
        <p:spPr>
          <a:xfrm>
            <a:off x="-359280" y="6089760"/>
            <a:ext cx="15084000" cy="360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extShape 1"/>
          <p:cNvSpPr txBox="1"/>
          <p:nvPr/>
        </p:nvSpPr>
        <p:spPr>
          <a:xfrm>
            <a:off x="504000" y="85320"/>
            <a:ext cx="9071640" cy="71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What should we measure?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698" name="" descr=""/>
          <p:cNvPicPr/>
          <p:nvPr/>
        </p:nvPicPr>
        <p:blipFill>
          <a:blip r:embed="rId1"/>
          <a:stretch/>
        </p:blipFill>
        <p:spPr>
          <a:xfrm>
            <a:off x="8364960" y="2792160"/>
            <a:ext cx="1800000" cy="1933200"/>
          </a:xfrm>
          <a:prstGeom prst="rect">
            <a:avLst/>
          </a:prstGeom>
          <a:ln>
            <a:noFill/>
          </a:ln>
        </p:spPr>
      </p:pic>
      <p:pic>
        <p:nvPicPr>
          <p:cNvPr id="699" name="" descr=""/>
          <p:cNvPicPr/>
          <p:nvPr/>
        </p:nvPicPr>
        <p:blipFill>
          <a:blip r:embed="rId2"/>
          <a:stretch/>
        </p:blipFill>
        <p:spPr>
          <a:xfrm>
            <a:off x="8263800" y="4263840"/>
            <a:ext cx="1866600" cy="1809360"/>
          </a:xfrm>
          <a:prstGeom prst="rect">
            <a:avLst/>
          </a:prstGeom>
          <a:ln>
            <a:noFill/>
          </a:ln>
        </p:spPr>
      </p:pic>
      <p:pic>
        <p:nvPicPr>
          <p:cNvPr id="700" name="" descr=""/>
          <p:cNvPicPr/>
          <p:nvPr/>
        </p:nvPicPr>
        <p:blipFill>
          <a:blip r:embed="rId3"/>
          <a:stretch/>
        </p:blipFill>
        <p:spPr>
          <a:xfrm>
            <a:off x="8340480" y="1652400"/>
            <a:ext cx="1780920" cy="1695240"/>
          </a:xfrm>
          <a:prstGeom prst="rect">
            <a:avLst/>
          </a:prstGeom>
          <a:ln>
            <a:noFill/>
          </a:ln>
        </p:spPr>
      </p:pic>
      <p:pic>
        <p:nvPicPr>
          <p:cNvPr id="701" name="" descr=""/>
          <p:cNvPicPr/>
          <p:nvPr/>
        </p:nvPicPr>
        <p:blipFill>
          <a:blip r:embed="rId4"/>
          <a:stretch/>
        </p:blipFill>
        <p:spPr>
          <a:xfrm>
            <a:off x="6768360" y="1670760"/>
            <a:ext cx="1999800" cy="1590480"/>
          </a:xfrm>
          <a:prstGeom prst="rect">
            <a:avLst/>
          </a:prstGeom>
          <a:ln>
            <a:noFill/>
          </a:ln>
        </p:spPr>
      </p:pic>
      <p:pic>
        <p:nvPicPr>
          <p:cNvPr id="702" name="" descr=""/>
          <p:cNvPicPr/>
          <p:nvPr/>
        </p:nvPicPr>
        <p:blipFill>
          <a:blip r:embed="rId5"/>
          <a:stretch/>
        </p:blipFill>
        <p:spPr>
          <a:xfrm>
            <a:off x="6791400" y="4457160"/>
            <a:ext cx="1980720" cy="1618920"/>
          </a:xfrm>
          <a:prstGeom prst="rect">
            <a:avLst/>
          </a:prstGeom>
          <a:ln>
            <a:noFill/>
          </a:ln>
        </p:spPr>
      </p:pic>
      <p:pic>
        <p:nvPicPr>
          <p:cNvPr id="703" name="" descr=""/>
          <p:cNvPicPr/>
          <p:nvPr/>
        </p:nvPicPr>
        <p:blipFill>
          <a:blip r:embed="rId6"/>
          <a:stretch/>
        </p:blipFill>
        <p:spPr>
          <a:xfrm>
            <a:off x="605880" y="1018440"/>
            <a:ext cx="2532960" cy="1828800"/>
          </a:xfrm>
          <a:prstGeom prst="rect">
            <a:avLst/>
          </a:prstGeom>
          <a:ln>
            <a:noFill/>
          </a:ln>
        </p:spPr>
      </p:pic>
      <p:pic>
        <p:nvPicPr>
          <p:cNvPr id="704" name="" descr=""/>
          <p:cNvPicPr/>
          <p:nvPr/>
        </p:nvPicPr>
        <p:blipFill>
          <a:blip r:embed="rId7"/>
          <a:stretch/>
        </p:blipFill>
        <p:spPr>
          <a:xfrm>
            <a:off x="3320280" y="1067040"/>
            <a:ext cx="2350080" cy="1828800"/>
          </a:xfrm>
          <a:prstGeom prst="rect">
            <a:avLst/>
          </a:prstGeom>
          <a:ln>
            <a:noFill/>
          </a:ln>
        </p:spPr>
      </p:pic>
      <p:pic>
        <p:nvPicPr>
          <p:cNvPr id="705" name="" descr=""/>
          <p:cNvPicPr/>
          <p:nvPr/>
        </p:nvPicPr>
        <p:blipFill>
          <a:blip r:embed="rId8"/>
          <a:stretch/>
        </p:blipFill>
        <p:spPr>
          <a:xfrm>
            <a:off x="156240" y="3096360"/>
            <a:ext cx="2871360" cy="1828800"/>
          </a:xfrm>
          <a:prstGeom prst="rect">
            <a:avLst/>
          </a:prstGeom>
          <a:ln>
            <a:noFill/>
          </a:ln>
        </p:spPr>
      </p:pic>
      <p:grpSp>
        <p:nvGrpSpPr>
          <p:cNvPr id="706" name="Group 2"/>
          <p:cNvGrpSpPr/>
          <p:nvPr/>
        </p:nvGrpSpPr>
        <p:grpSpPr>
          <a:xfrm>
            <a:off x="585720" y="5040360"/>
            <a:ext cx="2386440" cy="1828800"/>
            <a:chOff x="585720" y="5040360"/>
            <a:chExt cx="2386440" cy="1828800"/>
          </a:xfrm>
        </p:grpSpPr>
        <p:pic>
          <p:nvPicPr>
            <p:cNvPr id="707" name="" descr=""/>
            <p:cNvPicPr/>
            <p:nvPr/>
          </p:nvPicPr>
          <p:blipFill>
            <a:blip r:embed="rId9"/>
            <a:stretch/>
          </p:blipFill>
          <p:spPr>
            <a:xfrm>
              <a:off x="585720" y="5040360"/>
              <a:ext cx="2386440" cy="18288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08" name="Group 3"/>
          <p:cNvGrpSpPr/>
          <p:nvPr/>
        </p:nvGrpSpPr>
        <p:grpSpPr>
          <a:xfrm>
            <a:off x="3093480" y="3074040"/>
            <a:ext cx="3044880" cy="1910520"/>
            <a:chOff x="3093480" y="3074040"/>
            <a:chExt cx="3044880" cy="1910520"/>
          </a:xfrm>
        </p:grpSpPr>
        <p:pic>
          <p:nvPicPr>
            <p:cNvPr id="709" name="" descr=""/>
            <p:cNvPicPr/>
            <p:nvPr/>
          </p:nvPicPr>
          <p:blipFill>
            <a:blip r:embed="rId10"/>
            <a:stretch/>
          </p:blipFill>
          <p:spPr>
            <a:xfrm>
              <a:off x="3093480" y="3074040"/>
              <a:ext cx="3044880" cy="1910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710" name="TextShape 4"/>
            <p:cNvSpPr txBox="1"/>
            <p:nvPr/>
          </p:nvSpPr>
          <p:spPr>
            <a:xfrm>
              <a:off x="3627000" y="3229200"/>
              <a:ext cx="1169640" cy="818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endParaRPr b="0" lang="en-US" sz="1800" spc="-1" strike="noStrike">
                <a:latin typeface="Arial"/>
              </a:endParaRPr>
            </a:p>
            <a:p>
              <a:r>
                <a:rPr b="0" lang="en-US" sz="1000" spc="-1" strike="noStrike">
                  <a:latin typeface="Arial"/>
                  <a:hlinkClick r:id="rId11"/>
                </a:rPr>
                <a:t>arXiv:1801.09131</a:t>
              </a:r>
              <a:endParaRPr b="0" lang="en-US" sz="1000" spc="-1" strike="noStrike">
                <a:latin typeface="Arial"/>
              </a:endParaRPr>
            </a:p>
            <a:p>
              <a:endParaRPr b="0" lang="en-US" sz="1000" spc="-1" strike="noStrike">
                <a:latin typeface="Arial"/>
              </a:endParaRPr>
            </a:p>
          </p:txBody>
        </p:sp>
      </p:grpSp>
    </p:spTree>
  </p:cSld>
  <p:timing>
    <p:tnLst>
      <p:par>
        <p:cTn id="119" dur="indefinite" restart="never" nodeType="tmRoot">
          <p:childTnLst>
            <p:seq>
              <p:cTn id="120" dur="indefinite" nodeType="mainSeq">
                <p:childTnLst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Group 1"/>
          <p:cNvGrpSpPr/>
          <p:nvPr/>
        </p:nvGrpSpPr>
        <p:grpSpPr>
          <a:xfrm>
            <a:off x="-1741680" y="1074960"/>
            <a:ext cx="9943560" cy="6143760"/>
            <a:chOff x="-1741680" y="1074960"/>
            <a:chExt cx="9943560" cy="6143760"/>
          </a:xfrm>
        </p:grpSpPr>
        <p:sp>
          <p:nvSpPr>
            <p:cNvPr id="712" name="TextShape 2"/>
            <p:cNvSpPr txBox="1"/>
            <p:nvPr/>
          </p:nvSpPr>
          <p:spPr>
            <a:xfrm>
              <a:off x="561960" y="6667560"/>
              <a:ext cx="2670840" cy="5511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solidFill>
                    <a:srgbClr val="0000ff"/>
                  </a:solidFill>
                  <a:latin typeface="Arial"/>
                </a:rPr>
                <a:t>High p</a:t>
              </a:r>
              <a:r>
                <a:rPr b="1" lang="en-US" sz="2500" spc="-1" strike="noStrike" baseline="-101000">
                  <a:solidFill>
                    <a:srgbClr val="0000ff"/>
                  </a:solidFill>
                  <a:latin typeface="Arial"/>
                </a:rPr>
                <a:t>T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713" name="Group 3"/>
            <p:cNvGrpSpPr/>
            <p:nvPr/>
          </p:nvGrpSpPr>
          <p:grpSpPr>
            <a:xfrm>
              <a:off x="-1741680" y="1074960"/>
              <a:ext cx="8019720" cy="5883120"/>
              <a:chOff x="-1741680" y="1074960"/>
              <a:chExt cx="8019720" cy="5883120"/>
            </a:xfrm>
          </p:grpSpPr>
          <p:pic>
            <p:nvPicPr>
              <p:cNvPr id="714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-1741680" y="1074960"/>
                <a:ext cx="8019720" cy="56671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5" name="TextShape 4"/>
              <p:cNvSpPr txBox="1"/>
              <p:nvPr/>
            </p:nvSpPr>
            <p:spPr>
              <a:xfrm>
                <a:off x="3536640" y="2789640"/>
                <a:ext cx="2062440" cy="814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000" spc="-1" strike="noStrike">
                    <a:latin typeface="Arial"/>
                  </a:rPr>
                  <a:t>Phys. Rev. C 90, 024908 (2014)</a:t>
                </a:r>
                <a:br/>
                <a:r>
                  <a:rPr b="0" lang="en-US" sz="1000" spc="-1" strike="noStrike">
                    <a:latin typeface="Arial"/>
                  </a:rPr>
                  <a:t>JHEP10(2012)087</a:t>
                </a:r>
                <a:endParaRPr b="0" lang="en-US" sz="1000" spc="-1" strike="noStrike">
                  <a:latin typeface="Arial"/>
                </a:endParaRPr>
              </a:p>
              <a:p>
                <a:endParaRPr b="0" lang="en-US" sz="1000" spc="-1" strike="noStrike">
                  <a:latin typeface="Arial"/>
                </a:endParaRPr>
              </a:p>
            </p:txBody>
          </p:sp>
          <p:sp>
            <p:nvSpPr>
              <p:cNvPr id="716" name="TextShape 5"/>
              <p:cNvSpPr txBox="1"/>
              <p:nvPr/>
            </p:nvSpPr>
            <p:spPr>
              <a:xfrm>
                <a:off x="2937960" y="6406920"/>
                <a:ext cx="1632960" cy="551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2500" spc="-1" strike="noStrike">
                    <a:latin typeface="Arial"/>
                  </a:rPr>
                  <a:t>z = p</a:t>
                </a:r>
                <a:r>
                  <a:rPr b="1" lang="en-US" sz="2500" spc="-1" strike="noStrike" baseline="-101000">
                    <a:latin typeface="Arial"/>
                  </a:rPr>
                  <a:t>T</a:t>
                </a:r>
                <a:r>
                  <a:rPr b="1" lang="en-US" sz="2500" spc="-1" strike="noStrike">
                    <a:latin typeface="Arial"/>
                  </a:rPr>
                  <a:t>/E</a:t>
                </a:r>
                <a:r>
                  <a:rPr b="1" lang="en-US" sz="2500" spc="-1" strike="noStrike" baseline="-101000">
                    <a:latin typeface="Arial"/>
                  </a:rPr>
                  <a:t>jet</a:t>
                </a:r>
                <a:endParaRPr b="0" lang="en-US" sz="2500" spc="-1" strike="noStrike">
                  <a:latin typeface="Arial"/>
                </a:endParaRPr>
              </a:p>
            </p:txBody>
          </p:sp>
          <p:sp>
            <p:nvSpPr>
              <p:cNvPr id="717" name="Line 6"/>
              <p:cNvSpPr/>
              <p:nvPr/>
            </p:nvSpPr>
            <p:spPr>
              <a:xfrm flipV="1">
                <a:off x="1513440" y="5868000"/>
                <a:ext cx="346320" cy="687600"/>
              </a:xfrm>
              <a:prstGeom prst="line">
                <a:avLst/>
              </a:prstGeom>
              <a:ln w="38160">
                <a:solidFill>
                  <a:srgbClr val="0000ff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8" name="Line 7"/>
              <p:cNvSpPr/>
              <p:nvPr/>
            </p:nvSpPr>
            <p:spPr>
              <a:xfrm flipH="1" flipV="1">
                <a:off x="5536080" y="5958000"/>
                <a:ext cx="324360" cy="578880"/>
              </a:xfrm>
              <a:prstGeom prst="line">
                <a:avLst/>
              </a:prstGeom>
              <a:ln w="38160">
                <a:solidFill>
                  <a:srgbClr val="0000ff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719" name="TextShape 8"/>
            <p:cNvSpPr txBox="1"/>
            <p:nvPr/>
          </p:nvSpPr>
          <p:spPr>
            <a:xfrm>
              <a:off x="5531040" y="6552720"/>
              <a:ext cx="2670840" cy="5511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solidFill>
                    <a:srgbClr val="0000ff"/>
                  </a:solidFill>
                  <a:latin typeface="Arial"/>
                </a:rPr>
                <a:t>Low p</a:t>
              </a:r>
              <a:r>
                <a:rPr b="1" lang="en-US" sz="2500" spc="-1" strike="noStrike" baseline="-101000">
                  <a:solidFill>
                    <a:srgbClr val="0000ff"/>
                  </a:solidFill>
                  <a:latin typeface="Arial"/>
                </a:rPr>
                <a:t>T</a:t>
              </a:r>
              <a:endParaRPr b="0" lang="en-US" sz="2500" spc="-1" strike="noStrike">
                <a:latin typeface="Arial"/>
              </a:endParaRPr>
            </a:p>
          </p:txBody>
        </p:sp>
      </p:grpSp>
      <p:sp>
        <p:nvSpPr>
          <p:cNvPr id="720" name="TextShape 9"/>
          <p:cNvSpPr txBox="1"/>
          <p:nvPr/>
        </p:nvSpPr>
        <p:spPr>
          <a:xfrm>
            <a:off x="123840" y="119880"/>
            <a:ext cx="994536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What you don’t see matters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21" name="Line 10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2" name="TextShape 11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strike="noStrike" baseline="-101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23" name="TextShape 12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strike="noStrike" baseline="-101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24" name="Line 13"/>
          <p:cNvSpPr/>
          <p:nvPr/>
        </p:nvSpPr>
        <p:spPr>
          <a:xfrm flipV="1">
            <a:off x="3446640" y="8432280"/>
            <a:ext cx="923760" cy="78012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5" name="Line 14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6" name="TextShape 15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strike="noStrike" baseline="-101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27" name="TextShape 16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strike="noStrike" baseline="-101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28" name="Line 17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9" name="TextShape 18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strike="noStrike" baseline="-101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30" name="TextShape 19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strike="noStrike" baseline="-101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31" name="TextShape 20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strike="noStrike" baseline="-101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32" name="TextShape 21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strike="noStrike" baseline="-101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33" name="TextShape 22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strike="noStrike" baseline="-101000">
                <a:solidFill>
                  <a:srgbClr val="000080"/>
                </a:solidFill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734" name="Group 23"/>
          <p:cNvGrpSpPr/>
          <p:nvPr/>
        </p:nvGrpSpPr>
        <p:grpSpPr>
          <a:xfrm>
            <a:off x="6562440" y="1973520"/>
            <a:ext cx="3363120" cy="2772720"/>
            <a:chOff x="6562440" y="1973520"/>
            <a:chExt cx="3363120" cy="2772720"/>
          </a:xfrm>
        </p:grpSpPr>
        <p:pic>
          <p:nvPicPr>
            <p:cNvPr id="735" name="" descr=""/>
            <p:cNvPicPr/>
            <p:nvPr/>
          </p:nvPicPr>
          <p:blipFill>
            <a:blip r:embed="rId2"/>
            <a:stretch/>
          </p:blipFill>
          <p:spPr>
            <a:xfrm>
              <a:off x="6579360" y="2315520"/>
              <a:ext cx="2811600" cy="2430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6" name="" descr=""/>
            <p:cNvPicPr/>
            <p:nvPr/>
          </p:nvPicPr>
          <p:blipFill>
            <a:blip r:embed="rId3"/>
            <a:stretch/>
          </p:blipFill>
          <p:spPr>
            <a:xfrm>
              <a:off x="7846920" y="1973520"/>
              <a:ext cx="2078640" cy="2180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7" name="" descr=""/>
            <p:cNvPicPr/>
            <p:nvPr/>
          </p:nvPicPr>
          <p:blipFill>
            <a:blip r:embed="rId4"/>
            <a:stretch/>
          </p:blipFill>
          <p:spPr>
            <a:xfrm>
              <a:off x="6562440" y="2651760"/>
              <a:ext cx="985320" cy="985320"/>
            </a:xfrm>
            <a:prstGeom prst="rect">
              <a:avLst/>
            </a:prstGeom>
            <a:ln>
              <a:noFill/>
            </a:ln>
          </p:spPr>
        </p:pic>
      </p:grp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What you don’t see matters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739" name="" descr=""/>
          <p:cNvPicPr/>
          <p:nvPr/>
        </p:nvPicPr>
        <p:blipFill>
          <a:blip r:embed="rId1"/>
          <a:stretch/>
        </p:blipFill>
        <p:spPr>
          <a:xfrm>
            <a:off x="440640" y="1496880"/>
            <a:ext cx="5532480" cy="5395320"/>
          </a:xfrm>
          <a:prstGeom prst="rect">
            <a:avLst/>
          </a:prstGeom>
          <a:ln>
            <a:noFill/>
          </a:ln>
        </p:spPr>
      </p:pic>
      <p:grpSp>
        <p:nvGrpSpPr>
          <p:cNvPr id="740" name="Group 2"/>
          <p:cNvGrpSpPr/>
          <p:nvPr/>
        </p:nvGrpSpPr>
        <p:grpSpPr>
          <a:xfrm>
            <a:off x="6202440" y="2823480"/>
            <a:ext cx="2855880" cy="2430720"/>
            <a:chOff x="6202440" y="2823480"/>
            <a:chExt cx="2855880" cy="2430720"/>
          </a:xfrm>
        </p:grpSpPr>
        <p:pic>
          <p:nvPicPr>
            <p:cNvPr id="741" name="" descr=""/>
            <p:cNvPicPr/>
            <p:nvPr/>
          </p:nvPicPr>
          <p:blipFill>
            <a:blip r:embed="rId2"/>
            <a:stretch/>
          </p:blipFill>
          <p:spPr>
            <a:xfrm>
              <a:off x="6233040" y="2823480"/>
              <a:ext cx="2811600" cy="2430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2" name="" descr=""/>
            <p:cNvPicPr/>
            <p:nvPr/>
          </p:nvPicPr>
          <p:blipFill>
            <a:blip r:embed="rId3"/>
            <a:stretch/>
          </p:blipFill>
          <p:spPr>
            <a:xfrm>
              <a:off x="8143920" y="3734640"/>
              <a:ext cx="914400" cy="91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3" name="" descr=""/>
            <p:cNvPicPr/>
            <p:nvPr/>
          </p:nvPicPr>
          <p:blipFill>
            <a:blip r:embed="rId4"/>
            <a:stretch/>
          </p:blipFill>
          <p:spPr>
            <a:xfrm>
              <a:off x="6202440" y="3155760"/>
              <a:ext cx="985320" cy="985320"/>
            </a:xfrm>
            <a:prstGeom prst="rect">
              <a:avLst/>
            </a:prstGeom>
            <a:ln>
              <a:noFill/>
            </a:ln>
          </p:spPr>
        </p:pic>
      </p:grp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What should we measure?</a:t>
            </a:r>
            <a:br/>
            <a:r>
              <a:rPr b="0" lang="en-US" sz="3000" spc="-1" strike="noStrike">
                <a:latin typeface="Arial"/>
              </a:rPr>
              <a:t>Some of my answers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745" name="TextShape 2"/>
          <p:cNvSpPr txBox="1"/>
          <p:nvPr/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Everything!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Martin Spousta:  But we can’t measure everything!  We should focus!</a:t>
            </a:r>
            <a:endParaRPr b="0" lang="en-US" sz="28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Yen-jie Lee: We should measure things which are sensitive to different properties of the medium and which are human understandable.</a:t>
            </a:r>
            <a:endParaRPr b="0" lang="en-US" sz="28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“</a:t>
            </a:r>
            <a:r>
              <a:rPr b="0" lang="en-US" sz="3200" spc="-1" strike="noStrike">
                <a:latin typeface="Arial"/>
              </a:rPr>
              <a:t>Simple” measurements with small error bars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Beware complicated measurements and black boxes.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Have an open mind – your (my!) pet observable may not be the best</a:t>
            </a:r>
            <a:endParaRPr b="0" lang="en-US" sz="3200" spc="-1" strike="noStrike"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504000" y="121320"/>
            <a:ext cx="9071640" cy="914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Background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747" name="Group 2"/>
          <p:cNvGrpSpPr/>
          <p:nvPr/>
        </p:nvGrpSpPr>
        <p:grpSpPr>
          <a:xfrm>
            <a:off x="1753920" y="2549160"/>
            <a:ext cx="6256440" cy="2383920"/>
            <a:chOff x="1753920" y="2549160"/>
            <a:chExt cx="6256440" cy="2383920"/>
          </a:xfrm>
        </p:grpSpPr>
        <p:pic>
          <p:nvPicPr>
            <p:cNvPr id="748" name="" descr=""/>
            <p:cNvPicPr/>
            <p:nvPr/>
          </p:nvPicPr>
          <p:blipFill>
            <a:blip r:embed="rId1"/>
            <a:stretch/>
          </p:blipFill>
          <p:spPr>
            <a:xfrm>
              <a:off x="1810080" y="2549160"/>
              <a:ext cx="6200280" cy="2381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749" name="TextShape 3"/>
            <p:cNvSpPr txBox="1"/>
            <p:nvPr/>
          </p:nvSpPr>
          <p:spPr>
            <a:xfrm>
              <a:off x="1753920" y="4586400"/>
              <a:ext cx="5203800" cy="346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" spc="-1" strike="noStrike">
                  <a:latin typeface="Arial"/>
                </a:rPr>
                <a:t>http://www.memes.com/searchresults/sex/205126</a:t>
              </a:r>
              <a:endParaRPr b="0" lang="en-US" sz="1000" spc="-1" strike="noStrike">
                <a:latin typeface="Arial"/>
              </a:endParaRPr>
            </a:p>
          </p:txBody>
        </p:sp>
        <p:sp>
          <p:nvSpPr>
            <p:cNvPr id="750" name="TextShape 4"/>
            <p:cNvSpPr txBox="1"/>
            <p:nvPr/>
          </p:nvSpPr>
          <p:spPr>
            <a:xfrm>
              <a:off x="2351880" y="2985120"/>
              <a:ext cx="1008000" cy="261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200" spc="-1" strike="noStrike">
                  <a:latin typeface="Arial"/>
                </a:rPr>
                <a:t>background</a:t>
              </a:r>
              <a:endParaRPr b="0" lang="en-US" sz="1200" spc="-1" strike="noStrike">
                <a:latin typeface="Arial"/>
              </a:endParaRPr>
            </a:p>
          </p:txBody>
        </p:sp>
        <p:sp>
          <p:nvSpPr>
            <p:cNvPr id="751" name="TextShape 5"/>
            <p:cNvSpPr txBox="1"/>
            <p:nvPr/>
          </p:nvSpPr>
          <p:spPr>
            <a:xfrm>
              <a:off x="5087880" y="3057480"/>
              <a:ext cx="1008000" cy="261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200" spc="-1" strike="noStrike">
                  <a:latin typeface="Arial"/>
                </a:rPr>
                <a:t>background</a:t>
              </a:r>
              <a:endParaRPr b="0" lang="en-US" sz="1200" spc="-1" strike="noStrike">
                <a:latin typeface="Arial"/>
              </a:endParaRPr>
            </a:p>
          </p:txBody>
        </p:sp>
        <p:sp>
          <p:nvSpPr>
            <p:cNvPr id="752" name="TextShape 6"/>
            <p:cNvSpPr txBox="1"/>
            <p:nvPr/>
          </p:nvSpPr>
          <p:spPr>
            <a:xfrm>
              <a:off x="6436080" y="2553480"/>
              <a:ext cx="1553760" cy="1284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200" spc="-1" strike="noStrike">
                  <a:latin typeface="Arial"/>
                </a:rPr>
                <a:t>So the thing is, you should do it the way I do it because your way is wrong.</a:t>
              </a:r>
              <a:endParaRPr b="0" lang="en-US" sz="1200" spc="-1" strike="noStrike">
                <a:latin typeface="Arial"/>
              </a:endParaRPr>
            </a:p>
          </p:txBody>
        </p:sp>
      </p:grp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Discussion of analysis technique in a typical jet paper/talk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754" name="Group 2"/>
          <p:cNvGrpSpPr/>
          <p:nvPr/>
        </p:nvGrpSpPr>
        <p:grpSpPr>
          <a:xfrm>
            <a:off x="5400" y="2563560"/>
            <a:ext cx="2441520" cy="2908080"/>
            <a:chOff x="5400" y="2563560"/>
            <a:chExt cx="2441520" cy="2908080"/>
          </a:xfrm>
        </p:grpSpPr>
        <p:sp>
          <p:nvSpPr>
            <p:cNvPr id="755" name="CustomShape 3"/>
            <p:cNvSpPr/>
            <p:nvPr/>
          </p:nvSpPr>
          <p:spPr>
            <a:xfrm>
              <a:off x="151200" y="2582640"/>
              <a:ext cx="2137320" cy="288900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756" name="" descr=""/>
            <p:cNvPicPr/>
            <p:nvPr/>
          </p:nvPicPr>
          <p:blipFill>
            <a:blip r:embed="rId1"/>
            <a:stretch/>
          </p:blipFill>
          <p:spPr>
            <a:xfrm>
              <a:off x="465840" y="3141360"/>
              <a:ext cx="1626840" cy="142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57" name="TextShape 4"/>
            <p:cNvSpPr txBox="1"/>
            <p:nvPr/>
          </p:nvSpPr>
          <p:spPr>
            <a:xfrm>
              <a:off x="5400" y="4590360"/>
              <a:ext cx="244152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Signal + background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758" name="Group 5"/>
            <p:cNvGrpSpPr/>
            <p:nvPr/>
          </p:nvGrpSpPr>
          <p:grpSpPr>
            <a:xfrm>
              <a:off x="899640" y="2563560"/>
              <a:ext cx="1077840" cy="1900440"/>
              <a:chOff x="899640" y="2563560"/>
              <a:chExt cx="1077840" cy="1900440"/>
            </a:xfrm>
          </p:grpSpPr>
          <p:grpSp>
            <p:nvGrpSpPr>
              <p:cNvPr id="759" name="Group 6"/>
              <p:cNvGrpSpPr/>
              <p:nvPr/>
            </p:nvGrpSpPr>
            <p:grpSpPr>
              <a:xfrm>
                <a:off x="1118160" y="3079800"/>
                <a:ext cx="528480" cy="658080"/>
                <a:chOff x="1118160" y="3079800"/>
                <a:chExt cx="528480" cy="658080"/>
              </a:xfrm>
            </p:grpSpPr>
            <p:grpSp>
              <p:nvGrpSpPr>
                <p:cNvPr id="760" name="Group 7"/>
                <p:cNvGrpSpPr/>
                <p:nvPr/>
              </p:nvGrpSpPr>
              <p:grpSpPr>
                <a:xfrm>
                  <a:off x="1118160" y="3079800"/>
                  <a:ext cx="528480" cy="658080"/>
                  <a:chOff x="1118160" y="3079800"/>
                  <a:chExt cx="528480" cy="658080"/>
                </a:xfrm>
              </p:grpSpPr>
              <p:grpSp>
                <p:nvGrpSpPr>
                  <p:cNvPr id="761" name="Group 8"/>
                  <p:cNvGrpSpPr/>
                  <p:nvPr/>
                </p:nvGrpSpPr>
                <p:grpSpPr>
                  <a:xfrm>
                    <a:off x="1118160" y="3079800"/>
                    <a:ext cx="528480" cy="658080"/>
                    <a:chOff x="1118160" y="3079800"/>
                    <a:chExt cx="528480" cy="658080"/>
                  </a:xfrm>
                </p:grpSpPr>
                <p:grpSp>
                  <p:nvGrpSpPr>
                    <p:cNvPr id="762" name="Group 9"/>
                    <p:cNvGrpSpPr/>
                    <p:nvPr/>
                  </p:nvGrpSpPr>
                  <p:grpSpPr>
                    <a:xfrm>
                      <a:off x="1118160" y="3474360"/>
                      <a:ext cx="21240" cy="48240"/>
                      <a:chOff x="1118160" y="3474360"/>
                      <a:chExt cx="21240" cy="48240"/>
                    </a:xfrm>
                  </p:grpSpPr>
                  <p:sp>
                    <p:nvSpPr>
                      <p:cNvPr id="763" name="CustomShape 10"/>
                      <p:cNvSpPr/>
                      <p:nvPr/>
                    </p:nvSpPr>
                    <p:spPr>
                      <a:xfrm>
                        <a:off x="1118160" y="347436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764" name="Group 11"/>
                    <p:cNvGrpSpPr/>
                    <p:nvPr/>
                  </p:nvGrpSpPr>
                  <p:grpSpPr>
                    <a:xfrm>
                      <a:off x="1625760" y="3510000"/>
                      <a:ext cx="20880" cy="48240"/>
                      <a:chOff x="1625760" y="3510000"/>
                      <a:chExt cx="20880" cy="48240"/>
                    </a:xfrm>
                  </p:grpSpPr>
                  <p:sp>
                    <p:nvSpPr>
                      <p:cNvPr id="765" name="CustomShape 12"/>
                      <p:cNvSpPr/>
                      <p:nvPr/>
                    </p:nvSpPr>
                    <p:spPr>
                      <a:xfrm>
                        <a:off x="1625760" y="351000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766" name="CustomShape 13"/>
                    <p:cNvSpPr/>
                    <p:nvPr/>
                  </p:nvSpPr>
                  <p:spPr>
                    <a:xfrm>
                      <a:off x="1540080" y="307980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767" name="CustomShape 14"/>
                    <p:cNvSpPr/>
                    <p:nvPr/>
                  </p:nvSpPr>
                  <p:spPr>
                    <a:xfrm>
                      <a:off x="1357200" y="368928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768" name="Group 15"/>
                  <p:cNvGrpSpPr/>
                  <p:nvPr/>
                </p:nvGrpSpPr>
                <p:grpSpPr>
                  <a:xfrm>
                    <a:off x="1154160" y="3134880"/>
                    <a:ext cx="461520" cy="570600"/>
                    <a:chOff x="1154160" y="3134880"/>
                    <a:chExt cx="461520" cy="570600"/>
                  </a:xfrm>
                </p:grpSpPr>
                <p:sp>
                  <p:nvSpPr>
                    <p:cNvPr id="769" name="Line 16"/>
                    <p:cNvSpPr/>
                    <p:nvPr/>
                  </p:nvSpPr>
                  <p:spPr>
                    <a:xfrm>
                      <a:off x="1154160" y="350280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770" name="Line 17"/>
                    <p:cNvSpPr/>
                    <p:nvPr/>
                  </p:nvSpPr>
                  <p:spPr>
                    <a:xfrm flipV="1">
                      <a:off x="1374120" y="313488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771" name="Group 18"/>
                    <p:cNvGrpSpPr/>
                    <p:nvPr/>
                  </p:nvGrpSpPr>
                  <p:grpSpPr>
                    <a:xfrm>
                      <a:off x="1362240" y="3537720"/>
                      <a:ext cx="253440" cy="167760"/>
                      <a:chOff x="1362240" y="3537720"/>
                      <a:chExt cx="253440" cy="167760"/>
                    </a:xfrm>
                  </p:grpSpPr>
                  <p:sp>
                    <p:nvSpPr>
                      <p:cNvPr id="772" name="Line 19"/>
                      <p:cNvSpPr/>
                      <p:nvPr/>
                    </p:nvSpPr>
                    <p:spPr>
                      <a:xfrm flipH="1">
                        <a:off x="1426680" y="353772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773" name="Freeform 20"/>
                      <p:cNvSpPr/>
                      <p:nvPr/>
                    </p:nvSpPr>
                    <p:spPr>
                      <a:xfrm>
                        <a:off x="1322640" y="353700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774" name="CustomShape 21"/>
                    <p:cNvSpPr/>
                    <p:nvPr/>
                  </p:nvSpPr>
                  <p:spPr>
                    <a:xfrm>
                      <a:off x="1321920" y="345024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775" name="" descr=""/>
              <p:cNvPicPr/>
              <p:nvPr/>
            </p:nvPicPr>
            <p:blipFill>
              <a:blip r:embed="rId2"/>
              <a:stretch/>
            </p:blipFill>
            <p:spPr>
              <a:xfrm rot="7923000">
                <a:off x="1014480" y="375732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76" name="" descr=""/>
              <p:cNvPicPr/>
              <p:nvPr/>
            </p:nvPicPr>
            <p:blipFill>
              <a:blip r:embed="rId3"/>
              <a:stretch/>
            </p:blipFill>
            <p:spPr>
              <a:xfrm rot="1978200">
                <a:off x="1543680" y="260316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777" name="Group 22"/>
          <p:cNvGrpSpPr/>
          <p:nvPr/>
        </p:nvGrpSpPr>
        <p:grpSpPr>
          <a:xfrm>
            <a:off x="2246040" y="2969640"/>
            <a:ext cx="1416600" cy="2048040"/>
            <a:chOff x="2246040" y="2969640"/>
            <a:chExt cx="1416600" cy="2048040"/>
          </a:xfrm>
        </p:grpSpPr>
        <p:sp>
          <p:nvSpPr>
            <p:cNvPr id="778" name="CustomShape 23"/>
            <p:cNvSpPr/>
            <p:nvPr/>
          </p:nvSpPr>
          <p:spPr>
            <a:xfrm>
              <a:off x="2302920" y="2969640"/>
              <a:ext cx="1359720" cy="2048040"/>
            </a:xfrm>
            <a:custGeom>
              <a:avLst/>
              <a:gdLst/>
              <a:ahLst/>
              <a:rect l="0" t="0" r="r" b="b"/>
              <a:pathLst>
                <a:path w="3779" h="5691">
                  <a:moveTo>
                    <a:pt x="0" y="1422"/>
                  </a:moveTo>
                  <a:lnTo>
                    <a:pt x="2833" y="1422"/>
                  </a:lnTo>
                  <a:lnTo>
                    <a:pt x="2833" y="0"/>
                  </a:lnTo>
                  <a:lnTo>
                    <a:pt x="3778" y="2845"/>
                  </a:lnTo>
                  <a:lnTo>
                    <a:pt x="2833" y="5690"/>
                  </a:lnTo>
                  <a:lnTo>
                    <a:pt x="2833" y="4267"/>
                  </a:lnTo>
                  <a:lnTo>
                    <a:pt x="0" y="4267"/>
                  </a:lnTo>
                  <a:lnTo>
                    <a:pt x="0" y="1422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9" name="TextShape 24"/>
            <p:cNvSpPr txBox="1"/>
            <p:nvPr/>
          </p:nvSpPr>
          <p:spPr>
            <a:xfrm>
              <a:off x="2246040" y="3555720"/>
              <a:ext cx="1379880" cy="1155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400" spc="-1" strike="noStrike">
                  <a:solidFill>
                    <a:srgbClr val="ffffff"/>
                  </a:solidFill>
                  <a:latin typeface="FAAAAA+Arial-BoldMT"/>
                  <a:ea typeface="FAAAAA+Arial-BoldMT"/>
                </a:rPr>
                <a:t>Jet finder</a:t>
              </a:r>
              <a:endParaRPr b="0" lang="en-US" sz="2400" spc="-1" strike="noStrike">
                <a:latin typeface="Arial"/>
              </a:endParaRPr>
            </a:p>
          </p:txBody>
        </p:sp>
      </p:grpSp>
      <p:grpSp>
        <p:nvGrpSpPr>
          <p:cNvPr id="780" name="Group 25"/>
          <p:cNvGrpSpPr/>
          <p:nvPr/>
        </p:nvGrpSpPr>
        <p:grpSpPr>
          <a:xfrm>
            <a:off x="3533760" y="2194560"/>
            <a:ext cx="2441520" cy="3281760"/>
            <a:chOff x="3533760" y="2194560"/>
            <a:chExt cx="2441520" cy="3281760"/>
          </a:xfrm>
        </p:grpSpPr>
        <p:sp>
          <p:nvSpPr>
            <p:cNvPr id="781" name="CustomShape 26"/>
            <p:cNvSpPr/>
            <p:nvPr/>
          </p:nvSpPr>
          <p:spPr>
            <a:xfrm>
              <a:off x="3679560" y="2587320"/>
              <a:ext cx="2137320" cy="288900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782" name="" descr=""/>
            <p:cNvPicPr/>
            <p:nvPr/>
          </p:nvPicPr>
          <p:blipFill>
            <a:blip r:embed="rId4"/>
            <a:stretch/>
          </p:blipFill>
          <p:spPr>
            <a:xfrm>
              <a:off x="3994200" y="3146040"/>
              <a:ext cx="1626840" cy="142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83" name="TextShape 27"/>
            <p:cNvSpPr txBox="1"/>
            <p:nvPr/>
          </p:nvSpPr>
          <p:spPr>
            <a:xfrm>
              <a:off x="3533760" y="4595040"/>
              <a:ext cx="244152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Jet candidates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784" name="Group 28"/>
            <p:cNvGrpSpPr/>
            <p:nvPr/>
          </p:nvGrpSpPr>
          <p:grpSpPr>
            <a:xfrm>
              <a:off x="4428000" y="2568240"/>
              <a:ext cx="1077840" cy="1900440"/>
              <a:chOff x="4428000" y="2568240"/>
              <a:chExt cx="1077840" cy="1900440"/>
            </a:xfrm>
          </p:grpSpPr>
          <p:grpSp>
            <p:nvGrpSpPr>
              <p:cNvPr id="785" name="Group 29"/>
              <p:cNvGrpSpPr/>
              <p:nvPr/>
            </p:nvGrpSpPr>
            <p:grpSpPr>
              <a:xfrm>
                <a:off x="4646520" y="3084480"/>
                <a:ext cx="528480" cy="658080"/>
                <a:chOff x="4646520" y="3084480"/>
                <a:chExt cx="528480" cy="658080"/>
              </a:xfrm>
            </p:grpSpPr>
            <p:grpSp>
              <p:nvGrpSpPr>
                <p:cNvPr id="786" name="Group 30"/>
                <p:cNvGrpSpPr/>
                <p:nvPr/>
              </p:nvGrpSpPr>
              <p:grpSpPr>
                <a:xfrm>
                  <a:off x="4646520" y="3084480"/>
                  <a:ext cx="528480" cy="658080"/>
                  <a:chOff x="4646520" y="3084480"/>
                  <a:chExt cx="528480" cy="658080"/>
                </a:xfrm>
              </p:grpSpPr>
              <p:grpSp>
                <p:nvGrpSpPr>
                  <p:cNvPr id="787" name="Group 31"/>
                  <p:cNvGrpSpPr/>
                  <p:nvPr/>
                </p:nvGrpSpPr>
                <p:grpSpPr>
                  <a:xfrm>
                    <a:off x="4646520" y="3084480"/>
                    <a:ext cx="528480" cy="658080"/>
                    <a:chOff x="4646520" y="3084480"/>
                    <a:chExt cx="528480" cy="658080"/>
                  </a:xfrm>
                </p:grpSpPr>
                <p:grpSp>
                  <p:nvGrpSpPr>
                    <p:cNvPr id="788" name="Group 32"/>
                    <p:cNvGrpSpPr/>
                    <p:nvPr/>
                  </p:nvGrpSpPr>
                  <p:grpSpPr>
                    <a:xfrm>
                      <a:off x="4646520" y="3479040"/>
                      <a:ext cx="21240" cy="48240"/>
                      <a:chOff x="4646520" y="3479040"/>
                      <a:chExt cx="21240" cy="48240"/>
                    </a:xfrm>
                  </p:grpSpPr>
                  <p:sp>
                    <p:nvSpPr>
                      <p:cNvPr id="789" name="CustomShape 33"/>
                      <p:cNvSpPr/>
                      <p:nvPr/>
                    </p:nvSpPr>
                    <p:spPr>
                      <a:xfrm>
                        <a:off x="4646520" y="347904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790" name="Group 34"/>
                    <p:cNvGrpSpPr/>
                    <p:nvPr/>
                  </p:nvGrpSpPr>
                  <p:grpSpPr>
                    <a:xfrm>
                      <a:off x="5154120" y="3514680"/>
                      <a:ext cx="20880" cy="48240"/>
                      <a:chOff x="5154120" y="3514680"/>
                      <a:chExt cx="20880" cy="48240"/>
                    </a:xfrm>
                  </p:grpSpPr>
                  <p:sp>
                    <p:nvSpPr>
                      <p:cNvPr id="791" name="CustomShape 35"/>
                      <p:cNvSpPr/>
                      <p:nvPr/>
                    </p:nvSpPr>
                    <p:spPr>
                      <a:xfrm>
                        <a:off x="5154120" y="351468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792" name="CustomShape 36"/>
                    <p:cNvSpPr/>
                    <p:nvPr/>
                  </p:nvSpPr>
                  <p:spPr>
                    <a:xfrm>
                      <a:off x="5068440" y="308448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793" name="CustomShape 37"/>
                    <p:cNvSpPr/>
                    <p:nvPr/>
                  </p:nvSpPr>
                  <p:spPr>
                    <a:xfrm>
                      <a:off x="4885560" y="369396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794" name="Group 38"/>
                  <p:cNvGrpSpPr/>
                  <p:nvPr/>
                </p:nvGrpSpPr>
                <p:grpSpPr>
                  <a:xfrm>
                    <a:off x="4682520" y="3139560"/>
                    <a:ext cx="461520" cy="570600"/>
                    <a:chOff x="4682520" y="3139560"/>
                    <a:chExt cx="461520" cy="570600"/>
                  </a:xfrm>
                </p:grpSpPr>
                <p:sp>
                  <p:nvSpPr>
                    <p:cNvPr id="795" name="Line 39"/>
                    <p:cNvSpPr/>
                    <p:nvPr/>
                  </p:nvSpPr>
                  <p:spPr>
                    <a:xfrm>
                      <a:off x="4682520" y="350748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796" name="Line 40"/>
                    <p:cNvSpPr/>
                    <p:nvPr/>
                  </p:nvSpPr>
                  <p:spPr>
                    <a:xfrm flipV="1">
                      <a:off x="4902480" y="313956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797" name="Group 41"/>
                    <p:cNvGrpSpPr/>
                    <p:nvPr/>
                  </p:nvGrpSpPr>
                  <p:grpSpPr>
                    <a:xfrm>
                      <a:off x="4890600" y="3542400"/>
                      <a:ext cx="253440" cy="167760"/>
                      <a:chOff x="4890600" y="3542400"/>
                      <a:chExt cx="253440" cy="167760"/>
                    </a:xfrm>
                  </p:grpSpPr>
                  <p:sp>
                    <p:nvSpPr>
                      <p:cNvPr id="798" name="Line 42"/>
                      <p:cNvSpPr/>
                      <p:nvPr/>
                    </p:nvSpPr>
                    <p:spPr>
                      <a:xfrm flipH="1">
                        <a:off x="4955040" y="354240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799" name="Freeform 43"/>
                      <p:cNvSpPr/>
                      <p:nvPr/>
                    </p:nvSpPr>
                    <p:spPr>
                      <a:xfrm>
                        <a:off x="4851000" y="354168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800" name="CustomShape 44"/>
                    <p:cNvSpPr/>
                    <p:nvPr/>
                  </p:nvSpPr>
                  <p:spPr>
                    <a:xfrm>
                      <a:off x="4850280" y="345492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801" name="" descr=""/>
              <p:cNvPicPr/>
              <p:nvPr/>
            </p:nvPicPr>
            <p:blipFill>
              <a:blip r:embed="rId5"/>
              <a:stretch/>
            </p:blipFill>
            <p:spPr>
              <a:xfrm rot="7923000">
                <a:off x="4542840" y="376200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02" name="" descr=""/>
              <p:cNvPicPr/>
              <p:nvPr/>
            </p:nvPicPr>
            <p:blipFill>
              <a:blip r:embed="rId6"/>
              <a:stretch/>
            </p:blipFill>
            <p:spPr>
              <a:xfrm rot="1978200">
                <a:off x="5072040" y="260784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803" name="Group 45"/>
            <p:cNvGrpSpPr/>
            <p:nvPr/>
          </p:nvGrpSpPr>
          <p:grpSpPr>
            <a:xfrm>
              <a:off x="4899600" y="2194560"/>
              <a:ext cx="923760" cy="1312920"/>
              <a:chOff x="4899600" y="2194560"/>
              <a:chExt cx="923760" cy="1312920"/>
            </a:xfrm>
          </p:grpSpPr>
          <p:sp>
            <p:nvSpPr>
              <p:cNvPr id="804" name="Line 46"/>
              <p:cNvSpPr/>
              <p:nvPr/>
            </p:nvSpPr>
            <p:spPr>
              <a:xfrm flipV="1">
                <a:off x="4899600" y="2407680"/>
                <a:ext cx="533880" cy="108324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5" name="CustomShape 47"/>
              <p:cNvSpPr/>
              <p:nvPr/>
            </p:nvSpPr>
            <p:spPr>
              <a:xfrm rot="1200000">
                <a:off x="5019480" y="2313000"/>
                <a:ext cx="761040" cy="383400"/>
              </a:xfrm>
              <a:prstGeom prst="ellipse">
                <a:avLst/>
              </a:prstGeom>
              <a:solidFill>
                <a:srgbClr val="ed1c24">
                  <a:alpha val="52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6" name="Line 48"/>
              <p:cNvSpPr/>
              <p:nvPr/>
            </p:nvSpPr>
            <p:spPr>
              <a:xfrm flipH="1">
                <a:off x="4902480" y="2362680"/>
                <a:ext cx="134640" cy="1144440"/>
              </a:xfrm>
              <a:prstGeom prst="line">
                <a:avLst/>
              </a:prstGeom>
              <a:ln w="19080">
                <a:solidFill>
                  <a:srgbClr val="ed1c24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7" name="Line 49"/>
              <p:cNvSpPr/>
              <p:nvPr/>
            </p:nvSpPr>
            <p:spPr>
              <a:xfrm flipH="1">
                <a:off x="4902480" y="2624040"/>
                <a:ext cx="835200" cy="883440"/>
              </a:xfrm>
              <a:prstGeom prst="line">
                <a:avLst/>
              </a:prstGeom>
              <a:ln w="19080">
                <a:solidFill>
                  <a:srgbClr val="ed1c24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08" name="Group 50"/>
            <p:cNvGrpSpPr/>
            <p:nvPr/>
          </p:nvGrpSpPr>
          <p:grpSpPr>
            <a:xfrm>
              <a:off x="4935240" y="3296160"/>
              <a:ext cx="684720" cy="495720"/>
              <a:chOff x="4935240" y="3296160"/>
              <a:chExt cx="684720" cy="495720"/>
            </a:xfrm>
          </p:grpSpPr>
          <p:sp>
            <p:nvSpPr>
              <p:cNvPr id="809" name="Line 51"/>
              <p:cNvSpPr/>
              <p:nvPr/>
            </p:nvSpPr>
            <p:spPr>
              <a:xfrm flipV="1">
                <a:off x="4938840" y="3477600"/>
                <a:ext cx="530280" cy="306360"/>
              </a:xfrm>
              <a:prstGeom prst="line">
                <a:avLst/>
              </a:prstGeom>
              <a:ln w="38160">
                <a:solidFill>
                  <a:srgbClr val="666666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0" name="CustomShape 52"/>
              <p:cNvSpPr/>
              <p:nvPr/>
            </p:nvSpPr>
            <p:spPr>
              <a:xfrm rot="3225600">
                <a:off x="5234400" y="3411720"/>
                <a:ext cx="385920" cy="194400"/>
              </a:xfrm>
              <a:prstGeom prst="ellipse">
                <a:avLst/>
              </a:prstGeom>
              <a:solidFill>
                <a:srgbClr val="666666">
                  <a:alpha val="52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1" name="Line 53"/>
              <p:cNvSpPr/>
              <p:nvPr/>
            </p:nvSpPr>
            <p:spPr>
              <a:xfrm flipH="1">
                <a:off x="4935240" y="3346920"/>
                <a:ext cx="379440" cy="444600"/>
              </a:xfrm>
              <a:prstGeom prst="line">
                <a:avLst/>
              </a:prstGeom>
              <a:ln w="19080">
                <a:solidFill>
                  <a:srgbClr val="666666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2" name="Line 54"/>
              <p:cNvSpPr/>
              <p:nvPr/>
            </p:nvSpPr>
            <p:spPr>
              <a:xfrm flipH="1">
                <a:off x="4935240" y="3654720"/>
                <a:ext cx="601200" cy="137160"/>
              </a:xfrm>
              <a:prstGeom prst="line">
                <a:avLst/>
              </a:prstGeom>
              <a:ln w="19080">
                <a:solidFill>
                  <a:srgbClr val="666666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13" name="Group 55"/>
            <p:cNvGrpSpPr/>
            <p:nvPr/>
          </p:nvGrpSpPr>
          <p:grpSpPr>
            <a:xfrm>
              <a:off x="3964320" y="3193920"/>
              <a:ext cx="685440" cy="495720"/>
              <a:chOff x="3964320" y="3193920"/>
              <a:chExt cx="685440" cy="495720"/>
            </a:xfrm>
          </p:grpSpPr>
          <p:sp>
            <p:nvSpPr>
              <p:cNvPr id="814" name="Line 56"/>
              <p:cNvSpPr/>
              <p:nvPr/>
            </p:nvSpPr>
            <p:spPr>
              <a:xfrm flipH="1" flipV="1">
                <a:off x="4115880" y="3375360"/>
                <a:ext cx="530280" cy="306360"/>
              </a:xfrm>
              <a:prstGeom prst="line">
                <a:avLst/>
              </a:prstGeom>
              <a:ln w="38160">
                <a:solidFill>
                  <a:srgbClr val="666666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5" name="CustomShape 57"/>
              <p:cNvSpPr/>
              <p:nvPr/>
            </p:nvSpPr>
            <p:spPr>
              <a:xfrm flipH="1" rot="18374400">
                <a:off x="3963960" y="3309480"/>
                <a:ext cx="385920" cy="194400"/>
              </a:xfrm>
              <a:prstGeom prst="ellipse">
                <a:avLst/>
              </a:prstGeom>
              <a:solidFill>
                <a:srgbClr val="666666">
                  <a:alpha val="52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6" name="Line 58"/>
              <p:cNvSpPr/>
              <p:nvPr/>
            </p:nvSpPr>
            <p:spPr>
              <a:xfrm>
                <a:off x="4270320" y="3244680"/>
                <a:ext cx="379440" cy="444600"/>
              </a:xfrm>
              <a:prstGeom prst="line">
                <a:avLst/>
              </a:prstGeom>
              <a:ln w="19080">
                <a:solidFill>
                  <a:srgbClr val="666666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7" name="Line 59"/>
              <p:cNvSpPr/>
              <p:nvPr/>
            </p:nvSpPr>
            <p:spPr>
              <a:xfrm>
                <a:off x="4048560" y="3552480"/>
                <a:ext cx="601200" cy="137160"/>
              </a:xfrm>
              <a:prstGeom prst="line">
                <a:avLst/>
              </a:prstGeom>
              <a:ln w="19080">
                <a:solidFill>
                  <a:srgbClr val="666666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18" name="Group 60"/>
            <p:cNvGrpSpPr/>
            <p:nvPr/>
          </p:nvGrpSpPr>
          <p:grpSpPr>
            <a:xfrm>
              <a:off x="4829040" y="4057560"/>
              <a:ext cx="684720" cy="494280"/>
              <a:chOff x="4829040" y="4057560"/>
              <a:chExt cx="684720" cy="494280"/>
            </a:xfrm>
          </p:grpSpPr>
          <p:sp>
            <p:nvSpPr>
              <p:cNvPr id="819" name="Line 61"/>
              <p:cNvSpPr/>
              <p:nvPr/>
            </p:nvSpPr>
            <p:spPr>
              <a:xfrm>
                <a:off x="4832640" y="4065480"/>
                <a:ext cx="530280" cy="306360"/>
              </a:xfrm>
              <a:prstGeom prst="line">
                <a:avLst/>
              </a:prstGeom>
              <a:ln w="38160">
                <a:solidFill>
                  <a:srgbClr val="666666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0" name="CustomShape 62"/>
              <p:cNvSpPr/>
              <p:nvPr/>
            </p:nvSpPr>
            <p:spPr>
              <a:xfrm flipV="1" rot="18374400">
                <a:off x="5128200" y="4241160"/>
                <a:ext cx="385920" cy="194400"/>
              </a:xfrm>
              <a:prstGeom prst="ellipse">
                <a:avLst/>
              </a:prstGeom>
              <a:solidFill>
                <a:srgbClr val="666666">
                  <a:alpha val="52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1" name="Line 63"/>
              <p:cNvSpPr/>
              <p:nvPr/>
            </p:nvSpPr>
            <p:spPr>
              <a:xfrm flipH="1" flipV="1">
                <a:off x="4829040" y="4057560"/>
                <a:ext cx="379440" cy="444600"/>
              </a:xfrm>
              <a:prstGeom prst="line">
                <a:avLst/>
              </a:prstGeom>
              <a:ln w="19080">
                <a:solidFill>
                  <a:srgbClr val="666666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2" name="Line 64"/>
              <p:cNvSpPr/>
              <p:nvPr/>
            </p:nvSpPr>
            <p:spPr>
              <a:xfrm flipH="1" flipV="1">
                <a:off x="4829040" y="4057560"/>
                <a:ext cx="601200" cy="137160"/>
              </a:xfrm>
              <a:prstGeom prst="line">
                <a:avLst/>
              </a:prstGeom>
              <a:ln w="19080">
                <a:solidFill>
                  <a:srgbClr val="666666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23" name="Group 65"/>
            <p:cNvGrpSpPr/>
            <p:nvPr/>
          </p:nvGrpSpPr>
          <p:grpSpPr>
            <a:xfrm>
              <a:off x="3856320" y="4021560"/>
              <a:ext cx="685440" cy="495000"/>
              <a:chOff x="3856320" y="4021560"/>
              <a:chExt cx="685440" cy="495000"/>
            </a:xfrm>
          </p:grpSpPr>
          <p:sp>
            <p:nvSpPr>
              <p:cNvPr id="824" name="Line 66"/>
              <p:cNvSpPr/>
              <p:nvPr/>
            </p:nvSpPr>
            <p:spPr>
              <a:xfrm flipH="1">
                <a:off x="4007880" y="4029480"/>
                <a:ext cx="530280" cy="306360"/>
              </a:xfrm>
              <a:prstGeom prst="line">
                <a:avLst/>
              </a:prstGeom>
              <a:ln w="38160">
                <a:solidFill>
                  <a:srgbClr val="666666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5" name="CustomShape 67"/>
              <p:cNvSpPr/>
              <p:nvPr/>
            </p:nvSpPr>
            <p:spPr>
              <a:xfrm flipH="1" flipV="1" rot="3225600">
                <a:off x="3855240" y="4205160"/>
                <a:ext cx="385920" cy="194400"/>
              </a:xfrm>
              <a:prstGeom prst="ellipse">
                <a:avLst/>
              </a:prstGeom>
              <a:solidFill>
                <a:srgbClr val="666666">
                  <a:alpha val="52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6" name="Line 68"/>
              <p:cNvSpPr/>
              <p:nvPr/>
            </p:nvSpPr>
            <p:spPr>
              <a:xfrm flipV="1">
                <a:off x="4162320" y="4021560"/>
                <a:ext cx="379440" cy="444600"/>
              </a:xfrm>
              <a:prstGeom prst="line">
                <a:avLst/>
              </a:prstGeom>
              <a:ln w="19080">
                <a:solidFill>
                  <a:srgbClr val="666666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7" name="Line 69"/>
              <p:cNvSpPr/>
              <p:nvPr/>
            </p:nvSpPr>
            <p:spPr>
              <a:xfrm flipV="1">
                <a:off x="3940560" y="4021560"/>
                <a:ext cx="601200" cy="137160"/>
              </a:xfrm>
              <a:prstGeom prst="line">
                <a:avLst/>
              </a:prstGeom>
              <a:ln w="19080">
                <a:solidFill>
                  <a:srgbClr val="666666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828" name="Group 70"/>
          <p:cNvGrpSpPr/>
          <p:nvPr/>
        </p:nvGrpSpPr>
        <p:grpSpPr>
          <a:xfrm>
            <a:off x="5744160" y="2974320"/>
            <a:ext cx="1973160" cy="2204280"/>
            <a:chOff x="5744160" y="2974320"/>
            <a:chExt cx="1973160" cy="2204280"/>
          </a:xfrm>
        </p:grpSpPr>
        <p:sp>
          <p:nvSpPr>
            <p:cNvPr id="829" name="CustomShape 71"/>
            <p:cNvSpPr/>
            <p:nvPr/>
          </p:nvSpPr>
          <p:spPr>
            <a:xfrm>
              <a:off x="5831280" y="2974320"/>
              <a:ext cx="1886040" cy="2048040"/>
            </a:xfrm>
            <a:custGeom>
              <a:avLst/>
              <a:gdLst/>
              <a:ahLst/>
              <a:rect l="0" t="0" r="r" b="b"/>
              <a:pathLst>
                <a:path w="5241" h="5691">
                  <a:moveTo>
                    <a:pt x="0" y="1422"/>
                  </a:moveTo>
                  <a:lnTo>
                    <a:pt x="3930" y="1422"/>
                  </a:lnTo>
                  <a:lnTo>
                    <a:pt x="3930" y="0"/>
                  </a:lnTo>
                  <a:lnTo>
                    <a:pt x="5240" y="2845"/>
                  </a:lnTo>
                  <a:lnTo>
                    <a:pt x="3930" y="5690"/>
                  </a:lnTo>
                  <a:lnTo>
                    <a:pt x="3930" y="4267"/>
                  </a:lnTo>
                  <a:lnTo>
                    <a:pt x="0" y="4267"/>
                  </a:lnTo>
                  <a:lnTo>
                    <a:pt x="0" y="1422"/>
                  </a:lnTo>
                </a:path>
              </a:pathLst>
            </a:cu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0" name="TextShape 72"/>
            <p:cNvSpPr txBox="1"/>
            <p:nvPr/>
          </p:nvSpPr>
          <p:spPr>
            <a:xfrm>
              <a:off x="5744160" y="3668400"/>
              <a:ext cx="1911960" cy="1510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000" spc="-1" strike="noStrike">
                  <a:solidFill>
                    <a:srgbClr val="ffffff"/>
                  </a:solidFill>
                  <a:latin typeface="FAAAAA+Arial-BoldMT"/>
                  <a:ea typeface="FAAAAA+Arial-BoldMT"/>
                </a:rPr>
                <a:t>Background subtraction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831" name="Group 73"/>
          <p:cNvGrpSpPr/>
          <p:nvPr/>
        </p:nvGrpSpPr>
        <p:grpSpPr>
          <a:xfrm>
            <a:off x="7601760" y="2572560"/>
            <a:ext cx="2441520" cy="2908080"/>
            <a:chOff x="7601760" y="2572560"/>
            <a:chExt cx="2441520" cy="2908080"/>
          </a:xfrm>
        </p:grpSpPr>
        <p:sp>
          <p:nvSpPr>
            <p:cNvPr id="832" name="CustomShape 74"/>
            <p:cNvSpPr/>
            <p:nvPr/>
          </p:nvSpPr>
          <p:spPr>
            <a:xfrm>
              <a:off x="7747560" y="2591640"/>
              <a:ext cx="2137320" cy="288900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833" name="" descr=""/>
            <p:cNvPicPr/>
            <p:nvPr/>
          </p:nvPicPr>
          <p:blipFill>
            <a:blip r:embed="rId7"/>
            <a:stretch/>
          </p:blipFill>
          <p:spPr>
            <a:xfrm>
              <a:off x="8062200" y="3150360"/>
              <a:ext cx="1626840" cy="142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834" name="TextShape 75"/>
            <p:cNvSpPr txBox="1"/>
            <p:nvPr/>
          </p:nvSpPr>
          <p:spPr>
            <a:xfrm>
              <a:off x="7601760" y="4599360"/>
              <a:ext cx="244152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Real jets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835" name="Group 76"/>
            <p:cNvGrpSpPr/>
            <p:nvPr/>
          </p:nvGrpSpPr>
          <p:grpSpPr>
            <a:xfrm>
              <a:off x="8496000" y="2572560"/>
              <a:ext cx="1077840" cy="1900440"/>
              <a:chOff x="8496000" y="2572560"/>
              <a:chExt cx="1077840" cy="1900440"/>
            </a:xfrm>
          </p:grpSpPr>
          <p:grpSp>
            <p:nvGrpSpPr>
              <p:cNvPr id="836" name="Group 77"/>
              <p:cNvGrpSpPr/>
              <p:nvPr/>
            </p:nvGrpSpPr>
            <p:grpSpPr>
              <a:xfrm>
                <a:off x="8714520" y="3088800"/>
                <a:ext cx="528480" cy="658080"/>
                <a:chOff x="8714520" y="3088800"/>
                <a:chExt cx="528480" cy="658080"/>
              </a:xfrm>
            </p:grpSpPr>
            <p:grpSp>
              <p:nvGrpSpPr>
                <p:cNvPr id="837" name="Group 78"/>
                <p:cNvGrpSpPr/>
                <p:nvPr/>
              </p:nvGrpSpPr>
              <p:grpSpPr>
                <a:xfrm>
                  <a:off x="8714520" y="3088800"/>
                  <a:ext cx="528480" cy="658080"/>
                  <a:chOff x="8714520" y="3088800"/>
                  <a:chExt cx="528480" cy="658080"/>
                </a:xfrm>
              </p:grpSpPr>
              <p:grpSp>
                <p:nvGrpSpPr>
                  <p:cNvPr id="838" name="Group 79"/>
                  <p:cNvGrpSpPr/>
                  <p:nvPr/>
                </p:nvGrpSpPr>
                <p:grpSpPr>
                  <a:xfrm>
                    <a:off x="8714520" y="3088800"/>
                    <a:ext cx="528480" cy="658080"/>
                    <a:chOff x="8714520" y="3088800"/>
                    <a:chExt cx="528480" cy="658080"/>
                  </a:xfrm>
                </p:grpSpPr>
                <p:grpSp>
                  <p:nvGrpSpPr>
                    <p:cNvPr id="839" name="Group 80"/>
                    <p:cNvGrpSpPr/>
                    <p:nvPr/>
                  </p:nvGrpSpPr>
                  <p:grpSpPr>
                    <a:xfrm>
                      <a:off x="8714520" y="3483360"/>
                      <a:ext cx="21240" cy="48240"/>
                      <a:chOff x="8714520" y="3483360"/>
                      <a:chExt cx="21240" cy="48240"/>
                    </a:xfrm>
                  </p:grpSpPr>
                  <p:sp>
                    <p:nvSpPr>
                      <p:cNvPr id="840" name="CustomShape 81"/>
                      <p:cNvSpPr/>
                      <p:nvPr/>
                    </p:nvSpPr>
                    <p:spPr>
                      <a:xfrm>
                        <a:off x="8714520" y="348336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841" name="Group 82"/>
                    <p:cNvGrpSpPr/>
                    <p:nvPr/>
                  </p:nvGrpSpPr>
                  <p:grpSpPr>
                    <a:xfrm>
                      <a:off x="9222120" y="3519000"/>
                      <a:ext cx="20880" cy="48240"/>
                      <a:chOff x="9222120" y="3519000"/>
                      <a:chExt cx="20880" cy="48240"/>
                    </a:xfrm>
                  </p:grpSpPr>
                  <p:sp>
                    <p:nvSpPr>
                      <p:cNvPr id="842" name="CustomShape 83"/>
                      <p:cNvSpPr/>
                      <p:nvPr/>
                    </p:nvSpPr>
                    <p:spPr>
                      <a:xfrm>
                        <a:off x="9222120" y="351900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843" name="CustomShape 84"/>
                    <p:cNvSpPr/>
                    <p:nvPr/>
                  </p:nvSpPr>
                  <p:spPr>
                    <a:xfrm>
                      <a:off x="9136440" y="308880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844" name="CustomShape 85"/>
                    <p:cNvSpPr/>
                    <p:nvPr/>
                  </p:nvSpPr>
                  <p:spPr>
                    <a:xfrm>
                      <a:off x="8953560" y="369828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845" name="Group 86"/>
                  <p:cNvGrpSpPr/>
                  <p:nvPr/>
                </p:nvGrpSpPr>
                <p:grpSpPr>
                  <a:xfrm>
                    <a:off x="8750520" y="3143880"/>
                    <a:ext cx="461520" cy="570600"/>
                    <a:chOff x="8750520" y="3143880"/>
                    <a:chExt cx="461520" cy="570600"/>
                  </a:xfrm>
                </p:grpSpPr>
                <p:sp>
                  <p:nvSpPr>
                    <p:cNvPr id="846" name="Line 87"/>
                    <p:cNvSpPr/>
                    <p:nvPr/>
                  </p:nvSpPr>
                  <p:spPr>
                    <a:xfrm>
                      <a:off x="8750520" y="351180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847" name="Line 88"/>
                    <p:cNvSpPr/>
                    <p:nvPr/>
                  </p:nvSpPr>
                  <p:spPr>
                    <a:xfrm flipV="1">
                      <a:off x="8970480" y="314388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848" name="Group 89"/>
                    <p:cNvGrpSpPr/>
                    <p:nvPr/>
                  </p:nvGrpSpPr>
                  <p:grpSpPr>
                    <a:xfrm>
                      <a:off x="8958600" y="3546720"/>
                      <a:ext cx="253440" cy="167760"/>
                      <a:chOff x="8958600" y="3546720"/>
                      <a:chExt cx="253440" cy="167760"/>
                    </a:xfrm>
                  </p:grpSpPr>
                  <p:sp>
                    <p:nvSpPr>
                      <p:cNvPr id="849" name="Line 90"/>
                      <p:cNvSpPr/>
                      <p:nvPr/>
                    </p:nvSpPr>
                    <p:spPr>
                      <a:xfrm flipH="1">
                        <a:off x="9023040" y="354672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850" name="Freeform 91"/>
                      <p:cNvSpPr/>
                      <p:nvPr/>
                    </p:nvSpPr>
                    <p:spPr>
                      <a:xfrm>
                        <a:off x="8919000" y="354600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851" name="CustomShape 92"/>
                    <p:cNvSpPr/>
                    <p:nvPr/>
                  </p:nvSpPr>
                  <p:spPr>
                    <a:xfrm>
                      <a:off x="8918280" y="345924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852" name="" descr=""/>
              <p:cNvPicPr/>
              <p:nvPr/>
            </p:nvPicPr>
            <p:blipFill>
              <a:blip r:embed="rId8"/>
              <a:stretch/>
            </p:blipFill>
            <p:spPr>
              <a:xfrm rot="7923000">
                <a:off x="8610840" y="376632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53" name="" descr=""/>
              <p:cNvPicPr/>
              <p:nvPr/>
            </p:nvPicPr>
            <p:blipFill>
              <a:blip r:embed="rId9"/>
              <a:stretch/>
            </p:blipFill>
            <p:spPr>
              <a:xfrm rot="1978200">
                <a:off x="9140040" y="261216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854" name="Group 93"/>
            <p:cNvGrpSpPr/>
            <p:nvPr/>
          </p:nvGrpSpPr>
          <p:grpSpPr>
            <a:xfrm>
              <a:off x="8967600" y="2960280"/>
              <a:ext cx="388080" cy="551520"/>
              <a:chOff x="8967600" y="2960280"/>
              <a:chExt cx="388080" cy="551520"/>
            </a:xfrm>
          </p:grpSpPr>
          <p:sp>
            <p:nvSpPr>
              <p:cNvPr id="855" name="Line 94"/>
              <p:cNvSpPr/>
              <p:nvPr/>
            </p:nvSpPr>
            <p:spPr>
              <a:xfrm flipV="1">
                <a:off x="8967600" y="3049920"/>
                <a:ext cx="224280" cy="45504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6" name="CustomShape 95"/>
              <p:cNvSpPr/>
              <p:nvPr/>
            </p:nvSpPr>
            <p:spPr>
              <a:xfrm rot="1200000">
                <a:off x="9017640" y="3009960"/>
                <a:ext cx="320040" cy="160920"/>
              </a:xfrm>
              <a:prstGeom prst="ellipse">
                <a:avLst/>
              </a:prstGeom>
              <a:solidFill>
                <a:srgbClr val="ed1c24">
                  <a:alpha val="52000"/>
                </a:srgbClr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7" name="Line 96"/>
              <p:cNvSpPr/>
              <p:nvPr/>
            </p:nvSpPr>
            <p:spPr>
              <a:xfrm flipH="1">
                <a:off x="8968680" y="3030840"/>
                <a:ext cx="56520" cy="480600"/>
              </a:xfrm>
              <a:prstGeom prst="line">
                <a:avLst/>
              </a:prstGeom>
              <a:ln w="19080">
                <a:solidFill>
                  <a:srgbClr val="ed1c24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8" name="Line 97"/>
              <p:cNvSpPr/>
              <p:nvPr/>
            </p:nvSpPr>
            <p:spPr>
              <a:xfrm flipH="1">
                <a:off x="8968680" y="3140640"/>
                <a:ext cx="351000" cy="371160"/>
              </a:xfrm>
              <a:prstGeom prst="line">
                <a:avLst/>
              </a:prstGeom>
              <a:ln w="19080">
                <a:solidFill>
                  <a:srgbClr val="ed1c24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TextShape 1"/>
          <p:cNvSpPr txBox="1"/>
          <p:nvPr/>
        </p:nvSpPr>
        <p:spPr>
          <a:xfrm>
            <a:off x="37440" y="-166680"/>
            <a:ext cx="100105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800" spc="-1" strike="noStrike">
                <a:latin typeface="Arial"/>
              </a:rPr>
              <a:t>Signal vs Background</a:t>
            </a:r>
            <a:endParaRPr b="0" lang="en-US" sz="3800" spc="-1" strike="noStrike">
              <a:latin typeface="Arial"/>
            </a:endParaRPr>
          </a:p>
        </p:txBody>
      </p:sp>
      <p:grpSp>
        <p:nvGrpSpPr>
          <p:cNvPr id="860" name="Group 2"/>
          <p:cNvGrpSpPr/>
          <p:nvPr/>
        </p:nvGrpSpPr>
        <p:grpSpPr>
          <a:xfrm>
            <a:off x="4986720" y="1354320"/>
            <a:ext cx="2839320" cy="5717160"/>
            <a:chOff x="4986720" y="1354320"/>
            <a:chExt cx="2839320" cy="5717160"/>
          </a:xfrm>
        </p:grpSpPr>
        <p:grpSp>
          <p:nvGrpSpPr>
            <p:cNvPr id="861" name="Group 3"/>
            <p:cNvGrpSpPr/>
            <p:nvPr/>
          </p:nvGrpSpPr>
          <p:grpSpPr>
            <a:xfrm>
              <a:off x="4986720" y="1354320"/>
              <a:ext cx="2409840" cy="2217960"/>
              <a:chOff x="4986720" y="1354320"/>
              <a:chExt cx="2409840" cy="2217960"/>
            </a:xfrm>
          </p:grpSpPr>
          <p:sp>
            <p:nvSpPr>
              <p:cNvPr id="862" name="Line 4"/>
              <p:cNvSpPr/>
              <p:nvPr/>
            </p:nvSpPr>
            <p:spPr>
              <a:xfrm flipV="1">
                <a:off x="6005160" y="223236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63" name="Line 5"/>
              <p:cNvSpPr/>
              <p:nvPr/>
            </p:nvSpPr>
            <p:spPr>
              <a:xfrm flipV="1">
                <a:off x="6105600" y="228564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64" name="Line 6"/>
              <p:cNvSpPr/>
              <p:nvPr/>
            </p:nvSpPr>
            <p:spPr>
              <a:xfrm flipV="1">
                <a:off x="6213600" y="248436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65" name="Line 7"/>
              <p:cNvSpPr/>
              <p:nvPr/>
            </p:nvSpPr>
            <p:spPr>
              <a:xfrm flipV="1">
                <a:off x="6357600" y="26524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66" name="Line 8"/>
              <p:cNvSpPr/>
              <p:nvPr/>
            </p:nvSpPr>
            <p:spPr>
              <a:xfrm flipV="1">
                <a:off x="6465600" y="288612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67" name="Line 9"/>
              <p:cNvSpPr/>
              <p:nvPr/>
            </p:nvSpPr>
            <p:spPr>
              <a:xfrm flipV="1">
                <a:off x="5817600" y="2054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68" name="Line 10"/>
              <p:cNvSpPr/>
              <p:nvPr/>
            </p:nvSpPr>
            <p:spPr>
              <a:xfrm flipV="1">
                <a:off x="5637600" y="1802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69" name="Line 11"/>
              <p:cNvSpPr/>
              <p:nvPr/>
            </p:nvSpPr>
            <p:spPr>
              <a:xfrm flipV="1">
                <a:off x="5385600" y="153180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70" name="Line 12"/>
              <p:cNvSpPr/>
              <p:nvPr/>
            </p:nvSpPr>
            <p:spPr>
              <a:xfrm flipV="1">
                <a:off x="5241600" y="13636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71" name="Line 13"/>
              <p:cNvSpPr/>
              <p:nvPr/>
            </p:nvSpPr>
            <p:spPr>
              <a:xfrm flipH="1" flipV="1">
                <a:off x="4986720" y="1354320"/>
                <a:ext cx="14760" cy="12175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72" name="Group 14"/>
            <p:cNvGrpSpPr/>
            <p:nvPr/>
          </p:nvGrpSpPr>
          <p:grpSpPr>
            <a:xfrm>
              <a:off x="5090040" y="4862880"/>
              <a:ext cx="2154960" cy="2208600"/>
              <a:chOff x="5090040" y="4862880"/>
              <a:chExt cx="2154960" cy="2208600"/>
            </a:xfrm>
          </p:grpSpPr>
          <p:sp>
            <p:nvSpPr>
              <p:cNvPr id="873" name="Line 15"/>
              <p:cNvSpPr/>
              <p:nvPr/>
            </p:nvSpPr>
            <p:spPr>
              <a:xfrm>
                <a:off x="5853600" y="541044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74" name="Line 16"/>
              <p:cNvSpPr/>
              <p:nvPr/>
            </p:nvSpPr>
            <p:spPr>
              <a:xfrm>
                <a:off x="5954040" y="529488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75" name="Line 17"/>
              <p:cNvSpPr/>
              <p:nvPr/>
            </p:nvSpPr>
            <p:spPr>
              <a:xfrm>
                <a:off x="6062040" y="511488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76" name="Line 18"/>
              <p:cNvSpPr/>
              <p:nvPr/>
            </p:nvSpPr>
            <p:spPr>
              <a:xfrm>
                <a:off x="6206040" y="50068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77" name="Line 19"/>
              <p:cNvSpPr/>
              <p:nvPr/>
            </p:nvSpPr>
            <p:spPr>
              <a:xfrm>
                <a:off x="6314040" y="486288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78" name="Line 20"/>
              <p:cNvSpPr/>
              <p:nvPr/>
            </p:nvSpPr>
            <p:spPr>
              <a:xfrm>
                <a:off x="5666040" y="5510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79" name="Line 21"/>
              <p:cNvSpPr/>
              <p:nvPr/>
            </p:nvSpPr>
            <p:spPr>
              <a:xfrm>
                <a:off x="5486040" y="5654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80" name="Line 22"/>
              <p:cNvSpPr/>
              <p:nvPr/>
            </p:nvSpPr>
            <p:spPr>
              <a:xfrm>
                <a:off x="5234040" y="572688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81" name="Line 23"/>
              <p:cNvSpPr/>
              <p:nvPr/>
            </p:nvSpPr>
            <p:spPr>
              <a:xfrm>
                <a:off x="5090040" y="58708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82" name="Group 24"/>
            <p:cNvGrpSpPr/>
            <p:nvPr/>
          </p:nvGrpSpPr>
          <p:grpSpPr>
            <a:xfrm>
              <a:off x="6470640" y="3231360"/>
              <a:ext cx="1355400" cy="2293920"/>
              <a:chOff x="6470640" y="3231360"/>
              <a:chExt cx="1355400" cy="2293920"/>
            </a:xfrm>
          </p:grpSpPr>
          <p:sp>
            <p:nvSpPr>
              <p:cNvPr id="883" name="Line 25"/>
              <p:cNvSpPr/>
              <p:nvPr/>
            </p:nvSpPr>
            <p:spPr>
              <a:xfrm>
                <a:off x="6527880" y="4193280"/>
                <a:ext cx="1298160" cy="14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84" name="Line 26"/>
              <p:cNvSpPr/>
              <p:nvPr/>
            </p:nvSpPr>
            <p:spPr>
              <a:xfrm>
                <a:off x="6630840" y="4352040"/>
                <a:ext cx="1157760" cy="233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85" name="Line 27"/>
              <p:cNvSpPr/>
              <p:nvPr/>
            </p:nvSpPr>
            <p:spPr>
              <a:xfrm>
                <a:off x="6645240" y="4489560"/>
                <a:ext cx="1152720" cy="5536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86" name="Line 28"/>
              <p:cNvSpPr/>
              <p:nvPr/>
            </p:nvSpPr>
            <p:spPr>
              <a:xfrm>
                <a:off x="6640560" y="4616280"/>
                <a:ext cx="1026720" cy="744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87" name="Line 29"/>
              <p:cNvSpPr/>
              <p:nvPr/>
            </p:nvSpPr>
            <p:spPr>
              <a:xfrm>
                <a:off x="6593040" y="4751280"/>
                <a:ext cx="859320" cy="7740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88" name="Line 30"/>
              <p:cNvSpPr/>
              <p:nvPr/>
            </p:nvSpPr>
            <p:spPr>
              <a:xfrm>
                <a:off x="6490800" y="4053240"/>
                <a:ext cx="1316520" cy="28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89" name="Line 31"/>
              <p:cNvSpPr/>
              <p:nvPr/>
            </p:nvSpPr>
            <p:spPr>
              <a:xfrm flipV="1">
                <a:off x="6554520" y="3875760"/>
                <a:ext cx="1187640" cy="133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90" name="Line 32"/>
              <p:cNvSpPr/>
              <p:nvPr/>
            </p:nvSpPr>
            <p:spPr>
              <a:xfrm flipV="1">
                <a:off x="6538680" y="3633120"/>
                <a:ext cx="1268640" cy="102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91" name="Line 33"/>
              <p:cNvSpPr/>
              <p:nvPr/>
            </p:nvSpPr>
            <p:spPr>
              <a:xfrm flipV="1">
                <a:off x="6470640" y="3231360"/>
                <a:ext cx="1224720" cy="406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892" name="TextShape 34"/>
          <p:cNvSpPr txBox="1"/>
          <p:nvPr/>
        </p:nvSpPr>
        <p:spPr>
          <a:xfrm>
            <a:off x="171000" y="163188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pic>
        <p:nvPicPr>
          <p:cNvPr id="893" name="" descr=""/>
          <p:cNvPicPr/>
          <p:nvPr/>
        </p:nvPicPr>
        <p:blipFill>
          <a:blip r:embed="rId1"/>
          <a:stretch/>
        </p:blipFill>
        <p:spPr>
          <a:xfrm rot="19800000">
            <a:off x="3939840" y="2944440"/>
            <a:ext cx="2291400" cy="2343960"/>
          </a:xfrm>
          <a:prstGeom prst="rect">
            <a:avLst/>
          </a:prstGeom>
          <a:ln>
            <a:noFill/>
          </a:ln>
        </p:spPr>
      </p:pic>
      <p:grpSp>
        <p:nvGrpSpPr>
          <p:cNvPr id="894" name="Group 35"/>
          <p:cNvGrpSpPr/>
          <p:nvPr/>
        </p:nvGrpSpPr>
        <p:grpSpPr>
          <a:xfrm>
            <a:off x="2166480" y="763920"/>
            <a:ext cx="6246360" cy="6307200"/>
            <a:chOff x="2166480" y="763920"/>
            <a:chExt cx="6246360" cy="6307200"/>
          </a:xfrm>
        </p:grpSpPr>
        <p:grpSp>
          <p:nvGrpSpPr>
            <p:cNvPr id="895" name="Group 36"/>
            <p:cNvGrpSpPr/>
            <p:nvPr/>
          </p:nvGrpSpPr>
          <p:grpSpPr>
            <a:xfrm>
              <a:off x="2166480" y="1363320"/>
              <a:ext cx="2736000" cy="5707800"/>
              <a:chOff x="2166480" y="1363320"/>
              <a:chExt cx="2736000" cy="5707800"/>
            </a:xfrm>
          </p:grpSpPr>
          <p:grpSp>
            <p:nvGrpSpPr>
              <p:cNvPr id="896" name="Group 37"/>
              <p:cNvGrpSpPr/>
              <p:nvPr/>
            </p:nvGrpSpPr>
            <p:grpSpPr>
              <a:xfrm>
                <a:off x="2595960" y="1363320"/>
                <a:ext cx="2154960" cy="2208600"/>
                <a:chOff x="2595960" y="1363320"/>
                <a:chExt cx="2154960" cy="2208600"/>
              </a:xfrm>
            </p:grpSpPr>
            <p:sp>
              <p:nvSpPr>
                <p:cNvPr id="897" name="Line 38"/>
                <p:cNvSpPr/>
                <p:nvPr/>
              </p:nvSpPr>
              <p:spPr>
                <a:xfrm flipH="1" flipV="1">
                  <a:off x="3259080" y="223200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98" name="Line 39"/>
                <p:cNvSpPr/>
                <p:nvPr/>
              </p:nvSpPr>
              <p:spPr>
                <a:xfrm flipH="1" flipV="1">
                  <a:off x="3075480" y="228528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99" name="Line 40"/>
                <p:cNvSpPr/>
                <p:nvPr/>
              </p:nvSpPr>
              <p:spPr>
                <a:xfrm flipH="1" flipV="1">
                  <a:off x="2866680" y="248400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00" name="Line 41"/>
                <p:cNvSpPr/>
                <p:nvPr/>
              </p:nvSpPr>
              <p:spPr>
                <a:xfrm flipH="1" flipV="1">
                  <a:off x="2698920" y="26521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01" name="Line 42"/>
                <p:cNvSpPr/>
                <p:nvPr/>
              </p:nvSpPr>
              <p:spPr>
                <a:xfrm flipH="1" flipV="1">
                  <a:off x="2595960" y="288576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02" name="Line 43"/>
                <p:cNvSpPr/>
                <p:nvPr/>
              </p:nvSpPr>
              <p:spPr>
                <a:xfrm flipH="1" flipV="1">
                  <a:off x="3427200" y="2054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03" name="Line 44"/>
                <p:cNvSpPr/>
                <p:nvPr/>
              </p:nvSpPr>
              <p:spPr>
                <a:xfrm flipH="1" flipV="1">
                  <a:off x="3791160" y="1802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04" name="Line 45"/>
                <p:cNvSpPr/>
                <p:nvPr/>
              </p:nvSpPr>
              <p:spPr>
                <a:xfrm flipH="1" flipV="1">
                  <a:off x="4183560" y="153144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05" name="Line 46"/>
                <p:cNvSpPr/>
                <p:nvPr/>
              </p:nvSpPr>
              <p:spPr>
                <a:xfrm flipH="1" flipV="1">
                  <a:off x="4613040" y="13633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906" name="Group 47"/>
              <p:cNvGrpSpPr/>
              <p:nvPr/>
            </p:nvGrpSpPr>
            <p:grpSpPr>
              <a:xfrm>
                <a:off x="2747520" y="4862520"/>
                <a:ext cx="2154960" cy="2208600"/>
                <a:chOff x="2747520" y="4862520"/>
                <a:chExt cx="2154960" cy="2208600"/>
              </a:xfrm>
            </p:grpSpPr>
            <p:sp>
              <p:nvSpPr>
                <p:cNvPr id="907" name="Line 48"/>
                <p:cNvSpPr/>
                <p:nvPr/>
              </p:nvSpPr>
              <p:spPr>
                <a:xfrm flipH="1">
                  <a:off x="3410640" y="541008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08" name="Line 49"/>
                <p:cNvSpPr/>
                <p:nvPr/>
              </p:nvSpPr>
              <p:spPr>
                <a:xfrm flipH="1">
                  <a:off x="3227040" y="529452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09" name="Line 50"/>
                <p:cNvSpPr/>
                <p:nvPr/>
              </p:nvSpPr>
              <p:spPr>
                <a:xfrm flipH="1">
                  <a:off x="3018240" y="511452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10" name="Line 51"/>
                <p:cNvSpPr/>
                <p:nvPr/>
              </p:nvSpPr>
              <p:spPr>
                <a:xfrm flipH="1">
                  <a:off x="2850480" y="50065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11" name="Line 52"/>
                <p:cNvSpPr/>
                <p:nvPr/>
              </p:nvSpPr>
              <p:spPr>
                <a:xfrm flipH="1">
                  <a:off x="2747520" y="486252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12" name="Line 53"/>
                <p:cNvSpPr/>
                <p:nvPr/>
              </p:nvSpPr>
              <p:spPr>
                <a:xfrm flipH="1">
                  <a:off x="3578760" y="5510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13" name="Line 54"/>
                <p:cNvSpPr/>
                <p:nvPr/>
              </p:nvSpPr>
              <p:spPr>
                <a:xfrm flipH="1">
                  <a:off x="3942720" y="5654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14" name="Line 55"/>
                <p:cNvSpPr/>
                <p:nvPr/>
              </p:nvSpPr>
              <p:spPr>
                <a:xfrm flipH="1">
                  <a:off x="4335120" y="572652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15" name="Line 56"/>
                <p:cNvSpPr/>
                <p:nvPr/>
              </p:nvSpPr>
              <p:spPr>
                <a:xfrm flipH="1">
                  <a:off x="4764600" y="58705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916" name="Group 57"/>
              <p:cNvGrpSpPr/>
              <p:nvPr/>
            </p:nvGrpSpPr>
            <p:grpSpPr>
              <a:xfrm>
                <a:off x="2166480" y="3231000"/>
                <a:ext cx="1355400" cy="2293920"/>
                <a:chOff x="2166480" y="3231000"/>
                <a:chExt cx="1355400" cy="2293920"/>
              </a:xfrm>
            </p:grpSpPr>
            <p:sp>
              <p:nvSpPr>
                <p:cNvPr id="917" name="Line 58"/>
                <p:cNvSpPr/>
                <p:nvPr/>
              </p:nvSpPr>
              <p:spPr>
                <a:xfrm flipH="1">
                  <a:off x="2166480" y="4192920"/>
                  <a:ext cx="1298160" cy="14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18" name="Line 59"/>
                <p:cNvSpPr/>
                <p:nvPr/>
              </p:nvSpPr>
              <p:spPr>
                <a:xfrm flipH="1">
                  <a:off x="2203920" y="4351680"/>
                  <a:ext cx="1157760" cy="233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19" name="Line 60"/>
                <p:cNvSpPr/>
                <p:nvPr/>
              </p:nvSpPr>
              <p:spPr>
                <a:xfrm flipH="1">
                  <a:off x="2194560" y="4489200"/>
                  <a:ext cx="1152720" cy="5536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20" name="Line 61"/>
                <p:cNvSpPr/>
                <p:nvPr/>
              </p:nvSpPr>
              <p:spPr>
                <a:xfrm flipH="1">
                  <a:off x="2325240" y="4615920"/>
                  <a:ext cx="1026720" cy="744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21" name="Line 62"/>
                <p:cNvSpPr/>
                <p:nvPr/>
              </p:nvSpPr>
              <p:spPr>
                <a:xfrm flipH="1">
                  <a:off x="2540160" y="4750920"/>
                  <a:ext cx="859320" cy="774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22" name="Line 63"/>
                <p:cNvSpPr/>
                <p:nvPr/>
              </p:nvSpPr>
              <p:spPr>
                <a:xfrm flipH="1">
                  <a:off x="2185200" y="4052880"/>
                  <a:ext cx="1316520" cy="28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23" name="Line 64"/>
                <p:cNvSpPr/>
                <p:nvPr/>
              </p:nvSpPr>
              <p:spPr>
                <a:xfrm flipH="1" flipV="1">
                  <a:off x="2250360" y="3875400"/>
                  <a:ext cx="1187640" cy="13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24" name="Line 65"/>
                <p:cNvSpPr/>
                <p:nvPr/>
              </p:nvSpPr>
              <p:spPr>
                <a:xfrm flipH="1" flipV="1">
                  <a:off x="2185200" y="3632760"/>
                  <a:ext cx="1268640" cy="102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25" name="Line 66"/>
                <p:cNvSpPr/>
                <p:nvPr/>
              </p:nvSpPr>
              <p:spPr>
                <a:xfrm flipH="1" flipV="1">
                  <a:off x="2297160" y="3231000"/>
                  <a:ext cx="1224720" cy="406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926" name="Group 67"/>
            <p:cNvGrpSpPr/>
            <p:nvPr/>
          </p:nvGrpSpPr>
          <p:grpSpPr>
            <a:xfrm>
              <a:off x="3075480" y="763920"/>
              <a:ext cx="5337360" cy="5262480"/>
              <a:chOff x="3075480" y="763920"/>
              <a:chExt cx="5337360" cy="5262480"/>
            </a:xfrm>
          </p:grpSpPr>
          <p:pic>
            <p:nvPicPr>
              <p:cNvPr id="927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075480" y="2285280"/>
                <a:ext cx="4257360" cy="374112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928" name="Group 68"/>
              <p:cNvGrpSpPr/>
              <p:nvPr/>
            </p:nvGrpSpPr>
            <p:grpSpPr>
              <a:xfrm>
                <a:off x="5911200" y="4192920"/>
                <a:ext cx="2501640" cy="1689840"/>
                <a:chOff x="5911200" y="4192920"/>
                <a:chExt cx="2501640" cy="1689840"/>
              </a:xfrm>
            </p:grpSpPr>
            <p:sp>
              <p:nvSpPr>
                <p:cNvPr id="929" name="Line 69"/>
                <p:cNvSpPr/>
                <p:nvPr/>
              </p:nvSpPr>
              <p:spPr>
                <a:xfrm>
                  <a:off x="6125760" y="4323600"/>
                  <a:ext cx="1867680" cy="523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0" name="Line 70"/>
                <p:cNvSpPr/>
                <p:nvPr/>
              </p:nvSpPr>
              <p:spPr>
                <a:xfrm>
                  <a:off x="6125760" y="4323600"/>
                  <a:ext cx="2129400" cy="271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1" name="Line 71"/>
                <p:cNvSpPr/>
                <p:nvPr/>
              </p:nvSpPr>
              <p:spPr>
                <a:xfrm>
                  <a:off x="6125760" y="4323600"/>
                  <a:ext cx="2120040" cy="672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2" name="Line 72"/>
                <p:cNvSpPr/>
                <p:nvPr/>
              </p:nvSpPr>
              <p:spPr>
                <a:xfrm>
                  <a:off x="6069960" y="4342320"/>
                  <a:ext cx="1960920" cy="9525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3" name="Line 73"/>
                <p:cNvSpPr/>
                <p:nvPr/>
              </p:nvSpPr>
              <p:spPr>
                <a:xfrm>
                  <a:off x="6041880" y="4267800"/>
                  <a:ext cx="1662120" cy="12513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4" name="CustomShape 74"/>
                <p:cNvSpPr/>
                <p:nvPr/>
              </p:nvSpPr>
              <p:spPr>
                <a:xfrm rot="1800000">
                  <a:off x="7601400" y="436320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935" name="Line 75"/>
                <p:cNvCxnSpPr>
                  <a:stCxn id="934" idx="0"/>
                </p:cNvCxnSpPr>
                <p:nvPr/>
              </p:nvCxnSpPr>
              <p:spPr>
                <a:xfrm flipH="1" flipV="1">
                  <a:off x="5911200" y="4192920"/>
                  <a:ext cx="2300040" cy="27144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936" name="Line 76"/>
                <p:cNvCxnSpPr>
                  <a:stCxn id="934" idx="4"/>
                  <a:endCxn id="935" idx="1"/>
                </p:cNvCxnSpPr>
                <p:nvPr/>
              </p:nvCxnSpPr>
              <p:spPr>
                <a:xfrm flipH="1" flipV="1">
                  <a:off x="5911200" y="4192920"/>
                  <a:ext cx="1548000" cy="15735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  <p:grpSp>
            <p:nvGrpSpPr>
              <p:cNvPr id="937" name="Group 77"/>
              <p:cNvGrpSpPr/>
              <p:nvPr/>
            </p:nvGrpSpPr>
            <p:grpSpPr>
              <a:xfrm>
                <a:off x="4225680" y="763920"/>
                <a:ext cx="1552320" cy="2417760"/>
                <a:chOff x="4225680" y="763920"/>
                <a:chExt cx="1552320" cy="2417760"/>
              </a:xfrm>
            </p:grpSpPr>
            <p:sp>
              <p:nvSpPr>
                <p:cNvPr id="938" name="Line 78"/>
                <p:cNvSpPr/>
                <p:nvPr/>
              </p:nvSpPr>
              <p:spPr>
                <a:xfrm flipH="1" flipV="1">
                  <a:off x="4692600" y="1133640"/>
                  <a:ext cx="726840" cy="179820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9" name="Line 79"/>
                <p:cNvSpPr/>
                <p:nvPr/>
              </p:nvSpPr>
              <p:spPr>
                <a:xfrm flipH="1" flipV="1">
                  <a:off x="4333320" y="1080360"/>
                  <a:ext cx="1086120" cy="1851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0" name="Line 80"/>
                <p:cNvSpPr/>
                <p:nvPr/>
              </p:nvSpPr>
              <p:spPr>
                <a:xfrm flipH="1" flipV="1">
                  <a:off x="4656600" y="842760"/>
                  <a:ext cx="762480" cy="208944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1" name="Line 81"/>
                <p:cNvSpPr/>
                <p:nvPr/>
              </p:nvSpPr>
              <p:spPr>
                <a:xfrm flipH="1" flipV="1">
                  <a:off x="5024520" y="830160"/>
                  <a:ext cx="443520" cy="213444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2" name="Line 82"/>
                <p:cNvSpPr/>
                <p:nvPr/>
              </p:nvSpPr>
              <p:spPr>
                <a:xfrm flipH="1" flipV="1">
                  <a:off x="5401800" y="952200"/>
                  <a:ext cx="24480" cy="208044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3" name="CustomShape 83"/>
                <p:cNvSpPr/>
                <p:nvPr/>
              </p:nvSpPr>
              <p:spPr>
                <a:xfrm rot="15741000">
                  <a:off x="4768200" y="34344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944" name="Line 84"/>
                <p:cNvCxnSpPr>
                  <a:stCxn id="943" idx="0"/>
                </p:cNvCxnSpPr>
                <p:nvPr/>
              </p:nvCxnSpPr>
              <p:spPr>
                <a:xfrm>
                  <a:off x="4257000" y="1194840"/>
                  <a:ext cx="1190160" cy="198720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945" name="Line 85"/>
                <p:cNvCxnSpPr>
                  <a:stCxn id="943" idx="4"/>
                  <a:endCxn id="944" idx="2"/>
                </p:cNvCxnSpPr>
                <p:nvPr/>
              </p:nvCxnSpPr>
              <p:spPr>
                <a:xfrm flipH="1">
                  <a:off x="5446800" y="994680"/>
                  <a:ext cx="300600" cy="21873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</p:grpSp>
      </p:grpSp>
      <p:sp>
        <p:nvSpPr>
          <p:cNvPr id="946" name="TextShape 86"/>
          <p:cNvSpPr txBox="1"/>
          <p:nvPr/>
        </p:nvSpPr>
        <p:spPr>
          <a:xfrm>
            <a:off x="6687000" y="163224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947" name="Line 87"/>
          <p:cNvSpPr/>
          <p:nvPr/>
        </p:nvSpPr>
        <p:spPr>
          <a:xfrm flipV="1">
            <a:off x="5541840" y="2232000"/>
            <a:ext cx="677520" cy="90828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48" name="Line 88"/>
          <p:cNvSpPr/>
          <p:nvPr/>
        </p:nvSpPr>
        <p:spPr>
          <a:xfrm flipH="1" flipV="1">
            <a:off x="4154400" y="2013120"/>
            <a:ext cx="1164240" cy="99072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49" name="Line 89"/>
          <p:cNvSpPr/>
          <p:nvPr/>
        </p:nvSpPr>
        <p:spPr>
          <a:xfrm flipV="1">
            <a:off x="5038200" y="1727640"/>
            <a:ext cx="51120" cy="135576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50" name="Line 90"/>
          <p:cNvSpPr/>
          <p:nvPr/>
        </p:nvSpPr>
        <p:spPr>
          <a:xfrm flipV="1">
            <a:off x="6190200" y="3716640"/>
            <a:ext cx="1299240" cy="37476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51" name="Line 91"/>
          <p:cNvSpPr/>
          <p:nvPr/>
        </p:nvSpPr>
        <p:spPr>
          <a:xfrm>
            <a:off x="6111000" y="4347360"/>
            <a:ext cx="1210320" cy="50868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52" name="Line 92"/>
          <p:cNvSpPr/>
          <p:nvPr/>
        </p:nvSpPr>
        <p:spPr>
          <a:xfrm>
            <a:off x="5895000" y="4311360"/>
            <a:ext cx="557640" cy="84348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53" name="TextShape 93"/>
          <p:cNvSpPr txBox="1"/>
          <p:nvPr/>
        </p:nvSpPr>
        <p:spPr>
          <a:xfrm>
            <a:off x="8015040" y="3085200"/>
            <a:ext cx="188388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5c2d91"/>
                </a:solidFill>
                <a:latin typeface="Arial"/>
              </a:rPr>
              <a:t>??</a:t>
            </a:r>
            <a:endParaRPr b="0" lang="en-US" sz="3500" spc="-1" strike="noStrike">
              <a:latin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extShape 1"/>
          <p:cNvSpPr txBox="1"/>
          <p:nvPr/>
        </p:nvSpPr>
        <p:spPr>
          <a:xfrm>
            <a:off x="504000" y="85320"/>
            <a:ext cx="9071640" cy="63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Beware black boxes!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955" name="" descr=""/>
          <p:cNvPicPr/>
          <p:nvPr/>
        </p:nvPicPr>
        <p:blipFill>
          <a:blip r:embed="rId1"/>
          <a:stretch/>
        </p:blipFill>
        <p:spPr>
          <a:xfrm>
            <a:off x="2563560" y="870120"/>
            <a:ext cx="5072760" cy="6002280"/>
          </a:xfrm>
          <a:prstGeom prst="rect">
            <a:avLst/>
          </a:prstGeom>
          <a:ln>
            <a:noFill/>
          </a:ln>
        </p:spPr>
      </p:pic>
      <p:sp>
        <p:nvSpPr>
          <p:cNvPr id="956" name="TextShape 2"/>
          <p:cNvSpPr txBox="1"/>
          <p:nvPr/>
        </p:nvSpPr>
        <p:spPr>
          <a:xfrm>
            <a:off x="2583000" y="6658920"/>
            <a:ext cx="1447200" cy="232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000" spc="-1" strike="noStrike">
                <a:latin typeface="Arial"/>
                <a:hlinkClick r:id="rId2"/>
              </a:rPr>
              <a:t>https://xkcd.com/1838/</a:t>
            </a:r>
            <a:endParaRPr b="0" lang="en-US" sz="1000" spc="-1" strike="noStrike">
              <a:latin typeface="Arial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TextShape 1"/>
          <p:cNvSpPr txBox="1"/>
          <p:nvPr/>
        </p:nvSpPr>
        <p:spPr>
          <a:xfrm>
            <a:off x="504000" y="85320"/>
            <a:ext cx="9071640" cy="63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Beware black boxes!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958" name="" descr=""/>
          <p:cNvPicPr/>
          <p:nvPr/>
        </p:nvPicPr>
        <p:blipFill>
          <a:blip r:embed="rId1"/>
          <a:stretch/>
        </p:blipFill>
        <p:spPr>
          <a:xfrm>
            <a:off x="2563560" y="870120"/>
            <a:ext cx="5072760" cy="6002280"/>
          </a:xfrm>
          <a:prstGeom prst="rect">
            <a:avLst/>
          </a:prstGeom>
          <a:ln>
            <a:noFill/>
          </a:ln>
        </p:spPr>
      </p:pic>
      <p:sp>
        <p:nvSpPr>
          <p:cNvPr id="959" name="TextShape 2"/>
          <p:cNvSpPr txBox="1"/>
          <p:nvPr/>
        </p:nvSpPr>
        <p:spPr>
          <a:xfrm>
            <a:off x="2583000" y="6658920"/>
            <a:ext cx="1447200" cy="232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000" spc="-1" strike="noStrike">
                <a:latin typeface="Arial"/>
                <a:hlinkClick r:id="rId2"/>
              </a:rPr>
              <a:t>https://xkcd.com/1838/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960" name="CustomShape 3"/>
          <p:cNvSpPr/>
          <p:nvPr/>
        </p:nvSpPr>
        <p:spPr>
          <a:xfrm>
            <a:off x="4152960" y="1099800"/>
            <a:ext cx="2897280" cy="29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1" name="TextShape 4"/>
          <p:cNvSpPr txBox="1"/>
          <p:nvPr/>
        </p:nvSpPr>
        <p:spPr>
          <a:xfrm>
            <a:off x="4102200" y="1083600"/>
            <a:ext cx="3480480" cy="45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latin typeface="Chilanka"/>
              </a:rPr>
              <a:t>BACKGROUND SUBTRACTION ALGORITHM?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962" name="CustomShape 5"/>
          <p:cNvSpPr/>
          <p:nvPr/>
        </p:nvSpPr>
        <p:spPr>
          <a:xfrm>
            <a:off x="4116960" y="1819800"/>
            <a:ext cx="1878120" cy="29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3" name="TextShape 6"/>
          <p:cNvSpPr txBox="1"/>
          <p:nvPr/>
        </p:nvSpPr>
        <p:spPr>
          <a:xfrm>
            <a:off x="4462200" y="1839960"/>
            <a:ext cx="1687680" cy="45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600" spc="-1" strike="noStrike">
                <a:latin typeface="Chilanka"/>
              </a:rPr>
              <a:t>OF CODE</a:t>
            </a:r>
            <a:endParaRPr b="0" lang="en-US" sz="1600" spc="-1" strike="noStrike"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" name="" descr=""/>
          <p:cNvPicPr/>
          <p:nvPr/>
        </p:nvPicPr>
        <p:blipFill>
          <a:blip r:embed="rId1"/>
          <a:stretch/>
        </p:blipFill>
        <p:spPr>
          <a:xfrm>
            <a:off x="5376600" y="1742040"/>
            <a:ext cx="3657600" cy="3520440"/>
          </a:xfrm>
          <a:prstGeom prst="rect">
            <a:avLst/>
          </a:prstGeom>
          <a:ln>
            <a:noFill/>
          </a:ln>
        </p:spPr>
      </p:pic>
      <p:sp>
        <p:nvSpPr>
          <p:cNvPr id="965" name="TextShape 1"/>
          <p:cNvSpPr txBox="1"/>
          <p:nvPr/>
        </p:nvSpPr>
        <p:spPr>
          <a:xfrm>
            <a:off x="516960" y="73440"/>
            <a:ext cx="907128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ATLAS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66" name="TextShape 2"/>
          <p:cNvSpPr txBox="1"/>
          <p:nvPr/>
        </p:nvSpPr>
        <p:spPr>
          <a:xfrm>
            <a:off x="71640" y="1207440"/>
            <a:ext cx="4962960" cy="537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lang="en-US" sz="3200" spc="-1" strike="noStrike">
                <a:latin typeface="Arial"/>
              </a:rPr>
              <a:t>Background subtraction method: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Iterative procedure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800" spc="-1" strike="noStrike">
                <a:latin typeface="Arial"/>
              </a:rPr>
              <a:t>Calorimeter jets:</a:t>
            </a:r>
            <a:r>
              <a:rPr b="0" lang="en-US" sz="2800" spc="-1" strike="noStrike">
                <a:latin typeface="Arial"/>
              </a:rPr>
              <a:t> Reconstruct jets with R=0.2.  v</a:t>
            </a:r>
            <a:r>
              <a:rPr b="0" lang="en-US" sz="2800" spc="-1" strike="noStrike" baseline="-101000">
                <a:latin typeface="Arial"/>
              </a:rPr>
              <a:t>2</a:t>
            </a:r>
            <a:r>
              <a:rPr b="0" lang="en-US" sz="2800" spc="-1" strike="noStrike">
                <a:latin typeface="Arial"/>
              </a:rPr>
              <a:t> modulated &lt;Bkgd&gt; estimated by energy in calorimeters excluding jets with at least one tower with </a:t>
            </a:r>
            <a:br/>
            <a:r>
              <a:rPr b="0" lang="en-US" sz="2800" spc="-1" strike="noStrike">
                <a:latin typeface="Arial"/>
              </a:rPr>
              <a:t>E</a:t>
            </a:r>
            <a:r>
              <a:rPr b="0" lang="en-US" sz="2800" spc="-1" strike="noStrike" baseline="-101000">
                <a:latin typeface="Arial"/>
              </a:rPr>
              <a:t>tower </a:t>
            </a:r>
            <a:r>
              <a:rPr b="0" lang="en-US" sz="2800" spc="-1" strike="noStrike">
                <a:latin typeface="Arial"/>
              </a:rPr>
              <a:t>&gt; &lt;E</a:t>
            </a:r>
            <a:r>
              <a:rPr b="0" lang="en-US" sz="2800" spc="-1" strike="noStrike" baseline="-101000">
                <a:latin typeface="Arial"/>
              </a:rPr>
              <a:t>tower</a:t>
            </a:r>
            <a:r>
              <a:rPr b="0" lang="en-US" sz="2800" spc="-1" strike="noStrike">
                <a:latin typeface="Arial"/>
              </a:rPr>
              <a:t>&gt;</a:t>
            </a:r>
            <a:br/>
            <a:r>
              <a:rPr b="1" lang="en-US" sz="2800" spc="-1" strike="noStrike">
                <a:latin typeface="Arial"/>
              </a:rPr>
              <a:t>Track jets:</a:t>
            </a:r>
            <a:r>
              <a:rPr b="0" lang="en-US" sz="2800" spc="-1" strike="noStrike">
                <a:latin typeface="Arial"/>
              </a:rPr>
              <a:t> Use tracks with p</a:t>
            </a:r>
            <a:r>
              <a:rPr b="0" lang="en-US" sz="2800" spc="-1" strike="noStrike" baseline="-101000">
                <a:latin typeface="Arial"/>
              </a:rPr>
              <a:t>T</a:t>
            </a:r>
            <a:r>
              <a:rPr b="0" lang="en-US" sz="2800" spc="-1" strike="noStrike">
                <a:latin typeface="Arial"/>
              </a:rPr>
              <a:t>&gt;4 GeV/c</a:t>
            </a:r>
            <a:endParaRPr b="0" lang="en-US" sz="28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Calorimeter jets from above with E&gt;25 GeV and track jets with p</a:t>
            </a:r>
            <a:r>
              <a:rPr b="0" lang="en-US" sz="2800" spc="-1" strike="noStrike" baseline="-101000">
                <a:latin typeface="Arial"/>
              </a:rPr>
              <a:t>T</a:t>
            </a:r>
            <a:r>
              <a:rPr b="0" lang="en-US" sz="2800" spc="-1" strike="noStrike">
                <a:latin typeface="Arial"/>
              </a:rPr>
              <a:t>&gt;10 GeV/c used to estimate background again.</a:t>
            </a:r>
            <a:endParaRPr b="0" lang="en-US" sz="28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Calorimeter tracks matching one track with p</a:t>
            </a:r>
            <a:r>
              <a:rPr b="0" lang="en-US" sz="3200" spc="-1" strike="noStrike" baseline="-101000">
                <a:latin typeface="Arial"/>
              </a:rPr>
              <a:t>T</a:t>
            </a:r>
            <a:r>
              <a:rPr b="0" lang="en-US" sz="3200" spc="-1" strike="noStrike">
                <a:latin typeface="Arial"/>
              </a:rPr>
              <a:t>&gt;7 GeV/c or containing a high energy cluster E &gt;7 GeV are used for analysis down to E</a:t>
            </a:r>
            <a:r>
              <a:rPr b="0" lang="en-US" sz="3200" spc="-1" strike="noStrike" baseline="-101000">
                <a:latin typeface="Arial"/>
              </a:rPr>
              <a:t>jet</a:t>
            </a:r>
            <a:r>
              <a:rPr b="0" lang="en-US" sz="3200" spc="-1" strike="noStrike">
                <a:latin typeface="Arial"/>
              </a:rPr>
              <a:t> = 40 GeV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67" name="TextShape 3"/>
          <p:cNvSpPr txBox="1"/>
          <p:nvPr/>
        </p:nvSpPr>
        <p:spPr>
          <a:xfrm>
            <a:off x="133200" y="6319080"/>
            <a:ext cx="4481640" cy="124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en-US" sz="1800" spc="-1" strike="noStrike">
              <a:latin typeface="Arial"/>
            </a:endParaRPr>
          </a:p>
          <a:p>
            <a:r>
              <a:rPr b="0" lang="en-US" sz="2000" spc="-1" strike="noStrike">
                <a:latin typeface="Times New Roman"/>
              </a:rPr>
              <a:t>Phys. Lett. B 719 (2013) 220-241</a:t>
            </a:r>
            <a:endParaRPr b="0" lang="en-US" sz="2000" spc="-1" strike="noStrike">
              <a:latin typeface="Arial"/>
            </a:endParaRPr>
          </a:p>
          <a:p>
            <a:endParaRPr b="0" lang="en-US" sz="2000" spc="-1" strike="noStrike">
              <a:latin typeface="Arial"/>
            </a:endParaRPr>
          </a:p>
        </p:txBody>
      </p:sp>
      <p:sp>
        <p:nvSpPr>
          <p:cNvPr id="968" name="TextShape 4"/>
          <p:cNvSpPr txBox="1"/>
          <p:nvPr/>
        </p:nvSpPr>
        <p:spPr>
          <a:xfrm>
            <a:off x="8217720" y="401760"/>
            <a:ext cx="18172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Constituent biases don't matter that much up here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69" name="TextShape 5"/>
          <p:cNvSpPr txBox="1"/>
          <p:nvPr/>
        </p:nvSpPr>
        <p:spPr>
          <a:xfrm>
            <a:off x="7392600" y="5610240"/>
            <a:ext cx="2834640" cy="862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 strike="noStrike">
                <a:solidFill>
                  <a:srgbClr val="008000"/>
                </a:solidFill>
                <a:latin typeface="Arial"/>
              </a:rPr>
              <a:t>But they do matter down here!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970" name="Group 6"/>
          <p:cNvGrpSpPr/>
          <p:nvPr/>
        </p:nvGrpSpPr>
        <p:grpSpPr>
          <a:xfrm>
            <a:off x="8843040" y="1531440"/>
            <a:ext cx="336240" cy="2119680"/>
            <a:chOff x="8843040" y="1531440"/>
            <a:chExt cx="336240" cy="2119680"/>
          </a:xfrm>
        </p:grpSpPr>
        <p:sp>
          <p:nvSpPr>
            <p:cNvPr id="971" name="Line 7"/>
            <p:cNvSpPr/>
            <p:nvPr/>
          </p:nvSpPr>
          <p:spPr>
            <a:xfrm flipH="1">
              <a:off x="8843040" y="1531440"/>
              <a:ext cx="336240" cy="2119680"/>
            </a:xfrm>
            <a:prstGeom prst="line">
              <a:avLst/>
            </a:prstGeom>
            <a:ln w="7308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72" name="Line 8"/>
          <p:cNvSpPr/>
          <p:nvPr/>
        </p:nvSpPr>
        <p:spPr>
          <a:xfrm flipH="1" flipV="1">
            <a:off x="6405840" y="4757040"/>
            <a:ext cx="1288800" cy="1251360"/>
          </a:xfrm>
          <a:prstGeom prst="line">
            <a:avLst/>
          </a:prstGeom>
          <a:ln w="7308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73" name="TextShape 9"/>
          <p:cNvSpPr txBox="1"/>
          <p:nvPr/>
        </p:nvSpPr>
        <p:spPr>
          <a:xfrm>
            <a:off x="-360" y="6309720"/>
            <a:ext cx="10029600" cy="79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800" spc="-1" strike="noStrike">
                <a:solidFill>
                  <a:srgbClr val="ef413d"/>
                </a:solidFill>
                <a:latin typeface="Times New Roman"/>
                <a:ea typeface="Arial"/>
              </a:rPr>
              <a:t>→ </a:t>
            </a:r>
            <a:r>
              <a:rPr b="1" lang="en-US" sz="2800" spc="-1" strike="noStrike">
                <a:solidFill>
                  <a:srgbClr val="ef413d"/>
                </a:solidFill>
                <a:latin typeface="Times New Roman"/>
                <a:ea typeface="Arial"/>
              </a:rPr>
              <a:t>Background subtraction in use by experiments is not benign!</a:t>
            </a:r>
            <a:endParaRPr b="0" lang="en-US" sz="2800" spc="-1" strike="noStrike">
              <a:latin typeface="Arial"/>
            </a:endParaRPr>
          </a:p>
        </p:txBody>
      </p:sp>
    </p:spTree>
  </p:cSld>
  <p:timing>
    <p:tnLst>
      <p:par>
        <p:cTn id="149" dur="indefinite" restart="never" nodeType="tmRoot">
          <p:childTnLst>
            <p:seq>
              <p:cTn id="150" dur="indefinite" nodeType="mainSeq"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TextShape 1"/>
          <p:cNvSpPr txBox="1"/>
          <p:nvPr/>
        </p:nvSpPr>
        <p:spPr>
          <a:xfrm>
            <a:off x="504000" y="21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I do not care about jets.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03" name="TextShape 2"/>
          <p:cNvSpPr txBox="1"/>
          <p:nvPr/>
        </p:nvSpPr>
        <p:spPr>
          <a:xfrm>
            <a:off x="37440" y="6744600"/>
            <a:ext cx="75081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Paraphrased from Sevil Salur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TextShape 1"/>
          <p:cNvSpPr txBox="1"/>
          <p:nvPr/>
        </p:nvSpPr>
        <p:spPr>
          <a:xfrm>
            <a:off x="292680" y="0"/>
            <a:ext cx="9242280" cy="1259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Definition of Jets in a Large Background </a:t>
            </a:r>
            <a:br/>
            <a:endParaRPr b="0" lang="en-US" sz="4400" spc="-1" strike="noStrike">
              <a:latin typeface="Arial"/>
            </a:endParaRPr>
          </a:p>
        </p:txBody>
      </p:sp>
      <p:sp>
        <p:nvSpPr>
          <p:cNvPr id="975" name="TextShape 2"/>
          <p:cNvSpPr txBox="1"/>
          <p:nvPr/>
        </p:nvSpPr>
        <p:spPr>
          <a:xfrm>
            <a:off x="0" y="587880"/>
            <a:ext cx="10079640" cy="4988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Organizers: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M. Connors, G. Milhano, C. Nattrass, R. Reed, S. Salur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Spectra conveners: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R. Kunnawalkam Elayavalli, Y. Mehtar-Tani (R. Bertens) 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Correlation conveners: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J. Noronha-Hostler, J. Huang 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Substructure conveners: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Y. Lee, Y. Chien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976" name="Content Placeholder 5" descr=""/>
          <p:cNvPicPr/>
          <p:nvPr/>
        </p:nvPicPr>
        <p:blipFill>
          <a:blip r:embed="rId1"/>
          <a:srcRect l="0" t="30976" r="0" b="0"/>
          <a:stretch/>
        </p:blipFill>
        <p:spPr>
          <a:xfrm>
            <a:off x="1596960" y="2342160"/>
            <a:ext cx="5266440" cy="2423520"/>
          </a:xfrm>
          <a:prstGeom prst="rect">
            <a:avLst/>
          </a:prstGeom>
          <a:ln>
            <a:noFill/>
          </a:ln>
        </p:spPr>
      </p:pic>
      <p:sp>
        <p:nvSpPr>
          <p:cNvPr id="977" name="CustomShape 3"/>
          <p:cNvSpPr/>
          <p:nvPr/>
        </p:nvSpPr>
        <p:spPr>
          <a:xfrm>
            <a:off x="16560" y="6710040"/>
            <a:ext cx="9966960" cy="36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62 Registered but due to various visa &amp; travel complications: 45 + several BNL employees attended.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78" name="TextShape 4"/>
          <p:cNvSpPr txBox="1"/>
          <p:nvPr/>
        </p:nvSpPr>
        <p:spPr>
          <a:xfrm>
            <a:off x="182880" y="5029200"/>
            <a:ext cx="9897120" cy="16394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1" lang="en-US" sz="2300" spc="-1" strike="noStrike">
                <a:solidFill>
                  <a:srgbClr val="ff0000"/>
                </a:solidFill>
                <a:latin typeface="Calibri"/>
              </a:rPr>
              <a:t>Extensively discussed</a:t>
            </a:r>
            <a:r>
              <a:rPr b="0" lang="en-US" sz="2300" spc="-1" strike="noStrike">
                <a:solidFill>
                  <a:srgbClr val="000000"/>
                </a:solidFill>
                <a:latin typeface="Calibri"/>
              </a:rPr>
              <a:t> the interplay between experimental techniques and theoretical calculations with the aim of </a:t>
            </a:r>
            <a:r>
              <a:rPr b="1" lang="en-US" sz="2300" spc="-1" strike="noStrike">
                <a:solidFill>
                  <a:srgbClr val="ff0000"/>
                </a:solidFill>
                <a:latin typeface="Calibri"/>
              </a:rPr>
              <a:t>reaching an agreement* </a:t>
            </a:r>
            <a:r>
              <a:rPr b="0" lang="en-US" sz="2300" spc="-1" strike="noStrike">
                <a:solidFill>
                  <a:srgbClr val="000000"/>
                </a:solidFill>
                <a:latin typeface="Calibri"/>
              </a:rPr>
              <a:t>on the way forward for extracting jet measurements from large background events such as those in heavy ion collisions and high luminosity p-p or electron-ion collisions. </a:t>
            </a:r>
            <a:endParaRPr b="0" lang="en-US" sz="23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2300" spc="-1" strike="noStrike">
              <a:latin typeface="Arial"/>
            </a:endParaRPr>
          </a:p>
        </p:txBody>
      </p:sp>
      <p:grpSp>
        <p:nvGrpSpPr>
          <p:cNvPr id="979" name="Group 5"/>
          <p:cNvGrpSpPr/>
          <p:nvPr/>
        </p:nvGrpSpPr>
        <p:grpSpPr>
          <a:xfrm>
            <a:off x="7315560" y="2468880"/>
            <a:ext cx="2468520" cy="2214720"/>
            <a:chOff x="7315560" y="2468880"/>
            <a:chExt cx="2468520" cy="2214720"/>
          </a:xfrm>
        </p:grpSpPr>
        <p:pic>
          <p:nvPicPr>
            <p:cNvPr id="980" name="" descr=""/>
            <p:cNvPicPr/>
            <p:nvPr/>
          </p:nvPicPr>
          <p:blipFill>
            <a:blip r:embed="rId2"/>
            <a:stretch/>
          </p:blipFill>
          <p:spPr>
            <a:xfrm>
              <a:off x="7315560" y="2468880"/>
              <a:ext cx="2468520" cy="2214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1" name="" descr=""/>
            <p:cNvPicPr/>
            <p:nvPr/>
          </p:nvPicPr>
          <p:blipFill>
            <a:blip r:embed="rId3"/>
            <a:stretch/>
          </p:blipFill>
          <p:spPr>
            <a:xfrm rot="900000">
              <a:off x="8267400" y="3257640"/>
              <a:ext cx="266400" cy="4176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82" name="CustomShape 6"/>
          <p:cNvSpPr/>
          <p:nvPr/>
        </p:nvSpPr>
        <p:spPr>
          <a:xfrm>
            <a:off x="275760" y="6395760"/>
            <a:ext cx="43678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*Consensus on some points</a:t>
            </a:r>
            <a:endParaRPr b="0" lang="en-US" sz="2000" spc="-1" strike="noStrike"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roup 1"/>
          <p:cNvGrpSpPr/>
          <p:nvPr/>
        </p:nvGrpSpPr>
        <p:grpSpPr>
          <a:xfrm>
            <a:off x="-28080" y="914040"/>
            <a:ext cx="4361040" cy="3188880"/>
            <a:chOff x="-28080" y="914040"/>
            <a:chExt cx="4361040" cy="3188880"/>
          </a:xfrm>
        </p:grpSpPr>
        <p:pic>
          <p:nvPicPr>
            <p:cNvPr id="984" name="Picture 1" descr=""/>
            <p:cNvPicPr/>
            <p:nvPr/>
          </p:nvPicPr>
          <p:blipFill>
            <a:blip r:embed="rId1"/>
            <a:srcRect l="0" t="0" r="157964" b="535133"/>
            <a:stretch/>
          </p:blipFill>
          <p:spPr>
            <a:xfrm>
              <a:off x="19080" y="914040"/>
              <a:ext cx="4215600" cy="207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985" name="CustomShape 2"/>
            <p:cNvSpPr/>
            <p:nvPr/>
          </p:nvSpPr>
          <p:spPr>
            <a:xfrm>
              <a:off x="2465640" y="2507040"/>
              <a:ext cx="14353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ff0000"/>
                  </a:solidFill>
                  <a:latin typeface="Calibri"/>
                </a:rPr>
                <a:t>Korinna Zapp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986" name="TextShape 3"/>
            <p:cNvSpPr txBox="1"/>
            <p:nvPr/>
          </p:nvSpPr>
          <p:spPr>
            <a:xfrm>
              <a:off x="-28080" y="2952000"/>
              <a:ext cx="4361040" cy="1150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i="1" lang="en-US" sz="2500" spc="-1" strike="noStrike">
                  <a:latin typeface="Arial"/>
                </a:rPr>
                <a:t>Include anything correlated in definition of jet</a:t>
              </a:r>
              <a:endParaRPr b="0" lang="en-US" sz="2500" spc="-1" strike="noStrike">
                <a:latin typeface="Arial"/>
              </a:endParaRPr>
            </a:p>
          </p:txBody>
        </p:sp>
      </p:grpSp>
      <p:grpSp>
        <p:nvGrpSpPr>
          <p:cNvPr id="987" name="Group 4"/>
          <p:cNvGrpSpPr/>
          <p:nvPr/>
        </p:nvGrpSpPr>
        <p:grpSpPr>
          <a:xfrm>
            <a:off x="4389120" y="1023480"/>
            <a:ext cx="5760720" cy="2759760"/>
            <a:chOff x="4389120" y="1023480"/>
            <a:chExt cx="5760720" cy="2759760"/>
          </a:xfrm>
        </p:grpSpPr>
        <p:pic>
          <p:nvPicPr>
            <p:cNvPr id="988" name="" descr=""/>
            <p:cNvPicPr/>
            <p:nvPr/>
          </p:nvPicPr>
          <p:blipFill>
            <a:blip r:embed="rId2"/>
            <a:stretch/>
          </p:blipFill>
          <p:spPr>
            <a:xfrm>
              <a:off x="6534000" y="1601280"/>
              <a:ext cx="1626840" cy="142956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989" name="Group 5"/>
            <p:cNvGrpSpPr/>
            <p:nvPr/>
          </p:nvGrpSpPr>
          <p:grpSpPr>
            <a:xfrm>
              <a:off x="6967800" y="1023480"/>
              <a:ext cx="1077840" cy="1900440"/>
              <a:chOff x="6967800" y="1023480"/>
              <a:chExt cx="1077840" cy="1900440"/>
            </a:xfrm>
          </p:grpSpPr>
          <p:grpSp>
            <p:nvGrpSpPr>
              <p:cNvPr id="990" name="Group 6"/>
              <p:cNvGrpSpPr/>
              <p:nvPr/>
            </p:nvGrpSpPr>
            <p:grpSpPr>
              <a:xfrm>
                <a:off x="7186320" y="1539720"/>
                <a:ext cx="528480" cy="658080"/>
                <a:chOff x="7186320" y="1539720"/>
                <a:chExt cx="528480" cy="658080"/>
              </a:xfrm>
            </p:grpSpPr>
            <p:grpSp>
              <p:nvGrpSpPr>
                <p:cNvPr id="991" name="Group 7"/>
                <p:cNvGrpSpPr/>
                <p:nvPr/>
              </p:nvGrpSpPr>
              <p:grpSpPr>
                <a:xfrm>
                  <a:off x="7186320" y="1539720"/>
                  <a:ext cx="528480" cy="658080"/>
                  <a:chOff x="7186320" y="1539720"/>
                  <a:chExt cx="528480" cy="658080"/>
                </a:xfrm>
              </p:grpSpPr>
              <p:grpSp>
                <p:nvGrpSpPr>
                  <p:cNvPr id="992" name="Group 8"/>
                  <p:cNvGrpSpPr/>
                  <p:nvPr/>
                </p:nvGrpSpPr>
                <p:grpSpPr>
                  <a:xfrm>
                    <a:off x="7186320" y="1539720"/>
                    <a:ext cx="528480" cy="658080"/>
                    <a:chOff x="7186320" y="1539720"/>
                    <a:chExt cx="528480" cy="658080"/>
                  </a:xfrm>
                </p:grpSpPr>
                <p:grpSp>
                  <p:nvGrpSpPr>
                    <p:cNvPr id="993" name="Group 9"/>
                    <p:cNvGrpSpPr/>
                    <p:nvPr/>
                  </p:nvGrpSpPr>
                  <p:grpSpPr>
                    <a:xfrm>
                      <a:off x="7186320" y="1934280"/>
                      <a:ext cx="21240" cy="48240"/>
                      <a:chOff x="7186320" y="1934280"/>
                      <a:chExt cx="21240" cy="48240"/>
                    </a:xfrm>
                  </p:grpSpPr>
                  <p:sp>
                    <p:nvSpPr>
                      <p:cNvPr id="994" name="CustomShape 10"/>
                      <p:cNvSpPr/>
                      <p:nvPr/>
                    </p:nvSpPr>
                    <p:spPr>
                      <a:xfrm>
                        <a:off x="7186320" y="193428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995" name="Group 11"/>
                    <p:cNvGrpSpPr/>
                    <p:nvPr/>
                  </p:nvGrpSpPr>
                  <p:grpSpPr>
                    <a:xfrm>
                      <a:off x="7693920" y="1969920"/>
                      <a:ext cx="20880" cy="48240"/>
                      <a:chOff x="7693920" y="1969920"/>
                      <a:chExt cx="20880" cy="48240"/>
                    </a:xfrm>
                  </p:grpSpPr>
                  <p:sp>
                    <p:nvSpPr>
                      <p:cNvPr id="996" name="CustomShape 12"/>
                      <p:cNvSpPr/>
                      <p:nvPr/>
                    </p:nvSpPr>
                    <p:spPr>
                      <a:xfrm>
                        <a:off x="7693920" y="196992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997" name="CustomShape 13"/>
                    <p:cNvSpPr/>
                    <p:nvPr/>
                  </p:nvSpPr>
                  <p:spPr>
                    <a:xfrm>
                      <a:off x="7608240" y="153972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998" name="CustomShape 14"/>
                    <p:cNvSpPr/>
                    <p:nvPr/>
                  </p:nvSpPr>
                  <p:spPr>
                    <a:xfrm>
                      <a:off x="7425360" y="214920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999" name="Group 15"/>
                  <p:cNvGrpSpPr/>
                  <p:nvPr/>
                </p:nvGrpSpPr>
                <p:grpSpPr>
                  <a:xfrm>
                    <a:off x="7222320" y="1594800"/>
                    <a:ext cx="461520" cy="570600"/>
                    <a:chOff x="7222320" y="1594800"/>
                    <a:chExt cx="461520" cy="570600"/>
                  </a:xfrm>
                </p:grpSpPr>
                <p:sp>
                  <p:nvSpPr>
                    <p:cNvPr id="1000" name="Line 16"/>
                    <p:cNvSpPr/>
                    <p:nvPr/>
                  </p:nvSpPr>
                  <p:spPr>
                    <a:xfrm>
                      <a:off x="7222320" y="196272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01" name="Line 17"/>
                    <p:cNvSpPr/>
                    <p:nvPr/>
                  </p:nvSpPr>
                  <p:spPr>
                    <a:xfrm flipV="1">
                      <a:off x="7442280" y="159480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1002" name="Group 18"/>
                    <p:cNvGrpSpPr/>
                    <p:nvPr/>
                  </p:nvGrpSpPr>
                  <p:grpSpPr>
                    <a:xfrm>
                      <a:off x="7430400" y="1997640"/>
                      <a:ext cx="253440" cy="167760"/>
                      <a:chOff x="7430400" y="1997640"/>
                      <a:chExt cx="253440" cy="167760"/>
                    </a:xfrm>
                  </p:grpSpPr>
                  <p:sp>
                    <p:nvSpPr>
                      <p:cNvPr id="1003" name="Line 19"/>
                      <p:cNvSpPr/>
                      <p:nvPr/>
                    </p:nvSpPr>
                    <p:spPr>
                      <a:xfrm flipH="1">
                        <a:off x="7494840" y="199764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004" name="Freeform 20"/>
                      <p:cNvSpPr/>
                      <p:nvPr/>
                    </p:nvSpPr>
                    <p:spPr>
                      <a:xfrm>
                        <a:off x="7390800" y="199692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1005" name="CustomShape 21"/>
                    <p:cNvSpPr/>
                    <p:nvPr/>
                  </p:nvSpPr>
                  <p:spPr>
                    <a:xfrm>
                      <a:off x="7390080" y="191016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1006" name="" descr=""/>
              <p:cNvPicPr/>
              <p:nvPr/>
            </p:nvPicPr>
            <p:blipFill>
              <a:blip r:embed="rId3"/>
              <a:stretch/>
            </p:blipFill>
            <p:spPr>
              <a:xfrm rot="7923000">
                <a:off x="7082640" y="221724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07" name="" descr=""/>
              <p:cNvPicPr/>
              <p:nvPr/>
            </p:nvPicPr>
            <p:blipFill>
              <a:blip r:embed="rId4"/>
              <a:stretch/>
            </p:blipFill>
            <p:spPr>
              <a:xfrm rot="1978200">
                <a:off x="7611840" y="106308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008" name="TextShape 22"/>
            <p:cNvSpPr txBox="1"/>
            <p:nvPr/>
          </p:nvSpPr>
          <p:spPr>
            <a:xfrm>
              <a:off x="4389120" y="3036960"/>
              <a:ext cx="5760720" cy="746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i="1" lang="en-US" sz="2300" spc="-1" strike="noStrike">
                  <a:latin typeface="Arial"/>
                </a:rPr>
                <a:t>Provide enough details to make comparisons between data and models</a:t>
              </a:r>
              <a:endParaRPr b="0" lang="en-US" sz="2300" spc="-1" strike="noStrike">
                <a:latin typeface="Arial"/>
              </a:endParaRPr>
            </a:p>
          </p:txBody>
        </p:sp>
      </p:grpSp>
      <p:grpSp>
        <p:nvGrpSpPr>
          <p:cNvPr id="1009" name="Group 23"/>
          <p:cNvGrpSpPr/>
          <p:nvPr/>
        </p:nvGrpSpPr>
        <p:grpSpPr>
          <a:xfrm>
            <a:off x="-28080" y="4286160"/>
            <a:ext cx="3888720" cy="2517480"/>
            <a:chOff x="-28080" y="4286160"/>
            <a:chExt cx="3888720" cy="2517480"/>
          </a:xfrm>
        </p:grpSpPr>
        <p:sp>
          <p:nvSpPr>
            <p:cNvPr id="1010" name="TextShape 24"/>
            <p:cNvSpPr txBox="1"/>
            <p:nvPr/>
          </p:nvSpPr>
          <p:spPr>
            <a:xfrm>
              <a:off x="-28080" y="5652720"/>
              <a:ext cx="3888720" cy="1150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i="1" lang="en-US" sz="2500" spc="-1" strike="noStrike">
                  <a:latin typeface="Arial"/>
                </a:rPr>
                <a:t>Reconsider role of collinear safety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1011" name="Line 25"/>
            <p:cNvSpPr/>
            <p:nvPr/>
          </p:nvSpPr>
          <p:spPr>
            <a:xfrm flipV="1">
              <a:off x="1216800" y="4286160"/>
              <a:ext cx="1540800" cy="1092600"/>
            </a:xfrm>
            <a:prstGeom prst="line">
              <a:avLst/>
            </a:prstGeom>
            <a:ln w="76320">
              <a:solidFill>
                <a:srgbClr val="006c3b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2" name="Line 26"/>
            <p:cNvSpPr/>
            <p:nvPr/>
          </p:nvSpPr>
          <p:spPr>
            <a:xfrm flipV="1">
              <a:off x="1305720" y="4413600"/>
              <a:ext cx="1540800" cy="1092600"/>
            </a:xfrm>
            <a:prstGeom prst="line">
              <a:avLst/>
            </a:prstGeom>
            <a:ln w="76320">
              <a:solidFill>
                <a:srgbClr val="21409a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013" name="Content Placeholder 5" descr=""/>
          <p:cNvPicPr/>
          <p:nvPr/>
        </p:nvPicPr>
        <p:blipFill>
          <a:blip r:embed="rId5"/>
          <a:srcRect l="0" t="30976" r="0" b="0"/>
          <a:stretch/>
        </p:blipFill>
        <p:spPr>
          <a:xfrm>
            <a:off x="3689280" y="3785400"/>
            <a:ext cx="6161760" cy="2835360"/>
          </a:xfrm>
          <a:prstGeom prst="rect">
            <a:avLst/>
          </a:prstGeom>
          <a:ln>
            <a:noFill/>
          </a:ln>
        </p:spPr>
      </p:pic>
      <p:sp>
        <p:nvSpPr>
          <p:cNvPr id="1014" name="TextShape 27"/>
          <p:cNvSpPr txBox="1"/>
          <p:nvPr/>
        </p:nvSpPr>
        <p:spPr>
          <a:xfrm>
            <a:off x="3473640" y="6625080"/>
            <a:ext cx="6480720" cy="499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2500" spc="-1" strike="noStrike">
                <a:latin typeface="Arial"/>
              </a:rPr>
              <a:t>Discuss and put effort into the problem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015" name="TextShape 28"/>
          <p:cNvSpPr txBox="1"/>
          <p:nvPr/>
        </p:nvSpPr>
        <p:spPr>
          <a:xfrm>
            <a:off x="504000" y="49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Recommendations</a:t>
            </a:r>
            <a:endParaRPr b="0" lang="en-US" sz="4400" spc="-1" strike="noStrike">
              <a:latin typeface="Arial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" descr=""/>
          <p:cNvPicPr/>
          <p:nvPr/>
        </p:nvPicPr>
        <p:blipFill>
          <a:blip r:embed="rId1"/>
          <a:stretch/>
        </p:blipFill>
        <p:spPr>
          <a:xfrm>
            <a:off x="1440" y="-39960"/>
            <a:ext cx="12134160" cy="7772400"/>
          </a:xfrm>
          <a:prstGeom prst="rect">
            <a:avLst/>
          </a:prstGeom>
          <a:ln>
            <a:noFill/>
          </a:ln>
        </p:spPr>
      </p:pic>
      <p:sp>
        <p:nvSpPr>
          <p:cNvPr id="1017" name="TextShape 1"/>
          <p:cNvSpPr txBox="1"/>
          <p:nvPr/>
        </p:nvSpPr>
        <p:spPr>
          <a:xfrm>
            <a:off x="504000" y="300960"/>
            <a:ext cx="9071640" cy="12618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latin typeface="Arial"/>
              </a:rPr>
              <a:t>The Lisbon Accord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18" name="TextShape 2"/>
          <p:cNvSpPr txBox="1"/>
          <p:nvPr/>
        </p:nvSpPr>
        <p:spPr>
          <a:xfrm>
            <a:off x="95760" y="6318000"/>
            <a:ext cx="9786600" cy="9734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hlinkClick r:id="rId2"/>
              </a:rPr>
              <a:t>Lisbon Accord</a:t>
            </a:r>
            <a:r>
              <a:rPr b="0" lang="en-US" sz="3200" spc="-1" strike="noStrike">
                <a:latin typeface="Arial"/>
              </a:rPr>
              <a:t> proposed that heavy ion analyses adopt RIVET in July 2014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Workshop position paper will second this recommendation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19" name="TextShape 3"/>
          <p:cNvSpPr txBox="1"/>
          <p:nvPr/>
        </p:nvSpPr>
        <p:spPr>
          <a:xfrm>
            <a:off x="163440" y="7227720"/>
            <a:ext cx="614268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https://www.aworldtotravel.com/things-lisbon-is-famous-for/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Problems with RIVET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21" name="TextShape 2"/>
          <p:cNvSpPr txBox="1"/>
          <p:nvPr/>
        </p:nvSpPr>
        <p:spPr>
          <a:xfrm>
            <a:off x="14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Not all heavy ion functionality exists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Very few heavy ion analyses exist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Only takes in HEPMC 2.0 input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 way to deal with fluctuations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 option to fit functions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Cannot run in batch mode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022" name="Line 3"/>
          <p:cNvSpPr/>
          <p:nvPr/>
        </p:nvSpPr>
        <p:spPr>
          <a:xfrm>
            <a:off x="462960" y="2011680"/>
            <a:ext cx="6675120" cy="0"/>
          </a:xfrm>
          <a:prstGeom prst="line">
            <a:avLst/>
          </a:prstGeom>
          <a:ln w="38160">
            <a:solidFill>
              <a:srgbClr val="ed1c2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3" name="TextShape 4"/>
          <p:cNvSpPr txBox="1"/>
          <p:nvPr/>
        </p:nvSpPr>
        <p:spPr>
          <a:xfrm>
            <a:off x="7464960" y="1720800"/>
            <a:ext cx="201168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RIVET 2.7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024" name="Line 5"/>
          <p:cNvSpPr/>
          <p:nvPr/>
        </p:nvSpPr>
        <p:spPr>
          <a:xfrm>
            <a:off x="6719760" y="2651760"/>
            <a:ext cx="457200" cy="0"/>
          </a:xfrm>
          <a:prstGeom prst="line">
            <a:avLst/>
          </a:prstGeom>
          <a:ln w="38160">
            <a:solidFill>
              <a:srgbClr val="ed1c2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25" name="TextShape 6"/>
          <p:cNvSpPr txBox="1"/>
          <p:nvPr/>
        </p:nvSpPr>
        <p:spPr>
          <a:xfrm>
            <a:off x="7207200" y="2266200"/>
            <a:ext cx="2743200" cy="1365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ce181e"/>
                </a:solidFill>
                <a:latin typeface="Arial"/>
              </a:rPr>
              <a:t>Use undergraduates!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026" name="Line 7"/>
          <p:cNvSpPr/>
          <p:nvPr/>
        </p:nvSpPr>
        <p:spPr>
          <a:xfrm>
            <a:off x="6350400" y="3263760"/>
            <a:ext cx="457200" cy="0"/>
          </a:xfrm>
          <a:prstGeom prst="line">
            <a:avLst/>
          </a:prstGeom>
          <a:ln w="38160">
            <a:solidFill>
              <a:srgbClr val="ed1c2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27" name="TextShape 8"/>
          <p:cNvSpPr txBox="1"/>
          <p:nvPr/>
        </p:nvSpPr>
        <p:spPr>
          <a:xfrm>
            <a:off x="6699600" y="3058200"/>
            <a:ext cx="3133440" cy="44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ce181e"/>
                </a:solidFill>
                <a:latin typeface="Arial"/>
              </a:rPr>
              <a:t>Write a converter</a:t>
            </a:r>
            <a:endParaRPr b="0" lang="en-US" sz="2500" spc="-1" strike="noStrike"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1"/>
          <p:cNvGrpSpPr/>
          <p:nvPr/>
        </p:nvGrpSpPr>
        <p:grpSpPr>
          <a:xfrm>
            <a:off x="720" y="1183680"/>
            <a:ext cx="10140120" cy="6302520"/>
            <a:chOff x="720" y="1183680"/>
            <a:chExt cx="10140120" cy="6302520"/>
          </a:xfrm>
        </p:grpSpPr>
        <p:pic>
          <p:nvPicPr>
            <p:cNvPr id="1029" name="" descr=""/>
            <p:cNvPicPr/>
            <p:nvPr/>
          </p:nvPicPr>
          <p:blipFill>
            <a:blip r:embed="rId1"/>
            <a:stretch/>
          </p:blipFill>
          <p:spPr>
            <a:xfrm>
              <a:off x="1338480" y="1183680"/>
              <a:ext cx="7699320" cy="4786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30" name="TextShape 2"/>
            <p:cNvSpPr txBox="1"/>
            <p:nvPr/>
          </p:nvSpPr>
          <p:spPr>
            <a:xfrm>
              <a:off x="720" y="6883560"/>
              <a:ext cx="10140120" cy="602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200" spc="-1" strike="noStrike">
                  <a:latin typeface="Arial"/>
                </a:rPr>
                <a:t>http://iterated-reality.com/en/2015/03/17/the-chicken-or-the-egg-causality-dilemma-solved-by-unity-consciousness/</a:t>
              </a:r>
              <a:endParaRPr b="0" lang="en-US" sz="1200" spc="-1" strike="noStrike">
                <a:latin typeface="Arial"/>
              </a:endParaRPr>
            </a:p>
          </p:txBody>
        </p:sp>
      </p:grpSp>
      <p:sp>
        <p:nvSpPr>
          <p:cNvPr id="1031" name="TextShape 3"/>
          <p:cNvSpPr txBox="1"/>
          <p:nvPr/>
        </p:nvSpPr>
        <p:spPr>
          <a:xfrm>
            <a:off x="5785920" y="4555800"/>
            <a:ext cx="2222640" cy="1504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a0532d"/>
                </a:solidFill>
                <a:latin typeface="Arial"/>
              </a:rPr>
              <a:t>RIVET isn’t useful for heavy ion analyses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032" name="TextShape 4"/>
          <p:cNvSpPr txBox="1"/>
          <p:nvPr/>
        </p:nvSpPr>
        <p:spPr>
          <a:xfrm>
            <a:off x="1216800" y="686160"/>
            <a:ext cx="3091680" cy="1150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ce181e"/>
                </a:solidFill>
                <a:latin typeface="Arial"/>
              </a:rPr>
              <a:t>Few heavy ion analyses in RIVET</a:t>
            </a:r>
            <a:endParaRPr b="0" lang="en-US" sz="2500" spc="-1" strike="noStrike">
              <a:latin typeface="Arial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" descr=""/>
          <p:cNvPicPr/>
          <p:nvPr/>
        </p:nvPicPr>
        <p:blipFill>
          <a:blip r:embed="rId1"/>
          <a:stretch/>
        </p:blipFill>
        <p:spPr>
          <a:xfrm>
            <a:off x="12240" y="3240"/>
            <a:ext cx="10079640" cy="7559640"/>
          </a:xfrm>
          <a:prstGeom prst="rect">
            <a:avLst/>
          </a:prstGeom>
          <a:ln>
            <a:noFill/>
          </a:ln>
        </p:spPr>
      </p:pic>
      <p:sp>
        <p:nvSpPr>
          <p:cNvPr id="1034" name="TextShape 1"/>
          <p:cNvSpPr txBox="1"/>
          <p:nvPr/>
        </p:nvSpPr>
        <p:spPr>
          <a:xfrm>
            <a:off x="-540000" y="66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Undergraduates!*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35" name="TextShape 2"/>
          <p:cNvSpPr txBox="1"/>
          <p:nvPr/>
        </p:nvSpPr>
        <p:spPr>
          <a:xfrm>
            <a:off x="363600" y="6861960"/>
            <a:ext cx="777240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*And one beginning graduate student with no programming experience.</a:t>
            </a:r>
            <a:br/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We acknowledge substantial support from the US NSF and the JETSCAPE Collaboration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36" name="TextShape 3"/>
          <p:cNvSpPr txBox="1"/>
          <p:nvPr/>
        </p:nvSpPr>
        <p:spPr>
          <a:xfrm>
            <a:off x="1726200" y="1930320"/>
            <a:ext cx="184896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JETSCAPE REU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37" name="Line 4"/>
          <p:cNvSpPr/>
          <p:nvPr/>
        </p:nvSpPr>
        <p:spPr>
          <a:xfrm flipH="1">
            <a:off x="2091960" y="2474280"/>
            <a:ext cx="382680" cy="41112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38" name="Line 5"/>
          <p:cNvSpPr/>
          <p:nvPr/>
        </p:nvSpPr>
        <p:spPr>
          <a:xfrm>
            <a:off x="2844360" y="2464920"/>
            <a:ext cx="237240" cy="40176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39" name="TextShape 6"/>
          <p:cNvSpPr txBox="1"/>
          <p:nvPr/>
        </p:nvSpPr>
        <p:spPr>
          <a:xfrm>
            <a:off x="2295720" y="6066000"/>
            <a:ext cx="6004440" cy="94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Left to right:  Ricardo Santos (Berea), James Neuhaus, Jerrica Wilson, Mariah McCreary, Christine Nattrass, Austin Schmier (UTK)</a:t>
            </a:r>
            <a:endParaRPr b="0" lang="en-US" sz="1400" spc="-1" strike="noStrike">
              <a:latin typeface="Arial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TextShape 1"/>
          <p:cNvSpPr txBox="1"/>
          <p:nvPr/>
        </p:nvSpPr>
        <p:spPr>
          <a:xfrm>
            <a:off x="504000" y="193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solidFill>
                  <a:srgbClr val="ed1c24"/>
                </a:solidFill>
                <a:latin typeface="Arial"/>
              </a:rPr>
              <a:t>Course-based undergraduate research experience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041" name="" descr=""/>
          <p:cNvPicPr/>
          <p:nvPr/>
        </p:nvPicPr>
        <p:blipFill>
          <a:blip r:embed="rId1"/>
          <a:stretch/>
        </p:blipFill>
        <p:spPr>
          <a:xfrm>
            <a:off x="1110240" y="1432440"/>
            <a:ext cx="7812360" cy="5619240"/>
          </a:xfrm>
          <a:prstGeom prst="rect">
            <a:avLst/>
          </a:prstGeom>
          <a:ln>
            <a:noFill/>
          </a:ln>
        </p:spPr>
      </p:pic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" descr=""/>
          <p:cNvPicPr/>
          <p:nvPr/>
        </p:nvPicPr>
        <p:blipFill>
          <a:blip r:embed="rId1"/>
          <a:stretch/>
        </p:blipFill>
        <p:spPr>
          <a:xfrm>
            <a:off x="-14760" y="666000"/>
            <a:ext cx="10079640" cy="5479920"/>
          </a:xfrm>
          <a:prstGeom prst="rect">
            <a:avLst/>
          </a:prstGeom>
          <a:ln>
            <a:noFill/>
          </a:ln>
        </p:spPr>
      </p:pic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grpSp>
        <p:nvGrpSpPr>
          <p:cNvPr id="1044" name="Group 2"/>
          <p:cNvGrpSpPr/>
          <p:nvPr/>
        </p:nvGrpSpPr>
        <p:grpSpPr>
          <a:xfrm>
            <a:off x="-1429200" y="-10800"/>
            <a:ext cx="13617360" cy="7659000"/>
            <a:chOff x="-1429200" y="-10800"/>
            <a:chExt cx="13617360" cy="7659000"/>
          </a:xfrm>
        </p:grpSpPr>
        <p:pic>
          <p:nvPicPr>
            <p:cNvPr id="1045" name="" descr=""/>
            <p:cNvPicPr/>
            <p:nvPr/>
          </p:nvPicPr>
          <p:blipFill>
            <a:blip r:embed="rId1"/>
            <a:stretch/>
          </p:blipFill>
          <p:spPr>
            <a:xfrm>
              <a:off x="-1429200" y="-10800"/>
              <a:ext cx="13617360" cy="7659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046" name="Group 3"/>
            <p:cNvGrpSpPr/>
            <p:nvPr/>
          </p:nvGrpSpPr>
          <p:grpSpPr>
            <a:xfrm>
              <a:off x="2817720" y="141840"/>
              <a:ext cx="3673800" cy="6479640"/>
              <a:chOff x="2817720" y="141840"/>
              <a:chExt cx="3673800" cy="6479640"/>
            </a:xfrm>
          </p:grpSpPr>
          <p:grpSp>
            <p:nvGrpSpPr>
              <p:cNvPr id="1047" name="Group 4"/>
              <p:cNvGrpSpPr/>
              <p:nvPr/>
            </p:nvGrpSpPr>
            <p:grpSpPr>
              <a:xfrm>
                <a:off x="2817720" y="141840"/>
                <a:ext cx="3673800" cy="6479640"/>
                <a:chOff x="2817720" y="141840"/>
                <a:chExt cx="3673800" cy="6479640"/>
              </a:xfrm>
            </p:grpSpPr>
            <p:grpSp>
              <p:nvGrpSpPr>
                <p:cNvPr id="1048" name="Group 5"/>
                <p:cNvGrpSpPr/>
                <p:nvPr/>
              </p:nvGrpSpPr>
              <p:grpSpPr>
                <a:xfrm>
                  <a:off x="3563280" y="1901160"/>
                  <a:ext cx="1801800" cy="2242800"/>
                  <a:chOff x="3563280" y="1901160"/>
                  <a:chExt cx="1801800" cy="2242800"/>
                </a:xfrm>
              </p:grpSpPr>
              <p:grpSp>
                <p:nvGrpSpPr>
                  <p:cNvPr id="1049" name="Group 6"/>
                  <p:cNvGrpSpPr/>
                  <p:nvPr/>
                </p:nvGrpSpPr>
                <p:grpSpPr>
                  <a:xfrm>
                    <a:off x="3563280" y="1901160"/>
                    <a:ext cx="1801800" cy="2242800"/>
                    <a:chOff x="3563280" y="1901160"/>
                    <a:chExt cx="1801800" cy="2242800"/>
                  </a:xfrm>
                </p:grpSpPr>
                <p:grpSp>
                  <p:nvGrpSpPr>
                    <p:cNvPr id="1050" name="Group 7"/>
                    <p:cNvGrpSpPr/>
                    <p:nvPr/>
                  </p:nvGrpSpPr>
                  <p:grpSpPr>
                    <a:xfrm>
                      <a:off x="3563280" y="1901160"/>
                      <a:ext cx="1801800" cy="2242800"/>
                      <a:chOff x="3563280" y="1901160"/>
                      <a:chExt cx="1801800" cy="2242800"/>
                    </a:xfrm>
                  </p:grpSpPr>
                  <p:grpSp>
                    <p:nvGrpSpPr>
                      <p:cNvPr id="1051" name="Group 8"/>
                      <p:cNvGrpSpPr/>
                      <p:nvPr/>
                    </p:nvGrpSpPr>
                    <p:grpSpPr>
                      <a:xfrm>
                        <a:off x="3563280" y="3246840"/>
                        <a:ext cx="73440" cy="165240"/>
                        <a:chOff x="3563280" y="3246840"/>
                        <a:chExt cx="73440" cy="165240"/>
                      </a:xfrm>
                    </p:grpSpPr>
                    <p:sp>
                      <p:nvSpPr>
                        <p:cNvPr id="1052" name="CustomShape 9"/>
                        <p:cNvSpPr/>
                        <p:nvPr/>
                      </p:nvSpPr>
                      <p:spPr>
                        <a:xfrm>
                          <a:off x="3563280" y="3246840"/>
                          <a:ext cx="73440" cy="16524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grpSp>
                    <p:nvGrpSpPr>
                      <p:cNvPr id="1053" name="Group 10"/>
                      <p:cNvGrpSpPr/>
                      <p:nvPr/>
                    </p:nvGrpSpPr>
                    <p:grpSpPr>
                      <a:xfrm>
                        <a:off x="5294160" y="3367800"/>
                        <a:ext cx="70920" cy="165600"/>
                        <a:chOff x="5294160" y="3367800"/>
                        <a:chExt cx="70920" cy="165600"/>
                      </a:xfrm>
                    </p:grpSpPr>
                    <p:sp>
                      <p:nvSpPr>
                        <p:cNvPr id="1054" name="CustomShape 11"/>
                        <p:cNvSpPr/>
                        <p:nvPr/>
                      </p:nvSpPr>
                      <p:spPr>
                        <a:xfrm>
                          <a:off x="5294160" y="3367800"/>
                          <a:ext cx="70920" cy="16560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sp>
                    <p:nvSpPr>
                      <p:cNvPr id="1055" name="CustomShape 12"/>
                      <p:cNvSpPr/>
                      <p:nvPr/>
                    </p:nvSpPr>
                    <p:spPr>
                      <a:xfrm>
                        <a:off x="5000400" y="1901160"/>
                        <a:ext cx="166320" cy="16416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056" name="CustomShape 13"/>
                      <p:cNvSpPr/>
                      <p:nvPr/>
                    </p:nvSpPr>
                    <p:spPr>
                      <a:xfrm>
                        <a:off x="4377600" y="3979440"/>
                        <a:ext cx="165600" cy="16452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057" name="Group 14"/>
                    <p:cNvGrpSpPr/>
                    <p:nvPr/>
                  </p:nvGrpSpPr>
                  <p:grpSpPr>
                    <a:xfrm>
                      <a:off x="3686760" y="2090160"/>
                      <a:ext cx="1571400" cy="1945440"/>
                      <a:chOff x="3686760" y="2090160"/>
                      <a:chExt cx="1571400" cy="1945440"/>
                    </a:xfrm>
                  </p:grpSpPr>
                  <p:sp>
                    <p:nvSpPr>
                      <p:cNvPr id="1058" name="Line 15"/>
                      <p:cNvSpPr/>
                      <p:nvPr/>
                    </p:nvSpPr>
                    <p:spPr>
                      <a:xfrm>
                        <a:off x="3686760" y="3343680"/>
                        <a:ext cx="71604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059" name="Line 16"/>
                      <p:cNvSpPr/>
                      <p:nvPr/>
                    </p:nvSpPr>
                    <p:spPr>
                      <a:xfrm flipV="1">
                        <a:off x="4435560" y="2090160"/>
                        <a:ext cx="596520" cy="125280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  <a:tailEnd len="med" type="triangle" w="med"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grpSp>
                    <p:nvGrpSpPr>
                      <p:cNvPr id="1060" name="Group 17"/>
                      <p:cNvGrpSpPr/>
                      <p:nvPr/>
                    </p:nvGrpSpPr>
                    <p:grpSpPr>
                      <a:xfrm>
                        <a:off x="4395600" y="3463560"/>
                        <a:ext cx="862560" cy="572040"/>
                        <a:chOff x="4395600" y="3463560"/>
                        <a:chExt cx="862560" cy="572040"/>
                      </a:xfrm>
                    </p:grpSpPr>
                    <p:sp>
                      <p:nvSpPr>
                        <p:cNvPr id="1061" name="Line 18"/>
                        <p:cNvSpPr/>
                        <p:nvPr/>
                      </p:nvSpPr>
                      <p:spPr>
                        <a:xfrm flipH="1">
                          <a:off x="4614120" y="3463560"/>
                          <a:ext cx="644040" cy="0"/>
                        </a:xfrm>
                        <a:prstGeom prst="line">
                          <a:avLst/>
                        </a:prstGeom>
                        <a:ln w="381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  <p:sp>
                      <p:nvSpPr>
                        <p:cNvPr id="1062" name="Freeform 19"/>
                        <p:cNvSpPr/>
                        <p:nvPr/>
                      </p:nvSpPr>
                      <p:spPr>
                        <a:xfrm>
                          <a:off x="4260240" y="3461760"/>
                          <a:ext cx="458280" cy="574200"/>
                        </a:xfrm>
                        <a:custGeom>
                          <a:avLst/>
                          <a:gdLst/>
                          <a:ahLst/>
                          <a:rect l="0" t="0" r="r" b="b"/>
                          <a:pathLst>
                            <a:path w="1273" h="1595">
                              <a:moveTo>
                                <a:pt x="1002" y="5"/>
                              </a:moveTo>
                              <a:cubicBezTo>
                                <a:pt x="571" y="0"/>
                                <a:pt x="1041" y="415"/>
                                <a:pt x="781" y="509"/>
                              </a:cubicBezTo>
                              <a:cubicBezTo>
                                <a:pt x="137" y="743"/>
                                <a:pt x="1272" y="810"/>
                                <a:pt x="599" y="992"/>
                              </a:cubicBezTo>
                              <a:cubicBezTo>
                                <a:pt x="0" y="1155"/>
                                <a:pt x="797" y="1067"/>
                                <a:pt x="802" y="1272"/>
                              </a:cubicBezTo>
                              <a:lnTo>
                                <a:pt x="581" y="1392"/>
                              </a:lnTo>
                              <a:lnTo>
                                <a:pt x="662" y="1594"/>
                              </a:lnTo>
                              <a:lnTo>
                                <a:pt x="662" y="1576"/>
                              </a:lnTo>
                            </a:path>
                          </a:pathLst>
                        </a:custGeom>
                        <a:ln w="36720">
                          <a:solidFill>
                            <a:srgbClr val="000000"/>
                          </a:solidFill>
                          <a:round/>
                        </a:ln>
                      </p:spPr>
                    </p:sp>
                  </p:grpSp>
                </p:grpSp>
              </p:grpSp>
            </p:grpSp>
            <p:pic>
              <p:nvPicPr>
                <p:cNvPr id="1063" name="" descr=""/>
                <p:cNvPicPr/>
                <p:nvPr/>
              </p:nvPicPr>
              <p:blipFill>
                <a:blip r:embed="rId2"/>
                <a:stretch/>
              </p:blipFill>
              <p:spPr>
                <a:xfrm rot="7921200">
                  <a:off x="3210120" y="4212360"/>
                  <a:ext cx="2057400" cy="197028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064" name="" descr=""/>
                <p:cNvPicPr/>
                <p:nvPr/>
              </p:nvPicPr>
              <p:blipFill>
                <a:blip r:embed="rId3"/>
                <a:stretch/>
              </p:blipFill>
              <p:spPr>
                <a:xfrm rot="1979400">
                  <a:off x="5011920" y="277200"/>
                  <a:ext cx="1053360" cy="187668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sp>
          <p:nvSpPr>
            <p:cNvPr id="1065" name="TextShape 20"/>
            <p:cNvSpPr txBox="1"/>
            <p:nvPr/>
          </p:nvSpPr>
          <p:spPr>
            <a:xfrm>
              <a:off x="2154600" y="7226640"/>
              <a:ext cx="5688360" cy="346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800" spc="-1" strike="noStrike">
                  <a:solidFill>
                    <a:srgbClr val="ffffff"/>
                  </a:solidFill>
                  <a:latin typeface="Arial"/>
                </a:rPr>
                <a:t>https://i.ytimg.com/vi/mZnv6LXD9qs/maxresdefault.jpg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1066" name="TextShape 21"/>
          <p:cNvSpPr txBox="1"/>
          <p:nvPr/>
        </p:nvSpPr>
        <p:spPr>
          <a:xfrm>
            <a:off x="4980240" y="4655520"/>
            <a:ext cx="180720" cy="427320"/>
          </a:xfrm>
          <a:prstGeom prst="rect">
            <a:avLst/>
          </a:prstGeom>
          <a:noFill/>
          <a:ln>
            <a:noFill/>
          </a:ln>
        </p:spPr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Analyses (almost) implemented in UTK copy of RIVET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68" name="TextShape 2"/>
          <p:cNvSpPr txBox="1"/>
          <p:nvPr/>
        </p:nvSpPr>
        <p:spPr>
          <a:xfrm>
            <a:off x="1871280" y="6689880"/>
            <a:ext cx="5423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Need to be finalized!  Hold me to it!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069" name="" descr=""/>
          <p:cNvPicPr/>
          <p:nvPr/>
        </p:nvPicPr>
        <p:blipFill>
          <a:blip r:embed="rId1"/>
          <a:stretch/>
        </p:blipFill>
        <p:spPr>
          <a:xfrm>
            <a:off x="1853280" y="1782360"/>
            <a:ext cx="5480640" cy="4252680"/>
          </a:xfrm>
          <a:prstGeom prst="rect">
            <a:avLst/>
          </a:prstGeom>
          <a:ln>
            <a:noFill/>
          </a:ln>
        </p:spPr>
      </p:pic>
      <p:sp>
        <p:nvSpPr>
          <p:cNvPr id="1070" name="Line 3"/>
          <p:cNvSpPr/>
          <p:nvPr/>
        </p:nvSpPr>
        <p:spPr>
          <a:xfrm flipH="1">
            <a:off x="6181920" y="4317120"/>
            <a:ext cx="914400" cy="0"/>
          </a:xfrm>
          <a:prstGeom prst="line">
            <a:avLst/>
          </a:prstGeom>
          <a:ln w="38160">
            <a:solidFill>
              <a:srgbClr val="ed1c2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1" name="TextShape 4"/>
          <p:cNvSpPr txBox="1"/>
          <p:nvPr/>
        </p:nvSpPr>
        <p:spPr>
          <a:xfrm>
            <a:off x="7079760" y="4150800"/>
            <a:ext cx="29260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ce181e"/>
                </a:solidFill>
                <a:latin typeface="Arial"/>
              </a:rPr>
              <a:t>ALICE implementations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72" name="Line 5"/>
          <p:cNvSpPr/>
          <p:nvPr/>
        </p:nvSpPr>
        <p:spPr>
          <a:xfrm flipH="1">
            <a:off x="6551640" y="3489120"/>
            <a:ext cx="914400" cy="0"/>
          </a:xfrm>
          <a:prstGeom prst="line">
            <a:avLst/>
          </a:prstGeom>
          <a:ln w="38160">
            <a:solidFill>
              <a:srgbClr val="ed1c2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3" name="TextShape 6"/>
          <p:cNvSpPr txBox="1"/>
          <p:nvPr/>
        </p:nvSpPr>
        <p:spPr>
          <a:xfrm>
            <a:off x="7440120" y="3173760"/>
            <a:ext cx="265428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ce181e"/>
                </a:solidFill>
                <a:latin typeface="Arial"/>
              </a:rPr>
              <a:t>2018 UTK summer students, reconstructed jet analyses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74" name="Line 7"/>
          <p:cNvSpPr/>
          <p:nvPr/>
        </p:nvSpPr>
        <p:spPr>
          <a:xfrm flipH="1">
            <a:off x="6660000" y="2368080"/>
            <a:ext cx="914400" cy="0"/>
          </a:xfrm>
          <a:prstGeom prst="line">
            <a:avLst/>
          </a:prstGeom>
          <a:ln w="38160">
            <a:solidFill>
              <a:srgbClr val="ed1c2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5" name="TextShape 8"/>
          <p:cNvSpPr txBox="1"/>
          <p:nvPr/>
        </p:nvSpPr>
        <p:spPr>
          <a:xfrm>
            <a:off x="7620120" y="1986120"/>
            <a:ext cx="234684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ce181e"/>
                </a:solidFill>
                <a:latin typeface="Arial"/>
              </a:rPr>
              <a:t>Spring 2019 UTK research class, RHIC dihadron and gamma hadron analyses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76" name="TextShape 9"/>
          <p:cNvSpPr txBox="1"/>
          <p:nvPr/>
        </p:nvSpPr>
        <p:spPr>
          <a:xfrm>
            <a:off x="1863000" y="5880600"/>
            <a:ext cx="69476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latin typeface="Arial"/>
                <a:hlinkClick r:id="rId2"/>
              </a:rPr>
              <a:t>https://github.com/cnattras/rivet-hi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1"/>
          <p:cNvSpPr txBox="1"/>
          <p:nvPr/>
        </p:nvSpPr>
        <p:spPr>
          <a:xfrm>
            <a:off x="504000" y="102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I want to learn about the QGP.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05" name="TextShape 2"/>
          <p:cNvSpPr txBox="1"/>
          <p:nvPr/>
        </p:nvSpPr>
        <p:spPr>
          <a:xfrm>
            <a:off x="37440" y="6744600"/>
            <a:ext cx="75081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First part paraphrased from Sevil Salur.  The cartoon is my fault.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606" name="" descr=""/>
          <p:cNvPicPr/>
          <p:nvPr/>
        </p:nvPicPr>
        <p:blipFill>
          <a:blip r:embed="rId1"/>
          <a:stretch/>
        </p:blipFill>
        <p:spPr>
          <a:xfrm>
            <a:off x="3732480" y="2468880"/>
            <a:ext cx="3436920" cy="3436920"/>
          </a:xfrm>
          <a:prstGeom prst="rect">
            <a:avLst/>
          </a:prstGeom>
          <a:ln>
            <a:noFill/>
          </a:ln>
        </p:spPr>
      </p:pic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TextShape 1"/>
          <p:cNvSpPr txBox="1"/>
          <p:nvPr/>
        </p:nvSpPr>
        <p:spPr>
          <a:xfrm>
            <a:off x="37440" y="-166680"/>
            <a:ext cx="100105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800" spc="-1" strike="noStrike">
                <a:latin typeface="Arial"/>
              </a:rPr>
              <a:t>Problem: The background fluctuates</a:t>
            </a:r>
            <a:endParaRPr b="0" lang="en-US" sz="3800" spc="-1" strike="noStrike">
              <a:latin typeface="Arial"/>
            </a:endParaRPr>
          </a:p>
        </p:txBody>
      </p:sp>
      <p:grpSp>
        <p:nvGrpSpPr>
          <p:cNvPr id="1078" name="Group 2"/>
          <p:cNvGrpSpPr/>
          <p:nvPr/>
        </p:nvGrpSpPr>
        <p:grpSpPr>
          <a:xfrm>
            <a:off x="4986720" y="1354320"/>
            <a:ext cx="2839320" cy="5717160"/>
            <a:chOff x="4986720" y="1354320"/>
            <a:chExt cx="2839320" cy="5717160"/>
          </a:xfrm>
        </p:grpSpPr>
        <p:grpSp>
          <p:nvGrpSpPr>
            <p:cNvPr id="1079" name="Group 3"/>
            <p:cNvGrpSpPr/>
            <p:nvPr/>
          </p:nvGrpSpPr>
          <p:grpSpPr>
            <a:xfrm>
              <a:off x="4986720" y="1354320"/>
              <a:ext cx="2409840" cy="2217960"/>
              <a:chOff x="4986720" y="1354320"/>
              <a:chExt cx="2409840" cy="2217960"/>
            </a:xfrm>
          </p:grpSpPr>
          <p:sp>
            <p:nvSpPr>
              <p:cNvPr id="1080" name="Line 4"/>
              <p:cNvSpPr/>
              <p:nvPr/>
            </p:nvSpPr>
            <p:spPr>
              <a:xfrm flipV="1">
                <a:off x="6005160" y="223236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81" name="Line 5"/>
              <p:cNvSpPr/>
              <p:nvPr/>
            </p:nvSpPr>
            <p:spPr>
              <a:xfrm flipV="1">
                <a:off x="6105600" y="228564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82" name="Line 6"/>
              <p:cNvSpPr/>
              <p:nvPr/>
            </p:nvSpPr>
            <p:spPr>
              <a:xfrm flipV="1">
                <a:off x="6213600" y="248436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83" name="Line 7"/>
              <p:cNvSpPr/>
              <p:nvPr/>
            </p:nvSpPr>
            <p:spPr>
              <a:xfrm flipV="1">
                <a:off x="6357600" y="26524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84" name="Line 8"/>
              <p:cNvSpPr/>
              <p:nvPr/>
            </p:nvSpPr>
            <p:spPr>
              <a:xfrm flipV="1">
                <a:off x="6465600" y="288612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85" name="Line 9"/>
              <p:cNvSpPr/>
              <p:nvPr/>
            </p:nvSpPr>
            <p:spPr>
              <a:xfrm flipV="1">
                <a:off x="5817600" y="2054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86" name="Line 10"/>
              <p:cNvSpPr/>
              <p:nvPr/>
            </p:nvSpPr>
            <p:spPr>
              <a:xfrm flipV="1">
                <a:off x="5637600" y="1802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87" name="Line 11"/>
              <p:cNvSpPr/>
              <p:nvPr/>
            </p:nvSpPr>
            <p:spPr>
              <a:xfrm flipV="1">
                <a:off x="5385600" y="153180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88" name="Line 12"/>
              <p:cNvSpPr/>
              <p:nvPr/>
            </p:nvSpPr>
            <p:spPr>
              <a:xfrm flipV="1">
                <a:off x="5241600" y="13636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89" name="Line 13"/>
              <p:cNvSpPr/>
              <p:nvPr/>
            </p:nvSpPr>
            <p:spPr>
              <a:xfrm flipH="1" flipV="1">
                <a:off x="4986720" y="1354320"/>
                <a:ext cx="14760" cy="12175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090" name="Group 14"/>
            <p:cNvGrpSpPr/>
            <p:nvPr/>
          </p:nvGrpSpPr>
          <p:grpSpPr>
            <a:xfrm>
              <a:off x="5090040" y="4862880"/>
              <a:ext cx="2154960" cy="2208600"/>
              <a:chOff x="5090040" y="4862880"/>
              <a:chExt cx="2154960" cy="2208600"/>
            </a:xfrm>
          </p:grpSpPr>
          <p:sp>
            <p:nvSpPr>
              <p:cNvPr id="1091" name="Line 15"/>
              <p:cNvSpPr/>
              <p:nvPr/>
            </p:nvSpPr>
            <p:spPr>
              <a:xfrm>
                <a:off x="5853600" y="541044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2" name="Line 16"/>
              <p:cNvSpPr/>
              <p:nvPr/>
            </p:nvSpPr>
            <p:spPr>
              <a:xfrm>
                <a:off x="5954040" y="529488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3" name="Line 17"/>
              <p:cNvSpPr/>
              <p:nvPr/>
            </p:nvSpPr>
            <p:spPr>
              <a:xfrm>
                <a:off x="6062040" y="511488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4" name="Line 18"/>
              <p:cNvSpPr/>
              <p:nvPr/>
            </p:nvSpPr>
            <p:spPr>
              <a:xfrm>
                <a:off x="6206040" y="50068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5" name="Line 19"/>
              <p:cNvSpPr/>
              <p:nvPr/>
            </p:nvSpPr>
            <p:spPr>
              <a:xfrm>
                <a:off x="6314040" y="486288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6" name="Line 20"/>
              <p:cNvSpPr/>
              <p:nvPr/>
            </p:nvSpPr>
            <p:spPr>
              <a:xfrm>
                <a:off x="5666040" y="5510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7" name="Line 21"/>
              <p:cNvSpPr/>
              <p:nvPr/>
            </p:nvSpPr>
            <p:spPr>
              <a:xfrm>
                <a:off x="5486040" y="5654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8" name="Line 22"/>
              <p:cNvSpPr/>
              <p:nvPr/>
            </p:nvSpPr>
            <p:spPr>
              <a:xfrm>
                <a:off x="5234040" y="572688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9" name="Line 23"/>
              <p:cNvSpPr/>
              <p:nvPr/>
            </p:nvSpPr>
            <p:spPr>
              <a:xfrm>
                <a:off x="5090040" y="58708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00" name="Group 24"/>
            <p:cNvGrpSpPr/>
            <p:nvPr/>
          </p:nvGrpSpPr>
          <p:grpSpPr>
            <a:xfrm>
              <a:off x="6470640" y="3231360"/>
              <a:ext cx="1355400" cy="2293920"/>
              <a:chOff x="6470640" y="3231360"/>
              <a:chExt cx="1355400" cy="2293920"/>
            </a:xfrm>
          </p:grpSpPr>
          <p:sp>
            <p:nvSpPr>
              <p:cNvPr id="1101" name="Line 25"/>
              <p:cNvSpPr/>
              <p:nvPr/>
            </p:nvSpPr>
            <p:spPr>
              <a:xfrm>
                <a:off x="6527880" y="4193280"/>
                <a:ext cx="1298160" cy="14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2" name="Line 26"/>
              <p:cNvSpPr/>
              <p:nvPr/>
            </p:nvSpPr>
            <p:spPr>
              <a:xfrm>
                <a:off x="6630840" y="4352040"/>
                <a:ext cx="1157760" cy="233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3" name="Line 27"/>
              <p:cNvSpPr/>
              <p:nvPr/>
            </p:nvSpPr>
            <p:spPr>
              <a:xfrm>
                <a:off x="6645240" y="4489560"/>
                <a:ext cx="1152720" cy="5536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4" name="Line 28"/>
              <p:cNvSpPr/>
              <p:nvPr/>
            </p:nvSpPr>
            <p:spPr>
              <a:xfrm>
                <a:off x="6640560" y="4616280"/>
                <a:ext cx="1026720" cy="744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5" name="Line 29"/>
              <p:cNvSpPr/>
              <p:nvPr/>
            </p:nvSpPr>
            <p:spPr>
              <a:xfrm>
                <a:off x="6593040" y="4751280"/>
                <a:ext cx="859320" cy="7740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6" name="Line 30"/>
              <p:cNvSpPr/>
              <p:nvPr/>
            </p:nvSpPr>
            <p:spPr>
              <a:xfrm>
                <a:off x="6490800" y="4053240"/>
                <a:ext cx="1316520" cy="28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7" name="Line 31"/>
              <p:cNvSpPr/>
              <p:nvPr/>
            </p:nvSpPr>
            <p:spPr>
              <a:xfrm flipV="1">
                <a:off x="6554520" y="3875760"/>
                <a:ext cx="1187640" cy="133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8" name="Line 32"/>
              <p:cNvSpPr/>
              <p:nvPr/>
            </p:nvSpPr>
            <p:spPr>
              <a:xfrm flipV="1">
                <a:off x="6538680" y="3633120"/>
                <a:ext cx="1268640" cy="102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9" name="Line 33"/>
              <p:cNvSpPr/>
              <p:nvPr/>
            </p:nvSpPr>
            <p:spPr>
              <a:xfrm flipV="1">
                <a:off x="6470640" y="3231360"/>
                <a:ext cx="1224720" cy="406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1110" name="TextShape 34"/>
          <p:cNvSpPr txBox="1"/>
          <p:nvPr/>
        </p:nvSpPr>
        <p:spPr>
          <a:xfrm>
            <a:off x="171000" y="163188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pic>
        <p:nvPicPr>
          <p:cNvPr id="1111" name="" descr=""/>
          <p:cNvPicPr/>
          <p:nvPr/>
        </p:nvPicPr>
        <p:blipFill>
          <a:blip r:embed="rId1"/>
          <a:stretch/>
        </p:blipFill>
        <p:spPr>
          <a:xfrm rot="19800000">
            <a:off x="3939840" y="2944440"/>
            <a:ext cx="2291400" cy="2343960"/>
          </a:xfrm>
          <a:prstGeom prst="rect">
            <a:avLst/>
          </a:prstGeom>
          <a:ln>
            <a:noFill/>
          </a:ln>
        </p:spPr>
      </p:pic>
      <p:grpSp>
        <p:nvGrpSpPr>
          <p:cNvPr id="1112" name="Group 35"/>
          <p:cNvGrpSpPr/>
          <p:nvPr/>
        </p:nvGrpSpPr>
        <p:grpSpPr>
          <a:xfrm>
            <a:off x="2166480" y="763920"/>
            <a:ext cx="6246360" cy="6307200"/>
            <a:chOff x="2166480" y="763920"/>
            <a:chExt cx="6246360" cy="6307200"/>
          </a:xfrm>
        </p:grpSpPr>
        <p:grpSp>
          <p:nvGrpSpPr>
            <p:cNvPr id="1113" name="Group 36"/>
            <p:cNvGrpSpPr/>
            <p:nvPr/>
          </p:nvGrpSpPr>
          <p:grpSpPr>
            <a:xfrm>
              <a:off x="2166480" y="1363320"/>
              <a:ext cx="2736000" cy="5707800"/>
              <a:chOff x="2166480" y="1363320"/>
              <a:chExt cx="2736000" cy="5707800"/>
            </a:xfrm>
          </p:grpSpPr>
          <p:grpSp>
            <p:nvGrpSpPr>
              <p:cNvPr id="1114" name="Group 37"/>
              <p:cNvGrpSpPr/>
              <p:nvPr/>
            </p:nvGrpSpPr>
            <p:grpSpPr>
              <a:xfrm>
                <a:off x="2595960" y="1363320"/>
                <a:ext cx="2154960" cy="2208600"/>
                <a:chOff x="2595960" y="1363320"/>
                <a:chExt cx="2154960" cy="2208600"/>
              </a:xfrm>
            </p:grpSpPr>
            <p:sp>
              <p:nvSpPr>
                <p:cNvPr id="1115" name="Line 38"/>
                <p:cNvSpPr/>
                <p:nvPr/>
              </p:nvSpPr>
              <p:spPr>
                <a:xfrm flipH="1" flipV="1">
                  <a:off x="3259080" y="223200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16" name="Line 39"/>
                <p:cNvSpPr/>
                <p:nvPr/>
              </p:nvSpPr>
              <p:spPr>
                <a:xfrm flipH="1" flipV="1">
                  <a:off x="3075480" y="228528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17" name="Line 40"/>
                <p:cNvSpPr/>
                <p:nvPr/>
              </p:nvSpPr>
              <p:spPr>
                <a:xfrm flipH="1" flipV="1">
                  <a:off x="2866680" y="248400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18" name="Line 41"/>
                <p:cNvSpPr/>
                <p:nvPr/>
              </p:nvSpPr>
              <p:spPr>
                <a:xfrm flipH="1" flipV="1">
                  <a:off x="2698920" y="26521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19" name="Line 42"/>
                <p:cNvSpPr/>
                <p:nvPr/>
              </p:nvSpPr>
              <p:spPr>
                <a:xfrm flipH="1" flipV="1">
                  <a:off x="2595960" y="288576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0" name="Line 43"/>
                <p:cNvSpPr/>
                <p:nvPr/>
              </p:nvSpPr>
              <p:spPr>
                <a:xfrm flipH="1" flipV="1">
                  <a:off x="3427200" y="2054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1" name="Line 44"/>
                <p:cNvSpPr/>
                <p:nvPr/>
              </p:nvSpPr>
              <p:spPr>
                <a:xfrm flipH="1" flipV="1">
                  <a:off x="3791160" y="1802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2" name="Line 45"/>
                <p:cNvSpPr/>
                <p:nvPr/>
              </p:nvSpPr>
              <p:spPr>
                <a:xfrm flipH="1" flipV="1">
                  <a:off x="4183560" y="153144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3" name="Line 46"/>
                <p:cNvSpPr/>
                <p:nvPr/>
              </p:nvSpPr>
              <p:spPr>
                <a:xfrm flipH="1" flipV="1">
                  <a:off x="4613040" y="13633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124" name="Group 47"/>
              <p:cNvGrpSpPr/>
              <p:nvPr/>
            </p:nvGrpSpPr>
            <p:grpSpPr>
              <a:xfrm>
                <a:off x="2747520" y="4862520"/>
                <a:ext cx="2154960" cy="2208600"/>
                <a:chOff x="2747520" y="4862520"/>
                <a:chExt cx="2154960" cy="2208600"/>
              </a:xfrm>
            </p:grpSpPr>
            <p:sp>
              <p:nvSpPr>
                <p:cNvPr id="1125" name="Line 48"/>
                <p:cNvSpPr/>
                <p:nvPr/>
              </p:nvSpPr>
              <p:spPr>
                <a:xfrm flipH="1">
                  <a:off x="3410640" y="541008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6" name="Line 49"/>
                <p:cNvSpPr/>
                <p:nvPr/>
              </p:nvSpPr>
              <p:spPr>
                <a:xfrm flipH="1">
                  <a:off x="3227040" y="529452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7" name="Line 50"/>
                <p:cNvSpPr/>
                <p:nvPr/>
              </p:nvSpPr>
              <p:spPr>
                <a:xfrm flipH="1">
                  <a:off x="3018240" y="511452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8" name="Line 51"/>
                <p:cNvSpPr/>
                <p:nvPr/>
              </p:nvSpPr>
              <p:spPr>
                <a:xfrm flipH="1">
                  <a:off x="2850480" y="50065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9" name="Line 52"/>
                <p:cNvSpPr/>
                <p:nvPr/>
              </p:nvSpPr>
              <p:spPr>
                <a:xfrm flipH="1">
                  <a:off x="2747520" y="486252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0" name="Line 53"/>
                <p:cNvSpPr/>
                <p:nvPr/>
              </p:nvSpPr>
              <p:spPr>
                <a:xfrm flipH="1">
                  <a:off x="3578760" y="5510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1" name="Line 54"/>
                <p:cNvSpPr/>
                <p:nvPr/>
              </p:nvSpPr>
              <p:spPr>
                <a:xfrm flipH="1">
                  <a:off x="3942720" y="5654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2" name="Line 55"/>
                <p:cNvSpPr/>
                <p:nvPr/>
              </p:nvSpPr>
              <p:spPr>
                <a:xfrm flipH="1">
                  <a:off x="4335120" y="572652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3" name="Line 56"/>
                <p:cNvSpPr/>
                <p:nvPr/>
              </p:nvSpPr>
              <p:spPr>
                <a:xfrm flipH="1">
                  <a:off x="4764600" y="58705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134" name="Group 57"/>
              <p:cNvGrpSpPr/>
              <p:nvPr/>
            </p:nvGrpSpPr>
            <p:grpSpPr>
              <a:xfrm>
                <a:off x="2166480" y="3231000"/>
                <a:ext cx="1355400" cy="2293920"/>
                <a:chOff x="2166480" y="3231000"/>
                <a:chExt cx="1355400" cy="2293920"/>
              </a:xfrm>
            </p:grpSpPr>
            <p:sp>
              <p:nvSpPr>
                <p:cNvPr id="1135" name="Line 58"/>
                <p:cNvSpPr/>
                <p:nvPr/>
              </p:nvSpPr>
              <p:spPr>
                <a:xfrm flipH="1">
                  <a:off x="2166480" y="4192920"/>
                  <a:ext cx="1298160" cy="14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6" name="Line 59"/>
                <p:cNvSpPr/>
                <p:nvPr/>
              </p:nvSpPr>
              <p:spPr>
                <a:xfrm flipH="1">
                  <a:off x="2203920" y="4351680"/>
                  <a:ext cx="1157760" cy="233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7" name="Line 60"/>
                <p:cNvSpPr/>
                <p:nvPr/>
              </p:nvSpPr>
              <p:spPr>
                <a:xfrm flipH="1">
                  <a:off x="2194560" y="4489200"/>
                  <a:ext cx="1152720" cy="5536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8" name="Line 61"/>
                <p:cNvSpPr/>
                <p:nvPr/>
              </p:nvSpPr>
              <p:spPr>
                <a:xfrm flipH="1">
                  <a:off x="2325240" y="4615920"/>
                  <a:ext cx="1026720" cy="744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9" name="Line 62"/>
                <p:cNvSpPr/>
                <p:nvPr/>
              </p:nvSpPr>
              <p:spPr>
                <a:xfrm flipH="1">
                  <a:off x="2540160" y="4750920"/>
                  <a:ext cx="859320" cy="774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0" name="Line 63"/>
                <p:cNvSpPr/>
                <p:nvPr/>
              </p:nvSpPr>
              <p:spPr>
                <a:xfrm flipH="1">
                  <a:off x="2185200" y="4052880"/>
                  <a:ext cx="1316520" cy="28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1" name="Line 64"/>
                <p:cNvSpPr/>
                <p:nvPr/>
              </p:nvSpPr>
              <p:spPr>
                <a:xfrm flipH="1" flipV="1">
                  <a:off x="2250360" y="3875400"/>
                  <a:ext cx="1187640" cy="13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2" name="Line 65"/>
                <p:cNvSpPr/>
                <p:nvPr/>
              </p:nvSpPr>
              <p:spPr>
                <a:xfrm flipH="1" flipV="1">
                  <a:off x="2185200" y="3632760"/>
                  <a:ext cx="1268640" cy="102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3" name="Line 66"/>
                <p:cNvSpPr/>
                <p:nvPr/>
              </p:nvSpPr>
              <p:spPr>
                <a:xfrm flipH="1" flipV="1">
                  <a:off x="2297160" y="3231000"/>
                  <a:ext cx="1224720" cy="406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1144" name="Group 67"/>
            <p:cNvGrpSpPr/>
            <p:nvPr/>
          </p:nvGrpSpPr>
          <p:grpSpPr>
            <a:xfrm>
              <a:off x="3075480" y="763920"/>
              <a:ext cx="5337360" cy="5262480"/>
              <a:chOff x="3075480" y="763920"/>
              <a:chExt cx="5337360" cy="5262480"/>
            </a:xfrm>
          </p:grpSpPr>
          <p:pic>
            <p:nvPicPr>
              <p:cNvPr id="1145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075480" y="2285280"/>
                <a:ext cx="4257360" cy="374112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146" name="Group 68"/>
              <p:cNvGrpSpPr/>
              <p:nvPr/>
            </p:nvGrpSpPr>
            <p:grpSpPr>
              <a:xfrm>
                <a:off x="5911200" y="4192920"/>
                <a:ext cx="2501640" cy="1689840"/>
                <a:chOff x="5911200" y="4192920"/>
                <a:chExt cx="2501640" cy="1689840"/>
              </a:xfrm>
            </p:grpSpPr>
            <p:sp>
              <p:nvSpPr>
                <p:cNvPr id="1147" name="Line 69"/>
                <p:cNvSpPr/>
                <p:nvPr/>
              </p:nvSpPr>
              <p:spPr>
                <a:xfrm>
                  <a:off x="6125760" y="4323600"/>
                  <a:ext cx="1867680" cy="523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8" name="Line 70"/>
                <p:cNvSpPr/>
                <p:nvPr/>
              </p:nvSpPr>
              <p:spPr>
                <a:xfrm>
                  <a:off x="6125760" y="4323600"/>
                  <a:ext cx="2129400" cy="271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9" name="Line 71"/>
                <p:cNvSpPr/>
                <p:nvPr/>
              </p:nvSpPr>
              <p:spPr>
                <a:xfrm>
                  <a:off x="6125760" y="4323600"/>
                  <a:ext cx="2120040" cy="672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0" name="Line 72"/>
                <p:cNvSpPr/>
                <p:nvPr/>
              </p:nvSpPr>
              <p:spPr>
                <a:xfrm>
                  <a:off x="6069960" y="4342320"/>
                  <a:ext cx="1960920" cy="9525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1" name="Line 73"/>
                <p:cNvSpPr/>
                <p:nvPr/>
              </p:nvSpPr>
              <p:spPr>
                <a:xfrm>
                  <a:off x="6041880" y="4267800"/>
                  <a:ext cx="1662120" cy="12513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2" name="CustomShape 74"/>
                <p:cNvSpPr/>
                <p:nvPr/>
              </p:nvSpPr>
              <p:spPr>
                <a:xfrm rot="1800000">
                  <a:off x="7601400" y="436320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1153" name="Line 75"/>
                <p:cNvCxnSpPr>
                  <a:stCxn id="1152" idx="0"/>
                </p:cNvCxnSpPr>
                <p:nvPr/>
              </p:nvCxnSpPr>
              <p:spPr>
                <a:xfrm flipH="1" flipV="1">
                  <a:off x="5911200" y="4192920"/>
                  <a:ext cx="2300040" cy="27144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1154" name="Line 76"/>
                <p:cNvCxnSpPr>
                  <a:stCxn id="1152" idx="4"/>
                  <a:endCxn id="1153" idx="1"/>
                </p:cNvCxnSpPr>
                <p:nvPr/>
              </p:nvCxnSpPr>
              <p:spPr>
                <a:xfrm flipH="1" flipV="1">
                  <a:off x="5911200" y="4192920"/>
                  <a:ext cx="1548000" cy="15735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  <p:grpSp>
            <p:nvGrpSpPr>
              <p:cNvPr id="1155" name="Group 77"/>
              <p:cNvGrpSpPr/>
              <p:nvPr/>
            </p:nvGrpSpPr>
            <p:grpSpPr>
              <a:xfrm>
                <a:off x="4225680" y="763920"/>
                <a:ext cx="1552320" cy="2417760"/>
                <a:chOff x="4225680" y="763920"/>
                <a:chExt cx="1552320" cy="2417760"/>
              </a:xfrm>
            </p:grpSpPr>
            <p:sp>
              <p:nvSpPr>
                <p:cNvPr id="1156" name="Line 78"/>
                <p:cNvSpPr/>
                <p:nvPr/>
              </p:nvSpPr>
              <p:spPr>
                <a:xfrm flipH="1" flipV="1">
                  <a:off x="4692600" y="1133640"/>
                  <a:ext cx="726840" cy="179820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7" name="Line 79"/>
                <p:cNvSpPr/>
                <p:nvPr/>
              </p:nvSpPr>
              <p:spPr>
                <a:xfrm flipH="1" flipV="1">
                  <a:off x="4333320" y="1080360"/>
                  <a:ext cx="1086120" cy="1851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8" name="Line 80"/>
                <p:cNvSpPr/>
                <p:nvPr/>
              </p:nvSpPr>
              <p:spPr>
                <a:xfrm flipH="1" flipV="1">
                  <a:off x="4656600" y="842760"/>
                  <a:ext cx="762480" cy="208944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9" name="Line 81"/>
                <p:cNvSpPr/>
                <p:nvPr/>
              </p:nvSpPr>
              <p:spPr>
                <a:xfrm flipH="1" flipV="1">
                  <a:off x="5024520" y="830160"/>
                  <a:ext cx="443520" cy="213444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0" name="Line 82"/>
                <p:cNvSpPr/>
                <p:nvPr/>
              </p:nvSpPr>
              <p:spPr>
                <a:xfrm flipH="1" flipV="1">
                  <a:off x="5401800" y="952200"/>
                  <a:ext cx="24480" cy="208044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1" name="CustomShape 83"/>
                <p:cNvSpPr/>
                <p:nvPr/>
              </p:nvSpPr>
              <p:spPr>
                <a:xfrm rot="15741000">
                  <a:off x="4768200" y="34344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1162" name="Line 84"/>
                <p:cNvCxnSpPr>
                  <a:stCxn id="1161" idx="0"/>
                </p:cNvCxnSpPr>
                <p:nvPr/>
              </p:nvCxnSpPr>
              <p:spPr>
                <a:xfrm>
                  <a:off x="4257000" y="1194840"/>
                  <a:ext cx="1190160" cy="198720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1163" name="Line 85"/>
                <p:cNvCxnSpPr>
                  <a:stCxn id="1161" idx="4"/>
                  <a:endCxn id="1162" idx="2"/>
                </p:cNvCxnSpPr>
                <p:nvPr/>
              </p:nvCxnSpPr>
              <p:spPr>
                <a:xfrm flipH="1">
                  <a:off x="5446800" y="994680"/>
                  <a:ext cx="300600" cy="21873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</p:grpSp>
      </p:grpSp>
      <p:sp>
        <p:nvSpPr>
          <p:cNvPr id="1164" name="TextShape 86"/>
          <p:cNvSpPr txBox="1"/>
          <p:nvPr/>
        </p:nvSpPr>
        <p:spPr>
          <a:xfrm>
            <a:off x="6687000" y="163224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1165" name="Group 87"/>
          <p:cNvGrpSpPr/>
          <p:nvPr/>
        </p:nvGrpSpPr>
        <p:grpSpPr>
          <a:xfrm>
            <a:off x="143640" y="2316240"/>
            <a:ext cx="4094640" cy="3917880"/>
            <a:chOff x="143640" y="2316240"/>
            <a:chExt cx="4094640" cy="3917880"/>
          </a:xfrm>
        </p:grpSpPr>
        <p:pic>
          <p:nvPicPr>
            <p:cNvPr id="1166" name="" descr=""/>
            <p:cNvPicPr/>
            <p:nvPr/>
          </p:nvPicPr>
          <p:blipFill>
            <a:blip r:embed="rId3"/>
            <a:stretch/>
          </p:blipFill>
          <p:spPr>
            <a:xfrm>
              <a:off x="143640" y="2316240"/>
              <a:ext cx="4094640" cy="3917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67" name="TextShape 88"/>
            <p:cNvSpPr txBox="1"/>
            <p:nvPr/>
          </p:nvSpPr>
          <p:spPr>
            <a:xfrm>
              <a:off x="961920" y="3132360"/>
              <a:ext cx="1323720" cy="232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" spc="-1" strike="noStrike">
                  <a:latin typeface="Arial"/>
                  <a:hlinkClick r:id="rId4"/>
                </a:rPr>
                <a:t>JHEP 03 (2012) 053</a:t>
              </a:r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1168" name="TextShape 89"/>
          <p:cNvSpPr txBox="1"/>
          <p:nvPr/>
        </p:nvSpPr>
        <p:spPr>
          <a:xfrm>
            <a:off x="-493560" y="5956200"/>
            <a:ext cx="44827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600" spc="-1" strike="noStrike">
                <a:latin typeface="Arial"/>
              </a:rPr>
              <a:t>...even in Monte Carlo!</a:t>
            </a:r>
            <a:endParaRPr b="0" lang="en-US" sz="3600" spc="-1" strike="noStrike">
              <a:latin typeface="Arial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TextShape 1"/>
          <p:cNvSpPr txBox="1"/>
          <p:nvPr/>
        </p:nvSpPr>
        <p:spPr>
          <a:xfrm>
            <a:off x="504000" y="49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How to address fluctuations?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70" name="TextShape 2"/>
          <p:cNvSpPr txBox="1"/>
          <p:nvPr/>
        </p:nvSpPr>
        <p:spPr>
          <a:xfrm>
            <a:off x="56160" y="1223280"/>
            <a:ext cx="5705640" cy="5771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Tag final state hadrons as part of signal or background and only put these into jet finder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May work OK but conceptually suboptimal</a:t>
            </a:r>
            <a:endParaRPr b="0" lang="en-US" sz="28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Compare to data which have not been corrected for fluctuations in the background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Technically feasible but jet measurements would not be physically meaningful, would be sensitive to our understanding of soft physics</a:t>
            </a:r>
            <a:endParaRPr b="0" lang="en-US" sz="28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Unfold Monte Carlo results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Treating MC just like data</a:t>
            </a:r>
            <a:endParaRPr b="0" lang="en-US" sz="28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Unfolding is highly non-trivial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171" name="" descr=""/>
          <p:cNvPicPr/>
          <p:nvPr/>
        </p:nvPicPr>
        <p:blipFill>
          <a:blip r:embed="rId1"/>
          <a:stretch/>
        </p:blipFill>
        <p:spPr>
          <a:xfrm>
            <a:off x="5677200" y="1680840"/>
            <a:ext cx="4026960" cy="4166640"/>
          </a:xfrm>
          <a:prstGeom prst="rect">
            <a:avLst/>
          </a:prstGeom>
          <a:ln>
            <a:noFill/>
          </a:ln>
        </p:spPr>
      </p:pic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Conclusions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73" name="TextShape 2"/>
          <p:cNvSpPr txBox="1"/>
          <p:nvPr/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We need to be humble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Focus on reduced uncertainties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Publish correlations between uncertainties!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Treat MC like data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Implement analyses in RIVET!</a:t>
            </a:r>
            <a:endParaRPr b="0" lang="en-US" sz="28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Warning: fluctuations in full MC</a:t>
            </a:r>
            <a:endParaRPr b="0" lang="en-US" sz="28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Beware black boxes</a:t>
            </a:r>
            <a:endParaRPr b="0" lang="en-US" sz="3200" spc="-1" strike="noStrike">
              <a:latin typeface="Arial"/>
            </a:endParaRPr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4" name="" descr=""/>
          <p:cNvPicPr/>
          <p:nvPr/>
        </p:nvPicPr>
        <p:blipFill>
          <a:blip r:embed="rId1"/>
          <a:stretch/>
        </p:blipFill>
        <p:spPr>
          <a:xfrm>
            <a:off x="896400" y="2059200"/>
            <a:ext cx="8684280" cy="2546280"/>
          </a:xfrm>
          <a:prstGeom prst="rect">
            <a:avLst/>
          </a:prstGeom>
          <a:ln>
            <a:noFill/>
          </a:ln>
        </p:spPr>
      </p:pic>
      <p:sp>
        <p:nvSpPr>
          <p:cNvPr id="1175" name="CustomShape 1"/>
          <p:cNvSpPr/>
          <p:nvPr/>
        </p:nvSpPr>
        <p:spPr>
          <a:xfrm>
            <a:off x="-359280" y="6089760"/>
            <a:ext cx="15084000" cy="360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TextShape 1"/>
          <p:cNvSpPr txBox="1"/>
          <p:nvPr/>
        </p:nvSpPr>
        <p:spPr>
          <a:xfrm>
            <a:off x="504000" y="139680"/>
            <a:ext cx="9071640" cy="919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Progress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77" name="TextShape 2"/>
          <p:cNvSpPr txBox="1"/>
          <p:nvPr/>
        </p:nvSpPr>
        <p:spPr>
          <a:xfrm>
            <a:off x="46080" y="4965120"/>
            <a:ext cx="991728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400" spc="-1" strike="noStrike">
                <a:solidFill>
                  <a:srgbClr val="ed1c24"/>
                </a:solidFill>
                <a:latin typeface="Arial"/>
                <a:ea typeface="Droid Sans Fallback"/>
              </a:rPr>
              <a:t>WARNING: Very small sample size, highly biased results, need to coordinate with </a:t>
            </a:r>
            <a:r>
              <a:rPr b="1" lang="en-US" sz="1400" spc="-1" strike="noStrike">
                <a:solidFill>
                  <a:srgbClr val="ed1c24"/>
                </a:solidFill>
                <a:latin typeface="Arial"/>
              </a:rPr>
              <a:t>Przemyslaw, </a:t>
            </a:r>
            <a:r>
              <a:rPr b="1" lang="en-US" sz="1400" spc="-1" strike="noStrike">
                <a:solidFill>
                  <a:srgbClr val="ed1c24"/>
                </a:solidFill>
                <a:latin typeface="Arial"/>
              </a:rPr>
              <a:t>Jochen, &amp; Jan Fiete to ensure code can eventually be committed.  Fluctuations in combinatorial background not subtracted.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78" name="TextShape 3"/>
          <p:cNvSpPr txBox="1"/>
          <p:nvPr/>
        </p:nvSpPr>
        <p:spPr>
          <a:xfrm>
            <a:off x="46080" y="5666040"/>
            <a:ext cx="9917280" cy="1370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400" spc="-1" strike="noStrike">
                <a:latin typeface="Arial"/>
              </a:rPr>
              <a:t>Undergraduates </a:t>
            </a:r>
            <a:r>
              <a:rPr b="0" i="1" lang="en-US" sz="1400" spc="-1" strike="noStrike">
                <a:solidFill>
                  <a:srgbClr val="00a65d"/>
                </a:solidFill>
                <a:latin typeface="Arial"/>
              </a:rPr>
              <a:t>Mariah McCreary (UTK)</a:t>
            </a:r>
            <a:r>
              <a:rPr b="0" lang="en-US" sz="1400" spc="-1" strike="noStrike">
                <a:latin typeface="Arial"/>
              </a:rPr>
              <a:t>, </a:t>
            </a:r>
            <a:r>
              <a:rPr b="0" lang="en-US" sz="1400" spc="-1" strike="noStrike">
                <a:solidFill>
                  <a:srgbClr val="21409a"/>
                </a:solidFill>
                <a:latin typeface="Arial"/>
              </a:rPr>
              <a:t>James Neuhaus (UTK)</a:t>
            </a:r>
            <a:r>
              <a:rPr b="0" lang="en-US" sz="1400" spc="-1" strike="noStrike">
                <a:latin typeface="Arial"/>
              </a:rPr>
              <a:t>, Jerrica Wilson (UTK), </a:t>
            </a:r>
            <a:r>
              <a:rPr b="0" i="1" lang="en-US" sz="1400" spc="-1" strike="noStrike">
                <a:solidFill>
                  <a:srgbClr val="00a65d"/>
                </a:solidFill>
                <a:latin typeface="Arial"/>
              </a:rPr>
              <a:t>Ricardo Santos (Berea)</a:t>
            </a:r>
            <a:r>
              <a:rPr b="0" i="1" lang="en-US" sz="1400" spc="-1" strike="noStrike">
                <a:latin typeface="Arial"/>
              </a:rPr>
              <a:t>; </a:t>
            </a:r>
            <a:r>
              <a:rPr b="0" lang="en-US" sz="1400" spc="-1" strike="noStrike">
                <a:latin typeface="Arial"/>
              </a:rPr>
              <a:t>Graduate student Austin Schmier (UTK); </a:t>
            </a:r>
            <a:r>
              <a:rPr b="0" lang="en-US" sz="1400" spc="-1" strike="noStrike">
                <a:solidFill>
                  <a:srgbClr val="21409a"/>
                </a:solidFill>
                <a:latin typeface="Arial"/>
              </a:rPr>
              <a:t>Post doc Redmer Bertens (UTK)</a:t>
            </a:r>
            <a:endParaRPr b="0" lang="en-US" sz="1400" spc="-1" strike="noStrike">
              <a:latin typeface="Arial"/>
            </a:endParaRPr>
          </a:p>
          <a:p>
            <a:r>
              <a:rPr b="0" lang="en-US" sz="1400" spc="-1" strike="noStrike">
                <a:solidFill>
                  <a:srgbClr val="00a65d"/>
                </a:solidFill>
                <a:latin typeface="Arial"/>
              </a:rPr>
              <a:t>Mariah and Ricardo implementing ALICE analyses,</a:t>
            </a:r>
            <a:r>
              <a:rPr b="0" lang="en-US" sz="1400" spc="-1" strike="noStrike">
                <a:latin typeface="Arial"/>
              </a:rPr>
              <a:t> </a:t>
            </a:r>
            <a:r>
              <a:rPr b="0" lang="en-US" sz="1400" spc="-1" strike="noStrike">
                <a:solidFill>
                  <a:srgbClr val="0066b3"/>
                </a:solidFill>
                <a:latin typeface="Arial"/>
              </a:rPr>
              <a:t>James and Redmer providing key support.</a:t>
            </a:r>
            <a:endParaRPr b="0" lang="en-US" sz="1400" spc="-1" strike="noStrike">
              <a:latin typeface="Arial"/>
            </a:endParaRPr>
          </a:p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Funding from JETSCAPE, Berea, and the UTK physics department.</a:t>
            </a:r>
            <a:endParaRPr b="0" lang="en-US" sz="1400" spc="-1" strike="noStrike">
              <a:latin typeface="Arial"/>
            </a:endParaRPr>
          </a:p>
        </p:txBody>
      </p:sp>
      <p:grpSp>
        <p:nvGrpSpPr>
          <p:cNvPr id="1179" name="Group 4"/>
          <p:cNvGrpSpPr/>
          <p:nvPr/>
        </p:nvGrpSpPr>
        <p:grpSpPr>
          <a:xfrm>
            <a:off x="287280" y="579240"/>
            <a:ext cx="4611960" cy="4589640"/>
            <a:chOff x="287280" y="579240"/>
            <a:chExt cx="4611960" cy="4589640"/>
          </a:xfrm>
        </p:grpSpPr>
        <p:sp>
          <p:nvSpPr>
            <p:cNvPr id="1180" name="TextShape 5"/>
            <p:cNvSpPr txBox="1"/>
            <p:nvPr/>
          </p:nvSpPr>
          <p:spPr>
            <a:xfrm>
              <a:off x="4718520" y="3720960"/>
              <a:ext cx="180720" cy="657360"/>
            </a:xfrm>
            <a:prstGeom prst="rect">
              <a:avLst/>
            </a:prstGeom>
            <a:noFill/>
            <a:ln>
              <a:noFill/>
            </a:ln>
          </p:spPr>
        </p:sp>
        <p:pic>
          <p:nvPicPr>
            <p:cNvPr id="1181" name="Shape 164" descr=""/>
            <p:cNvPicPr/>
            <p:nvPr/>
          </p:nvPicPr>
          <p:blipFill>
            <a:blip r:embed="rId1"/>
            <a:stretch/>
          </p:blipFill>
          <p:spPr>
            <a:xfrm>
              <a:off x="455400" y="849240"/>
              <a:ext cx="4189320" cy="3784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82" name="TextShape 6"/>
            <p:cNvSpPr txBox="1"/>
            <p:nvPr/>
          </p:nvSpPr>
          <p:spPr>
            <a:xfrm>
              <a:off x="2285640" y="2442240"/>
              <a:ext cx="2531160" cy="106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500" spc="-1" strike="noStrike">
                  <a:solidFill>
                    <a:srgbClr val="000000"/>
                  </a:solidFill>
                  <a:latin typeface="Arial"/>
                  <a:ea typeface="Arial"/>
                </a:rPr>
                <a:t>Mariah McCreary</a:t>
              </a:r>
              <a:endParaRPr b="0" lang="en-US" sz="1500" spc="-1" strike="noStrike">
                <a:latin typeface="Arial"/>
              </a:endParaRPr>
            </a:p>
            <a:p>
              <a:r>
                <a:rPr b="0" lang="en-US" sz="1500" spc="-1" strike="noStrike">
                  <a:solidFill>
                    <a:srgbClr val="000000"/>
                  </a:solidFill>
                  <a:latin typeface="Arial"/>
                  <a:ea typeface="Arial"/>
                </a:rPr>
                <a:t>0-5% collision centrality</a:t>
              </a:r>
              <a:endParaRPr b="0" lang="en-US" sz="1500" spc="-1" strike="noStrike">
                <a:latin typeface="Arial"/>
              </a:endParaRPr>
            </a:p>
            <a:p>
              <a:r>
                <a:rPr b="0" lang="en-US" sz="1500" spc="-1" strike="noStrike">
                  <a:solidFill>
                    <a:srgbClr val="000000"/>
                  </a:solidFill>
                  <a:latin typeface="Arial"/>
                  <a:ea typeface="Arial"/>
                </a:rPr>
                <a:t>100 Pythia PbPb events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1183" name="TextShape 7"/>
            <p:cNvSpPr txBox="1"/>
            <p:nvPr/>
          </p:nvSpPr>
          <p:spPr>
            <a:xfrm>
              <a:off x="2464920" y="4411080"/>
              <a:ext cx="768600" cy="642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800" spc="-1" strike="noStrike">
                  <a:latin typeface="Arial"/>
                </a:rPr>
                <a:t>p</a:t>
              </a:r>
              <a:r>
                <a:rPr b="0" lang="en-US" sz="1800" spc="-1" strike="noStrike" baseline="-101000">
                  <a:latin typeface="Arial"/>
                </a:rPr>
                <a:t>T</a:t>
              </a:r>
              <a:r>
                <a:rPr b="0" lang="en-US" sz="1800" spc="-1" strike="noStrike" baseline="101000">
                  <a:latin typeface="Arial"/>
                </a:rPr>
                <a:t>Jet,ch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184" name="TextShape 8"/>
            <p:cNvSpPr txBox="1"/>
            <p:nvPr/>
          </p:nvSpPr>
          <p:spPr>
            <a:xfrm rot="16200000">
              <a:off x="-597600" y="1464480"/>
              <a:ext cx="2247840" cy="4773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800" spc="-1" strike="noStrike">
                  <a:latin typeface="Arial"/>
                </a:rPr>
                <a:t>Charged jet v</a:t>
              </a:r>
              <a:r>
                <a:rPr b="0" lang="en-US" sz="1800" spc="-1" strike="noStrike" baseline="-101000">
                  <a:latin typeface="Arial"/>
                </a:rPr>
                <a:t>2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185" name="TextShape 9"/>
            <p:cNvSpPr txBox="1"/>
            <p:nvPr/>
          </p:nvSpPr>
          <p:spPr>
            <a:xfrm>
              <a:off x="1029960" y="3976200"/>
              <a:ext cx="1962000" cy="1192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" spc="-1" strike="noStrike">
                  <a:latin typeface="Arial"/>
                </a:rPr>
                <a:t>Phys.Lett. B753 (2016) 511-525</a:t>
              </a:r>
              <a:endParaRPr b="0" lang="en-US" sz="1000" spc="-1" strike="noStrike">
                <a:latin typeface="Arial"/>
              </a:endParaRPr>
            </a:p>
            <a:p>
              <a:endParaRPr b="0" lang="en-US" sz="1000" spc="-1" strike="noStrike">
                <a:latin typeface="Arial"/>
              </a:endParaRPr>
            </a:p>
          </p:txBody>
        </p:sp>
      </p:grpSp>
      <p:grpSp>
        <p:nvGrpSpPr>
          <p:cNvPr id="1186" name="Group 10"/>
          <p:cNvGrpSpPr/>
          <p:nvPr/>
        </p:nvGrpSpPr>
        <p:grpSpPr>
          <a:xfrm>
            <a:off x="5352120" y="938880"/>
            <a:ext cx="4447800" cy="4023000"/>
            <a:chOff x="5352120" y="938880"/>
            <a:chExt cx="4447800" cy="4023000"/>
          </a:xfrm>
        </p:grpSpPr>
        <p:pic>
          <p:nvPicPr>
            <p:cNvPr id="1187" name="Shape 196" descr=""/>
            <p:cNvPicPr/>
            <p:nvPr/>
          </p:nvPicPr>
          <p:blipFill>
            <a:blip r:embed="rId2"/>
            <a:stretch/>
          </p:blipFill>
          <p:spPr>
            <a:xfrm>
              <a:off x="5352120" y="938880"/>
              <a:ext cx="4447800" cy="4023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88" name="TextShape 11"/>
            <p:cNvSpPr txBox="1"/>
            <p:nvPr/>
          </p:nvSpPr>
          <p:spPr>
            <a:xfrm>
              <a:off x="5942520" y="2931840"/>
              <a:ext cx="2530800" cy="1065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500" spc="-1" strike="noStrike">
                  <a:solidFill>
                    <a:srgbClr val="000000"/>
                  </a:solidFill>
                  <a:latin typeface="Arial"/>
                  <a:ea typeface="Arial"/>
                </a:rPr>
                <a:t>Ricardo Santos</a:t>
              </a:r>
              <a:endParaRPr b="0" lang="en-US" sz="1500" spc="-1" strike="noStrike">
                <a:latin typeface="Arial"/>
              </a:endParaRPr>
            </a:p>
            <a:p>
              <a:r>
                <a:rPr b="0" lang="en-US" sz="1500" spc="-1" strike="noStrike">
                  <a:solidFill>
                    <a:srgbClr val="000000"/>
                  </a:solidFill>
                  <a:latin typeface="Arial"/>
                  <a:ea typeface="Arial"/>
                </a:rPr>
                <a:t>1800 Pythia PbPb events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1189" name="TextShape 12"/>
            <p:cNvSpPr txBox="1"/>
            <p:nvPr/>
          </p:nvSpPr>
          <p:spPr>
            <a:xfrm>
              <a:off x="6346800" y="4304160"/>
              <a:ext cx="1323720" cy="567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" spc="-1" strike="noStrike">
                  <a:latin typeface="Arial"/>
                </a:rPr>
                <a:t>JHEP 30 (2014) 013</a:t>
              </a:r>
              <a:endParaRPr b="0" lang="en-US" sz="1000" spc="-1" strike="noStrike">
                <a:latin typeface="Arial"/>
              </a:endParaRPr>
            </a:p>
          </p:txBody>
        </p:sp>
      </p:grp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TextShape 1"/>
          <p:cNvSpPr txBox="1"/>
          <p:nvPr/>
        </p:nvSpPr>
        <p:spPr>
          <a:xfrm>
            <a:off x="343440" y="194400"/>
            <a:ext cx="9392400" cy="841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Summary of existing heavy ion analyses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1" name="TextShape 2"/>
          <p:cNvSpPr txBox="1"/>
          <p:nvPr/>
        </p:nvSpPr>
        <p:spPr>
          <a:xfrm>
            <a:off x="0" y="1077840"/>
            <a:ext cx="10079640" cy="5020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STAR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6 analyses but none of them instantiated by STAR, some validated but none heavy 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I am an “author” on one and I have no recollection of this whatsoever so I’m not sure how official they are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2 implemented in my class this semester, 2 in progress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PHENIX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spcBef>
                <a:spcPts val="1664"/>
              </a:spcBef>
              <a:buClr>
                <a:srgbClr val="595959"/>
              </a:buClr>
              <a:buFont typeface="Arial"/>
              <a:buChar char="○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4 implemented in my class this semester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ALICE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10 pp analyses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3 heavy ion analyses in RIVET-HI (multiplicity, charged spectra, dihadron correlations)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2 jet spectra analyses and one jet v2 analysis in UTK copy of RIVET-HI, still require management of fluctuations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ATLAS - 0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1 jet spectra analysis in UTK copy of RIVET-HI, one in jet spectra analysis and one jet v2 analysis in progress, still require management of fluctuations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CMS - 0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1 jet fragmentation function analysis in UTK copy of RIVET-HI, jet fragmentation function analysis and jet spectra analysis in progress, still require management of fluctuations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LHCb - 0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extShape 1"/>
          <p:cNvSpPr txBox="1"/>
          <p:nvPr/>
        </p:nvSpPr>
        <p:spPr>
          <a:xfrm>
            <a:off x="504360" y="260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What should we measure?</a:t>
            </a:r>
            <a:endParaRPr b="0" lang="en-US" sz="4400" spc="-1" strike="noStrike"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TextShape 1"/>
          <p:cNvSpPr txBox="1"/>
          <p:nvPr/>
        </p:nvSpPr>
        <p:spPr>
          <a:xfrm>
            <a:off x="504000" y="8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What should we measure?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09" name="TextShape 2"/>
          <p:cNvSpPr txBox="1"/>
          <p:nvPr/>
        </p:nvSpPr>
        <p:spPr>
          <a:xfrm>
            <a:off x="298800" y="1769040"/>
            <a:ext cx="62485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1" i="1" lang="en-US" sz="3200" spc="-1" strike="noStrike">
                <a:latin typeface="Arial"/>
              </a:rPr>
              <a:t>Jupiter and the Monkey</a:t>
            </a:r>
            <a:endParaRPr b="0" lang="en-US" sz="3200" spc="-1" strike="noStrike">
              <a:latin typeface="Arial"/>
            </a:endParaRPr>
          </a:p>
          <a:p>
            <a:r>
              <a:rPr b="0" lang="en-US" sz="3200" spc="-1" strike="noStrike">
                <a:latin typeface="Arial"/>
              </a:rPr>
              <a:t>Jupiter promised a royal reward to the one whose offspring should be deemed the handsomest. </a:t>
            </a:r>
            <a:endParaRPr b="0" lang="en-US" sz="3200" spc="-1" strike="noStrike">
              <a:latin typeface="Arial"/>
            </a:endParaRPr>
          </a:p>
          <a:p>
            <a:r>
              <a:rPr b="0" lang="en-US" sz="3200" spc="-1" strike="noStrike">
                <a:latin typeface="Arial"/>
              </a:rPr>
              <a:t>The monkey came with the rest, and presented a flat-nosed, hairless, ill-featured young monkey. </a:t>
            </a:r>
            <a:endParaRPr b="0" lang="en-US" sz="3200" spc="-1" strike="noStrike">
              <a:latin typeface="Arial"/>
            </a:endParaRPr>
          </a:p>
          <a:p>
            <a:r>
              <a:rPr b="0" lang="en-US" sz="3200" spc="-1" strike="noStrike">
                <a:latin typeface="Arial"/>
              </a:rPr>
              <a:t>A general laugh saluted her on the presentation of her son. </a:t>
            </a:r>
            <a:endParaRPr b="0" lang="en-US" sz="3200" spc="-1" strike="noStrike">
              <a:latin typeface="Arial"/>
            </a:endParaRPr>
          </a:p>
          <a:p>
            <a:r>
              <a:rPr b="0" lang="en-US" sz="3200" spc="-1" strike="noStrike">
                <a:latin typeface="Arial"/>
              </a:rPr>
              <a:t>She resolutely said; "He is at least in the eyes of me, his mother, the dearest, handsomest, and most beautiful of all."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10" name="TextShape 3"/>
          <p:cNvSpPr txBox="1"/>
          <p:nvPr/>
        </p:nvSpPr>
        <p:spPr>
          <a:xfrm>
            <a:off x="73800" y="6625800"/>
            <a:ext cx="9808200" cy="145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0" lang="en-US" sz="1600" spc="-1" strike="noStrike">
                <a:latin typeface="Arial"/>
              </a:rPr>
              <a:t>http://aesopsfables.org/F9_Jupiter-and-the-Monkey.html</a:t>
            </a:r>
            <a:br/>
            <a:r>
              <a:rPr b="0" lang="en-US" sz="1600" spc="-1" strike="noStrike">
                <a:latin typeface="Arial"/>
              </a:rPr>
              <a:t>Abbreviated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611" name="" descr=""/>
          <p:cNvPicPr/>
          <p:nvPr/>
        </p:nvPicPr>
        <p:blipFill>
          <a:blip r:embed="rId1"/>
          <a:stretch/>
        </p:blipFill>
        <p:spPr>
          <a:xfrm>
            <a:off x="6672960" y="1227960"/>
            <a:ext cx="3351600" cy="5048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Jet measurement madlibs!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13" name="TextShape 2"/>
          <p:cNvSpPr txBox="1"/>
          <p:nvPr/>
        </p:nvSpPr>
        <p:spPr>
          <a:xfrm>
            <a:off x="46080" y="1308240"/>
            <a:ext cx="10153800" cy="57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latin typeface="Arial"/>
              </a:rPr>
              <a:t>[Adjective]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latin typeface="Arial"/>
              </a:rPr>
              <a:t>[noun]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latin typeface="Arial"/>
              </a:rPr>
              <a:t>[observable]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800" spc="-1" strike="noStrike">
                <a:solidFill>
                  <a:srgbClr val="999999"/>
                </a:solidFill>
                <a:latin typeface="Arial"/>
              </a:rPr>
              <a:t>in [collision system]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" name="TextShape 3"/>
          <p:cNvSpPr txBox="1"/>
          <p:nvPr/>
        </p:nvSpPr>
        <p:spPr>
          <a:xfrm>
            <a:off x="175680" y="2219040"/>
            <a:ext cx="23950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1800" spc="-1" strike="noStrike">
                <a:solidFill>
                  <a:srgbClr val="009933"/>
                </a:solidFill>
                <a:latin typeface="Arial"/>
              </a:rPr>
              <a:t>Groomed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latin typeface="Arial"/>
              </a:rPr>
              <a:t>Unfolded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latin typeface="Arial"/>
              </a:rPr>
              <a:t>Event-engineered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5" name="TextShape 4"/>
          <p:cNvSpPr txBox="1"/>
          <p:nvPr/>
        </p:nvSpPr>
        <p:spPr>
          <a:xfrm>
            <a:off x="2622960" y="2219400"/>
            <a:ext cx="1333440" cy="162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Top quark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B-jet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Z-boson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D meson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6" name="TextShape 5"/>
          <p:cNvSpPr txBox="1"/>
          <p:nvPr/>
        </p:nvSpPr>
        <p:spPr>
          <a:xfrm>
            <a:off x="4163400" y="2182680"/>
            <a:ext cx="2128680" cy="950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Correlations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Di-jet asymmetries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1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2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3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4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...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TextShape 6"/>
          <p:cNvSpPr txBox="1"/>
          <p:nvPr/>
        </p:nvSpPr>
        <p:spPr>
          <a:xfrm>
            <a:off x="6654960" y="2219400"/>
            <a:ext cx="268488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999999"/>
                </a:solidFill>
                <a:latin typeface="Arial"/>
              </a:rPr>
              <a:t>Proton-lead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999999"/>
                </a:solidFill>
                <a:latin typeface="Arial"/>
              </a:rPr>
              <a:t>Ultra-central collisions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Jet measurement madlibs!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19" name="TextShape 2"/>
          <p:cNvSpPr txBox="1"/>
          <p:nvPr/>
        </p:nvSpPr>
        <p:spPr>
          <a:xfrm>
            <a:off x="46080" y="1308240"/>
            <a:ext cx="10153800" cy="57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latin typeface="Arial"/>
              </a:rPr>
              <a:t>[Adjective]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latin typeface="Arial"/>
              </a:rPr>
              <a:t>[noun]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latin typeface="Arial"/>
              </a:rPr>
              <a:t>[observable]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800" spc="-1" strike="noStrike">
                <a:solidFill>
                  <a:srgbClr val="999999"/>
                </a:solidFill>
                <a:latin typeface="Arial"/>
              </a:rPr>
              <a:t>in [collision system]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0" name="TextShape 3"/>
          <p:cNvSpPr txBox="1"/>
          <p:nvPr/>
        </p:nvSpPr>
        <p:spPr>
          <a:xfrm>
            <a:off x="175680" y="2219040"/>
            <a:ext cx="23950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1800" spc="-1" strike="noStrike">
                <a:solidFill>
                  <a:srgbClr val="009933"/>
                </a:solidFill>
                <a:latin typeface="Arial"/>
              </a:rPr>
              <a:t>Groomed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latin typeface="Arial"/>
              </a:rPr>
              <a:t>Unfolded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latin typeface="Arial"/>
              </a:rPr>
              <a:t>Event-engineered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1" name="TextShape 4"/>
          <p:cNvSpPr txBox="1"/>
          <p:nvPr/>
        </p:nvSpPr>
        <p:spPr>
          <a:xfrm>
            <a:off x="2622960" y="2219400"/>
            <a:ext cx="1333440" cy="162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Top quark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B-jet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Z-boson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D meson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2" name="TextShape 5"/>
          <p:cNvSpPr txBox="1"/>
          <p:nvPr/>
        </p:nvSpPr>
        <p:spPr>
          <a:xfrm>
            <a:off x="4163400" y="2182680"/>
            <a:ext cx="2128680" cy="950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Correlations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Di-jet asymmetries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1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2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3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4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...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3" name="TextShape 6"/>
          <p:cNvSpPr txBox="1"/>
          <p:nvPr/>
        </p:nvSpPr>
        <p:spPr>
          <a:xfrm>
            <a:off x="6654960" y="2219400"/>
            <a:ext cx="268488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999999"/>
                </a:solidFill>
                <a:latin typeface="Arial"/>
              </a:rPr>
              <a:t>Proton-lead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999999"/>
                </a:solidFill>
                <a:latin typeface="Arial"/>
              </a:rPr>
              <a:t>Ultra-central collisions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" name="TextShape 7"/>
          <p:cNvSpPr txBox="1"/>
          <p:nvPr/>
        </p:nvSpPr>
        <p:spPr>
          <a:xfrm>
            <a:off x="46440" y="3612240"/>
            <a:ext cx="10153800" cy="88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latin typeface="Arial"/>
              </a:rPr>
              <a:t>Groomed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latin typeface="Arial"/>
              </a:rPr>
              <a:t>top quark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latin typeface="Arial"/>
              </a:rPr>
              <a:t>di-jet asymmetries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latin typeface="Arial"/>
              </a:rPr>
              <a:t>ultracentral collisions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Jet measurement madlibs!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26" name="TextShape 2"/>
          <p:cNvSpPr txBox="1"/>
          <p:nvPr/>
        </p:nvSpPr>
        <p:spPr>
          <a:xfrm>
            <a:off x="46080" y="1308240"/>
            <a:ext cx="10153800" cy="57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latin typeface="Arial"/>
              </a:rPr>
              <a:t>[Adjective]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latin typeface="Arial"/>
              </a:rPr>
              <a:t>[noun]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latin typeface="Arial"/>
              </a:rPr>
              <a:t>[observable]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800" spc="-1" strike="noStrike">
                <a:solidFill>
                  <a:srgbClr val="999999"/>
                </a:solidFill>
                <a:latin typeface="Arial"/>
              </a:rPr>
              <a:t>in [collision system]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TextShape 3"/>
          <p:cNvSpPr txBox="1"/>
          <p:nvPr/>
        </p:nvSpPr>
        <p:spPr>
          <a:xfrm>
            <a:off x="175680" y="2219040"/>
            <a:ext cx="23950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1800" spc="-1" strike="noStrike">
                <a:solidFill>
                  <a:srgbClr val="009933"/>
                </a:solidFill>
                <a:latin typeface="Arial"/>
              </a:rPr>
              <a:t>Groomed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latin typeface="Arial"/>
              </a:rPr>
              <a:t>Unfolded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latin typeface="Arial"/>
              </a:rPr>
              <a:t>Event-engineered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8" name="TextShape 4"/>
          <p:cNvSpPr txBox="1"/>
          <p:nvPr/>
        </p:nvSpPr>
        <p:spPr>
          <a:xfrm>
            <a:off x="2622960" y="2219400"/>
            <a:ext cx="1333440" cy="162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Top quark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B-jet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Z-boson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latin typeface="Arial"/>
              </a:rPr>
              <a:t>D meson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9" name="TextShape 5"/>
          <p:cNvSpPr txBox="1"/>
          <p:nvPr/>
        </p:nvSpPr>
        <p:spPr>
          <a:xfrm>
            <a:off x="4163400" y="2182680"/>
            <a:ext cx="2128680" cy="950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Correlations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Di-jet asymmetries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1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2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3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latin typeface="Arial"/>
              </a:rPr>
              <a:t>4</a:t>
            </a:r>
            <a:r>
              <a:rPr b="0" lang="en-US" sz="1800" spc="-1" strike="noStrike">
                <a:solidFill>
                  <a:srgbClr val="6666ff"/>
                </a:solidFill>
                <a:latin typeface="Arial"/>
              </a:rPr>
              <a:t>...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0" name="TextShape 6"/>
          <p:cNvSpPr txBox="1"/>
          <p:nvPr/>
        </p:nvSpPr>
        <p:spPr>
          <a:xfrm>
            <a:off x="6654960" y="2219400"/>
            <a:ext cx="268488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999999"/>
                </a:solidFill>
                <a:latin typeface="Arial"/>
              </a:rPr>
              <a:t>Proton-lead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999999"/>
                </a:solidFill>
                <a:latin typeface="Arial"/>
              </a:rPr>
              <a:t>Ultra-central collisions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1" name="TextShape 7"/>
          <p:cNvSpPr txBox="1"/>
          <p:nvPr/>
        </p:nvSpPr>
        <p:spPr>
          <a:xfrm>
            <a:off x="46440" y="3612240"/>
            <a:ext cx="10153800" cy="88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latin typeface="Arial"/>
              </a:rPr>
              <a:t>Groomed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latin typeface="Arial"/>
              </a:rPr>
              <a:t>top quark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latin typeface="Arial"/>
              </a:rPr>
              <a:t>di-jet asymmetries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latin typeface="Arial"/>
              </a:rPr>
              <a:t>ultracentral collisions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2" name="TextShape 8"/>
          <p:cNvSpPr txBox="1"/>
          <p:nvPr/>
        </p:nvSpPr>
        <p:spPr>
          <a:xfrm>
            <a:off x="46800" y="4620600"/>
            <a:ext cx="10153800" cy="57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latin typeface="Arial"/>
              </a:rPr>
              <a:t>Unfolded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latin typeface="Arial"/>
              </a:rPr>
              <a:t>Z-boson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latin typeface="Arial"/>
              </a:rPr>
              <a:t>correlations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latin typeface="Arial"/>
              </a:rPr>
              <a:t>proton-lead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34744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description/>
  <dc:language>en-US</dc:language>
  <cp:lastModifiedBy/>
  <dcterms:modified xsi:type="dcterms:W3CDTF">2019-05-15T03:38:14Z</dcterms:modified>
  <cp:revision>330</cp:revision>
  <dc:subject/>
  <dc:title/>
</cp:coreProperties>
</file>