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9.jpeg" ContentType="image/jpeg"/>
  <Override PartName="/ppt/media/image28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5.jpeg" ContentType="image/jpeg"/>
  <Override PartName="/ppt/media/image26.jpeg" ContentType="image/jpeg"/>
  <Override PartName="/ppt/media/image11.png" ContentType="image/png"/>
  <Override PartName="/ppt/media/image6.png" ContentType="image/png"/>
  <Override PartName="/ppt/media/image36.png" ContentType="image/png"/>
  <Override PartName="/ppt/media/image12.png" ContentType="image/png"/>
  <Override PartName="/ppt/media/image7.png" ContentType="image/png"/>
  <Override PartName="/ppt/media/image34.jpeg" ContentType="image/jpeg"/>
  <Override PartName="/ppt/media/image37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0.png" ContentType="image/png"/>
  <Override PartName="/ppt/media/image35.jpeg" ContentType="image/jpeg"/>
  <Override PartName="/ppt/media/image4.png" ContentType="image/png"/>
  <Override PartName="/ppt/media/image33.jpeg" ContentType="image/jpeg"/>
  <Override PartName="/ppt/media/image27.png" ContentType="image/png"/>
  <Override PartName="/ppt/media/image2.png" ContentType="image/png"/>
  <Override PartName="/ppt/media/image25.png" ContentType="image/png"/>
  <Override PartName="/ppt/media/image30.png" ContentType="image/png"/>
  <Override PartName="/ppt/media/image3.jpeg" ContentType="image/jpeg"/>
  <Override PartName="/ppt/media/image1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6.png" ContentType="image/png"/>
  <Override PartName="/ppt/media/image32.jpeg" ContentType="image/jpeg"/>
  <Override PartName="/ppt/media/image17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comments/comment10.xml" ContentType="application/vnd.openxmlformats-officedocument.presentationml.comments+xml"/>
  <Override PartName="/ppt/commentAuthors.xml" ContentType="application/vnd.openxmlformats-officedocument.presentationml.commentAuthor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080625" cy="5670550"/>
  <p:notesSz cx="7772400" cy="10058400"/>
</p:presentation>
</file>

<file path=ppt/commentAuthors.xml><?xml version="1.0" encoding="utf-8"?>
<p:cmAuthorLst xmlns:p="http://schemas.openxmlformats.org/presentationml/2006/main">
  <p:cmAuthor id="0" name="Christine Nattrass" initials="CN" lastIdx="1" clrIdx="0"/>
</p:cmAuthorLst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commentAuthors" Target="commentAuthors.xml"/>
</Relationships>
</file>

<file path=ppt/comments/comment10.xml><?xml version="1.0" encoding="utf-8"?>
<p:cmLst xmlns:p="http://schemas.openxmlformats.org/presentationml/2006/main">
  <p:cm authorId="0" dt="2021-07-04T20:55:05.311000000" idx="1">
    <p:pos x="360" y="0"/>
    <p:text/>
  </p:cm>
</p:cmLst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36996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73992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36996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73992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72000" y="108000"/>
            <a:ext cx="9894960" cy="212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36996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73992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36996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73992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72000" y="108000"/>
            <a:ext cx="9894960" cy="212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36996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73992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36996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73992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72000" y="108000"/>
            <a:ext cx="9894960" cy="212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36996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739920" y="64008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36996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739920" y="3115440"/>
            <a:ext cx="320904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72000" y="108000"/>
            <a:ext cx="9894960" cy="2120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07320" y="311544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000" y="24120"/>
            <a:ext cx="9894960" cy="625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07320" y="640080"/>
            <a:ext cx="486360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3115440"/>
            <a:ext cx="9966960" cy="2260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2000" y="108000"/>
            <a:ext cx="9894960" cy="457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0" y="640080"/>
            <a:ext cx="9966960" cy="4738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58595b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58595b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58595b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539920" y="5417640"/>
            <a:ext cx="1528920" cy="252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464D0487-4404-4EE4-A1CB-51EEF70338DB}" type="slidenum">
              <a:rPr b="1" lang="en-US" sz="1400" spc="-1" strike="noStrike">
                <a:solidFill>
                  <a:srgbClr val="58595b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" name="TextShape 6"/>
          <p:cNvSpPr txBox="1"/>
          <p:nvPr/>
        </p:nvSpPr>
        <p:spPr>
          <a:xfrm>
            <a:off x="-52560" y="5378400"/>
            <a:ext cx="82274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US" sz="1800" spc="-1" strike="noStrike">
                <a:solidFill>
                  <a:srgbClr val="58595b"/>
                </a:solidFill>
                <a:latin typeface="Arial"/>
              </a:rPr>
              <a:t>Christine Nattrass, University of Tennessee, Knoxville, JETSCAPE School 2021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" name="Line 7"/>
          <p:cNvSpPr/>
          <p:nvPr/>
        </p:nvSpPr>
        <p:spPr>
          <a:xfrm flipV="1">
            <a:off x="0" y="5414400"/>
            <a:ext cx="6949440" cy="16560"/>
          </a:xfrm>
          <a:prstGeom prst="line">
            <a:avLst/>
          </a:prstGeom>
          <a:ln w="12600">
            <a:solidFill>
              <a:srgbClr val="ff82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Line 8"/>
          <p:cNvSpPr/>
          <p:nvPr/>
        </p:nvSpPr>
        <p:spPr>
          <a:xfrm flipV="1">
            <a:off x="0" y="5378400"/>
            <a:ext cx="7060680" cy="16560"/>
          </a:xfrm>
          <a:prstGeom prst="line">
            <a:avLst/>
          </a:prstGeom>
          <a:ln w="12600">
            <a:solidFill>
              <a:srgbClr val="58595b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TextShape 9"/>
          <p:cNvSpPr txBox="1"/>
          <p:nvPr/>
        </p:nvSpPr>
        <p:spPr>
          <a:xfrm>
            <a:off x="8787960" y="5350320"/>
            <a:ext cx="128700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r"/>
            <a:fld id="{89E02724-7992-47D5-938E-32CEDF8B95F4}" type="slidenum">
              <a:rPr b="1" lang="en-US" sz="1800" spc="-1" strike="noStrike">
                <a:solidFill>
                  <a:srgbClr val="58595b"/>
                </a:solidFill>
                <a:latin typeface="Arial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indico.bnl.gov/event/10966" TargetMode="External"/><Relationship Id="rId3" Type="http://schemas.openxmlformats.org/officeDocument/2006/relationships/slideLayout" Target="../slideLayouts/slideLayout3.xml"/><Relationship Id="rId4" Type="http://schemas.openxmlformats.org/officeDocument/2006/relationships/comments" Target="../comments/commen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s://cds.cern.ch/record/2270008" TargetMode="External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hyperlink" Target="https://arxiv.org/abs/2005.02320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github.com/cnattras/RIVETAnalyses" TargetMode="External"/><Relationship Id="rId2" Type="http://schemas.openxmlformats.org/officeDocument/2006/relationships/hyperlink" Target="https://docs.google.com/document/d/1e56caaqVEDCLMT8mXy_cW-9SF_ErIZ0nYRd1azVRhzw/edit?usp=sharing" TargetMode="External"/><Relationship Id="rId3" Type="http://schemas.openxmlformats.org/officeDocument/2006/relationships/hyperlink" Target="https://docs.google.com/spreadsheets/d/1RkHcDNEa8varjHJCh3MOv1WCNzyNOOxsknzRehrSwrI/edit?usp=sharing" TargetMode="External"/><Relationship Id="rId4" Type="http://schemas.openxmlformats.org/officeDocument/2006/relationships/hyperlink" Target="https://docs.google.com/presentation/d/1MaExZmPl8MLH9JwawfqRKyN6WaWl-Ekra0iruCUj1kU/edit?usp=sharing" TargetMode="External"/><Relationship Id="rId5" Type="http://schemas.openxmlformats.org/officeDocument/2006/relationships/hyperlink" Target="https://docs.google.com/presentation/d/14BW2ZhML_JST7DFfAZyni1o0WbNc5fpt6bFQ-YbLZoA/edit?usp=sharing" TargetMode="External"/><Relationship Id="rId6" Type="http://schemas.openxmlformats.org/officeDocument/2006/relationships/hyperlink" Target="https://docs.google.com/presentation/d/14BW2ZhML_JST7DFfAZyni1o0WbNc5fpt6bFQ-YbLZoA/edit?usp=sharing" TargetMode="External"/><Relationship Id="rId7" Type="http://schemas.openxmlformats.org/officeDocument/2006/relationships/hyperlink" Target="https://indico.bnl.gov/event/8840/" TargetMode="External"/><Relationship Id="rId8" Type="http://schemas.openxmlformats.org/officeDocument/2006/relationships/hyperlink" Target="https://www.youtube.com/playlist?list=PLb169AflJA0EIGOgMMmKu7atkaA25xTFw" TargetMode="External"/><Relationship Id="rId9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hyperlink" Target="https://indico.cern.ch/event/304078" TargetMode="External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_hz6EVPeuW4" TargetMode="External"/><Relationship Id="rId2" Type="http://schemas.openxmlformats.org/officeDocument/2006/relationships/hyperlink" Target="https://www.youtube.com/watch?v=__zvfhnkzb8" TargetMode="External"/><Relationship Id="rId3" Type="http://schemas.openxmlformats.org/officeDocument/2006/relationships/hyperlink" Target="https://docs.google.com/presentation/d/1yGnuZqyVm7oSvfKmEsM3SzarbN9cV7COP5dFiodkwmE/edit?usp=sharing" TargetMode="External"/><Relationship Id="rId4" Type="http://schemas.openxmlformats.org/officeDocument/2006/relationships/hyperlink" Target="https://docs.google.com/presentation/d/14BW2ZhML_JST7DFfAZyni1o0WbNc5fpt6bFQ-YbLZoA/edit?usp=sharing" TargetMode="External"/><Relationship Id="rId5" Type="http://schemas.openxmlformats.org/officeDocument/2006/relationships/hyperlink" Target="https://www.youtube.com/playlist?list=PLb169AflJA0EIGOgMMmKu7atkaA25xTFw" TargetMode="External"/><Relationship Id="rId6" Type="http://schemas.openxmlformats.org/officeDocument/2006/relationships/hyperlink" Target="https://indico.bnl.gov/event/8840/" TargetMode="External"/><Relationship Id="rId7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4651920" y="21240"/>
            <a:ext cx="4318200" cy="5648760"/>
          </a:xfrm>
          <a:prstGeom prst="rect">
            <a:avLst/>
          </a:prstGeom>
          <a:ln>
            <a:noFill/>
          </a:ln>
        </p:spPr>
      </p:pic>
      <p:sp>
        <p:nvSpPr>
          <p:cNvPr id="160" name="TextShape 1"/>
          <p:cNvSpPr txBox="1"/>
          <p:nvPr/>
        </p:nvSpPr>
        <p:spPr>
          <a:xfrm>
            <a:off x="360000" y="1737360"/>
            <a:ext cx="3931920" cy="228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8500" spc="-1" strike="noStrike">
                <a:latin typeface="Arial"/>
              </a:rPr>
              <a:t>Rivet</a:t>
            </a:r>
            <a:endParaRPr b="0" lang="en-US" sz="85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ff8000"/>
                </a:solidFill>
                <a:latin typeface="Arial"/>
              </a:rPr>
              <a:t>Christine Nattrass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ff8000"/>
                </a:solidFill>
                <a:latin typeface="Arial"/>
              </a:rPr>
              <a:t>University of Tennessee, Knoxville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6306480" y="19440"/>
            <a:ext cx="3615480" cy="1737360"/>
          </a:xfrm>
          <a:prstGeom prst="rect">
            <a:avLst/>
          </a:prstGeom>
          <a:ln>
            <a:noFill/>
          </a:ln>
        </p:spPr>
      </p:pic>
      <p:sp>
        <p:nvSpPr>
          <p:cNvPr id="182" name="TextShape 1"/>
          <p:cNvSpPr txBox="1"/>
          <p:nvPr/>
        </p:nvSpPr>
        <p:spPr>
          <a:xfrm>
            <a:off x="343440" y="159480"/>
            <a:ext cx="5783040" cy="6310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3000" spc="-1" strike="noStrike">
                <a:solidFill>
                  <a:srgbClr val="000000"/>
                </a:solidFill>
                <a:latin typeface="Arial"/>
                <a:ea typeface="Arial"/>
              </a:rPr>
              <a:t>Compatibility with HEPMC/Rivet</a:t>
            </a:r>
            <a:endParaRPr b="0" lang="en-US" sz="30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43440" y="1018080"/>
            <a:ext cx="9392400" cy="37656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HIJING - unknown</a:t>
            </a:r>
            <a:endParaRPr b="0" lang="en-US" sz="1800" spc="-1" strike="noStrike">
              <a:solidFill>
                <a:srgbClr val="58595b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HIJING++ - Compatible, code should be public soon.</a:t>
            </a:r>
            <a:endParaRPr b="0" lang="en-US" sz="1800" spc="-1" strike="noStrike">
              <a:solidFill>
                <a:srgbClr val="58595b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EPOS – Mostly compatible.  Treatment of decays may need improvement.</a:t>
            </a:r>
            <a:endParaRPr b="0" lang="en-US" sz="1800" spc="-1" strike="noStrike">
              <a:solidFill>
                <a:srgbClr val="58595b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PHSD</a:t>
            </a: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 – Mostly compatible.  Treatment of decays may need improvement.</a:t>
            </a:r>
            <a:endParaRPr b="0" lang="en-US" sz="1800" spc="-1" strike="noStrike">
              <a:solidFill>
                <a:srgbClr val="58595b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SMASH </a:t>
            </a: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 – Mostly compatible.  Treatment of decays may need improvement.</a:t>
            </a:r>
            <a:endParaRPr b="0" lang="en-US" sz="1800" spc="-1" strike="noStrike">
              <a:solidFill>
                <a:srgbClr val="58595b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JETSCAPE – Treatment of decays needs improvement. Only contains final state particles.</a:t>
            </a:r>
            <a:endParaRPr b="0" lang="en-US" sz="1800" spc="-1" strike="noStrike">
              <a:solidFill>
                <a:srgbClr val="58595b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AMPT - Converter to HEPMC available internally in ALICE.  Working on making this publicly </a:t>
            </a:r>
            <a:r>
              <a:rPr b="0" lang="en" sz="1800" spc="-1" strike="noStrike">
                <a:solidFill>
                  <a:srgbClr val="595959"/>
                </a:solidFill>
                <a:latin typeface="Arial"/>
                <a:ea typeface="Arial"/>
              </a:rPr>
              <a:t>available</a:t>
            </a:r>
            <a:endParaRPr b="0" lang="en-US" sz="18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365760" y="4572000"/>
            <a:ext cx="841248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Status of beams: may need to run with options to ignore beams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5" name="TextShape 4"/>
          <p:cNvSpPr txBox="1"/>
          <p:nvPr/>
        </p:nvSpPr>
        <p:spPr>
          <a:xfrm>
            <a:off x="2016000" y="5029200"/>
            <a:ext cx="6048000" cy="36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Draft from </a:t>
            </a:r>
            <a:r>
              <a:rPr b="0" lang="en-US" sz="1800" spc="-1" strike="noStrike">
                <a:latin typeface="Arial"/>
                <a:hlinkClick r:id="rId2"/>
              </a:rPr>
              <a:t>HEPMC in Heavy Ion Collisions</a:t>
            </a:r>
            <a:r>
              <a:rPr b="0" lang="en-US" sz="1800" spc="-1" strike="noStrike">
                <a:latin typeface="Arial"/>
              </a:rPr>
              <a:t> workshop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9360000" y="365760"/>
            <a:ext cx="274320" cy="56808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6"/>
          <p:cNvSpPr/>
          <p:nvPr/>
        </p:nvSpPr>
        <p:spPr>
          <a:xfrm>
            <a:off x="9360360" y="366120"/>
            <a:ext cx="274320" cy="56808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7"/>
          <p:cNvSpPr/>
          <p:nvPr/>
        </p:nvSpPr>
        <p:spPr>
          <a:xfrm>
            <a:off x="9612720" y="942480"/>
            <a:ext cx="406800" cy="63144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8"/>
          <p:cNvSpPr/>
          <p:nvPr/>
        </p:nvSpPr>
        <p:spPr>
          <a:xfrm>
            <a:off x="8953200" y="842400"/>
            <a:ext cx="406800" cy="27432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9"/>
          <p:cNvSpPr/>
          <p:nvPr/>
        </p:nvSpPr>
        <p:spPr>
          <a:xfrm>
            <a:off x="8881560" y="1346760"/>
            <a:ext cx="406800" cy="27432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0"/>
          <p:cNvSpPr/>
          <p:nvPr/>
        </p:nvSpPr>
        <p:spPr>
          <a:xfrm rot="20220000">
            <a:off x="6707880" y="218880"/>
            <a:ext cx="681120" cy="27432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11"/>
          <p:cNvSpPr/>
          <p:nvPr/>
        </p:nvSpPr>
        <p:spPr>
          <a:xfrm rot="20220000">
            <a:off x="6217560" y="1317240"/>
            <a:ext cx="374040" cy="27432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12"/>
          <p:cNvSpPr/>
          <p:nvPr/>
        </p:nvSpPr>
        <p:spPr>
          <a:xfrm rot="20220000">
            <a:off x="6325560" y="1569600"/>
            <a:ext cx="374040" cy="27432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13"/>
          <p:cNvSpPr/>
          <p:nvPr/>
        </p:nvSpPr>
        <p:spPr>
          <a:xfrm rot="20220000">
            <a:off x="6757560" y="1569960"/>
            <a:ext cx="374040" cy="274320"/>
          </a:xfrm>
          <a:prstGeom prst="ellipse">
            <a:avLst/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TextShape 14"/>
          <p:cNvSpPr txBox="1"/>
          <p:nvPr/>
        </p:nvSpPr>
        <p:spPr>
          <a:xfrm>
            <a:off x="7334640" y="1662480"/>
            <a:ext cx="2651760" cy="36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ff"/>
                </a:solidFill>
                <a:latin typeface="Arial"/>
              </a:rPr>
              <a:t>In JETSCAPE HEPMC</a:t>
            </a:r>
            <a:endParaRPr b="1" lang="en-US" sz="18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869760" y="1871640"/>
            <a:ext cx="8340480" cy="125028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Primary Particles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0" y="-91440"/>
            <a:ext cx="10080000" cy="740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000" spc="-1" strike="noStrike">
                <a:solidFill>
                  <a:srgbClr val="58595b"/>
                </a:solidFill>
                <a:latin typeface="Arial"/>
              </a:rPr>
              <a:t>Primary Particles</a:t>
            </a:r>
            <a:endParaRPr b="0" lang="en-US" sz="40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82440" y="717840"/>
            <a:ext cx="3615480" cy="1737360"/>
          </a:xfrm>
          <a:prstGeom prst="rect">
            <a:avLst/>
          </a:prstGeom>
          <a:ln>
            <a:noFill/>
          </a:ln>
        </p:spPr>
      </p:pic>
      <p:sp>
        <p:nvSpPr>
          <p:cNvPr id="199" name="TextShape 2"/>
          <p:cNvSpPr txBox="1"/>
          <p:nvPr/>
        </p:nvSpPr>
        <p:spPr>
          <a:xfrm>
            <a:off x="362880" y="2527200"/>
            <a:ext cx="329184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latin typeface="Arial"/>
              </a:rPr>
              <a:t>Experime</a:t>
            </a:r>
            <a:r>
              <a:rPr b="1" lang="en-US" sz="1800" spc="-1" strike="noStrike">
                <a:latin typeface="Arial"/>
              </a:rPr>
              <a:t>ntal </a:t>
            </a:r>
            <a:r>
              <a:rPr b="1" lang="en-US" sz="1800" spc="-1" strike="noStrike">
                <a:latin typeface="Arial"/>
              </a:rPr>
              <a:t>definition</a:t>
            </a:r>
            <a:r>
              <a:rPr b="1" lang="en-US" sz="1800" spc="-1" strike="noStrike">
                <a:latin typeface="Arial"/>
              </a:rPr>
              <a:t>:</a:t>
            </a:r>
            <a:r>
              <a:rPr b="0" lang="en-US" sz="1800" spc="-1" strike="noStrike">
                <a:latin typeface="Arial"/>
              </a:rPr>
              <a:t> Looks </a:t>
            </a:r>
            <a:r>
              <a:rPr b="0" lang="en-US" sz="1800" spc="-1" strike="noStrike">
                <a:latin typeface="Arial"/>
              </a:rPr>
              <a:t>like it </a:t>
            </a:r>
            <a:r>
              <a:rPr b="0" lang="en-US" sz="1800" spc="-1" strike="noStrike">
                <a:latin typeface="Arial"/>
              </a:rPr>
              <a:t>comes </a:t>
            </a:r>
            <a:r>
              <a:rPr b="0" lang="en-US" sz="1800" spc="-1" strike="noStrike">
                <a:latin typeface="Arial"/>
              </a:rPr>
              <a:t>from the </a:t>
            </a:r>
            <a:r>
              <a:rPr b="0" lang="en-US" sz="1800" spc="-1" strike="noStrike">
                <a:latin typeface="Arial"/>
              </a:rPr>
              <a:t>interaction </a:t>
            </a:r>
            <a:r>
              <a:rPr b="0" lang="en-US" sz="1800" spc="-1" strike="noStrike">
                <a:latin typeface="Arial"/>
              </a:rPr>
              <a:t>vertex, c</a:t>
            </a:r>
            <a:r>
              <a:rPr b="0" lang="en-US" sz="1800" spc="-1" strike="noStrike">
                <a:latin typeface="Arial"/>
                <a:ea typeface="Arial"/>
              </a:rPr>
              <a:t>τ</a:t>
            </a:r>
            <a:r>
              <a:rPr b="0" lang="en-US" sz="1800" spc="-1" strike="noStrike">
                <a:latin typeface="Arial"/>
                <a:ea typeface="Arial"/>
              </a:rPr>
              <a:t>&gt; </a:t>
            </a:r>
            <a:r>
              <a:rPr b="0" lang="en-US" sz="1800" spc="-1" strike="noStrike">
                <a:latin typeface="Arial"/>
                <a:ea typeface="Arial"/>
              </a:rPr>
              <a:t>1 cm</a:t>
            </a:r>
            <a:br/>
            <a:r>
              <a:rPr b="0" lang="en-US" sz="1800" spc="-1" strike="noStrike">
                <a:latin typeface="Arial"/>
                <a:ea typeface="Arial"/>
              </a:rPr>
              <a:t>Slight </a:t>
            </a:r>
            <a:r>
              <a:rPr b="0" lang="en-US" sz="1800" spc="-1" strike="noStrike">
                <a:latin typeface="Arial"/>
                <a:ea typeface="Arial"/>
              </a:rPr>
              <a:t>variations </a:t>
            </a:r>
            <a:r>
              <a:rPr b="0" lang="en-US" sz="1800" spc="-1" strike="noStrike">
                <a:latin typeface="Arial"/>
                <a:ea typeface="Arial"/>
              </a:rPr>
              <a:t>by </a:t>
            </a:r>
            <a:r>
              <a:rPr b="0" lang="en-US" sz="1800" spc="-1" strike="noStrike">
                <a:latin typeface="Arial"/>
                <a:ea typeface="Arial"/>
              </a:rPr>
              <a:t>experiment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2"/>
          <a:stretch/>
        </p:blipFill>
        <p:spPr>
          <a:xfrm>
            <a:off x="7493760" y="649440"/>
            <a:ext cx="2584080" cy="4654080"/>
          </a:xfrm>
          <a:prstGeom prst="rect">
            <a:avLst/>
          </a:prstGeom>
          <a:ln>
            <a:noFill/>
          </a:ln>
        </p:spPr>
      </p:pic>
      <p:grpSp>
        <p:nvGrpSpPr>
          <p:cNvPr id="201" name="Group 3"/>
          <p:cNvGrpSpPr/>
          <p:nvPr/>
        </p:nvGrpSpPr>
        <p:grpSpPr>
          <a:xfrm>
            <a:off x="3995280" y="1017000"/>
            <a:ext cx="3757680" cy="4045320"/>
            <a:chOff x="3995280" y="1017000"/>
            <a:chExt cx="3757680" cy="4045320"/>
          </a:xfrm>
        </p:grpSpPr>
        <p:pic>
          <p:nvPicPr>
            <p:cNvPr id="202" name="" descr=""/>
            <p:cNvPicPr/>
            <p:nvPr/>
          </p:nvPicPr>
          <p:blipFill>
            <a:blip r:embed="rId3"/>
            <a:stretch/>
          </p:blipFill>
          <p:spPr>
            <a:xfrm>
              <a:off x="4026240" y="1017000"/>
              <a:ext cx="3495240" cy="3247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3" name="TextShape 4"/>
            <p:cNvSpPr txBox="1"/>
            <p:nvPr/>
          </p:nvSpPr>
          <p:spPr>
            <a:xfrm>
              <a:off x="3995280" y="4259880"/>
              <a:ext cx="3757680" cy="8024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2000" spc="-1" strike="noStrike">
                  <a:latin typeface="Arial"/>
                </a:rPr>
                <a:t>Theoretical definition</a:t>
              </a:r>
              <a:r>
                <a:rPr b="0" lang="en-US" sz="1500" spc="-1" strike="noStrike">
                  <a:latin typeface="Arial"/>
                </a:rPr>
                <a:t> </a:t>
              </a:r>
              <a:br/>
              <a:r>
                <a:rPr b="0" lang="en-US" sz="1500" spc="-1" strike="noStrike">
                  <a:latin typeface="Arial"/>
                </a:rPr>
                <a:t>in Rivet projection - </a:t>
              </a:r>
              <a:r>
                <a:rPr b="0" lang="en-US" sz="1500" spc="-1" strike="noStrike">
                  <a:latin typeface="Arial"/>
                  <a:hlinkClick r:id="rId4"/>
                </a:rPr>
                <a:t>ALICE public note</a:t>
              </a:r>
              <a:br/>
              <a:r>
                <a:rPr b="0" lang="en-US" sz="1200" spc="-1" strike="noStrike">
                  <a:latin typeface="Arial"/>
                </a:rPr>
                <a:t>Christian Holmes Christiansen (cholm@nbi.dk)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204" name="Group 5"/>
          <p:cNvGrpSpPr/>
          <p:nvPr/>
        </p:nvGrpSpPr>
        <p:grpSpPr>
          <a:xfrm>
            <a:off x="0" y="3749400"/>
            <a:ext cx="3990240" cy="329400"/>
            <a:chOff x="0" y="3749400"/>
            <a:chExt cx="3990240" cy="329400"/>
          </a:xfrm>
        </p:grpSpPr>
        <p:grpSp>
          <p:nvGrpSpPr>
            <p:cNvPr id="205" name="Group 6"/>
            <p:cNvGrpSpPr/>
            <p:nvPr/>
          </p:nvGrpSpPr>
          <p:grpSpPr>
            <a:xfrm>
              <a:off x="0" y="3749400"/>
              <a:ext cx="3990240" cy="329400"/>
              <a:chOff x="0" y="3749400"/>
              <a:chExt cx="3990240" cy="329400"/>
            </a:xfrm>
          </p:grpSpPr>
          <p:sp>
            <p:nvSpPr>
              <p:cNvPr id="206" name="CustomShape 7"/>
              <p:cNvSpPr/>
              <p:nvPr/>
            </p:nvSpPr>
            <p:spPr>
              <a:xfrm>
                <a:off x="55440" y="3763080"/>
                <a:ext cx="3840480" cy="312840"/>
              </a:xfrm>
              <a:prstGeom prst="rect">
                <a:avLst/>
              </a:prstGeom>
              <a:solidFill>
                <a:srgbClr val="ffffa6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7" name="TextShape 8"/>
              <p:cNvSpPr txBox="1"/>
              <p:nvPr/>
            </p:nvSpPr>
            <p:spPr>
              <a:xfrm>
                <a:off x="0" y="3749400"/>
                <a:ext cx="3990240" cy="32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r>
                  <a:rPr b="0" lang="en-US" sz="1600" spc="-1" strike="noStrike">
                    <a:latin typeface="Arial"/>
                  </a:rPr>
                  <a:t>Definition for each experiment</a:t>
                </a:r>
                <a:endParaRPr b="0" lang="en-US" sz="1600" spc="-1" strike="noStrike">
                  <a:latin typeface="Arial"/>
                </a:endParaRPr>
              </a:p>
            </p:txBody>
          </p:sp>
        </p:grpSp>
      </p:grpSp>
      <p:sp>
        <p:nvSpPr>
          <p:cNvPr id="208" name="CustomShape 9"/>
          <p:cNvSpPr/>
          <p:nvPr/>
        </p:nvSpPr>
        <p:spPr>
          <a:xfrm>
            <a:off x="55440" y="4694400"/>
            <a:ext cx="3867840" cy="31032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TextShape 10"/>
          <p:cNvSpPr txBox="1"/>
          <p:nvPr/>
        </p:nvSpPr>
        <p:spPr>
          <a:xfrm>
            <a:off x="55440" y="4688640"/>
            <a:ext cx="3840480" cy="316080"/>
          </a:xfrm>
          <a:prstGeom prst="rect">
            <a:avLst/>
          </a:prstGeom>
          <a:solidFill>
            <a:srgbClr val="ffffa6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600" spc="-1" strike="noStrike">
                <a:latin typeface="Arial"/>
              </a:rPr>
              <a:t>Needs </a:t>
            </a:r>
            <a:r>
              <a:rPr b="0" lang="en-US" sz="1600" spc="-1" strike="noStrike">
                <a:latin typeface="Arial"/>
              </a:rPr>
              <a:t>experime</a:t>
            </a:r>
            <a:r>
              <a:rPr b="0" lang="en-US" sz="1600" spc="-1" strike="noStrike">
                <a:latin typeface="Arial"/>
              </a:rPr>
              <a:t>nt </a:t>
            </a:r>
            <a:r>
              <a:rPr b="0" lang="en-US" sz="1600" spc="-1" strike="noStrike">
                <a:latin typeface="Arial"/>
              </a:rPr>
              <a:t>approval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210" name="Group 11"/>
          <p:cNvGrpSpPr/>
          <p:nvPr/>
        </p:nvGrpSpPr>
        <p:grpSpPr>
          <a:xfrm>
            <a:off x="55440" y="4214520"/>
            <a:ext cx="3867840" cy="316080"/>
            <a:chOff x="55440" y="4214520"/>
            <a:chExt cx="3867840" cy="316080"/>
          </a:xfrm>
        </p:grpSpPr>
        <p:sp>
          <p:nvSpPr>
            <p:cNvPr id="211" name="CustomShape 12"/>
            <p:cNvSpPr/>
            <p:nvPr/>
          </p:nvSpPr>
          <p:spPr>
            <a:xfrm>
              <a:off x="55440" y="4231080"/>
              <a:ext cx="3867840" cy="299520"/>
            </a:xfrm>
            <a:prstGeom prst="rect">
              <a:avLst/>
            </a:prstGeom>
            <a:solidFill>
              <a:srgbClr val="ffffa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TextShape 13"/>
            <p:cNvSpPr txBox="1"/>
            <p:nvPr/>
          </p:nvSpPr>
          <p:spPr>
            <a:xfrm>
              <a:off x="55440" y="4214520"/>
              <a:ext cx="3867840" cy="316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600" spc="-1" strike="noStrike">
                  <a:latin typeface="Arial"/>
                </a:rPr>
                <a:t>Needs particle decays in MC</a:t>
              </a:r>
              <a:endParaRPr b="0" lang="en-US" sz="1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869760" y="1871640"/>
            <a:ext cx="8340480" cy="125028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Background for jet analyses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Background density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  <a:ea typeface="Arial"/>
              </a:rPr>
              <a:t>ρ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5029200" y="1280160"/>
            <a:ext cx="4590360" cy="365760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`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2"/>
          <a:stretch/>
        </p:blipFill>
        <p:spPr>
          <a:xfrm>
            <a:off x="257760" y="1352520"/>
            <a:ext cx="4443840" cy="3657600"/>
          </a:xfrm>
          <a:prstGeom prst="rect">
            <a:avLst/>
          </a:prstGeom>
          <a:ln>
            <a:noFill/>
          </a:ln>
        </p:spPr>
      </p:pic>
      <p:sp>
        <p:nvSpPr>
          <p:cNvPr id="217" name="TextShape 3"/>
          <p:cNvSpPr txBox="1"/>
          <p:nvPr/>
        </p:nvSpPr>
        <p:spPr>
          <a:xfrm>
            <a:off x="1679040" y="1807920"/>
            <a:ext cx="14630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3000" spc="-1" strike="noStrike">
                <a:solidFill>
                  <a:srgbClr val="ce181e"/>
                </a:solidFill>
                <a:latin typeface="Arial"/>
              </a:rPr>
              <a:t>ALICE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218" name="TextShape 4"/>
          <p:cNvSpPr txBox="1"/>
          <p:nvPr/>
        </p:nvSpPr>
        <p:spPr>
          <a:xfrm>
            <a:off x="7089840" y="4127400"/>
            <a:ext cx="2377440" cy="5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e181e"/>
                </a:solidFill>
                <a:latin typeface="Arial"/>
              </a:rPr>
              <a:t>arXiv:2005.02320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504000" y="1195200"/>
            <a:ext cx="9071640" cy="250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58595b"/>
                </a:solidFill>
                <a:latin typeface="Arial"/>
              </a:rPr>
              <a:t>Snowmass Accord: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  Apply the same algorithm to data and your model.  Then the measurement and the calculation are comparable.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504000" y="1195200"/>
            <a:ext cx="9071640" cy="250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58595b"/>
                </a:solidFill>
                <a:latin typeface="Arial"/>
              </a:rPr>
              <a:t>Rivet: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  Apply the same algorithm to data and your model.  Then the measurement and the calculation are comparable.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96080" y="6732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Analysis steps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222" name="Group 2"/>
          <p:cNvGrpSpPr/>
          <p:nvPr/>
        </p:nvGrpSpPr>
        <p:grpSpPr>
          <a:xfrm>
            <a:off x="195120" y="710280"/>
            <a:ext cx="1007280" cy="390240"/>
            <a:chOff x="195120" y="710280"/>
            <a:chExt cx="1007280" cy="390240"/>
          </a:xfrm>
        </p:grpSpPr>
        <p:sp>
          <p:nvSpPr>
            <p:cNvPr id="223" name="CustomShape 3"/>
            <p:cNvSpPr/>
            <p:nvPr/>
          </p:nvSpPr>
          <p:spPr>
            <a:xfrm>
              <a:off x="195120" y="768600"/>
              <a:ext cx="1007280" cy="331920"/>
            </a:xfrm>
            <a:custGeom>
              <a:avLst/>
              <a:gdLst/>
              <a:ahLst/>
              <a:rect l="0" t="0" r="r" b="b"/>
              <a:pathLst>
                <a:path w="2800" h="924">
                  <a:moveTo>
                    <a:pt x="153" y="0"/>
                  </a:moveTo>
                  <a:lnTo>
                    <a:pt x="154" y="0"/>
                  </a:lnTo>
                  <a:cubicBezTo>
                    <a:pt x="127" y="0"/>
                    <a:pt x="100" y="7"/>
                    <a:pt x="77" y="21"/>
                  </a:cubicBezTo>
                  <a:cubicBezTo>
                    <a:pt x="54" y="34"/>
                    <a:pt x="34" y="54"/>
                    <a:pt x="21" y="77"/>
                  </a:cubicBezTo>
                  <a:cubicBezTo>
                    <a:pt x="7" y="100"/>
                    <a:pt x="0" y="127"/>
                    <a:pt x="0" y="154"/>
                  </a:cubicBezTo>
                  <a:lnTo>
                    <a:pt x="0" y="769"/>
                  </a:lnTo>
                  <a:lnTo>
                    <a:pt x="0" y="769"/>
                  </a:lnTo>
                  <a:cubicBezTo>
                    <a:pt x="0" y="796"/>
                    <a:pt x="7" y="823"/>
                    <a:pt x="21" y="846"/>
                  </a:cubicBezTo>
                  <a:cubicBezTo>
                    <a:pt x="34" y="869"/>
                    <a:pt x="54" y="889"/>
                    <a:pt x="77" y="902"/>
                  </a:cubicBezTo>
                  <a:cubicBezTo>
                    <a:pt x="100" y="916"/>
                    <a:pt x="127" y="923"/>
                    <a:pt x="154" y="923"/>
                  </a:cubicBezTo>
                  <a:lnTo>
                    <a:pt x="2645" y="923"/>
                  </a:lnTo>
                  <a:lnTo>
                    <a:pt x="2645" y="923"/>
                  </a:lnTo>
                  <a:cubicBezTo>
                    <a:pt x="2672" y="923"/>
                    <a:pt x="2699" y="916"/>
                    <a:pt x="2722" y="902"/>
                  </a:cubicBezTo>
                  <a:cubicBezTo>
                    <a:pt x="2745" y="889"/>
                    <a:pt x="2765" y="869"/>
                    <a:pt x="2778" y="846"/>
                  </a:cubicBezTo>
                  <a:cubicBezTo>
                    <a:pt x="2792" y="823"/>
                    <a:pt x="2799" y="796"/>
                    <a:pt x="2799" y="769"/>
                  </a:cubicBezTo>
                  <a:lnTo>
                    <a:pt x="2799" y="153"/>
                  </a:lnTo>
                  <a:lnTo>
                    <a:pt x="2799" y="154"/>
                  </a:lnTo>
                  <a:lnTo>
                    <a:pt x="2799" y="154"/>
                  </a:lnTo>
                  <a:cubicBezTo>
                    <a:pt x="2799" y="127"/>
                    <a:pt x="2792" y="100"/>
                    <a:pt x="2778" y="77"/>
                  </a:cubicBezTo>
                  <a:cubicBezTo>
                    <a:pt x="2765" y="54"/>
                    <a:pt x="2745" y="34"/>
                    <a:pt x="2722" y="21"/>
                  </a:cubicBezTo>
                  <a:cubicBezTo>
                    <a:pt x="2699" y="7"/>
                    <a:pt x="2672" y="0"/>
                    <a:pt x="2645" y="0"/>
                  </a:cubicBezTo>
                  <a:lnTo>
                    <a:pt x="153" y="0"/>
                  </a:lnTo>
                </a:path>
              </a:pathLst>
            </a:custGeom>
            <a:solidFill>
              <a:srgbClr val="e6ff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TextShape 4"/>
            <p:cNvSpPr txBox="1"/>
            <p:nvPr/>
          </p:nvSpPr>
          <p:spPr>
            <a:xfrm>
              <a:off x="214560" y="710280"/>
              <a:ext cx="966600" cy="373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latin typeface="Arial"/>
                </a:rPr>
                <a:t>Tracks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25" name="Group 5"/>
          <p:cNvGrpSpPr/>
          <p:nvPr/>
        </p:nvGrpSpPr>
        <p:grpSpPr>
          <a:xfrm>
            <a:off x="79560" y="1194480"/>
            <a:ext cx="1216080" cy="390960"/>
            <a:chOff x="79560" y="1194480"/>
            <a:chExt cx="1216080" cy="390960"/>
          </a:xfrm>
        </p:grpSpPr>
        <p:sp>
          <p:nvSpPr>
            <p:cNvPr id="226" name="CustomShape 6"/>
            <p:cNvSpPr/>
            <p:nvPr/>
          </p:nvSpPr>
          <p:spPr>
            <a:xfrm>
              <a:off x="132840" y="1194480"/>
              <a:ext cx="1130040" cy="390960"/>
            </a:xfrm>
            <a:custGeom>
              <a:avLst/>
              <a:gdLst/>
              <a:ahLst/>
              <a:rect l="0" t="0" r="r" b="b"/>
              <a:pathLst>
                <a:path w="3141" h="1088">
                  <a:moveTo>
                    <a:pt x="181" y="0"/>
                  </a:moveTo>
                  <a:lnTo>
                    <a:pt x="181" y="0"/>
                  </a:lnTo>
                  <a:cubicBezTo>
                    <a:pt x="149" y="0"/>
                    <a:pt x="118" y="8"/>
                    <a:pt x="91" y="24"/>
                  </a:cubicBezTo>
                  <a:cubicBezTo>
                    <a:pt x="63" y="40"/>
                    <a:pt x="40" y="63"/>
                    <a:pt x="24" y="91"/>
                  </a:cubicBezTo>
                  <a:cubicBezTo>
                    <a:pt x="8" y="118"/>
                    <a:pt x="0" y="149"/>
                    <a:pt x="0" y="181"/>
                  </a:cubicBezTo>
                  <a:lnTo>
                    <a:pt x="0" y="905"/>
                  </a:lnTo>
                  <a:lnTo>
                    <a:pt x="0" y="906"/>
                  </a:lnTo>
                  <a:cubicBezTo>
                    <a:pt x="0" y="938"/>
                    <a:pt x="8" y="969"/>
                    <a:pt x="24" y="996"/>
                  </a:cubicBezTo>
                  <a:cubicBezTo>
                    <a:pt x="40" y="1024"/>
                    <a:pt x="63" y="1047"/>
                    <a:pt x="91" y="1063"/>
                  </a:cubicBezTo>
                  <a:cubicBezTo>
                    <a:pt x="118" y="1079"/>
                    <a:pt x="149" y="1087"/>
                    <a:pt x="181" y="1087"/>
                  </a:cubicBezTo>
                  <a:lnTo>
                    <a:pt x="2958" y="1087"/>
                  </a:lnTo>
                  <a:lnTo>
                    <a:pt x="2959" y="1087"/>
                  </a:lnTo>
                  <a:cubicBezTo>
                    <a:pt x="2991" y="1087"/>
                    <a:pt x="3022" y="1079"/>
                    <a:pt x="3049" y="1063"/>
                  </a:cubicBezTo>
                  <a:cubicBezTo>
                    <a:pt x="3077" y="1047"/>
                    <a:pt x="3100" y="1024"/>
                    <a:pt x="3116" y="996"/>
                  </a:cubicBezTo>
                  <a:cubicBezTo>
                    <a:pt x="3132" y="969"/>
                    <a:pt x="3140" y="938"/>
                    <a:pt x="3140" y="906"/>
                  </a:cubicBezTo>
                  <a:lnTo>
                    <a:pt x="3140" y="181"/>
                  </a:lnTo>
                  <a:lnTo>
                    <a:pt x="3140" y="181"/>
                  </a:lnTo>
                  <a:lnTo>
                    <a:pt x="3140" y="181"/>
                  </a:lnTo>
                  <a:cubicBezTo>
                    <a:pt x="3140" y="149"/>
                    <a:pt x="3132" y="118"/>
                    <a:pt x="3116" y="91"/>
                  </a:cubicBezTo>
                  <a:cubicBezTo>
                    <a:pt x="3100" y="63"/>
                    <a:pt x="3077" y="40"/>
                    <a:pt x="3049" y="24"/>
                  </a:cubicBezTo>
                  <a:cubicBezTo>
                    <a:pt x="3022" y="8"/>
                    <a:pt x="2991" y="0"/>
                    <a:pt x="2959" y="0"/>
                  </a:cubicBezTo>
                  <a:lnTo>
                    <a:pt x="181" y="0"/>
                  </a:lnTo>
                </a:path>
              </a:pathLst>
            </a:custGeom>
            <a:solidFill>
              <a:srgbClr val="e6ff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TextShape 7"/>
            <p:cNvSpPr txBox="1"/>
            <p:nvPr/>
          </p:nvSpPr>
          <p:spPr>
            <a:xfrm>
              <a:off x="79560" y="1197000"/>
              <a:ext cx="1216080" cy="373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Clusters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28" name="Group 8"/>
          <p:cNvGrpSpPr/>
          <p:nvPr/>
        </p:nvGrpSpPr>
        <p:grpSpPr>
          <a:xfrm>
            <a:off x="3060360" y="858600"/>
            <a:ext cx="1392120" cy="671400"/>
            <a:chOff x="3060360" y="858600"/>
            <a:chExt cx="1392120" cy="671400"/>
          </a:xfrm>
        </p:grpSpPr>
        <p:sp>
          <p:nvSpPr>
            <p:cNvPr id="229" name="CustomShape 9"/>
            <p:cNvSpPr/>
            <p:nvPr/>
          </p:nvSpPr>
          <p:spPr>
            <a:xfrm>
              <a:off x="3083760" y="866520"/>
              <a:ext cx="1368720" cy="663480"/>
            </a:xfrm>
            <a:custGeom>
              <a:avLst/>
              <a:gdLst/>
              <a:ahLst/>
              <a:rect l="0" t="0" r="r" b="b"/>
              <a:pathLst>
                <a:path w="3804" h="1845">
                  <a:moveTo>
                    <a:pt x="307" y="0"/>
                  </a:moveTo>
                  <a:lnTo>
                    <a:pt x="307" y="0"/>
                  </a:lnTo>
                  <a:cubicBezTo>
                    <a:pt x="253" y="0"/>
                    <a:pt x="200" y="14"/>
                    <a:pt x="154" y="41"/>
                  </a:cubicBezTo>
                  <a:cubicBezTo>
                    <a:pt x="107" y="68"/>
                    <a:pt x="68" y="107"/>
                    <a:pt x="41" y="154"/>
                  </a:cubicBezTo>
                  <a:cubicBezTo>
                    <a:pt x="14" y="200"/>
                    <a:pt x="0" y="253"/>
                    <a:pt x="0" y="307"/>
                  </a:cubicBezTo>
                  <a:lnTo>
                    <a:pt x="0" y="1536"/>
                  </a:lnTo>
                  <a:lnTo>
                    <a:pt x="0" y="1537"/>
                  </a:lnTo>
                  <a:cubicBezTo>
                    <a:pt x="0" y="1591"/>
                    <a:pt x="14" y="1644"/>
                    <a:pt x="41" y="1690"/>
                  </a:cubicBezTo>
                  <a:cubicBezTo>
                    <a:pt x="68" y="1737"/>
                    <a:pt x="107" y="1776"/>
                    <a:pt x="154" y="1803"/>
                  </a:cubicBezTo>
                  <a:cubicBezTo>
                    <a:pt x="200" y="1830"/>
                    <a:pt x="253" y="1844"/>
                    <a:pt x="307" y="1844"/>
                  </a:cubicBezTo>
                  <a:lnTo>
                    <a:pt x="3495" y="1844"/>
                  </a:lnTo>
                  <a:lnTo>
                    <a:pt x="3496" y="1844"/>
                  </a:lnTo>
                  <a:cubicBezTo>
                    <a:pt x="3550" y="1844"/>
                    <a:pt x="3603" y="1830"/>
                    <a:pt x="3649" y="1803"/>
                  </a:cubicBezTo>
                  <a:cubicBezTo>
                    <a:pt x="3696" y="1776"/>
                    <a:pt x="3735" y="1737"/>
                    <a:pt x="3762" y="1690"/>
                  </a:cubicBezTo>
                  <a:cubicBezTo>
                    <a:pt x="3789" y="1644"/>
                    <a:pt x="3803" y="1591"/>
                    <a:pt x="3803" y="1537"/>
                  </a:cubicBezTo>
                  <a:lnTo>
                    <a:pt x="3802" y="307"/>
                  </a:lnTo>
                  <a:lnTo>
                    <a:pt x="3803" y="307"/>
                  </a:lnTo>
                  <a:lnTo>
                    <a:pt x="3803" y="307"/>
                  </a:lnTo>
                  <a:cubicBezTo>
                    <a:pt x="3803" y="253"/>
                    <a:pt x="3789" y="200"/>
                    <a:pt x="3762" y="154"/>
                  </a:cubicBezTo>
                  <a:cubicBezTo>
                    <a:pt x="3735" y="107"/>
                    <a:pt x="3696" y="68"/>
                    <a:pt x="3649" y="41"/>
                  </a:cubicBezTo>
                  <a:cubicBezTo>
                    <a:pt x="3603" y="14"/>
                    <a:pt x="3550" y="0"/>
                    <a:pt x="3496" y="0"/>
                  </a:cubicBezTo>
                  <a:lnTo>
                    <a:pt x="307" y="0"/>
                  </a:lnTo>
                </a:path>
              </a:pathLst>
            </a:custGeom>
            <a:solidFill>
              <a:srgbClr val="7da647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TextShape 10"/>
            <p:cNvSpPr txBox="1"/>
            <p:nvPr/>
          </p:nvSpPr>
          <p:spPr>
            <a:xfrm>
              <a:off x="3060360" y="858600"/>
              <a:ext cx="139212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Jet finding algorithm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31" name="Group 11"/>
          <p:cNvGrpSpPr/>
          <p:nvPr/>
        </p:nvGrpSpPr>
        <p:grpSpPr>
          <a:xfrm>
            <a:off x="5184360" y="843840"/>
            <a:ext cx="1624680" cy="670680"/>
            <a:chOff x="5184360" y="843840"/>
            <a:chExt cx="1624680" cy="670680"/>
          </a:xfrm>
        </p:grpSpPr>
        <p:sp>
          <p:nvSpPr>
            <p:cNvPr id="232" name="CustomShape 12"/>
            <p:cNvSpPr/>
            <p:nvPr/>
          </p:nvSpPr>
          <p:spPr>
            <a:xfrm>
              <a:off x="5184360" y="882360"/>
              <a:ext cx="1624680" cy="632160"/>
            </a:xfrm>
            <a:custGeom>
              <a:avLst/>
              <a:gdLst/>
              <a:ahLst/>
              <a:rect l="0" t="0" r="r" b="b"/>
              <a:pathLst>
                <a:path w="4515" h="1758">
                  <a:moveTo>
                    <a:pt x="292" y="0"/>
                  </a:moveTo>
                  <a:lnTo>
                    <a:pt x="293" y="0"/>
                  </a:lnTo>
                  <a:cubicBezTo>
                    <a:pt x="241" y="0"/>
                    <a:pt x="191" y="14"/>
                    <a:pt x="146" y="39"/>
                  </a:cubicBezTo>
                  <a:cubicBezTo>
                    <a:pt x="102" y="65"/>
                    <a:pt x="65" y="102"/>
                    <a:pt x="39" y="146"/>
                  </a:cubicBezTo>
                  <a:cubicBezTo>
                    <a:pt x="14" y="191"/>
                    <a:pt x="0" y="241"/>
                    <a:pt x="0" y="293"/>
                  </a:cubicBezTo>
                  <a:lnTo>
                    <a:pt x="0" y="1464"/>
                  </a:lnTo>
                  <a:lnTo>
                    <a:pt x="0" y="1464"/>
                  </a:lnTo>
                  <a:cubicBezTo>
                    <a:pt x="0" y="1516"/>
                    <a:pt x="14" y="1566"/>
                    <a:pt x="39" y="1611"/>
                  </a:cubicBezTo>
                  <a:cubicBezTo>
                    <a:pt x="65" y="1655"/>
                    <a:pt x="102" y="1692"/>
                    <a:pt x="146" y="1718"/>
                  </a:cubicBezTo>
                  <a:cubicBezTo>
                    <a:pt x="191" y="1743"/>
                    <a:pt x="241" y="1757"/>
                    <a:pt x="293" y="1757"/>
                  </a:cubicBezTo>
                  <a:lnTo>
                    <a:pt x="4221" y="1757"/>
                  </a:lnTo>
                  <a:lnTo>
                    <a:pt x="4221" y="1757"/>
                  </a:lnTo>
                  <a:cubicBezTo>
                    <a:pt x="4273" y="1757"/>
                    <a:pt x="4323" y="1743"/>
                    <a:pt x="4368" y="1718"/>
                  </a:cubicBezTo>
                  <a:cubicBezTo>
                    <a:pt x="4412" y="1692"/>
                    <a:pt x="4449" y="1655"/>
                    <a:pt x="4475" y="1611"/>
                  </a:cubicBezTo>
                  <a:cubicBezTo>
                    <a:pt x="4500" y="1566"/>
                    <a:pt x="4514" y="1516"/>
                    <a:pt x="4514" y="1464"/>
                  </a:cubicBezTo>
                  <a:lnTo>
                    <a:pt x="4514" y="292"/>
                  </a:lnTo>
                  <a:lnTo>
                    <a:pt x="4514" y="293"/>
                  </a:lnTo>
                  <a:lnTo>
                    <a:pt x="4514" y="293"/>
                  </a:lnTo>
                  <a:cubicBezTo>
                    <a:pt x="4514" y="241"/>
                    <a:pt x="4500" y="191"/>
                    <a:pt x="4475" y="146"/>
                  </a:cubicBezTo>
                  <a:cubicBezTo>
                    <a:pt x="4449" y="102"/>
                    <a:pt x="4412" y="65"/>
                    <a:pt x="4368" y="39"/>
                  </a:cubicBezTo>
                  <a:cubicBezTo>
                    <a:pt x="4323" y="14"/>
                    <a:pt x="4273" y="0"/>
                    <a:pt x="4221" y="0"/>
                  </a:cubicBezTo>
                  <a:lnTo>
                    <a:pt x="292" y="0"/>
                  </a:lnTo>
                </a:path>
              </a:pathLst>
            </a:custGeom>
            <a:solidFill>
              <a:srgbClr val="9966cc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TextShape 13"/>
            <p:cNvSpPr txBox="1"/>
            <p:nvPr/>
          </p:nvSpPr>
          <p:spPr>
            <a:xfrm>
              <a:off x="5270400" y="843840"/>
              <a:ext cx="150264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Jet candidates</a:t>
              </a:r>
              <a:endParaRPr b="0" lang="en-US" sz="2000" spc="-1" strike="noStrike">
                <a:latin typeface="Arial"/>
              </a:endParaRPr>
            </a:p>
          </p:txBody>
        </p:sp>
      </p:grpSp>
      <p:cxnSp>
        <p:nvCxnSpPr>
          <p:cNvPr id="234" name="Line 14"/>
          <p:cNvCxnSpPr>
            <a:stCxn id="225" idx="3"/>
            <a:endCxn id="228" idx="1"/>
          </p:cNvCxnSpPr>
          <p:nvPr/>
        </p:nvCxnSpPr>
        <p:spPr>
          <a:xfrm flipV="1">
            <a:off x="1295640" y="1194120"/>
            <a:ext cx="1765080" cy="19620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235" name="Line 15"/>
          <p:cNvCxnSpPr>
            <a:stCxn id="222" idx="3"/>
            <a:endCxn id="228" idx="1"/>
          </p:cNvCxnSpPr>
          <p:nvPr/>
        </p:nvCxnSpPr>
        <p:spPr>
          <a:xfrm>
            <a:off x="1202400" y="905400"/>
            <a:ext cx="1858320" cy="28908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236" name="Line 16"/>
          <p:cNvCxnSpPr>
            <a:endCxn id="231" idx="1"/>
          </p:cNvCxnSpPr>
          <p:nvPr/>
        </p:nvCxnSpPr>
        <p:spPr>
          <a:xfrm flipV="1">
            <a:off x="4452480" y="1179000"/>
            <a:ext cx="732240" cy="3348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237" name="Group 17"/>
          <p:cNvGrpSpPr/>
          <p:nvPr/>
        </p:nvGrpSpPr>
        <p:grpSpPr>
          <a:xfrm>
            <a:off x="7439040" y="765000"/>
            <a:ext cx="1828440" cy="780840"/>
            <a:chOff x="7439040" y="765000"/>
            <a:chExt cx="1828440" cy="780840"/>
          </a:xfrm>
        </p:grpSpPr>
        <p:sp>
          <p:nvSpPr>
            <p:cNvPr id="238" name="CustomShape 18"/>
            <p:cNvSpPr/>
            <p:nvPr/>
          </p:nvSpPr>
          <p:spPr>
            <a:xfrm>
              <a:off x="7439040" y="765000"/>
              <a:ext cx="1765800" cy="780840"/>
            </a:xfrm>
            <a:custGeom>
              <a:avLst/>
              <a:gdLst/>
              <a:ahLst/>
              <a:rect l="0" t="0" r="r" b="b"/>
              <a:pathLst>
                <a:path w="4907" h="2171">
                  <a:moveTo>
                    <a:pt x="361" y="0"/>
                  </a:moveTo>
                  <a:lnTo>
                    <a:pt x="362" y="0"/>
                  </a:lnTo>
                  <a:cubicBezTo>
                    <a:pt x="298" y="0"/>
                    <a:pt x="236" y="17"/>
                    <a:pt x="181" y="48"/>
                  </a:cubicBezTo>
                  <a:cubicBezTo>
                    <a:pt x="126" y="80"/>
                    <a:pt x="80" y="126"/>
                    <a:pt x="48" y="181"/>
                  </a:cubicBezTo>
                  <a:cubicBezTo>
                    <a:pt x="17" y="236"/>
                    <a:pt x="0" y="298"/>
                    <a:pt x="0" y="362"/>
                  </a:cubicBezTo>
                  <a:lnTo>
                    <a:pt x="0" y="1808"/>
                  </a:lnTo>
                  <a:lnTo>
                    <a:pt x="0" y="1808"/>
                  </a:lnTo>
                  <a:cubicBezTo>
                    <a:pt x="0" y="1872"/>
                    <a:pt x="17" y="1934"/>
                    <a:pt x="48" y="1989"/>
                  </a:cubicBezTo>
                  <a:cubicBezTo>
                    <a:pt x="80" y="2044"/>
                    <a:pt x="126" y="2090"/>
                    <a:pt x="181" y="2122"/>
                  </a:cubicBezTo>
                  <a:cubicBezTo>
                    <a:pt x="236" y="2153"/>
                    <a:pt x="298" y="2170"/>
                    <a:pt x="362" y="2170"/>
                  </a:cubicBezTo>
                  <a:lnTo>
                    <a:pt x="4544" y="2170"/>
                  </a:lnTo>
                  <a:lnTo>
                    <a:pt x="4544" y="2170"/>
                  </a:lnTo>
                  <a:cubicBezTo>
                    <a:pt x="4608" y="2170"/>
                    <a:pt x="4670" y="2153"/>
                    <a:pt x="4725" y="2122"/>
                  </a:cubicBezTo>
                  <a:cubicBezTo>
                    <a:pt x="4780" y="2090"/>
                    <a:pt x="4826" y="2044"/>
                    <a:pt x="4858" y="1989"/>
                  </a:cubicBezTo>
                  <a:cubicBezTo>
                    <a:pt x="4889" y="1934"/>
                    <a:pt x="4906" y="1872"/>
                    <a:pt x="4906" y="1808"/>
                  </a:cubicBezTo>
                  <a:lnTo>
                    <a:pt x="4906" y="361"/>
                  </a:lnTo>
                  <a:lnTo>
                    <a:pt x="4906" y="362"/>
                  </a:lnTo>
                  <a:lnTo>
                    <a:pt x="4906" y="362"/>
                  </a:lnTo>
                  <a:cubicBezTo>
                    <a:pt x="4906" y="298"/>
                    <a:pt x="4889" y="236"/>
                    <a:pt x="4858" y="181"/>
                  </a:cubicBezTo>
                  <a:cubicBezTo>
                    <a:pt x="4826" y="126"/>
                    <a:pt x="4780" y="80"/>
                    <a:pt x="4725" y="48"/>
                  </a:cubicBezTo>
                  <a:cubicBezTo>
                    <a:pt x="4670" y="17"/>
                    <a:pt x="4608" y="0"/>
                    <a:pt x="4544" y="0"/>
                  </a:cubicBezTo>
                  <a:lnTo>
                    <a:pt x="361" y="0"/>
                  </a:lnTo>
                </a:path>
              </a:pathLst>
            </a:custGeom>
            <a:solidFill>
              <a:srgbClr val="00b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TextShape 19"/>
            <p:cNvSpPr txBox="1"/>
            <p:nvPr/>
          </p:nvSpPr>
          <p:spPr>
            <a:xfrm>
              <a:off x="7518600" y="858600"/>
              <a:ext cx="174888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Background subtraction</a:t>
              </a:r>
              <a:endParaRPr b="0" lang="en-US" sz="2000" spc="-1" strike="noStrike">
                <a:latin typeface="Arial"/>
              </a:endParaRPr>
            </a:p>
          </p:txBody>
        </p:sp>
      </p:grpSp>
      <p:cxnSp>
        <p:nvCxnSpPr>
          <p:cNvPr id="240" name="Line 20"/>
          <p:cNvCxnSpPr>
            <a:stCxn id="231" idx="3"/>
            <a:endCxn id="237" idx="1"/>
          </p:cNvCxnSpPr>
          <p:nvPr/>
        </p:nvCxnSpPr>
        <p:spPr>
          <a:xfrm flipV="1">
            <a:off x="6809040" y="1155240"/>
            <a:ext cx="630360" cy="2412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241" name="Group 21"/>
          <p:cNvGrpSpPr/>
          <p:nvPr/>
        </p:nvGrpSpPr>
        <p:grpSpPr>
          <a:xfrm>
            <a:off x="100800" y="2220840"/>
            <a:ext cx="2342880" cy="3189600"/>
            <a:chOff x="100800" y="2220840"/>
            <a:chExt cx="2342880" cy="3189600"/>
          </a:xfrm>
        </p:grpSpPr>
        <p:sp>
          <p:nvSpPr>
            <p:cNvPr id="242" name="CustomShape 22"/>
            <p:cNvSpPr/>
            <p:nvPr/>
          </p:nvSpPr>
          <p:spPr>
            <a:xfrm>
              <a:off x="100800" y="2220840"/>
              <a:ext cx="2249640" cy="3049920"/>
            </a:xfrm>
            <a:custGeom>
              <a:avLst/>
              <a:gdLst/>
              <a:ahLst/>
              <a:rect l="0" t="0" r="r" b="b"/>
              <a:pathLst>
                <a:path w="6251" h="8474">
                  <a:moveTo>
                    <a:pt x="1041" y="0"/>
                  </a:moveTo>
                  <a:lnTo>
                    <a:pt x="1042" y="0"/>
                  </a:lnTo>
                  <a:cubicBezTo>
                    <a:pt x="859" y="0"/>
                    <a:pt x="679" y="48"/>
                    <a:pt x="521" y="140"/>
                  </a:cubicBezTo>
                  <a:cubicBezTo>
                    <a:pt x="362" y="231"/>
                    <a:pt x="231" y="362"/>
                    <a:pt x="140" y="521"/>
                  </a:cubicBezTo>
                  <a:cubicBezTo>
                    <a:pt x="48" y="679"/>
                    <a:pt x="0" y="859"/>
                    <a:pt x="0" y="1042"/>
                  </a:cubicBezTo>
                  <a:lnTo>
                    <a:pt x="0" y="7431"/>
                  </a:lnTo>
                  <a:lnTo>
                    <a:pt x="0" y="7431"/>
                  </a:lnTo>
                  <a:cubicBezTo>
                    <a:pt x="0" y="7614"/>
                    <a:pt x="48" y="7794"/>
                    <a:pt x="140" y="7952"/>
                  </a:cubicBezTo>
                  <a:cubicBezTo>
                    <a:pt x="231" y="8111"/>
                    <a:pt x="362" y="8242"/>
                    <a:pt x="521" y="8333"/>
                  </a:cubicBezTo>
                  <a:cubicBezTo>
                    <a:pt x="679" y="8425"/>
                    <a:pt x="859" y="8473"/>
                    <a:pt x="1042" y="8473"/>
                  </a:cubicBezTo>
                  <a:lnTo>
                    <a:pt x="5208" y="8473"/>
                  </a:lnTo>
                  <a:lnTo>
                    <a:pt x="5208" y="8473"/>
                  </a:lnTo>
                  <a:cubicBezTo>
                    <a:pt x="5391" y="8473"/>
                    <a:pt x="5571" y="8425"/>
                    <a:pt x="5729" y="8333"/>
                  </a:cubicBezTo>
                  <a:cubicBezTo>
                    <a:pt x="5888" y="8242"/>
                    <a:pt x="6019" y="8111"/>
                    <a:pt x="6110" y="7952"/>
                  </a:cubicBezTo>
                  <a:cubicBezTo>
                    <a:pt x="6202" y="7794"/>
                    <a:pt x="6250" y="7614"/>
                    <a:pt x="6250" y="7431"/>
                  </a:cubicBezTo>
                  <a:lnTo>
                    <a:pt x="6250" y="1041"/>
                  </a:lnTo>
                  <a:lnTo>
                    <a:pt x="6250" y="1042"/>
                  </a:lnTo>
                  <a:lnTo>
                    <a:pt x="6250" y="1042"/>
                  </a:lnTo>
                  <a:cubicBezTo>
                    <a:pt x="6250" y="859"/>
                    <a:pt x="6202" y="679"/>
                    <a:pt x="6110" y="521"/>
                  </a:cubicBezTo>
                  <a:cubicBezTo>
                    <a:pt x="6019" y="362"/>
                    <a:pt x="5888" y="231"/>
                    <a:pt x="5729" y="140"/>
                  </a:cubicBezTo>
                  <a:cubicBezTo>
                    <a:pt x="5571" y="48"/>
                    <a:pt x="5391" y="0"/>
                    <a:pt x="5208" y="0"/>
                  </a:cubicBezTo>
                  <a:lnTo>
                    <a:pt x="1041" y="0"/>
                  </a:lnTo>
                </a:path>
              </a:pathLst>
            </a:custGeom>
            <a:solidFill>
              <a:srgbClr val="98fb98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43" name="Picture 7_0" descr=""/>
            <p:cNvPicPr/>
            <p:nvPr/>
          </p:nvPicPr>
          <p:blipFill>
            <a:blip r:embed="rId1"/>
            <a:srcRect l="6825" t="3617" r="7480" b="31243"/>
            <a:stretch/>
          </p:blipFill>
          <p:spPr>
            <a:xfrm>
              <a:off x="263520" y="2291040"/>
              <a:ext cx="1883520" cy="215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4" name="TextShape 23"/>
            <p:cNvSpPr txBox="1"/>
            <p:nvPr/>
          </p:nvSpPr>
          <p:spPr>
            <a:xfrm>
              <a:off x="117000" y="4473360"/>
              <a:ext cx="2326680" cy="937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500" spc="-1" strike="noStrike">
                  <a:latin typeface="Arial"/>
                </a:rPr>
                <a:t>Jet spectrum smeared by energy resolution, background fluctuations</a:t>
              </a:r>
              <a:endParaRPr b="0" lang="en-US" sz="1500" spc="-1" strike="noStrike">
                <a:latin typeface="Arial"/>
              </a:endParaRPr>
            </a:p>
          </p:txBody>
        </p:sp>
      </p:grpSp>
      <p:cxnSp>
        <p:nvCxnSpPr>
          <p:cNvPr id="245" name="Line 24"/>
          <p:cNvCxnSpPr>
            <a:stCxn id="237" idx="2"/>
            <a:endCxn id="241" idx="0"/>
          </p:cNvCxnSpPr>
          <p:nvPr/>
        </p:nvCxnSpPr>
        <p:spPr>
          <a:xfrm flipH="1">
            <a:off x="1272240" y="1545840"/>
            <a:ext cx="7081200" cy="67536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246" name="Group 25"/>
          <p:cNvGrpSpPr/>
          <p:nvPr/>
        </p:nvGrpSpPr>
        <p:grpSpPr>
          <a:xfrm>
            <a:off x="2697480" y="1942200"/>
            <a:ext cx="3489840" cy="3336120"/>
            <a:chOff x="2697480" y="1942200"/>
            <a:chExt cx="3489840" cy="3336120"/>
          </a:xfrm>
        </p:grpSpPr>
        <p:sp>
          <p:nvSpPr>
            <p:cNvPr id="247" name="CustomShape 26"/>
            <p:cNvSpPr/>
            <p:nvPr/>
          </p:nvSpPr>
          <p:spPr>
            <a:xfrm>
              <a:off x="2697480" y="1942200"/>
              <a:ext cx="3489840" cy="3302280"/>
            </a:xfrm>
            <a:custGeom>
              <a:avLst/>
              <a:gdLst/>
              <a:ahLst/>
              <a:rect l="0" t="0" r="r" b="b"/>
              <a:pathLst>
                <a:path w="9696" h="9175">
                  <a:moveTo>
                    <a:pt x="1529" y="0"/>
                  </a:moveTo>
                  <a:lnTo>
                    <a:pt x="1529" y="0"/>
                  </a:lnTo>
                  <a:cubicBezTo>
                    <a:pt x="1261" y="0"/>
                    <a:pt x="997" y="71"/>
                    <a:pt x="765" y="205"/>
                  </a:cubicBezTo>
                  <a:cubicBezTo>
                    <a:pt x="532" y="339"/>
                    <a:pt x="339" y="532"/>
                    <a:pt x="205" y="765"/>
                  </a:cubicBezTo>
                  <a:cubicBezTo>
                    <a:pt x="71" y="997"/>
                    <a:pt x="0" y="1261"/>
                    <a:pt x="0" y="1529"/>
                  </a:cubicBezTo>
                  <a:lnTo>
                    <a:pt x="0" y="7645"/>
                  </a:lnTo>
                  <a:lnTo>
                    <a:pt x="0" y="7645"/>
                  </a:lnTo>
                  <a:cubicBezTo>
                    <a:pt x="0" y="7913"/>
                    <a:pt x="71" y="8177"/>
                    <a:pt x="205" y="8410"/>
                  </a:cubicBezTo>
                  <a:cubicBezTo>
                    <a:pt x="339" y="8642"/>
                    <a:pt x="532" y="8835"/>
                    <a:pt x="765" y="8969"/>
                  </a:cubicBezTo>
                  <a:cubicBezTo>
                    <a:pt x="997" y="9103"/>
                    <a:pt x="1261" y="9174"/>
                    <a:pt x="1529" y="9174"/>
                  </a:cubicBezTo>
                  <a:lnTo>
                    <a:pt x="8166" y="9174"/>
                  </a:lnTo>
                  <a:lnTo>
                    <a:pt x="8166" y="9174"/>
                  </a:lnTo>
                  <a:cubicBezTo>
                    <a:pt x="8434" y="9174"/>
                    <a:pt x="8698" y="9103"/>
                    <a:pt x="8931" y="8969"/>
                  </a:cubicBezTo>
                  <a:cubicBezTo>
                    <a:pt x="9163" y="8835"/>
                    <a:pt x="9356" y="8642"/>
                    <a:pt x="9490" y="8410"/>
                  </a:cubicBezTo>
                  <a:cubicBezTo>
                    <a:pt x="9624" y="8177"/>
                    <a:pt x="9695" y="7913"/>
                    <a:pt x="9695" y="7645"/>
                  </a:cubicBezTo>
                  <a:lnTo>
                    <a:pt x="9695" y="1529"/>
                  </a:lnTo>
                  <a:lnTo>
                    <a:pt x="9695" y="1529"/>
                  </a:lnTo>
                  <a:lnTo>
                    <a:pt x="9695" y="1529"/>
                  </a:lnTo>
                  <a:cubicBezTo>
                    <a:pt x="9695" y="1261"/>
                    <a:pt x="9624" y="997"/>
                    <a:pt x="9490" y="764"/>
                  </a:cubicBezTo>
                  <a:cubicBezTo>
                    <a:pt x="9356" y="532"/>
                    <a:pt x="9163" y="339"/>
                    <a:pt x="8931" y="205"/>
                  </a:cubicBezTo>
                  <a:cubicBezTo>
                    <a:pt x="8698" y="71"/>
                    <a:pt x="8434" y="0"/>
                    <a:pt x="8166" y="0"/>
                  </a:cubicBezTo>
                  <a:lnTo>
                    <a:pt x="1529" y="0"/>
                  </a:lnTo>
                </a:path>
              </a:pathLst>
            </a:custGeom>
            <a:solidFill>
              <a:srgbClr val="ffc0cb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48" name="Group 27"/>
            <p:cNvGrpSpPr/>
            <p:nvPr/>
          </p:nvGrpSpPr>
          <p:grpSpPr>
            <a:xfrm>
              <a:off x="3083040" y="2084400"/>
              <a:ext cx="2701440" cy="2412000"/>
              <a:chOff x="3083040" y="2084400"/>
              <a:chExt cx="2701440" cy="2412000"/>
            </a:xfrm>
          </p:grpSpPr>
          <p:sp>
            <p:nvSpPr>
              <p:cNvPr id="249" name="CustomShape 28"/>
              <p:cNvSpPr/>
              <p:nvPr/>
            </p:nvSpPr>
            <p:spPr>
              <a:xfrm>
                <a:off x="3142440" y="2125800"/>
                <a:ext cx="2642040" cy="23144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250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3083040" y="2084400"/>
                <a:ext cx="2688480" cy="241200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51" name="TextShape 29"/>
            <p:cNvSpPr txBox="1"/>
            <p:nvPr/>
          </p:nvSpPr>
          <p:spPr>
            <a:xfrm>
              <a:off x="2866680" y="4420080"/>
              <a:ext cx="3316320" cy="8582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800" spc="-1" strike="noStrike">
                  <a:latin typeface="Arial"/>
                </a:rPr>
                <a:t>Unfolding</a:t>
              </a:r>
              <a:r>
                <a:rPr b="0" lang="en-US" sz="1800" spc="-1" strike="noStrike">
                  <a:latin typeface="Arial"/>
                </a:rPr>
                <a:t> – corrects for single track reco </a:t>
              </a:r>
              <a:r>
                <a:rPr b="0" lang="en-US" sz="1800" spc="-1" strike="noStrike">
                  <a:latin typeface="Arial"/>
                  <a:ea typeface="Arial"/>
                </a:rPr>
                <a:t>ε</a:t>
              </a:r>
              <a:r>
                <a:rPr b="0" lang="en-US" sz="1800" spc="-1" strike="noStrike">
                  <a:latin typeface="Arial"/>
                  <a:ea typeface="Arial"/>
                </a:rPr>
                <a:t>, E resolution, background fluctuations</a:t>
              </a:r>
              <a:endParaRPr b="0" lang="en-US" sz="1800" spc="-1" strike="noStrike">
                <a:latin typeface="Arial"/>
              </a:endParaRPr>
            </a:p>
          </p:txBody>
        </p:sp>
      </p:grpSp>
      <p:cxnSp>
        <p:nvCxnSpPr>
          <p:cNvPr id="252" name="Line 30"/>
          <p:cNvCxnSpPr>
            <a:stCxn id="241" idx="3"/>
            <a:endCxn id="246" idx="1"/>
          </p:cNvCxnSpPr>
          <p:nvPr/>
        </p:nvCxnSpPr>
        <p:spPr>
          <a:xfrm flipV="1">
            <a:off x="2443680" y="3610080"/>
            <a:ext cx="254160" cy="20592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253" name="Line 31"/>
          <p:cNvCxnSpPr>
            <a:stCxn id="246" idx="3"/>
          </p:cNvCxnSpPr>
          <p:nvPr/>
        </p:nvCxnSpPr>
        <p:spPr>
          <a:xfrm flipV="1">
            <a:off x="6187320" y="3583800"/>
            <a:ext cx="537840" cy="2664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254" name="Group 32"/>
          <p:cNvGrpSpPr/>
          <p:nvPr/>
        </p:nvGrpSpPr>
        <p:grpSpPr>
          <a:xfrm>
            <a:off x="6724800" y="1932840"/>
            <a:ext cx="3286080" cy="3302280"/>
            <a:chOff x="6724800" y="1932840"/>
            <a:chExt cx="3286080" cy="3302280"/>
          </a:xfrm>
        </p:grpSpPr>
        <p:sp>
          <p:nvSpPr>
            <p:cNvPr id="255" name="CustomShape 33"/>
            <p:cNvSpPr/>
            <p:nvPr/>
          </p:nvSpPr>
          <p:spPr>
            <a:xfrm>
              <a:off x="6724800" y="1932840"/>
              <a:ext cx="3286080" cy="3302280"/>
            </a:xfrm>
            <a:custGeom>
              <a:avLst/>
              <a:gdLst/>
              <a:ahLst/>
              <a:rect l="0" t="0" r="r" b="b"/>
              <a:pathLst>
                <a:path w="9130" h="9175">
                  <a:moveTo>
                    <a:pt x="1521" y="0"/>
                  </a:moveTo>
                  <a:lnTo>
                    <a:pt x="1522" y="0"/>
                  </a:lnTo>
                  <a:cubicBezTo>
                    <a:pt x="1254" y="0"/>
                    <a:pt x="992" y="70"/>
                    <a:pt x="761" y="204"/>
                  </a:cubicBezTo>
                  <a:cubicBezTo>
                    <a:pt x="529" y="337"/>
                    <a:pt x="337" y="529"/>
                    <a:pt x="204" y="761"/>
                  </a:cubicBezTo>
                  <a:cubicBezTo>
                    <a:pt x="70" y="992"/>
                    <a:pt x="0" y="1254"/>
                    <a:pt x="0" y="1522"/>
                  </a:cubicBezTo>
                  <a:lnTo>
                    <a:pt x="0" y="7652"/>
                  </a:lnTo>
                  <a:lnTo>
                    <a:pt x="0" y="7653"/>
                  </a:lnTo>
                  <a:cubicBezTo>
                    <a:pt x="0" y="7920"/>
                    <a:pt x="70" y="8182"/>
                    <a:pt x="204" y="8413"/>
                  </a:cubicBezTo>
                  <a:cubicBezTo>
                    <a:pt x="337" y="8645"/>
                    <a:pt x="529" y="8837"/>
                    <a:pt x="761" y="8970"/>
                  </a:cubicBezTo>
                  <a:cubicBezTo>
                    <a:pt x="992" y="9104"/>
                    <a:pt x="1254" y="9174"/>
                    <a:pt x="1522" y="9174"/>
                  </a:cubicBezTo>
                  <a:lnTo>
                    <a:pt x="7607" y="9174"/>
                  </a:lnTo>
                  <a:lnTo>
                    <a:pt x="7608" y="9174"/>
                  </a:lnTo>
                  <a:cubicBezTo>
                    <a:pt x="7875" y="9174"/>
                    <a:pt x="8137" y="9104"/>
                    <a:pt x="8368" y="8970"/>
                  </a:cubicBezTo>
                  <a:cubicBezTo>
                    <a:pt x="8600" y="8837"/>
                    <a:pt x="8792" y="8645"/>
                    <a:pt x="8925" y="8413"/>
                  </a:cubicBezTo>
                  <a:cubicBezTo>
                    <a:pt x="9059" y="8182"/>
                    <a:pt x="9129" y="7920"/>
                    <a:pt x="9129" y="7653"/>
                  </a:cubicBezTo>
                  <a:lnTo>
                    <a:pt x="9129" y="1521"/>
                  </a:lnTo>
                  <a:lnTo>
                    <a:pt x="9129" y="1522"/>
                  </a:lnTo>
                  <a:lnTo>
                    <a:pt x="9129" y="1521"/>
                  </a:lnTo>
                  <a:cubicBezTo>
                    <a:pt x="9129" y="1254"/>
                    <a:pt x="9059" y="992"/>
                    <a:pt x="8925" y="761"/>
                  </a:cubicBezTo>
                  <a:cubicBezTo>
                    <a:pt x="8792" y="529"/>
                    <a:pt x="8600" y="337"/>
                    <a:pt x="8368" y="204"/>
                  </a:cubicBezTo>
                  <a:cubicBezTo>
                    <a:pt x="8137" y="70"/>
                    <a:pt x="7875" y="0"/>
                    <a:pt x="7608" y="0"/>
                  </a:cubicBezTo>
                  <a:lnTo>
                    <a:pt x="1521" y="0"/>
                  </a:lnTo>
                </a:path>
              </a:pathLst>
            </a:custGeom>
            <a:solidFill>
              <a:srgbClr val="ffebcd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6" name="" descr=""/>
            <p:cNvPicPr/>
            <p:nvPr/>
          </p:nvPicPr>
          <p:blipFill>
            <a:blip r:embed="rId3"/>
            <a:stretch/>
          </p:blipFill>
          <p:spPr>
            <a:xfrm>
              <a:off x="7095960" y="2199600"/>
              <a:ext cx="2644920" cy="2449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7" name="TextShape 34"/>
            <p:cNvSpPr txBox="1"/>
            <p:nvPr/>
          </p:nvSpPr>
          <p:spPr>
            <a:xfrm>
              <a:off x="7178400" y="4694040"/>
              <a:ext cx="24415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Arial"/>
                </a:rPr>
                <a:t>Corrected spectra</a:t>
              </a:r>
              <a:endParaRPr b="0" lang="en-US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96080" y="6732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Analysis steps: Full Monte Carlo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259" name="Group 2"/>
          <p:cNvGrpSpPr/>
          <p:nvPr/>
        </p:nvGrpSpPr>
        <p:grpSpPr>
          <a:xfrm>
            <a:off x="79560" y="993240"/>
            <a:ext cx="1216080" cy="390960"/>
            <a:chOff x="79560" y="993240"/>
            <a:chExt cx="1216080" cy="390960"/>
          </a:xfrm>
        </p:grpSpPr>
        <p:sp>
          <p:nvSpPr>
            <p:cNvPr id="260" name="CustomShape 3"/>
            <p:cNvSpPr/>
            <p:nvPr/>
          </p:nvSpPr>
          <p:spPr>
            <a:xfrm>
              <a:off x="132840" y="993240"/>
              <a:ext cx="1130040" cy="390960"/>
            </a:xfrm>
            <a:custGeom>
              <a:avLst/>
              <a:gdLst/>
              <a:ahLst/>
              <a:rect l="0" t="0" r="r" b="b"/>
              <a:pathLst>
                <a:path w="3141" h="1088">
                  <a:moveTo>
                    <a:pt x="181" y="0"/>
                  </a:moveTo>
                  <a:lnTo>
                    <a:pt x="181" y="0"/>
                  </a:lnTo>
                  <a:cubicBezTo>
                    <a:pt x="149" y="0"/>
                    <a:pt x="118" y="8"/>
                    <a:pt x="91" y="24"/>
                  </a:cubicBezTo>
                  <a:cubicBezTo>
                    <a:pt x="63" y="40"/>
                    <a:pt x="40" y="63"/>
                    <a:pt x="24" y="91"/>
                  </a:cubicBezTo>
                  <a:cubicBezTo>
                    <a:pt x="8" y="118"/>
                    <a:pt x="0" y="149"/>
                    <a:pt x="0" y="181"/>
                  </a:cubicBezTo>
                  <a:lnTo>
                    <a:pt x="0" y="905"/>
                  </a:lnTo>
                  <a:lnTo>
                    <a:pt x="0" y="906"/>
                  </a:lnTo>
                  <a:cubicBezTo>
                    <a:pt x="0" y="938"/>
                    <a:pt x="8" y="969"/>
                    <a:pt x="24" y="996"/>
                  </a:cubicBezTo>
                  <a:cubicBezTo>
                    <a:pt x="40" y="1024"/>
                    <a:pt x="63" y="1047"/>
                    <a:pt x="91" y="1063"/>
                  </a:cubicBezTo>
                  <a:cubicBezTo>
                    <a:pt x="118" y="1079"/>
                    <a:pt x="149" y="1087"/>
                    <a:pt x="181" y="1087"/>
                  </a:cubicBezTo>
                  <a:lnTo>
                    <a:pt x="2958" y="1087"/>
                  </a:lnTo>
                  <a:lnTo>
                    <a:pt x="2959" y="1087"/>
                  </a:lnTo>
                  <a:cubicBezTo>
                    <a:pt x="2991" y="1087"/>
                    <a:pt x="3022" y="1079"/>
                    <a:pt x="3049" y="1063"/>
                  </a:cubicBezTo>
                  <a:cubicBezTo>
                    <a:pt x="3077" y="1047"/>
                    <a:pt x="3100" y="1024"/>
                    <a:pt x="3116" y="996"/>
                  </a:cubicBezTo>
                  <a:cubicBezTo>
                    <a:pt x="3132" y="969"/>
                    <a:pt x="3140" y="938"/>
                    <a:pt x="3140" y="906"/>
                  </a:cubicBezTo>
                  <a:lnTo>
                    <a:pt x="3140" y="181"/>
                  </a:lnTo>
                  <a:lnTo>
                    <a:pt x="3140" y="181"/>
                  </a:lnTo>
                  <a:lnTo>
                    <a:pt x="3140" y="181"/>
                  </a:lnTo>
                  <a:cubicBezTo>
                    <a:pt x="3140" y="149"/>
                    <a:pt x="3132" y="118"/>
                    <a:pt x="3116" y="91"/>
                  </a:cubicBezTo>
                  <a:cubicBezTo>
                    <a:pt x="3100" y="63"/>
                    <a:pt x="3077" y="40"/>
                    <a:pt x="3049" y="24"/>
                  </a:cubicBezTo>
                  <a:cubicBezTo>
                    <a:pt x="3022" y="8"/>
                    <a:pt x="2991" y="0"/>
                    <a:pt x="2959" y="0"/>
                  </a:cubicBezTo>
                  <a:lnTo>
                    <a:pt x="181" y="0"/>
                  </a:lnTo>
                </a:path>
              </a:pathLst>
            </a:custGeom>
            <a:solidFill>
              <a:srgbClr val="e6ff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TextShape 4"/>
            <p:cNvSpPr txBox="1"/>
            <p:nvPr/>
          </p:nvSpPr>
          <p:spPr>
            <a:xfrm>
              <a:off x="79560" y="995760"/>
              <a:ext cx="1216080" cy="373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Particles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62" name="Group 5"/>
          <p:cNvGrpSpPr/>
          <p:nvPr/>
        </p:nvGrpSpPr>
        <p:grpSpPr>
          <a:xfrm>
            <a:off x="3060360" y="858600"/>
            <a:ext cx="1392120" cy="671400"/>
            <a:chOff x="3060360" y="858600"/>
            <a:chExt cx="1392120" cy="671400"/>
          </a:xfrm>
        </p:grpSpPr>
        <p:sp>
          <p:nvSpPr>
            <p:cNvPr id="263" name="CustomShape 6"/>
            <p:cNvSpPr/>
            <p:nvPr/>
          </p:nvSpPr>
          <p:spPr>
            <a:xfrm>
              <a:off x="3083760" y="866520"/>
              <a:ext cx="1368720" cy="663480"/>
            </a:xfrm>
            <a:custGeom>
              <a:avLst/>
              <a:gdLst/>
              <a:ahLst/>
              <a:rect l="0" t="0" r="r" b="b"/>
              <a:pathLst>
                <a:path w="3804" h="1845">
                  <a:moveTo>
                    <a:pt x="307" y="0"/>
                  </a:moveTo>
                  <a:lnTo>
                    <a:pt x="307" y="0"/>
                  </a:lnTo>
                  <a:cubicBezTo>
                    <a:pt x="253" y="0"/>
                    <a:pt x="200" y="14"/>
                    <a:pt x="154" y="41"/>
                  </a:cubicBezTo>
                  <a:cubicBezTo>
                    <a:pt x="107" y="68"/>
                    <a:pt x="68" y="107"/>
                    <a:pt x="41" y="154"/>
                  </a:cubicBezTo>
                  <a:cubicBezTo>
                    <a:pt x="14" y="200"/>
                    <a:pt x="0" y="253"/>
                    <a:pt x="0" y="307"/>
                  </a:cubicBezTo>
                  <a:lnTo>
                    <a:pt x="0" y="1536"/>
                  </a:lnTo>
                  <a:lnTo>
                    <a:pt x="0" y="1537"/>
                  </a:lnTo>
                  <a:cubicBezTo>
                    <a:pt x="0" y="1591"/>
                    <a:pt x="14" y="1644"/>
                    <a:pt x="41" y="1690"/>
                  </a:cubicBezTo>
                  <a:cubicBezTo>
                    <a:pt x="68" y="1737"/>
                    <a:pt x="107" y="1776"/>
                    <a:pt x="154" y="1803"/>
                  </a:cubicBezTo>
                  <a:cubicBezTo>
                    <a:pt x="200" y="1830"/>
                    <a:pt x="253" y="1844"/>
                    <a:pt x="307" y="1844"/>
                  </a:cubicBezTo>
                  <a:lnTo>
                    <a:pt x="3495" y="1844"/>
                  </a:lnTo>
                  <a:lnTo>
                    <a:pt x="3496" y="1844"/>
                  </a:lnTo>
                  <a:cubicBezTo>
                    <a:pt x="3550" y="1844"/>
                    <a:pt x="3603" y="1830"/>
                    <a:pt x="3649" y="1803"/>
                  </a:cubicBezTo>
                  <a:cubicBezTo>
                    <a:pt x="3696" y="1776"/>
                    <a:pt x="3735" y="1737"/>
                    <a:pt x="3762" y="1690"/>
                  </a:cubicBezTo>
                  <a:cubicBezTo>
                    <a:pt x="3789" y="1644"/>
                    <a:pt x="3803" y="1591"/>
                    <a:pt x="3803" y="1537"/>
                  </a:cubicBezTo>
                  <a:lnTo>
                    <a:pt x="3802" y="307"/>
                  </a:lnTo>
                  <a:lnTo>
                    <a:pt x="3803" y="307"/>
                  </a:lnTo>
                  <a:lnTo>
                    <a:pt x="3803" y="307"/>
                  </a:lnTo>
                  <a:cubicBezTo>
                    <a:pt x="3803" y="253"/>
                    <a:pt x="3789" y="200"/>
                    <a:pt x="3762" y="154"/>
                  </a:cubicBezTo>
                  <a:cubicBezTo>
                    <a:pt x="3735" y="107"/>
                    <a:pt x="3696" y="68"/>
                    <a:pt x="3649" y="41"/>
                  </a:cubicBezTo>
                  <a:cubicBezTo>
                    <a:pt x="3603" y="14"/>
                    <a:pt x="3550" y="0"/>
                    <a:pt x="3496" y="0"/>
                  </a:cubicBezTo>
                  <a:lnTo>
                    <a:pt x="307" y="0"/>
                  </a:lnTo>
                </a:path>
              </a:pathLst>
            </a:custGeom>
            <a:solidFill>
              <a:srgbClr val="7da647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TextShape 7"/>
            <p:cNvSpPr txBox="1"/>
            <p:nvPr/>
          </p:nvSpPr>
          <p:spPr>
            <a:xfrm>
              <a:off x="3060360" y="858600"/>
              <a:ext cx="139212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Jet finding algorithm</a:t>
              </a:r>
              <a:endParaRPr b="0" lang="en-US" sz="2000" spc="-1" strike="noStrike">
                <a:latin typeface="Arial"/>
              </a:endParaRPr>
            </a:p>
          </p:txBody>
        </p:sp>
      </p:grpSp>
      <p:grpSp>
        <p:nvGrpSpPr>
          <p:cNvPr id="265" name="Group 8"/>
          <p:cNvGrpSpPr/>
          <p:nvPr/>
        </p:nvGrpSpPr>
        <p:grpSpPr>
          <a:xfrm>
            <a:off x="5184360" y="843840"/>
            <a:ext cx="1624680" cy="670680"/>
            <a:chOff x="5184360" y="843840"/>
            <a:chExt cx="1624680" cy="670680"/>
          </a:xfrm>
        </p:grpSpPr>
        <p:sp>
          <p:nvSpPr>
            <p:cNvPr id="266" name="CustomShape 9"/>
            <p:cNvSpPr/>
            <p:nvPr/>
          </p:nvSpPr>
          <p:spPr>
            <a:xfrm>
              <a:off x="5184360" y="882360"/>
              <a:ext cx="1624680" cy="632160"/>
            </a:xfrm>
            <a:custGeom>
              <a:avLst/>
              <a:gdLst/>
              <a:ahLst/>
              <a:rect l="0" t="0" r="r" b="b"/>
              <a:pathLst>
                <a:path w="4515" h="1758">
                  <a:moveTo>
                    <a:pt x="292" y="0"/>
                  </a:moveTo>
                  <a:lnTo>
                    <a:pt x="293" y="0"/>
                  </a:lnTo>
                  <a:cubicBezTo>
                    <a:pt x="241" y="0"/>
                    <a:pt x="191" y="14"/>
                    <a:pt x="146" y="39"/>
                  </a:cubicBezTo>
                  <a:cubicBezTo>
                    <a:pt x="102" y="65"/>
                    <a:pt x="65" y="102"/>
                    <a:pt x="39" y="146"/>
                  </a:cubicBezTo>
                  <a:cubicBezTo>
                    <a:pt x="14" y="191"/>
                    <a:pt x="0" y="241"/>
                    <a:pt x="0" y="293"/>
                  </a:cubicBezTo>
                  <a:lnTo>
                    <a:pt x="0" y="1464"/>
                  </a:lnTo>
                  <a:lnTo>
                    <a:pt x="0" y="1464"/>
                  </a:lnTo>
                  <a:cubicBezTo>
                    <a:pt x="0" y="1516"/>
                    <a:pt x="14" y="1566"/>
                    <a:pt x="39" y="1611"/>
                  </a:cubicBezTo>
                  <a:cubicBezTo>
                    <a:pt x="65" y="1655"/>
                    <a:pt x="102" y="1692"/>
                    <a:pt x="146" y="1718"/>
                  </a:cubicBezTo>
                  <a:cubicBezTo>
                    <a:pt x="191" y="1743"/>
                    <a:pt x="241" y="1757"/>
                    <a:pt x="293" y="1757"/>
                  </a:cubicBezTo>
                  <a:lnTo>
                    <a:pt x="4221" y="1757"/>
                  </a:lnTo>
                  <a:lnTo>
                    <a:pt x="4221" y="1757"/>
                  </a:lnTo>
                  <a:cubicBezTo>
                    <a:pt x="4273" y="1757"/>
                    <a:pt x="4323" y="1743"/>
                    <a:pt x="4368" y="1718"/>
                  </a:cubicBezTo>
                  <a:cubicBezTo>
                    <a:pt x="4412" y="1692"/>
                    <a:pt x="4449" y="1655"/>
                    <a:pt x="4475" y="1611"/>
                  </a:cubicBezTo>
                  <a:cubicBezTo>
                    <a:pt x="4500" y="1566"/>
                    <a:pt x="4514" y="1516"/>
                    <a:pt x="4514" y="1464"/>
                  </a:cubicBezTo>
                  <a:lnTo>
                    <a:pt x="4514" y="292"/>
                  </a:lnTo>
                  <a:lnTo>
                    <a:pt x="4514" y="293"/>
                  </a:lnTo>
                  <a:lnTo>
                    <a:pt x="4514" y="293"/>
                  </a:lnTo>
                  <a:cubicBezTo>
                    <a:pt x="4514" y="241"/>
                    <a:pt x="4500" y="191"/>
                    <a:pt x="4475" y="146"/>
                  </a:cubicBezTo>
                  <a:cubicBezTo>
                    <a:pt x="4449" y="102"/>
                    <a:pt x="4412" y="65"/>
                    <a:pt x="4368" y="39"/>
                  </a:cubicBezTo>
                  <a:cubicBezTo>
                    <a:pt x="4323" y="14"/>
                    <a:pt x="4273" y="0"/>
                    <a:pt x="4221" y="0"/>
                  </a:cubicBezTo>
                  <a:lnTo>
                    <a:pt x="292" y="0"/>
                  </a:lnTo>
                </a:path>
              </a:pathLst>
            </a:custGeom>
            <a:solidFill>
              <a:srgbClr val="9966cc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TextShape 10"/>
            <p:cNvSpPr txBox="1"/>
            <p:nvPr/>
          </p:nvSpPr>
          <p:spPr>
            <a:xfrm>
              <a:off x="5270400" y="843840"/>
              <a:ext cx="150264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Jet candidates</a:t>
              </a:r>
              <a:endParaRPr b="0" lang="en-US" sz="2000" spc="-1" strike="noStrike">
                <a:latin typeface="Arial"/>
              </a:endParaRPr>
            </a:p>
          </p:txBody>
        </p:sp>
      </p:grpSp>
      <p:cxnSp>
        <p:nvCxnSpPr>
          <p:cNvPr id="268" name="Line 11"/>
          <p:cNvCxnSpPr>
            <a:stCxn id="259" idx="3"/>
            <a:endCxn id="262" idx="1"/>
          </p:cNvCxnSpPr>
          <p:nvPr/>
        </p:nvCxnSpPr>
        <p:spPr>
          <a:xfrm>
            <a:off x="1295640" y="1188720"/>
            <a:ext cx="1765080" cy="576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269" name="Line 12"/>
          <p:cNvCxnSpPr>
            <a:endCxn id="265" idx="1"/>
          </p:cNvCxnSpPr>
          <p:nvPr/>
        </p:nvCxnSpPr>
        <p:spPr>
          <a:xfrm flipV="1">
            <a:off x="4452480" y="1179000"/>
            <a:ext cx="732240" cy="3348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270" name="Group 13"/>
          <p:cNvGrpSpPr/>
          <p:nvPr/>
        </p:nvGrpSpPr>
        <p:grpSpPr>
          <a:xfrm>
            <a:off x="7439040" y="765000"/>
            <a:ext cx="1828440" cy="780840"/>
            <a:chOff x="7439040" y="765000"/>
            <a:chExt cx="1828440" cy="780840"/>
          </a:xfrm>
        </p:grpSpPr>
        <p:sp>
          <p:nvSpPr>
            <p:cNvPr id="271" name="CustomShape 14"/>
            <p:cNvSpPr/>
            <p:nvPr/>
          </p:nvSpPr>
          <p:spPr>
            <a:xfrm>
              <a:off x="7439040" y="765000"/>
              <a:ext cx="1765800" cy="780840"/>
            </a:xfrm>
            <a:custGeom>
              <a:avLst/>
              <a:gdLst/>
              <a:ahLst/>
              <a:rect l="0" t="0" r="r" b="b"/>
              <a:pathLst>
                <a:path w="4907" h="2171">
                  <a:moveTo>
                    <a:pt x="361" y="0"/>
                  </a:moveTo>
                  <a:lnTo>
                    <a:pt x="362" y="0"/>
                  </a:lnTo>
                  <a:cubicBezTo>
                    <a:pt x="298" y="0"/>
                    <a:pt x="236" y="17"/>
                    <a:pt x="181" y="48"/>
                  </a:cubicBezTo>
                  <a:cubicBezTo>
                    <a:pt x="126" y="80"/>
                    <a:pt x="80" y="126"/>
                    <a:pt x="48" y="181"/>
                  </a:cubicBezTo>
                  <a:cubicBezTo>
                    <a:pt x="17" y="236"/>
                    <a:pt x="0" y="298"/>
                    <a:pt x="0" y="362"/>
                  </a:cubicBezTo>
                  <a:lnTo>
                    <a:pt x="0" y="1808"/>
                  </a:lnTo>
                  <a:lnTo>
                    <a:pt x="0" y="1808"/>
                  </a:lnTo>
                  <a:cubicBezTo>
                    <a:pt x="0" y="1872"/>
                    <a:pt x="17" y="1934"/>
                    <a:pt x="48" y="1989"/>
                  </a:cubicBezTo>
                  <a:cubicBezTo>
                    <a:pt x="80" y="2044"/>
                    <a:pt x="126" y="2090"/>
                    <a:pt x="181" y="2122"/>
                  </a:cubicBezTo>
                  <a:cubicBezTo>
                    <a:pt x="236" y="2153"/>
                    <a:pt x="298" y="2170"/>
                    <a:pt x="362" y="2170"/>
                  </a:cubicBezTo>
                  <a:lnTo>
                    <a:pt x="4544" y="2170"/>
                  </a:lnTo>
                  <a:lnTo>
                    <a:pt x="4544" y="2170"/>
                  </a:lnTo>
                  <a:cubicBezTo>
                    <a:pt x="4608" y="2170"/>
                    <a:pt x="4670" y="2153"/>
                    <a:pt x="4725" y="2122"/>
                  </a:cubicBezTo>
                  <a:cubicBezTo>
                    <a:pt x="4780" y="2090"/>
                    <a:pt x="4826" y="2044"/>
                    <a:pt x="4858" y="1989"/>
                  </a:cubicBezTo>
                  <a:cubicBezTo>
                    <a:pt x="4889" y="1934"/>
                    <a:pt x="4906" y="1872"/>
                    <a:pt x="4906" y="1808"/>
                  </a:cubicBezTo>
                  <a:lnTo>
                    <a:pt x="4906" y="361"/>
                  </a:lnTo>
                  <a:lnTo>
                    <a:pt x="4906" y="362"/>
                  </a:lnTo>
                  <a:lnTo>
                    <a:pt x="4906" y="362"/>
                  </a:lnTo>
                  <a:cubicBezTo>
                    <a:pt x="4906" y="298"/>
                    <a:pt x="4889" y="236"/>
                    <a:pt x="4858" y="181"/>
                  </a:cubicBezTo>
                  <a:cubicBezTo>
                    <a:pt x="4826" y="126"/>
                    <a:pt x="4780" y="80"/>
                    <a:pt x="4725" y="48"/>
                  </a:cubicBezTo>
                  <a:cubicBezTo>
                    <a:pt x="4670" y="17"/>
                    <a:pt x="4608" y="0"/>
                    <a:pt x="4544" y="0"/>
                  </a:cubicBezTo>
                  <a:lnTo>
                    <a:pt x="361" y="0"/>
                  </a:lnTo>
                </a:path>
              </a:pathLst>
            </a:custGeom>
            <a:solidFill>
              <a:srgbClr val="00b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TextShape 15"/>
            <p:cNvSpPr txBox="1"/>
            <p:nvPr/>
          </p:nvSpPr>
          <p:spPr>
            <a:xfrm>
              <a:off x="7518600" y="858600"/>
              <a:ext cx="174888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0" lang="en-US" sz="2000" spc="-1" strike="noStrike">
                  <a:latin typeface="Arial"/>
                </a:rPr>
                <a:t>Background subtraction</a:t>
              </a:r>
              <a:endParaRPr b="0" lang="en-US" sz="2000" spc="-1" strike="noStrike">
                <a:latin typeface="Arial"/>
              </a:endParaRPr>
            </a:p>
          </p:txBody>
        </p:sp>
      </p:grpSp>
      <p:cxnSp>
        <p:nvCxnSpPr>
          <p:cNvPr id="273" name="Line 16"/>
          <p:cNvCxnSpPr>
            <a:stCxn id="265" idx="3"/>
            <a:endCxn id="270" idx="1"/>
          </p:cNvCxnSpPr>
          <p:nvPr/>
        </p:nvCxnSpPr>
        <p:spPr>
          <a:xfrm flipV="1">
            <a:off x="6809040" y="1155240"/>
            <a:ext cx="630360" cy="2412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274" name="Group 17"/>
          <p:cNvGrpSpPr/>
          <p:nvPr/>
        </p:nvGrpSpPr>
        <p:grpSpPr>
          <a:xfrm>
            <a:off x="100800" y="2220840"/>
            <a:ext cx="2249640" cy="3049920"/>
            <a:chOff x="100800" y="2220840"/>
            <a:chExt cx="2249640" cy="3049920"/>
          </a:xfrm>
        </p:grpSpPr>
        <p:sp>
          <p:nvSpPr>
            <p:cNvPr id="275" name="CustomShape 18"/>
            <p:cNvSpPr/>
            <p:nvPr/>
          </p:nvSpPr>
          <p:spPr>
            <a:xfrm>
              <a:off x="100800" y="2220840"/>
              <a:ext cx="2249640" cy="3049920"/>
            </a:xfrm>
            <a:custGeom>
              <a:avLst/>
              <a:gdLst/>
              <a:ahLst/>
              <a:rect l="0" t="0" r="r" b="b"/>
              <a:pathLst>
                <a:path w="6251" h="8474">
                  <a:moveTo>
                    <a:pt x="1041" y="0"/>
                  </a:moveTo>
                  <a:lnTo>
                    <a:pt x="1042" y="0"/>
                  </a:lnTo>
                  <a:cubicBezTo>
                    <a:pt x="859" y="0"/>
                    <a:pt x="679" y="48"/>
                    <a:pt x="521" y="140"/>
                  </a:cubicBezTo>
                  <a:cubicBezTo>
                    <a:pt x="362" y="231"/>
                    <a:pt x="231" y="362"/>
                    <a:pt x="140" y="521"/>
                  </a:cubicBezTo>
                  <a:cubicBezTo>
                    <a:pt x="48" y="679"/>
                    <a:pt x="0" y="859"/>
                    <a:pt x="0" y="1042"/>
                  </a:cubicBezTo>
                  <a:lnTo>
                    <a:pt x="0" y="7431"/>
                  </a:lnTo>
                  <a:lnTo>
                    <a:pt x="0" y="7431"/>
                  </a:lnTo>
                  <a:cubicBezTo>
                    <a:pt x="0" y="7614"/>
                    <a:pt x="48" y="7794"/>
                    <a:pt x="140" y="7952"/>
                  </a:cubicBezTo>
                  <a:cubicBezTo>
                    <a:pt x="231" y="8111"/>
                    <a:pt x="362" y="8242"/>
                    <a:pt x="521" y="8333"/>
                  </a:cubicBezTo>
                  <a:cubicBezTo>
                    <a:pt x="679" y="8425"/>
                    <a:pt x="859" y="8473"/>
                    <a:pt x="1042" y="8473"/>
                  </a:cubicBezTo>
                  <a:lnTo>
                    <a:pt x="5208" y="8473"/>
                  </a:lnTo>
                  <a:lnTo>
                    <a:pt x="5208" y="8473"/>
                  </a:lnTo>
                  <a:cubicBezTo>
                    <a:pt x="5391" y="8473"/>
                    <a:pt x="5571" y="8425"/>
                    <a:pt x="5729" y="8333"/>
                  </a:cubicBezTo>
                  <a:cubicBezTo>
                    <a:pt x="5888" y="8242"/>
                    <a:pt x="6019" y="8111"/>
                    <a:pt x="6110" y="7952"/>
                  </a:cubicBezTo>
                  <a:cubicBezTo>
                    <a:pt x="6202" y="7794"/>
                    <a:pt x="6250" y="7614"/>
                    <a:pt x="6250" y="7431"/>
                  </a:cubicBezTo>
                  <a:lnTo>
                    <a:pt x="6250" y="1041"/>
                  </a:lnTo>
                  <a:lnTo>
                    <a:pt x="6250" y="1042"/>
                  </a:lnTo>
                  <a:lnTo>
                    <a:pt x="6250" y="1042"/>
                  </a:lnTo>
                  <a:cubicBezTo>
                    <a:pt x="6250" y="859"/>
                    <a:pt x="6202" y="679"/>
                    <a:pt x="6110" y="521"/>
                  </a:cubicBezTo>
                  <a:cubicBezTo>
                    <a:pt x="6019" y="362"/>
                    <a:pt x="5888" y="231"/>
                    <a:pt x="5729" y="140"/>
                  </a:cubicBezTo>
                  <a:cubicBezTo>
                    <a:pt x="5571" y="48"/>
                    <a:pt x="5391" y="0"/>
                    <a:pt x="5208" y="0"/>
                  </a:cubicBezTo>
                  <a:lnTo>
                    <a:pt x="1041" y="0"/>
                  </a:lnTo>
                </a:path>
              </a:pathLst>
            </a:custGeom>
            <a:solidFill>
              <a:srgbClr val="98fb98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76" name="Picture 7_0" descr=""/>
            <p:cNvPicPr/>
            <p:nvPr/>
          </p:nvPicPr>
          <p:blipFill>
            <a:blip r:embed="rId1"/>
            <a:srcRect l="6825" t="3617" r="7480" b="31243"/>
            <a:stretch/>
          </p:blipFill>
          <p:spPr>
            <a:xfrm>
              <a:off x="263520" y="2471040"/>
              <a:ext cx="1883520" cy="215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7" name="TextShape 19"/>
            <p:cNvSpPr txBox="1"/>
            <p:nvPr/>
          </p:nvSpPr>
          <p:spPr>
            <a:xfrm>
              <a:off x="186120" y="4617360"/>
              <a:ext cx="2090520" cy="5158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500" spc="-1" strike="noStrike">
                  <a:latin typeface="Arial"/>
                </a:rPr>
                <a:t>Jet spectrum smeared by energy resolution</a:t>
              </a:r>
              <a:endParaRPr b="0" lang="en-US" sz="1500" spc="-1" strike="noStrike">
                <a:latin typeface="Arial"/>
              </a:endParaRPr>
            </a:p>
          </p:txBody>
        </p:sp>
      </p:grpSp>
      <p:cxnSp>
        <p:nvCxnSpPr>
          <p:cNvPr id="278" name="Line 20"/>
          <p:cNvCxnSpPr>
            <a:stCxn id="270" idx="2"/>
            <a:endCxn id="274" idx="0"/>
          </p:cNvCxnSpPr>
          <p:nvPr/>
        </p:nvCxnSpPr>
        <p:spPr>
          <a:xfrm flipH="1">
            <a:off x="1225440" y="1545840"/>
            <a:ext cx="7128000" cy="67536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279" name="Group 21"/>
          <p:cNvGrpSpPr/>
          <p:nvPr/>
        </p:nvGrpSpPr>
        <p:grpSpPr>
          <a:xfrm>
            <a:off x="2697480" y="1942200"/>
            <a:ext cx="3489840" cy="3336120"/>
            <a:chOff x="2697480" y="1942200"/>
            <a:chExt cx="3489840" cy="3336120"/>
          </a:xfrm>
        </p:grpSpPr>
        <p:sp>
          <p:nvSpPr>
            <p:cNvPr id="280" name="CustomShape 22"/>
            <p:cNvSpPr/>
            <p:nvPr/>
          </p:nvSpPr>
          <p:spPr>
            <a:xfrm>
              <a:off x="2697480" y="1942200"/>
              <a:ext cx="3489840" cy="3302280"/>
            </a:xfrm>
            <a:custGeom>
              <a:avLst/>
              <a:gdLst/>
              <a:ahLst/>
              <a:rect l="0" t="0" r="r" b="b"/>
              <a:pathLst>
                <a:path w="9696" h="9175">
                  <a:moveTo>
                    <a:pt x="1529" y="0"/>
                  </a:moveTo>
                  <a:lnTo>
                    <a:pt x="1529" y="0"/>
                  </a:lnTo>
                  <a:cubicBezTo>
                    <a:pt x="1261" y="0"/>
                    <a:pt x="997" y="71"/>
                    <a:pt x="765" y="205"/>
                  </a:cubicBezTo>
                  <a:cubicBezTo>
                    <a:pt x="532" y="339"/>
                    <a:pt x="339" y="532"/>
                    <a:pt x="205" y="765"/>
                  </a:cubicBezTo>
                  <a:cubicBezTo>
                    <a:pt x="71" y="997"/>
                    <a:pt x="0" y="1261"/>
                    <a:pt x="0" y="1529"/>
                  </a:cubicBezTo>
                  <a:lnTo>
                    <a:pt x="0" y="7645"/>
                  </a:lnTo>
                  <a:lnTo>
                    <a:pt x="0" y="7645"/>
                  </a:lnTo>
                  <a:cubicBezTo>
                    <a:pt x="0" y="7913"/>
                    <a:pt x="71" y="8177"/>
                    <a:pt x="205" y="8410"/>
                  </a:cubicBezTo>
                  <a:cubicBezTo>
                    <a:pt x="339" y="8642"/>
                    <a:pt x="532" y="8835"/>
                    <a:pt x="765" y="8969"/>
                  </a:cubicBezTo>
                  <a:cubicBezTo>
                    <a:pt x="997" y="9103"/>
                    <a:pt x="1261" y="9174"/>
                    <a:pt x="1529" y="9174"/>
                  </a:cubicBezTo>
                  <a:lnTo>
                    <a:pt x="8166" y="9174"/>
                  </a:lnTo>
                  <a:lnTo>
                    <a:pt x="8166" y="9174"/>
                  </a:lnTo>
                  <a:cubicBezTo>
                    <a:pt x="8434" y="9174"/>
                    <a:pt x="8698" y="9103"/>
                    <a:pt x="8931" y="8969"/>
                  </a:cubicBezTo>
                  <a:cubicBezTo>
                    <a:pt x="9163" y="8835"/>
                    <a:pt x="9356" y="8642"/>
                    <a:pt x="9490" y="8410"/>
                  </a:cubicBezTo>
                  <a:cubicBezTo>
                    <a:pt x="9624" y="8177"/>
                    <a:pt x="9695" y="7913"/>
                    <a:pt x="9695" y="7645"/>
                  </a:cubicBezTo>
                  <a:lnTo>
                    <a:pt x="9695" y="1529"/>
                  </a:lnTo>
                  <a:lnTo>
                    <a:pt x="9695" y="1529"/>
                  </a:lnTo>
                  <a:lnTo>
                    <a:pt x="9695" y="1529"/>
                  </a:lnTo>
                  <a:cubicBezTo>
                    <a:pt x="9695" y="1261"/>
                    <a:pt x="9624" y="997"/>
                    <a:pt x="9490" y="764"/>
                  </a:cubicBezTo>
                  <a:cubicBezTo>
                    <a:pt x="9356" y="532"/>
                    <a:pt x="9163" y="339"/>
                    <a:pt x="8931" y="205"/>
                  </a:cubicBezTo>
                  <a:cubicBezTo>
                    <a:pt x="8698" y="71"/>
                    <a:pt x="8434" y="0"/>
                    <a:pt x="8166" y="0"/>
                  </a:cubicBezTo>
                  <a:lnTo>
                    <a:pt x="1529" y="0"/>
                  </a:lnTo>
                </a:path>
              </a:pathLst>
            </a:custGeom>
            <a:solidFill>
              <a:srgbClr val="ffc0cb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TextShape 23"/>
            <p:cNvSpPr txBox="1"/>
            <p:nvPr/>
          </p:nvSpPr>
          <p:spPr>
            <a:xfrm>
              <a:off x="2866680" y="4420080"/>
              <a:ext cx="3316320" cy="85824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800" spc="-1" strike="noStrike">
                  <a:solidFill>
                    <a:srgbClr val="ff0000"/>
                  </a:solidFill>
                  <a:latin typeface="Arial"/>
                </a:rPr>
                <a:t>Unfolding</a:t>
              </a:r>
              <a:r>
                <a:rPr b="0" lang="en-US" sz="1800" spc="-1" strike="noStrike">
                  <a:latin typeface="Arial"/>
                </a:rPr>
                <a:t> – </a:t>
              </a:r>
              <a:r>
                <a:rPr b="1" i="1" lang="en-US" sz="1800" spc="-1" strike="noStrike">
                  <a:latin typeface="Arial"/>
                </a:rPr>
                <a:t>corrects for </a:t>
              </a:r>
              <a:r>
                <a:rPr b="1" i="1" lang="en-US" sz="1800" spc="-1" strike="noStrike">
                  <a:latin typeface="Arial"/>
                  <a:ea typeface="Arial"/>
                </a:rPr>
                <a:t> background fluctuations and other effects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282" name="" descr=""/>
            <p:cNvPicPr/>
            <p:nvPr/>
          </p:nvPicPr>
          <p:blipFill>
            <a:blip r:embed="rId2"/>
            <a:stretch/>
          </p:blipFill>
          <p:spPr>
            <a:xfrm>
              <a:off x="3318480" y="2077920"/>
              <a:ext cx="2372040" cy="2276640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283" name="Line 24"/>
          <p:cNvCxnSpPr>
            <a:stCxn id="274" idx="3"/>
            <a:endCxn id="279" idx="1"/>
          </p:cNvCxnSpPr>
          <p:nvPr/>
        </p:nvCxnSpPr>
        <p:spPr>
          <a:xfrm flipV="1">
            <a:off x="2350440" y="3610080"/>
            <a:ext cx="347400" cy="13608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cxnSp>
        <p:nvCxnSpPr>
          <p:cNvPr id="284" name="Line 25"/>
          <p:cNvCxnSpPr>
            <a:stCxn id="279" idx="3"/>
          </p:cNvCxnSpPr>
          <p:nvPr/>
        </p:nvCxnSpPr>
        <p:spPr>
          <a:xfrm flipV="1">
            <a:off x="6187320" y="3583800"/>
            <a:ext cx="537840" cy="26640"/>
          </a:xfrm>
          <a:prstGeom prst="straightConnector1">
            <a:avLst/>
          </a:prstGeom>
          <a:ln w="54720">
            <a:solidFill>
              <a:srgbClr val="3465a4"/>
            </a:solidFill>
            <a:round/>
            <a:tailEnd len="med" type="triangle" w="med"/>
          </a:ln>
        </p:spPr>
      </p:cxnSp>
      <p:grpSp>
        <p:nvGrpSpPr>
          <p:cNvPr id="285" name="Group 26"/>
          <p:cNvGrpSpPr/>
          <p:nvPr/>
        </p:nvGrpSpPr>
        <p:grpSpPr>
          <a:xfrm>
            <a:off x="6724800" y="1932840"/>
            <a:ext cx="3286080" cy="3302280"/>
            <a:chOff x="6724800" y="1932840"/>
            <a:chExt cx="3286080" cy="3302280"/>
          </a:xfrm>
        </p:grpSpPr>
        <p:sp>
          <p:nvSpPr>
            <p:cNvPr id="286" name="CustomShape 27"/>
            <p:cNvSpPr/>
            <p:nvPr/>
          </p:nvSpPr>
          <p:spPr>
            <a:xfrm>
              <a:off x="6724800" y="1932840"/>
              <a:ext cx="3286080" cy="3302280"/>
            </a:xfrm>
            <a:custGeom>
              <a:avLst/>
              <a:gdLst/>
              <a:ahLst/>
              <a:rect l="0" t="0" r="r" b="b"/>
              <a:pathLst>
                <a:path w="9130" h="9175">
                  <a:moveTo>
                    <a:pt x="1521" y="0"/>
                  </a:moveTo>
                  <a:lnTo>
                    <a:pt x="1522" y="0"/>
                  </a:lnTo>
                  <a:cubicBezTo>
                    <a:pt x="1254" y="0"/>
                    <a:pt x="992" y="70"/>
                    <a:pt x="761" y="204"/>
                  </a:cubicBezTo>
                  <a:cubicBezTo>
                    <a:pt x="529" y="337"/>
                    <a:pt x="337" y="529"/>
                    <a:pt x="204" y="761"/>
                  </a:cubicBezTo>
                  <a:cubicBezTo>
                    <a:pt x="70" y="992"/>
                    <a:pt x="0" y="1254"/>
                    <a:pt x="0" y="1522"/>
                  </a:cubicBezTo>
                  <a:lnTo>
                    <a:pt x="0" y="7652"/>
                  </a:lnTo>
                  <a:lnTo>
                    <a:pt x="0" y="7653"/>
                  </a:lnTo>
                  <a:cubicBezTo>
                    <a:pt x="0" y="7920"/>
                    <a:pt x="70" y="8182"/>
                    <a:pt x="204" y="8413"/>
                  </a:cubicBezTo>
                  <a:cubicBezTo>
                    <a:pt x="337" y="8645"/>
                    <a:pt x="529" y="8837"/>
                    <a:pt x="761" y="8970"/>
                  </a:cubicBezTo>
                  <a:cubicBezTo>
                    <a:pt x="992" y="9104"/>
                    <a:pt x="1254" y="9174"/>
                    <a:pt x="1522" y="9174"/>
                  </a:cubicBezTo>
                  <a:lnTo>
                    <a:pt x="7607" y="9174"/>
                  </a:lnTo>
                  <a:lnTo>
                    <a:pt x="7608" y="9174"/>
                  </a:lnTo>
                  <a:cubicBezTo>
                    <a:pt x="7875" y="9174"/>
                    <a:pt x="8137" y="9104"/>
                    <a:pt x="8368" y="8970"/>
                  </a:cubicBezTo>
                  <a:cubicBezTo>
                    <a:pt x="8600" y="8837"/>
                    <a:pt x="8792" y="8645"/>
                    <a:pt x="8925" y="8413"/>
                  </a:cubicBezTo>
                  <a:cubicBezTo>
                    <a:pt x="9059" y="8182"/>
                    <a:pt x="9129" y="7920"/>
                    <a:pt x="9129" y="7653"/>
                  </a:cubicBezTo>
                  <a:lnTo>
                    <a:pt x="9129" y="1521"/>
                  </a:lnTo>
                  <a:lnTo>
                    <a:pt x="9129" y="1522"/>
                  </a:lnTo>
                  <a:lnTo>
                    <a:pt x="9129" y="1521"/>
                  </a:lnTo>
                  <a:cubicBezTo>
                    <a:pt x="9129" y="1254"/>
                    <a:pt x="9059" y="992"/>
                    <a:pt x="8925" y="761"/>
                  </a:cubicBezTo>
                  <a:cubicBezTo>
                    <a:pt x="8792" y="529"/>
                    <a:pt x="8600" y="337"/>
                    <a:pt x="8368" y="204"/>
                  </a:cubicBezTo>
                  <a:cubicBezTo>
                    <a:pt x="8137" y="70"/>
                    <a:pt x="7875" y="0"/>
                    <a:pt x="7608" y="0"/>
                  </a:cubicBezTo>
                  <a:lnTo>
                    <a:pt x="1521" y="0"/>
                  </a:lnTo>
                </a:path>
              </a:pathLst>
            </a:custGeom>
            <a:solidFill>
              <a:srgbClr val="ffebcd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TextShape 28"/>
            <p:cNvSpPr txBox="1"/>
            <p:nvPr/>
          </p:nvSpPr>
          <p:spPr>
            <a:xfrm>
              <a:off x="7178400" y="4694040"/>
              <a:ext cx="24415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latin typeface="Arial"/>
                </a:rPr>
                <a:t>Corrected spectra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288" name="" descr=""/>
            <p:cNvPicPr/>
            <p:nvPr/>
          </p:nvPicPr>
          <p:blipFill>
            <a:blip r:embed="rId3"/>
            <a:stretch/>
          </p:blipFill>
          <p:spPr>
            <a:xfrm>
              <a:off x="7070400" y="2071800"/>
              <a:ext cx="2679840" cy="260172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10440" y="1334520"/>
            <a:ext cx="3426120" cy="3288600"/>
          </a:xfrm>
          <a:prstGeom prst="rect">
            <a:avLst/>
          </a:prstGeom>
          <a:ln>
            <a:noFill/>
          </a:ln>
        </p:spPr>
      </p:pic>
      <p:sp>
        <p:nvSpPr>
          <p:cNvPr id="290" name="TextShape 1"/>
          <p:cNvSpPr txBox="1"/>
          <p:nvPr/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Closure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3883680" y="1326600"/>
            <a:ext cx="5493600" cy="328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Methods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Use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ea typeface="Arial"/>
              </a:rPr>
              <a:t>δ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ea typeface="Arial"/>
              </a:rPr>
              <a:t>p</a:t>
            </a:r>
            <a:r>
              <a:rPr b="0" lang="en-US" sz="2800" spc="-1" strike="noStrike" baseline="-33000">
                <a:solidFill>
                  <a:srgbClr val="58595b"/>
                </a:solidFill>
                <a:latin typeface="Arial"/>
                <a:ea typeface="Arial"/>
              </a:rPr>
              <a:t>T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ea typeface="Arial"/>
              </a:rPr>
              <a:t> method to measure width of fluctuations with varying numbers of leading jets (LJ) discarded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ea typeface="Arial"/>
              </a:rPr>
              <a:t>Embed PYTHIA event into heavy ion event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ea typeface="Arial"/>
              </a:rPr>
              <a:t>Only embedding leads to full closure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504000" y="166608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Arial"/>
              </a:rPr>
              <a:t>What is Rivet?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91440" y="2683440"/>
            <a:ext cx="9988560" cy="150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b="1" lang="en-US" sz="2500" spc="-1" strike="noStrike">
                <a:latin typeface="Arial"/>
              </a:rPr>
              <a:t>R</a:t>
            </a:r>
            <a:r>
              <a:rPr b="0" lang="en-US" sz="2500" spc="-1" strike="noStrike">
                <a:latin typeface="Arial"/>
              </a:rPr>
              <a:t>obust </a:t>
            </a:r>
            <a:r>
              <a:rPr b="1" lang="en-US" sz="2500" spc="-1" strike="noStrike">
                <a:latin typeface="Arial"/>
              </a:rPr>
              <a:t>I</a:t>
            </a:r>
            <a:r>
              <a:rPr b="0" lang="en-US" sz="2500" spc="-1" strike="noStrike">
                <a:latin typeface="Arial"/>
              </a:rPr>
              <a:t>ndependent </a:t>
            </a:r>
            <a:r>
              <a:rPr b="1" lang="en-US" sz="2500" spc="-1" strike="noStrike">
                <a:latin typeface="Arial"/>
              </a:rPr>
              <a:t>V</a:t>
            </a:r>
            <a:r>
              <a:rPr b="0" lang="en-US" sz="2500" spc="-1" strike="noStrike">
                <a:latin typeface="Arial"/>
              </a:rPr>
              <a:t>alidation of </a:t>
            </a:r>
            <a:r>
              <a:rPr b="1" lang="en-US" sz="2500" spc="-1" strike="noStrike">
                <a:latin typeface="Arial"/>
              </a:rPr>
              <a:t>E</a:t>
            </a:r>
            <a:r>
              <a:rPr b="0" lang="en-US" sz="2500" spc="-1" strike="noStrike">
                <a:latin typeface="Arial"/>
              </a:rPr>
              <a:t>xperiment and </a:t>
            </a:r>
            <a:r>
              <a:rPr b="1" lang="en-US" sz="2500" spc="-1" strike="noStrike">
                <a:latin typeface="Arial"/>
              </a:rPr>
              <a:t>T</a:t>
            </a:r>
            <a:r>
              <a:rPr b="0" lang="en-US" sz="2500" spc="-1" strike="noStrike">
                <a:latin typeface="Arial"/>
              </a:rPr>
              <a:t>heory</a:t>
            </a:r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oup 1"/>
          <p:cNvGrpSpPr/>
          <p:nvPr/>
        </p:nvGrpSpPr>
        <p:grpSpPr>
          <a:xfrm>
            <a:off x="20880" y="37440"/>
            <a:ext cx="2084760" cy="2286000"/>
            <a:chOff x="20880" y="37440"/>
            <a:chExt cx="2084760" cy="2286000"/>
          </a:xfrm>
        </p:grpSpPr>
        <p:grpSp>
          <p:nvGrpSpPr>
            <p:cNvPr id="293" name="Group 2"/>
            <p:cNvGrpSpPr/>
            <p:nvPr/>
          </p:nvGrpSpPr>
          <p:grpSpPr>
            <a:xfrm>
              <a:off x="20880" y="37440"/>
              <a:ext cx="2084760" cy="2286000"/>
              <a:chOff x="20880" y="37440"/>
              <a:chExt cx="2084760" cy="2286000"/>
            </a:xfrm>
          </p:grpSpPr>
          <p:pic>
            <p:nvPicPr>
              <p:cNvPr id="294" name="" descr=""/>
              <p:cNvPicPr/>
              <p:nvPr/>
            </p:nvPicPr>
            <p:blipFill>
              <a:blip r:embed="rId1"/>
              <a:stretch/>
            </p:blipFill>
            <p:spPr>
              <a:xfrm>
                <a:off x="20880" y="37440"/>
                <a:ext cx="2084760" cy="22860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295" name="" descr=""/>
          <p:cNvPicPr/>
          <p:nvPr/>
        </p:nvPicPr>
        <p:blipFill>
          <a:blip r:embed="rId2"/>
          <a:stretch/>
        </p:blipFill>
        <p:spPr>
          <a:xfrm>
            <a:off x="-24840" y="2563560"/>
            <a:ext cx="1792080" cy="2286000"/>
          </a:xfrm>
          <a:prstGeom prst="rect">
            <a:avLst/>
          </a:prstGeom>
          <a:ln>
            <a:noFill/>
          </a:ln>
        </p:spPr>
      </p:pic>
      <p:grpSp>
        <p:nvGrpSpPr>
          <p:cNvPr id="296" name="Group 3"/>
          <p:cNvGrpSpPr/>
          <p:nvPr/>
        </p:nvGrpSpPr>
        <p:grpSpPr>
          <a:xfrm>
            <a:off x="946800" y="387720"/>
            <a:ext cx="6126840" cy="8598960"/>
            <a:chOff x="946800" y="387720"/>
            <a:chExt cx="6126840" cy="8598960"/>
          </a:xfrm>
        </p:grpSpPr>
        <p:sp>
          <p:nvSpPr>
            <p:cNvPr id="297" name="CustomShape 4"/>
            <p:cNvSpPr/>
            <p:nvPr/>
          </p:nvSpPr>
          <p:spPr>
            <a:xfrm>
              <a:off x="946800" y="8432640"/>
              <a:ext cx="788040" cy="554040"/>
            </a:xfrm>
            <a:custGeom>
              <a:avLst/>
              <a:gdLst/>
              <a:ahLst/>
              <a:rect l="0" t="0" r="r" b="b"/>
              <a:pathLst>
                <a:path w="2191" h="1541">
                  <a:moveTo>
                    <a:pt x="547" y="0"/>
                  </a:moveTo>
                  <a:lnTo>
                    <a:pt x="547" y="1155"/>
                  </a:lnTo>
                  <a:lnTo>
                    <a:pt x="0" y="1155"/>
                  </a:lnTo>
                  <a:lnTo>
                    <a:pt x="1095" y="1540"/>
                  </a:lnTo>
                  <a:lnTo>
                    <a:pt x="2190" y="1155"/>
                  </a:lnTo>
                  <a:lnTo>
                    <a:pt x="1642" y="1155"/>
                  </a:lnTo>
                  <a:lnTo>
                    <a:pt x="1642" y="0"/>
                  </a:lnTo>
                  <a:lnTo>
                    <a:pt x="547" y="0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98" name="Group 5"/>
            <p:cNvGrpSpPr/>
            <p:nvPr/>
          </p:nvGrpSpPr>
          <p:grpSpPr>
            <a:xfrm>
              <a:off x="2296800" y="3402000"/>
              <a:ext cx="389160" cy="1089720"/>
              <a:chOff x="2296800" y="3402000"/>
              <a:chExt cx="389160" cy="1089720"/>
            </a:xfrm>
          </p:grpSpPr>
          <p:sp>
            <p:nvSpPr>
              <p:cNvPr id="299" name="TextShape 6"/>
              <p:cNvSpPr txBox="1"/>
              <p:nvPr/>
            </p:nvSpPr>
            <p:spPr>
              <a:xfrm rot="16200000">
                <a:off x="1950840" y="3747960"/>
                <a:ext cx="1065600" cy="373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1" lang="en-US" sz="2000" spc="-1" strike="noStrike">
                    <a:latin typeface="Arial"/>
                  </a:rPr>
                  <a:t>HepMC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300" name="CustomShape 7"/>
              <p:cNvSpPr/>
              <p:nvPr/>
            </p:nvSpPr>
            <p:spPr>
              <a:xfrm>
                <a:off x="2311920" y="3422160"/>
                <a:ext cx="374040" cy="106956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01" name="Group 8"/>
            <p:cNvGrpSpPr/>
            <p:nvPr/>
          </p:nvGrpSpPr>
          <p:grpSpPr>
            <a:xfrm>
              <a:off x="2304360" y="387720"/>
              <a:ext cx="389160" cy="1089720"/>
              <a:chOff x="2304360" y="387720"/>
              <a:chExt cx="389160" cy="1089720"/>
            </a:xfrm>
          </p:grpSpPr>
          <p:sp>
            <p:nvSpPr>
              <p:cNvPr id="302" name="TextShape 9"/>
              <p:cNvSpPr txBox="1"/>
              <p:nvPr/>
            </p:nvSpPr>
            <p:spPr>
              <a:xfrm rot="16200000">
                <a:off x="1958400" y="733680"/>
                <a:ext cx="1065600" cy="373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1" lang="en-US" sz="2000" spc="-1" strike="noStrike">
                    <a:latin typeface="Arial"/>
                  </a:rPr>
                  <a:t>HepMC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303" name="CustomShape 10"/>
              <p:cNvSpPr/>
              <p:nvPr/>
            </p:nvSpPr>
            <p:spPr>
              <a:xfrm>
                <a:off x="2319480" y="407880"/>
                <a:ext cx="374040" cy="106956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4" name="CustomShape 11"/>
            <p:cNvSpPr/>
            <p:nvPr/>
          </p:nvSpPr>
          <p:spPr>
            <a:xfrm rot="16200000">
              <a:off x="1641600" y="3659040"/>
              <a:ext cx="788040" cy="554400"/>
            </a:xfrm>
            <a:custGeom>
              <a:avLst/>
              <a:gdLst/>
              <a:ahLst/>
              <a:rect l="0" t="0" r="r" b="b"/>
              <a:pathLst>
                <a:path w="2191" h="1542">
                  <a:moveTo>
                    <a:pt x="547" y="0"/>
                  </a:moveTo>
                  <a:lnTo>
                    <a:pt x="547" y="1155"/>
                  </a:lnTo>
                  <a:lnTo>
                    <a:pt x="0" y="1155"/>
                  </a:lnTo>
                  <a:lnTo>
                    <a:pt x="1095" y="1541"/>
                  </a:lnTo>
                  <a:lnTo>
                    <a:pt x="2190" y="1155"/>
                  </a:lnTo>
                  <a:lnTo>
                    <a:pt x="1642" y="1155"/>
                  </a:lnTo>
                  <a:lnTo>
                    <a:pt x="1642" y="0"/>
                  </a:lnTo>
                  <a:lnTo>
                    <a:pt x="547" y="0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" name="CustomShape 12"/>
            <p:cNvSpPr/>
            <p:nvPr/>
          </p:nvSpPr>
          <p:spPr>
            <a:xfrm rot="16200000">
              <a:off x="1806840" y="830160"/>
              <a:ext cx="788040" cy="236160"/>
            </a:xfrm>
            <a:custGeom>
              <a:avLst/>
              <a:gdLst/>
              <a:ahLst/>
              <a:rect l="0" t="0" r="r" b="b"/>
              <a:pathLst>
                <a:path w="2191" h="658">
                  <a:moveTo>
                    <a:pt x="547" y="0"/>
                  </a:moveTo>
                  <a:lnTo>
                    <a:pt x="547" y="492"/>
                  </a:lnTo>
                  <a:lnTo>
                    <a:pt x="0" y="492"/>
                  </a:lnTo>
                  <a:lnTo>
                    <a:pt x="1095" y="657"/>
                  </a:lnTo>
                  <a:lnTo>
                    <a:pt x="2190" y="492"/>
                  </a:lnTo>
                  <a:lnTo>
                    <a:pt x="1642" y="492"/>
                  </a:lnTo>
                  <a:lnTo>
                    <a:pt x="1642" y="0"/>
                  </a:lnTo>
                  <a:lnTo>
                    <a:pt x="547" y="0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06" name="Group 13"/>
            <p:cNvGrpSpPr/>
            <p:nvPr/>
          </p:nvGrpSpPr>
          <p:grpSpPr>
            <a:xfrm>
              <a:off x="3096360" y="3411720"/>
              <a:ext cx="389160" cy="1089720"/>
              <a:chOff x="3096360" y="3411720"/>
              <a:chExt cx="389160" cy="1089720"/>
            </a:xfrm>
          </p:grpSpPr>
          <p:sp>
            <p:nvSpPr>
              <p:cNvPr id="307" name="TextShape 14"/>
              <p:cNvSpPr txBox="1"/>
              <p:nvPr/>
            </p:nvSpPr>
            <p:spPr>
              <a:xfrm rot="16200000">
                <a:off x="2750400" y="3757680"/>
                <a:ext cx="1065600" cy="373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1" lang="en-US" sz="2000" spc="-1" strike="noStrike">
                    <a:latin typeface="Arial"/>
                  </a:rPr>
                  <a:t>Rivet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308" name="CustomShape 15"/>
              <p:cNvSpPr/>
              <p:nvPr/>
            </p:nvSpPr>
            <p:spPr>
              <a:xfrm>
                <a:off x="3111480" y="3431880"/>
                <a:ext cx="374040" cy="106956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9" name="CustomShape 16"/>
            <p:cNvSpPr/>
            <p:nvPr/>
          </p:nvSpPr>
          <p:spPr>
            <a:xfrm rot="16200000">
              <a:off x="2507040" y="3729960"/>
              <a:ext cx="788040" cy="412560"/>
            </a:xfrm>
            <a:custGeom>
              <a:avLst/>
              <a:gdLst/>
              <a:ahLst/>
              <a:rect l="0" t="0" r="r" b="b"/>
              <a:pathLst>
                <a:path w="2191" h="1148">
                  <a:moveTo>
                    <a:pt x="547" y="0"/>
                  </a:moveTo>
                  <a:lnTo>
                    <a:pt x="547" y="860"/>
                  </a:lnTo>
                  <a:lnTo>
                    <a:pt x="0" y="860"/>
                  </a:lnTo>
                  <a:lnTo>
                    <a:pt x="1095" y="1147"/>
                  </a:lnTo>
                  <a:lnTo>
                    <a:pt x="2190" y="860"/>
                  </a:lnTo>
                  <a:lnTo>
                    <a:pt x="1642" y="860"/>
                  </a:lnTo>
                  <a:lnTo>
                    <a:pt x="1642" y="0"/>
                  </a:lnTo>
                  <a:lnTo>
                    <a:pt x="547" y="0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10" name="Group 17"/>
            <p:cNvGrpSpPr/>
            <p:nvPr/>
          </p:nvGrpSpPr>
          <p:grpSpPr>
            <a:xfrm>
              <a:off x="3105720" y="433440"/>
              <a:ext cx="389160" cy="1089720"/>
              <a:chOff x="3105720" y="433440"/>
              <a:chExt cx="389160" cy="1089720"/>
            </a:xfrm>
          </p:grpSpPr>
          <p:sp>
            <p:nvSpPr>
              <p:cNvPr id="311" name="TextShape 18"/>
              <p:cNvSpPr txBox="1"/>
              <p:nvPr/>
            </p:nvSpPr>
            <p:spPr>
              <a:xfrm rot="16200000">
                <a:off x="2759760" y="779400"/>
                <a:ext cx="1065600" cy="373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1" lang="en-US" sz="2000" spc="-1" strike="noStrike">
                    <a:latin typeface="Arial"/>
                  </a:rPr>
                  <a:t>Rivet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312" name="CustomShape 19"/>
              <p:cNvSpPr/>
              <p:nvPr/>
            </p:nvSpPr>
            <p:spPr>
              <a:xfrm>
                <a:off x="3120840" y="453600"/>
                <a:ext cx="374040" cy="106956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13" name="CustomShape 20"/>
            <p:cNvSpPr/>
            <p:nvPr/>
          </p:nvSpPr>
          <p:spPr>
            <a:xfrm rot="16200000">
              <a:off x="2516400" y="751680"/>
              <a:ext cx="788040" cy="412560"/>
            </a:xfrm>
            <a:custGeom>
              <a:avLst/>
              <a:gdLst/>
              <a:ahLst/>
              <a:rect l="0" t="0" r="r" b="b"/>
              <a:pathLst>
                <a:path w="2191" h="1148">
                  <a:moveTo>
                    <a:pt x="547" y="0"/>
                  </a:moveTo>
                  <a:lnTo>
                    <a:pt x="547" y="860"/>
                  </a:lnTo>
                  <a:lnTo>
                    <a:pt x="0" y="860"/>
                  </a:lnTo>
                  <a:lnTo>
                    <a:pt x="1095" y="1147"/>
                  </a:lnTo>
                  <a:lnTo>
                    <a:pt x="2190" y="860"/>
                  </a:lnTo>
                  <a:lnTo>
                    <a:pt x="1642" y="860"/>
                  </a:lnTo>
                  <a:lnTo>
                    <a:pt x="1642" y="0"/>
                  </a:lnTo>
                  <a:lnTo>
                    <a:pt x="547" y="0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14" name="Group 21"/>
            <p:cNvGrpSpPr/>
            <p:nvPr/>
          </p:nvGrpSpPr>
          <p:grpSpPr>
            <a:xfrm>
              <a:off x="3132360" y="1778760"/>
              <a:ext cx="389160" cy="1344240"/>
              <a:chOff x="3132360" y="1778760"/>
              <a:chExt cx="389160" cy="1344240"/>
            </a:xfrm>
          </p:grpSpPr>
          <p:sp>
            <p:nvSpPr>
              <p:cNvPr id="315" name="TextShape 22"/>
              <p:cNvSpPr txBox="1"/>
              <p:nvPr/>
            </p:nvSpPr>
            <p:spPr>
              <a:xfrm rot="16200000">
                <a:off x="2679480" y="2231640"/>
                <a:ext cx="1294560" cy="38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1" lang="en-US" sz="2000" spc="-1" strike="noStrike">
                    <a:latin typeface="Arial"/>
                  </a:rPr>
                  <a:t>HEPData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316" name="CustomShape 23"/>
              <p:cNvSpPr/>
              <p:nvPr/>
            </p:nvSpPr>
            <p:spPr>
              <a:xfrm>
                <a:off x="3147480" y="1795680"/>
                <a:ext cx="374040" cy="132732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17" name="CustomShape 24"/>
            <p:cNvSpPr/>
            <p:nvPr/>
          </p:nvSpPr>
          <p:spPr>
            <a:xfrm>
              <a:off x="3147480" y="3123000"/>
              <a:ext cx="387360" cy="314280"/>
            </a:xfrm>
            <a:custGeom>
              <a:avLst/>
              <a:gdLst/>
              <a:ahLst/>
              <a:rect l="0" t="0" r="r" b="b"/>
              <a:pathLst>
                <a:path w="1078" h="875">
                  <a:moveTo>
                    <a:pt x="269" y="0"/>
                  </a:moveTo>
                  <a:lnTo>
                    <a:pt x="269" y="655"/>
                  </a:lnTo>
                  <a:lnTo>
                    <a:pt x="0" y="655"/>
                  </a:lnTo>
                  <a:lnTo>
                    <a:pt x="538" y="874"/>
                  </a:lnTo>
                  <a:lnTo>
                    <a:pt x="1077" y="655"/>
                  </a:lnTo>
                  <a:lnTo>
                    <a:pt x="807" y="655"/>
                  </a:lnTo>
                  <a:lnTo>
                    <a:pt x="807" y="0"/>
                  </a:lnTo>
                  <a:lnTo>
                    <a:pt x="269" y="0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CustomShape 25"/>
            <p:cNvSpPr/>
            <p:nvPr/>
          </p:nvSpPr>
          <p:spPr>
            <a:xfrm>
              <a:off x="3147840" y="1523160"/>
              <a:ext cx="347040" cy="293760"/>
            </a:xfrm>
            <a:custGeom>
              <a:avLst/>
              <a:gdLst/>
              <a:ahLst/>
              <a:rect l="0" t="0" r="r" b="b"/>
              <a:pathLst>
                <a:path w="966" h="818">
                  <a:moveTo>
                    <a:pt x="241" y="817"/>
                  </a:moveTo>
                  <a:lnTo>
                    <a:pt x="241" y="205"/>
                  </a:lnTo>
                  <a:lnTo>
                    <a:pt x="0" y="205"/>
                  </a:lnTo>
                  <a:lnTo>
                    <a:pt x="482" y="0"/>
                  </a:lnTo>
                  <a:lnTo>
                    <a:pt x="965" y="205"/>
                  </a:lnTo>
                  <a:lnTo>
                    <a:pt x="723" y="205"/>
                  </a:lnTo>
                  <a:lnTo>
                    <a:pt x="723" y="817"/>
                  </a:lnTo>
                  <a:lnTo>
                    <a:pt x="241" y="817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CustomShape 26"/>
            <p:cNvSpPr/>
            <p:nvPr/>
          </p:nvSpPr>
          <p:spPr>
            <a:xfrm rot="16200000">
              <a:off x="3371760" y="669960"/>
              <a:ext cx="788040" cy="556920"/>
            </a:xfrm>
            <a:custGeom>
              <a:avLst/>
              <a:gdLst/>
              <a:ahLst/>
              <a:rect l="0" t="0" r="r" b="b"/>
              <a:pathLst>
                <a:path w="2191" h="1549">
                  <a:moveTo>
                    <a:pt x="547" y="0"/>
                  </a:moveTo>
                  <a:lnTo>
                    <a:pt x="547" y="1161"/>
                  </a:lnTo>
                  <a:lnTo>
                    <a:pt x="0" y="1161"/>
                  </a:lnTo>
                  <a:lnTo>
                    <a:pt x="1095" y="1548"/>
                  </a:lnTo>
                  <a:lnTo>
                    <a:pt x="2190" y="1161"/>
                  </a:lnTo>
                  <a:lnTo>
                    <a:pt x="1642" y="1161"/>
                  </a:lnTo>
                  <a:lnTo>
                    <a:pt x="1642" y="0"/>
                  </a:lnTo>
                  <a:lnTo>
                    <a:pt x="547" y="0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CustomShape 27"/>
            <p:cNvSpPr/>
            <p:nvPr/>
          </p:nvSpPr>
          <p:spPr>
            <a:xfrm rot="16200000">
              <a:off x="6380280" y="649080"/>
              <a:ext cx="788040" cy="598320"/>
            </a:xfrm>
            <a:custGeom>
              <a:avLst/>
              <a:gdLst/>
              <a:ahLst/>
              <a:rect l="0" t="0" r="r" b="b"/>
              <a:pathLst>
                <a:path w="2191" h="1663">
                  <a:moveTo>
                    <a:pt x="547" y="0"/>
                  </a:moveTo>
                  <a:lnTo>
                    <a:pt x="547" y="1247"/>
                  </a:lnTo>
                  <a:lnTo>
                    <a:pt x="0" y="1247"/>
                  </a:lnTo>
                  <a:lnTo>
                    <a:pt x="1095" y="1662"/>
                  </a:lnTo>
                  <a:lnTo>
                    <a:pt x="2190" y="1247"/>
                  </a:lnTo>
                  <a:lnTo>
                    <a:pt x="1642" y="1247"/>
                  </a:lnTo>
                  <a:lnTo>
                    <a:pt x="1642" y="0"/>
                  </a:lnTo>
                  <a:lnTo>
                    <a:pt x="547" y="0"/>
                  </a:lnTo>
                </a:path>
              </a:pathLst>
            </a:custGeom>
            <a:solidFill>
              <a:srgbClr val="0000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1" name="Group 28"/>
          <p:cNvGrpSpPr/>
          <p:nvPr/>
        </p:nvGrpSpPr>
        <p:grpSpPr>
          <a:xfrm>
            <a:off x="0" y="8735400"/>
            <a:ext cx="8922240" cy="7038720"/>
            <a:chOff x="0" y="8735400"/>
            <a:chExt cx="8922240" cy="7038720"/>
          </a:xfrm>
        </p:grpSpPr>
        <p:grpSp>
          <p:nvGrpSpPr>
            <p:cNvPr id="322" name="Group 29"/>
            <p:cNvGrpSpPr/>
            <p:nvPr/>
          </p:nvGrpSpPr>
          <p:grpSpPr>
            <a:xfrm>
              <a:off x="5950440" y="8928360"/>
              <a:ext cx="2971800" cy="3599640"/>
              <a:chOff x="5950440" y="8928360"/>
              <a:chExt cx="2971800" cy="3599640"/>
            </a:xfrm>
          </p:grpSpPr>
          <p:sp>
            <p:nvSpPr>
              <p:cNvPr id="323" name="TextShape 30"/>
              <p:cNvSpPr txBox="1"/>
              <p:nvPr/>
            </p:nvSpPr>
            <p:spPr>
              <a:xfrm>
                <a:off x="5996160" y="8945640"/>
                <a:ext cx="2926080" cy="1433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0" lang="en-US" sz="3500" spc="-1" strike="noStrike">
                    <a:latin typeface="Arial"/>
                  </a:rPr>
                  <a:t>Comparison to data</a:t>
                </a:r>
                <a:endParaRPr b="0" lang="en-US" sz="3500" spc="-1" strike="noStrike">
                  <a:latin typeface="Arial"/>
                </a:endParaRPr>
              </a:p>
            </p:txBody>
          </p:sp>
          <p:sp>
            <p:nvSpPr>
              <p:cNvPr id="324" name="CustomShape 31"/>
              <p:cNvSpPr/>
              <p:nvPr/>
            </p:nvSpPr>
            <p:spPr>
              <a:xfrm>
                <a:off x="5950440" y="8928360"/>
                <a:ext cx="2964600" cy="359964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325" name="Group 32"/>
              <p:cNvGrpSpPr/>
              <p:nvPr/>
            </p:nvGrpSpPr>
            <p:grpSpPr>
              <a:xfrm>
                <a:off x="6073560" y="9934200"/>
                <a:ext cx="2797200" cy="2549160"/>
                <a:chOff x="6073560" y="9934200"/>
                <a:chExt cx="2797200" cy="2549160"/>
              </a:xfrm>
            </p:grpSpPr>
            <p:pic>
              <p:nvPicPr>
                <p:cNvPr id="326" name="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6073560" y="9934200"/>
                  <a:ext cx="2797200" cy="254916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27" name="TextShape 33"/>
                <p:cNvSpPr txBox="1"/>
                <p:nvPr/>
              </p:nvSpPr>
              <p:spPr>
                <a:xfrm>
                  <a:off x="6492960" y="11242440"/>
                  <a:ext cx="2180880" cy="256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000" spc="-1" strike="noStrike">
                      <a:latin typeface="Arial"/>
                    </a:rPr>
                    <a:t>PRL</a:t>
                  </a:r>
                  <a:r>
                    <a:rPr b="1" lang="en-US" sz="1000" spc="-1" strike="noStrike">
                      <a:latin typeface="Arial"/>
                    </a:rPr>
                    <a:t>91</a:t>
                  </a:r>
                  <a:r>
                    <a:rPr b="0" lang="en-US" sz="1000" spc="-1" strike="noStrike">
                      <a:latin typeface="Arial"/>
                    </a:rPr>
                    <a:t>(2003) 172302</a:t>
                  </a:r>
                  <a:endParaRPr b="0" lang="en-US" sz="1000" spc="-1" strike="noStrike">
                    <a:latin typeface="Arial"/>
                  </a:endParaRPr>
                </a:p>
              </p:txBody>
            </p:sp>
          </p:grpSp>
        </p:grpSp>
        <p:grpSp>
          <p:nvGrpSpPr>
            <p:cNvPr id="328" name="Group 34"/>
            <p:cNvGrpSpPr/>
            <p:nvPr/>
          </p:nvGrpSpPr>
          <p:grpSpPr>
            <a:xfrm>
              <a:off x="289080" y="8735400"/>
              <a:ext cx="3657600" cy="2721600"/>
              <a:chOff x="289080" y="8735400"/>
              <a:chExt cx="3657600" cy="2721600"/>
            </a:xfrm>
          </p:grpSpPr>
          <p:pic>
            <p:nvPicPr>
              <p:cNvPr id="329" name="" descr=""/>
              <p:cNvPicPr/>
              <p:nvPr/>
            </p:nvPicPr>
            <p:blipFill>
              <a:blip r:embed="rId4"/>
              <a:stretch/>
            </p:blipFill>
            <p:spPr>
              <a:xfrm>
                <a:off x="289080" y="9055440"/>
                <a:ext cx="3657600" cy="24015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30" name="TextShape 35"/>
              <p:cNvSpPr txBox="1"/>
              <p:nvPr/>
            </p:nvSpPr>
            <p:spPr>
              <a:xfrm>
                <a:off x="1169640" y="10194120"/>
                <a:ext cx="1999800" cy="1239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endParaRPr b="0" lang="en-US" sz="1800" spc="-1" strike="noStrike">
                  <a:latin typeface="Arial"/>
                </a:endParaRPr>
              </a:p>
              <a:p>
                <a:r>
                  <a:rPr b="0" lang="en-US" sz="1500" spc="-1" strike="noStrike">
                    <a:latin typeface="Arial"/>
                  </a:rPr>
                  <a:t>See poster by </a:t>
                </a:r>
                <a:br/>
                <a:r>
                  <a:rPr b="0" lang="en-US" sz="1500" spc="-1" strike="noStrike">
                    <a:latin typeface="Arial"/>
                  </a:rPr>
                  <a:t>Nattrass et al</a:t>
                </a:r>
                <a:endParaRPr b="0" lang="en-US" sz="1500" spc="-1" strike="noStrike">
                  <a:latin typeface="Arial"/>
                </a:endParaRPr>
              </a:p>
              <a:p>
                <a:endParaRPr b="0" lang="en-US" sz="1500" spc="-1" strike="noStrike">
                  <a:latin typeface="Arial"/>
                </a:endParaRPr>
              </a:p>
            </p:txBody>
          </p:sp>
          <p:sp>
            <p:nvSpPr>
              <p:cNvPr id="331" name="TextShape 36"/>
              <p:cNvSpPr txBox="1"/>
              <p:nvPr/>
            </p:nvSpPr>
            <p:spPr>
              <a:xfrm>
                <a:off x="846000" y="8735400"/>
                <a:ext cx="3074760" cy="166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endParaRPr b="0" lang="en-US" sz="1800" spc="-1" strike="noStrike">
                  <a:latin typeface="Arial"/>
                </a:endParaRPr>
              </a:p>
              <a:p>
                <a:r>
                  <a:rPr b="0" lang="en-US" sz="1500" spc="-1" strike="noStrike">
                    <a:latin typeface="Arial"/>
                    <a:hlinkClick r:id="rId5"/>
                  </a:rPr>
                  <a:t>arXiv:2005.02320</a:t>
                </a:r>
                <a:r>
                  <a:rPr b="0" lang="en-US" sz="1500" spc="-1" strike="noStrike">
                    <a:latin typeface="Arial"/>
                  </a:rPr>
                  <a:t> </a:t>
                </a:r>
                <a:br/>
                <a:r>
                  <a:rPr b="0" lang="en-US" sz="1500" spc="-1" strike="noStrike">
                    <a:latin typeface="Arial"/>
                  </a:rPr>
                  <a:t>[hep-ph]</a:t>
                </a:r>
                <a:br/>
                <a:endParaRPr b="0" lang="en-US" sz="1500" spc="-1" strike="noStrike">
                  <a:latin typeface="Arial"/>
                </a:endParaRPr>
              </a:p>
            </p:txBody>
          </p:sp>
        </p:grpSp>
        <p:sp>
          <p:nvSpPr>
            <p:cNvPr id="332" name="CustomShape 37"/>
            <p:cNvSpPr/>
            <p:nvPr/>
          </p:nvSpPr>
          <p:spPr>
            <a:xfrm>
              <a:off x="0" y="9007560"/>
              <a:ext cx="4200480" cy="356616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TextShape 38"/>
            <p:cNvSpPr txBox="1"/>
            <p:nvPr/>
          </p:nvSpPr>
          <p:spPr>
            <a:xfrm>
              <a:off x="384840" y="11387880"/>
              <a:ext cx="3973320" cy="10839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3500" spc="-1" strike="noStrike">
                  <a:latin typeface="Arial"/>
                </a:rPr>
                <a:t>Unfold to correct for fluctuations</a:t>
              </a:r>
              <a:endParaRPr b="0" lang="en-US" sz="3500" spc="-1" strike="noStrike">
                <a:latin typeface="Arial"/>
              </a:endParaRPr>
            </a:p>
          </p:txBody>
        </p:sp>
        <p:grpSp>
          <p:nvGrpSpPr>
            <p:cNvPr id="334" name="Group 39"/>
            <p:cNvGrpSpPr/>
            <p:nvPr/>
          </p:nvGrpSpPr>
          <p:grpSpPr>
            <a:xfrm>
              <a:off x="5040" y="13122360"/>
              <a:ext cx="5990400" cy="2651760"/>
              <a:chOff x="5040" y="13122360"/>
              <a:chExt cx="5990400" cy="2651760"/>
            </a:xfrm>
          </p:grpSpPr>
          <p:sp>
            <p:nvSpPr>
              <p:cNvPr id="335" name="TextShape 40"/>
              <p:cNvSpPr txBox="1"/>
              <p:nvPr/>
            </p:nvSpPr>
            <p:spPr>
              <a:xfrm>
                <a:off x="131400" y="13746240"/>
                <a:ext cx="2926080" cy="1433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0" lang="en-US" sz="3500" spc="-1" strike="noStrike">
                    <a:latin typeface="Arial"/>
                  </a:rPr>
                  <a:t>Comparison to data</a:t>
                </a:r>
                <a:endParaRPr b="0" lang="en-US" sz="3500" spc="-1" strike="noStrike">
                  <a:latin typeface="Arial"/>
                </a:endParaRPr>
              </a:p>
            </p:txBody>
          </p:sp>
          <p:sp>
            <p:nvSpPr>
              <p:cNvPr id="336" name="CustomShape 41"/>
              <p:cNvSpPr/>
              <p:nvPr/>
            </p:nvSpPr>
            <p:spPr>
              <a:xfrm>
                <a:off x="5040" y="13122360"/>
                <a:ext cx="5990400" cy="265176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337" name="Group 42"/>
              <p:cNvGrpSpPr/>
              <p:nvPr/>
            </p:nvGrpSpPr>
            <p:grpSpPr>
              <a:xfrm>
                <a:off x="3166920" y="13168080"/>
                <a:ext cx="2797200" cy="2549160"/>
                <a:chOff x="3166920" y="13168080"/>
                <a:chExt cx="2797200" cy="2549160"/>
              </a:xfrm>
            </p:grpSpPr>
            <p:pic>
              <p:nvPicPr>
                <p:cNvPr id="338" name="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3166920" y="13168080"/>
                  <a:ext cx="2797200" cy="254916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39" name="TextShape 43"/>
                <p:cNvSpPr txBox="1"/>
                <p:nvPr/>
              </p:nvSpPr>
              <p:spPr>
                <a:xfrm>
                  <a:off x="3586320" y="14476320"/>
                  <a:ext cx="2180880" cy="2563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0000" rIns="90000" tIns="45000" bIns="45000">
                  <a:noAutofit/>
                </a:bodyPr>
                <a:p>
                  <a:r>
                    <a:rPr b="0" lang="en-US" sz="1000" spc="-1" strike="noStrike">
                      <a:latin typeface="Arial"/>
                    </a:rPr>
                    <a:t>PRL</a:t>
                  </a:r>
                  <a:r>
                    <a:rPr b="1" lang="en-US" sz="1000" spc="-1" strike="noStrike">
                      <a:latin typeface="Arial"/>
                    </a:rPr>
                    <a:t>91</a:t>
                  </a:r>
                  <a:r>
                    <a:rPr b="0" lang="en-US" sz="1000" spc="-1" strike="noStrike">
                      <a:latin typeface="Arial"/>
                    </a:rPr>
                    <a:t>(2003) 172302</a:t>
                  </a:r>
                  <a:endParaRPr b="0" lang="en-US" sz="1000" spc="-1" strike="noStrike">
                    <a:latin typeface="Arial"/>
                  </a:endParaRPr>
                </a:p>
              </p:txBody>
            </p:sp>
          </p:grpSp>
        </p:grpSp>
      </p:grpSp>
      <p:grpSp>
        <p:nvGrpSpPr>
          <p:cNvPr id="340" name="Group 44"/>
          <p:cNvGrpSpPr/>
          <p:nvPr/>
        </p:nvGrpSpPr>
        <p:grpSpPr>
          <a:xfrm>
            <a:off x="7097040" y="487440"/>
            <a:ext cx="2971800" cy="3599640"/>
            <a:chOff x="7097040" y="487440"/>
            <a:chExt cx="2971800" cy="3599640"/>
          </a:xfrm>
        </p:grpSpPr>
        <p:grpSp>
          <p:nvGrpSpPr>
            <p:cNvPr id="341" name="Group 45"/>
            <p:cNvGrpSpPr/>
            <p:nvPr/>
          </p:nvGrpSpPr>
          <p:grpSpPr>
            <a:xfrm>
              <a:off x="7097040" y="487440"/>
              <a:ext cx="2971800" cy="3599640"/>
              <a:chOff x="7097040" y="487440"/>
              <a:chExt cx="2971800" cy="3599640"/>
            </a:xfrm>
          </p:grpSpPr>
          <p:sp>
            <p:nvSpPr>
              <p:cNvPr id="342" name="TextShape 46"/>
              <p:cNvSpPr txBox="1"/>
              <p:nvPr/>
            </p:nvSpPr>
            <p:spPr>
              <a:xfrm>
                <a:off x="7142760" y="504720"/>
                <a:ext cx="2926080" cy="1433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rIns="90000" tIns="45000" bIns="45000">
                <a:noAutofit/>
              </a:bodyPr>
              <a:p>
                <a:pPr algn="ctr"/>
                <a:r>
                  <a:rPr b="0" lang="en-US" sz="3500" spc="-1" strike="noStrike">
                    <a:latin typeface="Arial"/>
                  </a:rPr>
                  <a:t>Comparison to data</a:t>
                </a:r>
                <a:endParaRPr b="0" lang="en-US" sz="3500" spc="-1" strike="noStrike">
                  <a:latin typeface="Arial"/>
                </a:endParaRPr>
              </a:p>
            </p:txBody>
          </p:sp>
          <p:sp>
            <p:nvSpPr>
              <p:cNvPr id="343" name="CustomShape 47"/>
              <p:cNvSpPr/>
              <p:nvPr/>
            </p:nvSpPr>
            <p:spPr>
              <a:xfrm>
                <a:off x="7097040" y="487440"/>
                <a:ext cx="2964600" cy="3599640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344" name="" descr=""/>
              <p:cNvPicPr/>
              <p:nvPr/>
            </p:nvPicPr>
            <p:blipFill>
              <a:blip r:embed="rId7"/>
              <a:stretch/>
            </p:blipFill>
            <p:spPr>
              <a:xfrm>
                <a:off x="7280640" y="1464480"/>
                <a:ext cx="2679840" cy="260172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5" name="Group 48"/>
          <p:cNvGrpSpPr/>
          <p:nvPr/>
        </p:nvGrpSpPr>
        <p:grpSpPr>
          <a:xfrm>
            <a:off x="4068000" y="-5760"/>
            <a:ext cx="2416680" cy="2345400"/>
            <a:chOff x="4068000" y="-5760"/>
            <a:chExt cx="2416680" cy="2345400"/>
          </a:xfrm>
        </p:grpSpPr>
        <p:sp>
          <p:nvSpPr>
            <p:cNvPr id="346" name="CustomShape 49"/>
            <p:cNvSpPr/>
            <p:nvPr/>
          </p:nvSpPr>
          <p:spPr>
            <a:xfrm>
              <a:off x="4068000" y="-5760"/>
              <a:ext cx="2416680" cy="2345400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TextShape 50"/>
            <p:cNvSpPr txBox="1"/>
            <p:nvPr/>
          </p:nvSpPr>
          <p:spPr>
            <a:xfrm>
              <a:off x="4212000" y="1682640"/>
              <a:ext cx="2143080" cy="6570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2000" spc="-1" strike="noStrike">
                  <a:latin typeface="Arial"/>
                </a:rPr>
                <a:t>Unfold to correct for fluctuations</a:t>
              </a:r>
              <a:endParaRPr b="0" lang="en-US" sz="2000" spc="-1" strike="noStrike">
                <a:latin typeface="Arial"/>
              </a:endParaRPr>
            </a:p>
          </p:txBody>
        </p:sp>
        <p:pic>
          <p:nvPicPr>
            <p:cNvPr id="348" name="" descr=""/>
            <p:cNvPicPr/>
            <p:nvPr/>
          </p:nvPicPr>
          <p:blipFill>
            <a:blip r:embed="rId8"/>
            <a:stretch/>
          </p:blipFill>
          <p:spPr>
            <a:xfrm>
              <a:off x="4368600" y="46440"/>
              <a:ext cx="1757880" cy="1686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49" name="CustomShape 51"/>
          <p:cNvSpPr/>
          <p:nvPr/>
        </p:nvSpPr>
        <p:spPr>
          <a:xfrm rot="16200000">
            <a:off x="4896720" y="2070000"/>
            <a:ext cx="788040" cy="3594240"/>
          </a:xfrm>
          <a:custGeom>
            <a:avLst/>
            <a:gdLst/>
            <a:ahLst/>
            <a:rect l="0" t="0" r="r" b="b"/>
            <a:pathLst>
              <a:path w="2191" h="9986">
                <a:moveTo>
                  <a:pt x="547" y="0"/>
                </a:moveTo>
                <a:lnTo>
                  <a:pt x="547" y="7488"/>
                </a:lnTo>
                <a:lnTo>
                  <a:pt x="0" y="7488"/>
                </a:lnTo>
                <a:lnTo>
                  <a:pt x="1095" y="9985"/>
                </a:lnTo>
                <a:lnTo>
                  <a:pt x="2190" y="7488"/>
                </a:lnTo>
                <a:lnTo>
                  <a:pt x="1642" y="7488"/>
                </a:lnTo>
                <a:lnTo>
                  <a:pt x="1642" y="0"/>
                </a:lnTo>
                <a:lnTo>
                  <a:pt x="547" y="0"/>
                </a:lnTo>
              </a:path>
            </a:pathLst>
          </a:cu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869760" y="1871640"/>
            <a:ext cx="8340480" cy="125028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How do you get a lot of Rivet analyses done?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" descr=""/>
          <p:cNvPicPr/>
          <p:nvPr/>
        </p:nvPicPr>
        <p:blipFill>
          <a:blip r:embed="rId1"/>
          <a:stretch/>
        </p:blipFill>
        <p:spPr>
          <a:xfrm>
            <a:off x="12240" y="-71676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352" name="TextShape 1"/>
          <p:cNvSpPr txBox="1"/>
          <p:nvPr/>
        </p:nvSpPr>
        <p:spPr>
          <a:xfrm>
            <a:off x="72360" y="1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Undergraduates!*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2264400" y="5234760"/>
            <a:ext cx="64008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*And one beginning graduate student with no programming experience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54" name="TextShape 3"/>
          <p:cNvSpPr txBox="1"/>
          <p:nvPr/>
        </p:nvSpPr>
        <p:spPr>
          <a:xfrm>
            <a:off x="2295720" y="4824000"/>
            <a:ext cx="6004440" cy="94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Left to right:  Ricardo Santos (Berea), James Neuhaus, Jerrica Wilson, Mariah McCreary, Christine Nattrass, Austin Schmier (UTK)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0" y="5760"/>
            <a:ext cx="10080000" cy="82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3300" spc="-1" strike="noStrike">
                <a:solidFill>
                  <a:srgbClr val="ed1c24"/>
                </a:solidFill>
                <a:latin typeface="Arial"/>
              </a:rPr>
              <a:t>Course-based undergraduate research experience</a:t>
            </a:r>
            <a:br/>
            <a:r>
              <a:rPr b="1" lang="en-US" sz="2500" spc="-1" strike="noStrike">
                <a:solidFill>
                  <a:srgbClr val="0000cd"/>
                </a:solidFill>
                <a:latin typeface="Arial"/>
              </a:rPr>
              <a:t>Ask me if you want more info!</a:t>
            </a:r>
            <a:endParaRPr b="0" lang="en-US" sz="2500" spc="-1" strike="noStrike">
              <a:solidFill>
                <a:srgbClr val="58595b"/>
              </a:solidFill>
              <a:latin typeface="Arial"/>
            </a:endParaRPr>
          </a:p>
        </p:txBody>
      </p:sp>
      <p:pic>
        <p:nvPicPr>
          <p:cNvPr id="356" name="" descr=""/>
          <p:cNvPicPr/>
          <p:nvPr/>
        </p:nvPicPr>
        <p:blipFill>
          <a:blip r:embed="rId1"/>
          <a:stretch/>
        </p:blipFill>
        <p:spPr>
          <a:xfrm>
            <a:off x="0" y="1026000"/>
            <a:ext cx="5029200" cy="3620880"/>
          </a:xfrm>
          <a:prstGeom prst="rect">
            <a:avLst/>
          </a:prstGeom>
          <a:ln>
            <a:noFill/>
          </a:ln>
        </p:spPr>
      </p:pic>
      <p:pic>
        <p:nvPicPr>
          <p:cNvPr id="357" name="" descr=""/>
          <p:cNvPicPr/>
          <p:nvPr/>
        </p:nvPicPr>
        <p:blipFill>
          <a:blip r:embed="rId2"/>
          <a:stretch/>
        </p:blipFill>
        <p:spPr>
          <a:xfrm>
            <a:off x="4846320" y="1097280"/>
            <a:ext cx="5029200" cy="2734200"/>
          </a:xfrm>
          <a:prstGeom prst="rect">
            <a:avLst/>
          </a:prstGeom>
          <a:ln>
            <a:noFill/>
          </a:ln>
        </p:spPr>
      </p:pic>
      <p:sp>
        <p:nvSpPr>
          <p:cNvPr id="358" name="TextShape 2"/>
          <p:cNvSpPr txBox="1"/>
          <p:nvPr/>
        </p:nvSpPr>
        <p:spPr>
          <a:xfrm>
            <a:off x="5417280" y="3860280"/>
            <a:ext cx="198936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cd"/>
                </a:solidFill>
                <a:latin typeface="Arial"/>
              </a:rPr>
              <a:t>4 semesters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17 students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8 women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4 minorities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3 non-traditional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9" name="TextShape 3"/>
          <p:cNvSpPr txBox="1"/>
          <p:nvPr/>
        </p:nvSpPr>
        <p:spPr>
          <a:xfrm>
            <a:off x="7498080" y="3860280"/>
            <a:ext cx="256032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0000cd"/>
                </a:solidFill>
                <a:latin typeface="Arial"/>
              </a:rPr>
              <a:t>All Rivet students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28 students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12 women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solidFill>
                  <a:srgbClr val="0000cd"/>
                </a:solidFill>
                <a:latin typeface="Arial"/>
                <a:ea typeface="Noto Sans CJK SC"/>
              </a:rPr>
              <a:t>9 minorities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cd"/>
                </a:solidFill>
                <a:latin typeface="Arial"/>
              </a:rPr>
              <a:t>5 non-traditional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361" name="Group 2"/>
          <p:cNvGrpSpPr/>
          <p:nvPr/>
        </p:nvGrpSpPr>
        <p:grpSpPr>
          <a:xfrm>
            <a:off x="-1429200" y="-10800"/>
            <a:ext cx="13617360" cy="7659000"/>
            <a:chOff x="-1429200" y="-10800"/>
            <a:chExt cx="13617360" cy="7659000"/>
          </a:xfrm>
        </p:grpSpPr>
        <p:pic>
          <p:nvPicPr>
            <p:cNvPr id="362" name="" descr=""/>
            <p:cNvPicPr/>
            <p:nvPr/>
          </p:nvPicPr>
          <p:blipFill>
            <a:blip r:embed="rId1"/>
            <a:stretch/>
          </p:blipFill>
          <p:spPr>
            <a:xfrm>
              <a:off x="-1429200" y="-10800"/>
              <a:ext cx="13617360" cy="76590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63" name="Group 3"/>
            <p:cNvGrpSpPr/>
            <p:nvPr/>
          </p:nvGrpSpPr>
          <p:grpSpPr>
            <a:xfrm>
              <a:off x="2817720" y="141840"/>
              <a:ext cx="3673800" cy="6479640"/>
              <a:chOff x="2817720" y="141840"/>
              <a:chExt cx="3673800" cy="6479640"/>
            </a:xfrm>
          </p:grpSpPr>
          <p:grpSp>
            <p:nvGrpSpPr>
              <p:cNvPr id="364" name="Group 4"/>
              <p:cNvGrpSpPr/>
              <p:nvPr/>
            </p:nvGrpSpPr>
            <p:grpSpPr>
              <a:xfrm>
                <a:off x="2817720" y="141840"/>
                <a:ext cx="3673800" cy="6479640"/>
                <a:chOff x="2817720" y="141840"/>
                <a:chExt cx="3673800" cy="6479640"/>
              </a:xfrm>
            </p:grpSpPr>
            <p:grpSp>
              <p:nvGrpSpPr>
                <p:cNvPr id="365" name="Group 5"/>
                <p:cNvGrpSpPr/>
                <p:nvPr/>
              </p:nvGrpSpPr>
              <p:grpSpPr>
                <a:xfrm>
                  <a:off x="3563280" y="1901160"/>
                  <a:ext cx="1801800" cy="2242800"/>
                  <a:chOff x="3563280" y="1901160"/>
                  <a:chExt cx="1801800" cy="2242800"/>
                </a:xfrm>
              </p:grpSpPr>
              <p:grpSp>
                <p:nvGrpSpPr>
                  <p:cNvPr id="366" name="Group 6"/>
                  <p:cNvGrpSpPr/>
                  <p:nvPr/>
                </p:nvGrpSpPr>
                <p:grpSpPr>
                  <a:xfrm>
                    <a:off x="3563280" y="1901160"/>
                    <a:ext cx="1801800" cy="2242800"/>
                    <a:chOff x="3563280" y="1901160"/>
                    <a:chExt cx="1801800" cy="2242800"/>
                  </a:xfrm>
                </p:grpSpPr>
                <p:grpSp>
                  <p:nvGrpSpPr>
                    <p:cNvPr id="367" name="Group 7"/>
                    <p:cNvGrpSpPr/>
                    <p:nvPr/>
                  </p:nvGrpSpPr>
                  <p:grpSpPr>
                    <a:xfrm>
                      <a:off x="3563280" y="1901160"/>
                      <a:ext cx="1801800" cy="2242800"/>
                      <a:chOff x="3563280" y="1901160"/>
                      <a:chExt cx="1801800" cy="2242800"/>
                    </a:xfrm>
                  </p:grpSpPr>
                  <p:grpSp>
                    <p:nvGrpSpPr>
                      <p:cNvPr id="368" name="Group 8"/>
                      <p:cNvGrpSpPr/>
                      <p:nvPr/>
                    </p:nvGrpSpPr>
                    <p:grpSpPr>
                      <a:xfrm>
                        <a:off x="3563280" y="3246840"/>
                        <a:ext cx="73440" cy="165240"/>
                        <a:chOff x="3563280" y="3246840"/>
                        <a:chExt cx="73440" cy="165240"/>
                      </a:xfrm>
                    </p:grpSpPr>
                    <p:sp>
                      <p:nvSpPr>
                        <p:cNvPr id="369" name="CustomShape 9"/>
                        <p:cNvSpPr/>
                        <p:nvPr/>
                      </p:nvSpPr>
                      <p:spPr>
                        <a:xfrm>
                          <a:off x="3563280" y="3246840"/>
                          <a:ext cx="73440" cy="16524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360">
                          <a:solidFill>
                            <a:srgbClr val="000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</p:grpSp>
                  <p:grpSp>
                    <p:nvGrpSpPr>
                      <p:cNvPr id="370" name="Group 10"/>
                      <p:cNvGrpSpPr/>
                      <p:nvPr/>
                    </p:nvGrpSpPr>
                    <p:grpSpPr>
                      <a:xfrm>
                        <a:off x="5294160" y="3367800"/>
                        <a:ext cx="70920" cy="165600"/>
                        <a:chOff x="5294160" y="3367800"/>
                        <a:chExt cx="70920" cy="165600"/>
                      </a:xfrm>
                    </p:grpSpPr>
                    <p:sp>
                      <p:nvSpPr>
                        <p:cNvPr id="371" name="CustomShape 11"/>
                        <p:cNvSpPr/>
                        <p:nvPr/>
                      </p:nvSpPr>
                      <p:spPr>
                        <a:xfrm>
                          <a:off x="5294160" y="3367800"/>
                          <a:ext cx="70920" cy="16560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360">
                          <a:solidFill>
                            <a:srgbClr val="000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</p:grpSp>
                  <p:sp>
                    <p:nvSpPr>
                      <p:cNvPr id="372" name="CustomShape 12"/>
                      <p:cNvSpPr/>
                      <p:nvPr/>
                    </p:nvSpPr>
                    <p:spPr>
                      <a:xfrm>
                        <a:off x="5000400" y="1901160"/>
                        <a:ext cx="166320" cy="16416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36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73" name="CustomShape 13"/>
                      <p:cNvSpPr/>
                      <p:nvPr/>
                    </p:nvSpPr>
                    <p:spPr>
                      <a:xfrm>
                        <a:off x="4377600" y="3979440"/>
                        <a:ext cx="165600" cy="16452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36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</p:grpSp>
                <p:grpSp>
                  <p:nvGrpSpPr>
                    <p:cNvPr id="374" name="Group 14"/>
                    <p:cNvGrpSpPr/>
                    <p:nvPr/>
                  </p:nvGrpSpPr>
                  <p:grpSpPr>
                    <a:xfrm>
                      <a:off x="3686760" y="2090160"/>
                      <a:ext cx="1571400" cy="1945440"/>
                      <a:chOff x="3686760" y="2090160"/>
                      <a:chExt cx="1571400" cy="1945440"/>
                    </a:xfrm>
                  </p:grpSpPr>
                  <p:sp>
                    <p:nvSpPr>
                      <p:cNvPr id="375" name="Line 15"/>
                      <p:cNvSpPr/>
                      <p:nvPr/>
                    </p:nvSpPr>
                    <p:spPr>
                      <a:xfrm>
                        <a:off x="3686760" y="3343680"/>
                        <a:ext cx="716040" cy="0"/>
                      </a:xfrm>
                      <a:prstGeom prst="line">
                        <a:avLst/>
                      </a:prstGeom>
                      <a:ln w="38160">
                        <a:solidFill>
                          <a:srgbClr val="000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sp>
                    <p:nvSpPr>
                      <p:cNvPr id="376" name="Line 16"/>
                      <p:cNvSpPr/>
                      <p:nvPr/>
                    </p:nvSpPr>
                    <p:spPr>
                      <a:xfrm flipV="1">
                        <a:off x="4435560" y="2090160"/>
                        <a:ext cx="596520" cy="1252800"/>
                      </a:xfrm>
                      <a:prstGeom prst="line">
                        <a:avLst/>
                      </a:prstGeom>
                      <a:ln w="38160">
                        <a:solidFill>
                          <a:srgbClr val="000000"/>
                        </a:solidFill>
                        <a:miter/>
                        <a:tailEnd len="med" type="triangle" w="med"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</p:sp>
                  <p:grpSp>
                    <p:nvGrpSpPr>
                      <p:cNvPr id="377" name="Group 17"/>
                      <p:cNvGrpSpPr/>
                      <p:nvPr/>
                    </p:nvGrpSpPr>
                    <p:grpSpPr>
                      <a:xfrm>
                        <a:off x="4395600" y="3463560"/>
                        <a:ext cx="862560" cy="572040"/>
                        <a:chOff x="4395600" y="3463560"/>
                        <a:chExt cx="862560" cy="572040"/>
                      </a:xfrm>
                    </p:grpSpPr>
                    <p:sp>
                      <p:nvSpPr>
                        <p:cNvPr id="378" name="Line 18"/>
                        <p:cNvSpPr/>
                        <p:nvPr/>
                      </p:nvSpPr>
                      <p:spPr>
                        <a:xfrm flipH="1">
                          <a:off x="4614120" y="3463560"/>
                          <a:ext cx="644040" cy="0"/>
                        </a:xfrm>
                        <a:prstGeom prst="line">
                          <a:avLst/>
                        </a:prstGeom>
                        <a:ln w="38160">
                          <a:solidFill>
                            <a:srgbClr val="000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</p:sp>
                    <p:sp>
                      <p:nvSpPr>
                        <p:cNvPr id="379" name="Freeform 19"/>
                        <p:cNvSpPr/>
                        <p:nvPr/>
                      </p:nvSpPr>
                      <p:spPr>
                        <a:xfrm>
                          <a:off x="4260240" y="3461760"/>
                          <a:ext cx="458280" cy="574200"/>
                        </a:xfrm>
                        <a:custGeom>
                          <a:avLst/>
                          <a:gdLst/>
                          <a:ahLst/>
                          <a:rect l="0" t="0" r="r" b="b"/>
                          <a:pathLst>
                            <a:path w="1273" h="1595">
                              <a:moveTo>
                                <a:pt x="1002" y="5"/>
                              </a:moveTo>
                              <a:cubicBezTo>
                                <a:pt x="571" y="0"/>
                                <a:pt x="1041" y="415"/>
                                <a:pt x="781" y="509"/>
                              </a:cubicBezTo>
                              <a:cubicBezTo>
                                <a:pt x="137" y="743"/>
                                <a:pt x="1272" y="810"/>
                                <a:pt x="599" y="992"/>
                              </a:cubicBezTo>
                              <a:cubicBezTo>
                                <a:pt x="0" y="1155"/>
                                <a:pt x="797" y="1067"/>
                                <a:pt x="802" y="1272"/>
                              </a:cubicBezTo>
                              <a:lnTo>
                                <a:pt x="581" y="1392"/>
                              </a:lnTo>
                              <a:lnTo>
                                <a:pt x="662" y="1594"/>
                              </a:lnTo>
                              <a:lnTo>
                                <a:pt x="662" y="1576"/>
                              </a:lnTo>
                            </a:path>
                          </a:pathLst>
                        </a:custGeom>
                        <a:ln w="36720">
                          <a:solidFill>
                            <a:srgbClr val="000000"/>
                          </a:solidFill>
                          <a:round/>
                        </a:ln>
                      </p:spPr>
                    </p:sp>
                  </p:grpSp>
                </p:grpSp>
              </p:grpSp>
            </p:grpSp>
            <p:pic>
              <p:nvPicPr>
                <p:cNvPr id="380" name="" descr=""/>
                <p:cNvPicPr/>
                <p:nvPr/>
              </p:nvPicPr>
              <p:blipFill>
                <a:blip r:embed="rId2"/>
                <a:stretch/>
              </p:blipFill>
              <p:spPr>
                <a:xfrm rot="7921200">
                  <a:off x="3210120" y="4212360"/>
                  <a:ext cx="2057400" cy="197028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81" name="" descr=""/>
                <p:cNvPicPr/>
                <p:nvPr/>
              </p:nvPicPr>
              <p:blipFill>
                <a:blip r:embed="rId3"/>
                <a:stretch/>
              </p:blipFill>
              <p:spPr>
                <a:xfrm rot="1979400">
                  <a:off x="5011920" y="277200"/>
                  <a:ext cx="1053360" cy="187668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382" name="TextShape 20"/>
            <p:cNvSpPr txBox="1"/>
            <p:nvPr/>
          </p:nvSpPr>
          <p:spPr>
            <a:xfrm>
              <a:off x="2154600" y="7226640"/>
              <a:ext cx="568836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US" sz="1800" spc="-1" strike="noStrike">
                  <a:solidFill>
                    <a:srgbClr val="ffffff"/>
                  </a:solidFill>
                  <a:latin typeface="Arial"/>
                </a:rPr>
                <a:t>https://i.ytimg.com/vi/mZnv6LXD9qs/maxresdefault.jpg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383" name="TextShape 21"/>
          <p:cNvSpPr txBox="1"/>
          <p:nvPr/>
        </p:nvSpPr>
        <p:spPr>
          <a:xfrm>
            <a:off x="4980240" y="4655520"/>
            <a:ext cx="180720" cy="42732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TextShape 22"/>
          <p:cNvSpPr txBox="1"/>
          <p:nvPr/>
        </p:nvSpPr>
        <p:spPr>
          <a:xfrm>
            <a:off x="11520" y="103320"/>
            <a:ext cx="372672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Since Summer 2019: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- 32% of UTK ugrad 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- 42% of female UTK ugrads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- 50% of non-white UTK ugrads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worked on Rivet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0" y="0"/>
            <a:ext cx="10080000" cy="64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  <a:ea typeface="Noto Sans CJK SC"/>
              </a:rPr>
              <a:t>Resources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86" name="TextShape 2"/>
          <p:cNvSpPr txBox="1"/>
          <p:nvPr/>
        </p:nvSpPr>
        <p:spPr>
          <a:xfrm>
            <a:off x="0" y="640080"/>
            <a:ext cx="9966960" cy="4812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3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Output -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1"/>
              </a:rPr>
              <a:t>github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Unvalidated, work in progress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About 45 analyses, mostly R</a:t>
            </a:r>
            <a:r>
              <a:rPr b="0" lang="en-US" sz="2800" spc="-1" strike="noStrike" baseline="-33000">
                <a:solidFill>
                  <a:srgbClr val="58595b"/>
                </a:solidFill>
                <a:latin typeface="Arial"/>
              </a:rPr>
              <a:t>AA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 &amp; dihadron correlations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May have issues with some models (see #5)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May need primary particle, centrality definition approval (see #3)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Course-based undergraduate research experience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Designed for ~135 hours of effort by undergraduate students with one intro computing class and no previous Linux experience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Flipped pedagogy → extensive out-of-class activities, interactive class sessions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Possible alternative for diploma students?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2"/>
              </a:rPr>
              <a:t>Syllabus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3"/>
              </a:rPr>
              <a:t>Schedule with links to resources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Tutorial slides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4"/>
              </a:rPr>
              <a:t>Part 1 UTK-specific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5"/>
              </a:rPr>
              <a:t>Part 2 Universal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6"/>
              </a:rPr>
              <a:t>Workshop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7"/>
              </a:rPr>
              <a:t>Slides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8"/>
              </a:rPr>
              <a:t>Recordings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87" name="TextShape 3"/>
          <p:cNvSpPr txBox="1"/>
          <p:nvPr/>
        </p:nvSpPr>
        <p:spPr>
          <a:xfrm>
            <a:off x="3622680" y="4865760"/>
            <a:ext cx="2834640" cy="587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en-US" sz="3500" spc="-1" strike="noStrike">
                <a:solidFill>
                  <a:srgbClr val="ff0000"/>
                </a:solidFill>
                <a:latin typeface="Arial"/>
              </a:rPr>
              <a:t>Contact me!</a:t>
            </a:r>
            <a:endParaRPr b="0" lang="en-US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Conclusions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0" y="640080"/>
            <a:ext cx="9966960" cy="473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Rivet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Is </a:t>
            </a:r>
            <a:r>
              <a:rPr b="0" lang="en-US" sz="2800" spc="-1" strike="sngStrike">
                <a:solidFill>
                  <a:srgbClr val="58595b"/>
                </a:solidFill>
                <a:latin typeface="Arial"/>
              </a:rPr>
              <a:t>easy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 straightforward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Allows comparisons to multiple models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Lots of resources available!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Acknowledgements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391" name="Group 2"/>
          <p:cNvGrpSpPr/>
          <p:nvPr/>
        </p:nvGrpSpPr>
        <p:grpSpPr>
          <a:xfrm>
            <a:off x="2271240" y="1696680"/>
            <a:ext cx="2026440" cy="2601000"/>
            <a:chOff x="2271240" y="1696680"/>
            <a:chExt cx="2026440" cy="2601000"/>
          </a:xfrm>
        </p:grpSpPr>
        <p:pic>
          <p:nvPicPr>
            <p:cNvPr id="392" name="" descr=""/>
            <p:cNvPicPr/>
            <p:nvPr/>
          </p:nvPicPr>
          <p:blipFill>
            <a:blip r:embed="rId1"/>
            <a:stretch/>
          </p:blipFill>
          <p:spPr>
            <a:xfrm>
              <a:off x="2304360" y="1696680"/>
              <a:ext cx="1993320" cy="2313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3" name="TextShape 3"/>
            <p:cNvSpPr txBox="1"/>
            <p:nvPr/>
          </p:nvSpPr>
          <p:spPr>
            <a:xfrm>
              <a:off x="2271240" y="3951000"/>
              <a:ext cx="19987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800" spc="-1" strike="noStrike">
                  <a:solidFill>
                    <a:srgbClr val="58595b"/>
                  </a:solidFill>
                  <a:latin typeface="Arial"/>
                </a:rPr>
                <a:t>Antonio Da Silva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394" name="Group 4"/>
          <p:cNvGrpSpPr/>
          <p:nvPr/>
        </p:nvGrpSpPr>
        <p:grpSpPr>
          <a:xfrm>
            <a:off x="5909400" y="1703160"/>
            <a:ext cx="2320200" cy="2683440"/>
            <a:chOff x="5909400" y="1703160"/>
            <a:chExt cx="2320200" cy="2683440"/>
          </a:xfrm>
        </p:grpSpPr>
        <p:sp>
          <p:nvSpPr>
            <p:cNvPr id="395" name="TextShape 5"/>
            <p:cNvSpPr txBox="1"/>
            <p:nvPr/>
          </p:nvSpPr>
          <p:spPr>
            <a:xfrm>
              <a:off x="5964120" y="4016520"/>
              <a:ext cx="2265480" cy="370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800" spc="-1" strike="noStrike">
                  <a:solidFill>
                    <a:srgbClr val="58595b"/>
                  </a:solidFill>
                  <a:latin typeface="Arial"/>
                </a:rPr>
                <a:t>Christal Martin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396" name="" descr=""/>
            <p:cNvPicPr/>
            <p:nvPr/>
          </p:nvPicPr>
          <p:blipFill>
            <a:blip r:embed="rId2"/>
            <a:stretch/>
          </p:blipFill>
          <p:spPr>
            <a:xfrm>
              <a:off x="5909400" y="1703160"/>
              <a:ext cx="1856160" cy="2313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7" name="TextShape 6"/>
          <p:cNvSpPr txBox="1"/>
          <p:nvPr/>
        </p:nvSpPr>
        <p:spPr>
          <a:xfrm>
            <a:off x="1925640" y="4788000"/>
            <a:ext cx="6228720" cy="76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Arial"/>
                <a:ea typeface="Noto Sans CJK SC"/>
              </a:rPr>
              <a:t>Undergrads working with me on Rivet this summer:  Ralph Davenport</a:t>
            </a:r>
            <a:r>
              <a:rPr b="0" lang="en-US" sz="1500" spc="-1" strike="noStrike">
                <a:latin typeface="Arial"/>
              </a:rPr>
              <a:t>, Kip Hunt, Justin Piel, Jason Spriggs, Taylor Sussmane, Adam Tilley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Acknowledgements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grpSp>
        <p:nvGrpSpPr>
          <p:cNvPr id="399" name="Group 2"/>
          <p:cNvGrpSpPr/>
          <p:nvPr/>
        </p:nvGrpSpPr>
        <p:grpSpPr>
          <a:xfrm>
            <a:off x="2271240" y="1696680"/>
            <a:ext cx="2026440" cy="2601000"/>
            <a:chOff x="2271240" y="1696680"/>
            <a:chExt cx="2026440" cy="2601000"/>
          </a:xfrm>
        </p:grpSpPr>
        <p:pic>
          <p:nvPicPr>
            <p:cNvPr id="400" name="" descr=""/>
            <p:cNvPicPr/>
            <p:nvPr/>
          </p:nvPicPr>
          <p:blipFill>
            <a:blip r:embed="rId1"/>
            <a:stretch/>
          </p:blipFill>
          <p:spPr>
            <a:xfrm>
              <a:off x="2304360" y="1696680"/>
              <a:ext cx="1993320" cy="2313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401" name="TextShape 3"/>
            <p:cNvSpPr txBox="1"/>
            <p:nvPr/>
          </p:nvSpPr>
          <p:spPr>
            <a:xfrm>
              <a:off x="2271240" y="3951000"/>
              <a:ext cx="1998720" cy="3466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800" spc="-1" strike="noStrike">
                  <a:solidFill>
                    <a:srgbClr val="58595b"/>
                  </a:solidFill>
                  <a:latin typeface="Arial"/>
                </a:rPr>
                <a:t>Antonio Da Silva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402" name="Group 4"/>
          <p:cNvGrpSpPr/>
          <p:nvPr/>
        </p:nvGrpSpPr>
        <p:grpSpPr>
          <a:xfrm>
            <a:off x="5909400" y="1703160"/>
            <a:ext cx="2320200" cy="2683440"/>
            <a:chOff x="5909400" y="1703160"/>
            <a:chExt cx="2320200" cy="2683440"/>
          </a:xfrm>
        </p:grpSpPr>
        <p:sp>
          <p:nvSpPr>
            <p:cNvPr id="403" name="TextShape 5"/>
            <p:cNvSpPr txBox="1"/>
            <p:nvPr/>
          </p:nvSpPr>
          <p:spPr>
            <a:xfrm>
              <a:off x="5964120" y="4016520"/>
              <a:ext cx="2265480" cy="3700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1" lang="en-US" sz="1800" spc="-1" strike="noStrike">
                  <a:solidFill>
                    <a:srgbClr val="58595b"/>
                  </a:solidFill>
                  <a:latin typeface="Arial"/>
                </a:rPr>
                <a:t>Christal Martin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404" name="" descr=""/>
            <p:cNvPicPr/>
            <p:nvPr/>
          </p:nvPicPr>
          <p:blipFill>
            <a:blip r:embed="rId2"/>
            <a:stretch/>
          </p:blipFill>
          <p:spPr>
            <a:xfrm>
              <a:off x="5909400" y="1703160"/>
              <a:ext cx="1856160" cy="23133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05" name="" descr=""/>
          <p:cNvPicPr/>
          <p:nvPr/>
        </p:nvPicPr>
        <p:blipFill>
          <a:blip r:embed="rId3"/>
          <a:stretch/>
        </p:blipFill>
        <p:spPr>
          <a:xfrm>
            <a:off x="5769720" y="1280160"/>
            <a:ext cx="2094120" cy="2743200"/>
          </a:xfrm>
          <a:prstGeom prst="rect">
            <a:avLst/>
          </a:prstGeom>
          <a:ln>
            <a:noFill/>
          </a:ln>
        </p:spPr>
      </p:pic>
      <p:pic>
        <p:nvPicPr>
          <p:cNvPr id="406" name="" descr=""/>
          <p:cNvPicPr/>
          <p:nvPr/>
        </p:nvPicPr>
        <p:blipFill>
          <a:blip r:embed="rId4"/>
          <a:stretch/>
        </p:blipFill>
        <p:spPr>
          <a:xfrm>
            <a:off x="2235240" y="1263600"/>
            <a:ext cx="2094120" cy="2743200"/>
          </a:xfrm>
          <a:prstGeom prst="rect">
            <a:avLst/>
          </a:prstGeom>
          <a:ln>
            <a:noFill/>
          </a:ln>
        </p:spPr>
      </p:pic>
      <p:sp>
        <p:nvSpPr>
          <p:cNvPr id="407" name="TextShape 6"/>
          <p:cNvSpPr txBox="1"/>
          <p:nvPr/>
        </p:nvSpPr>
        <p:spPr>
          <a:xfrm>
            <a:off x="1925640" y="4788000"/>
            <a:ext cx="6228720" cy="76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Arial"/>
                <a:ea typeface="Noto Sans CJK SC"/>
              </a:rPr>
              <a:t>Undergrads working with me on Rivet this summer:  Ralph Davenport</a:t>
            </a:r>
            <a:r>
              <a:rPr b="0" lang="en-US" sz="1500" spc="-1" strike="noStrike">
                <a:latin typeface="Arial"/>
              </a:rPr>
              <a:t>, Kip Hunt, Justin Piel, Jason Spriggs, Taylor Sussmane, Adam Tilley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74;p16_1" descr=""/>
          <p:cNvPicPr/>
          <p:nvPr/>
        </p:nvPicPr>
        <p:blipFill>
          <a:blip r:embed="rId1"/>
          <a:stretch/>
        </p:blipFill>
        <p:spPr>
          <a:xfrm>
            <a:off x="2346120" y="19440"/>
            <a:ext cx="5388120" cy="5367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1440" y="-39960"/>
            <a:ext cx="12134160" cy="7772400"/>
          </a:xfrm>
          <a:prstGeom prst="rect">
            <a:avLst/>
          </a:prstGeom>
          <a:ln>
            <a:noFill/>
          </a:ln>
        </p:spPr>
      </p:pic>
      <p:sp>
        <p:nvSpPr>
          <p:cNvPr id="165" name="TextShape 1"/>
          <p:cNvSpPr txBox="1"/>
          <p:nvPr/>
        </p:nvSpPr>
        <p:spPr>
          <a:xfrm>
            <a:off x="504000" y="300960"/>
            <a:ext cx="9071640" cy="1261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58595b"/>
                </a:solidFill>
                <a:latin typeface="Arial"/>
              </a:rPr>
              <a:t>The Lisbon Accord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95760" y="4338000"/>
            <a:ext cx="9786600" cy="97344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lIns="0" rIns="0" tIns="0" bIns="0">
            <a:normAutofit fontScale="3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2"/>
              </a:rPr>
              <a:t>Lisbon Accord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 proposed that heavy ion experiments adopt Rivet in July 2014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Fully heavy ion capable with June 2019 release of Rivet 3.0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67" name="TextShape 3"/>
          <p:cNvSpPr txBox="1"/>
          <p:nvPr/>
        </p:nvSpPr>
        <p:spPr>
          <a:xfrm>
            <a:off x="163440" y="5247720"/>
            <a:ext cx="61426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https://www.aworldtotravel.com/things-lisbon-is-famous-for/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Why use Rivet?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0" y="640080"/>
            <a:ext cx="9966960" cy="473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Facilitates comparisons between Monte Carlos and data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It’s not that hard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It preserves analysis details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You can treat Monte Carlo like data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Steps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0" y="640080"/>
            <a:ext cx="9966960" cy="4738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Format data for HEPData or fix issues with Rivet compatibility of HEPData</a:t>
            </a:r>
            <a:br/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1"/>
              </a:rPr>
              <a:t>Short tutorial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 </a:t>
            </a: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2"/>
              </a:rPr>
              <a:t>Long tutorial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hlinkClick r:id="rId3"/>
              </a:rPr>
              <a:t>Install Rivet or load it on an existing farm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Follow a Rivet tutorial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4"/>
              </a:rPr>
              <a:t>Slides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 and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5"/>
              </a:rPr>
              <a:t>recordings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</a:rPr>
              <a:t> from </a:t>
            </a:r>
            <a:r>
              <a:rPr b="0" lang="en-US" sz="2800" spc="-1" strike="noStrike">
                <a:solidFill>
                  <a:srgbClr val="58595b"/>
                </a:solidFill>
                <a:latin typeface="Arial"/>
                <a:hlinkClick r:id="rId6"/>
              </a:rPr>
              <a:t>Rivetizing Heavy Ion Collisions at RHIC</a:t>
            </a:r>
            <a:endParaRPr b="0" lang="en-US" sz="28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5029200" y="675000"/>
            <a:ext cx="4285800" cy="3866760"/>
          </a:xfrm>
          <a:prstGeom prst="rect">
            <a:avLst/>
          </a:prstGeom>
          <a:ln>
            <a:noFill/>
          </a:ln>
        </p:spPr>
      </p:pic>
      <p:sp>
        <p:nvSpPr>
          <p:cNvPr id="173" name="TextShape 1"/>
          <p:cNvSpPr txBox="1"/>
          <p:nvPr/>
        </p:nvSpPr>
        <p:spPr>
          <a:xfrm>
            <a:off x="72000" y="24120"/>
            <a:ext cx="98949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Jet spectra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in 7 TeV pp </a:t>
            </a:r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collisions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0" y="3749040"/>
            <a:ext cx="4754880" cy="1629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Justin Piel – Undergraduate at Stetson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First learned about jets this summer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Learned how to run JETSCAPE at this school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Implemented analysis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5578560" y="2898720"/>
            <a:ext cx="2468160" cy="66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000" spc="-1" strike="noStrike">
                <a:latin typeface="Arial"/>
              </a:rPr>
              <a:t>Charged jets in ALICE</a:t>
            </a:r>
            <a:endParaRPr b="1" lang="en-US" sz="1000" spc="-1" strike="noStrike">
              <a:latin typeface="Arial"/>
            </a:endParaRPr>
          </a:p>
          <a:p>
            <a:r>
              <a:rPr b="1" lang="en-US" sz="1000" spc="-1" strike="noStrike">
                <a:latin typeface="Arial"/>
              </a:rPr>
              <a:t>Phys. Rev. D 99, 012016 (2018).</a:t>
            </a:r>
            <a:endParaRPr b="1" lang="en-US" sz="1000" spc="-1" strike="noStrike">
              <a:latin typeface="Arial"/>
            </a:endParaRPr>
          </a:p>
        </p:txBody>
      </p:sp>
      <p:sp>
        <p:nvSpPr>
          <p:cNvPr id="176" name="TextShape 4"/>
          <p:cNvSpPr txBox="1"/>
          <p:nvPr/>
        </p:nvSpPr>
        <p:spPr>
          <a:xfrm>
            <a:off x="4846320" y="4572000"/>
            <a:ext cx="5120640" cy="76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500" spc="-1" strike="noStrike">
                <a:latin typeface="Arial"/>
                <a:ea typeface="Noto Sans CJK SC"/>
              </a:rPr>
              <a:t>Other undergrads working with me on Rivet this summer:  Ralph Davenport</a:t>
            </a:r>
            <a:r>
              <a:rPr b="0" lang="en-US" sz="1500" spc="-1" strike="noStrike">
                <a:latin typeface="Arial"/>
              </a:rPr>
              <a:t>, Kip Hunt, Jason Spriggs, Taylor Sussmane, Adam Tilley</a:t>
            </a:r>
            <a:endParaRPr b="0" lang="en-US" sz="1500" spc="-1" strike="noStrike"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2"/>
          <a:srcRect l="15829" t="16354" r="6754" b="11071"/>
          <a:stretch/>
        </p:blipFill>
        <p:spPr>
          <a:xfrm>
            <a:off x="1371600" y="685800"/>
            <a:ext cx="2377440" cy="297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72000" y="426960"/>
            <a:ext cx="9894960" cy="5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en-US" sz="3800" spc="-1" strike="noStrike">
                <a:solidFill>
                  <a:srgbClr val="58595b"/>
                </a:solidFill>
                <a:latin typeface="Arial"/>
              </a:rPr>
              <a:t>What does it take to get everyone doing this?</a:t>
            </a:r>
            <a:endParaRPr b="0" lang="en-US" sz="3800" spc="-1" strike="noStrike">
              <a:solidFill>
                <a:srgbClr val="58595b"/>
              </a:solidFill>
              <a:latin typeface="Arial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0" y="1463040"/>
            <a:ext cx="9966960" cy="391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  <a:ea typeface="Noto Sans CJK SC"/>
              </a:rPr>
              <a:t>Experiments need to have a validation procedure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Manage issues with heavy ion Monte Carlo models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Define “primary particles” in Rivet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Deal with background in models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58595b"/>
                </a:solidFill>
                <a:latin typeface="Arial"/>
              </a:rPr>
              <a:t>Get a critical mass of heavy ion analyses</a:t>
            </a:r>
            <a:endParaRPr b="0" lang="en-US" sz="32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869760" y="1871640"/>
            <a:ext cx="8340480" cy="1250280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58595b"/>
                </a:solidFill>
                <a:latin typeface="Arial"/>
              </a:rPr>
              <a:t>Status of heavy ion Monte Carlos</a:t>
            </a:r>
            <a:endParaRPr b="0" lang="en-US" sz="4400" spc="-1" strike="noStrike">
              <a:solidFill>
                <a:srgbClr val="58595b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2020-04-12T06:17:34Z</dcterms:created>
  <dc:creator/>
  <dc:description/>
  <dc:language>en-US</dc:language>
  <cp:lastModifiedBy/>
  <dcterms:modified xsi:type="dcterms:W3CDTF">2021-07-30T10:23:36Z</dcterms:modified>
  <cp:revision>60</cp:revision>
  <dc:subject/>
  <dc:title/>
</cp:coreProperties>
</file>