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6.png" ContentType="image/png"/>
  <Override PartName="/ppt/media/image25.png" ContentType="image/png"/>
  <Override PartName="/ppt/media/image23.png" ContentType="image/png"/>
  <Override PartName="/ppt/media/image22.png" ContentType="image/png"/>
  <Override PartName="/ppt/media/image24.jpeg" ContentType="image/jpeg"/>
  <Override PartName="/ppt/media/image21.jpeg" ContentType="image/jpeg"/>
  <Override PartName="/ppt/media/image29.png" ContentType="image/png"/>
  <Override PartName="/ppt/media/image9.png" ContentType="image/png"/>
  <Override PartName="/ppt/media/image34.png" ContentType="image/png"/>
  <Override PartName="/ppt/media/image11.gif" ContentType="image/gif"/>
  <Override PartName="/ppt/media/image15.png" ContentType="image/png"/>
  <Override PartName="/ppt/media/image12.gif" ContentType="image/gif"/>
  <Override PartName="/ppt/media/image3.jpeg" ContentType="image/jpeg"/>
  <Override PartName="/ppt/media/image30.png" ContentType="image/png"/>
  <Override PartName="/ppt/media/image28.png" ContentType="image/png"/>
  <Override PartName="/ppt/media/image16.png" ContentType="image/png"/>
  <Override PartName="/ppt/media/image13.gif" ContentType="image/gif"/>
  <Override PartName="/ppt/media/image31.png" ContentType="image/png"/>
  <Override PartName="/ppt/media/image32.png" ContentType="image/png"/>
  <Override PartName="/ppt/media/image37.png" ContentType="image/png"/>
  <Override PartName="/ppt/media/image7.png" ContentType="image/png"/>
  <Override PartName="/ppt/media/image33.png" ContentType="image/png"/>
  <Override PartName="/ppt/media/image8.png" ContentType="image/png"/>
  <Override PartName="/ppt/media/image6.png" ContentType="image/png"/>
  <Override PartName="/ppt/media/image36.png" ContentType="image/png"/>
  <Override PartName="/ppt/media/image2.jpeg" ContentType="image/jpeg"/>
  <Override PartName="/ppt/media/image10.png" ContentType="image/png"/>
  <Override PartName="/ppt/media/image5.png" ContentType="image/png"/>
  <Override PartName="/ppt/media/image35.png" ContentType="image/png"/>
  <Override PartName="/ppt/media/image1.gif" ContentType="image/gif"/>
  <Override PartName="/ppt/media/image4.gif" ContentType="image/gif"/>
  <Override PartName="/ppt/media/image27.png" ContentType="image/png"/>
  <Override PartName="/ppt/media/image14.gif" ContentType="image/gif"/>
  <Override PartName="/ppt/media/image17.png" ContentType="image/png"/>
  <Override PartName="/ppt/media/image18.png" ContentType="image/png"/>
  <Override PartName="/ppt/media/image20.jpeg" ContentType="image/jpeg"/>
  <Override PartName="/ppt/media/image19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36996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73992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36996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73992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72000" y="108000"/>
            <a:ext cx="9894960" cy="2120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36996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73992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36996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73992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72000" y="108000"/>
            <a:ext cx="9894960" cy="2120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36996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73992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36996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73992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72000" y="108000"/>
            <a:ext cx="9894960" cy="2120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36996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73992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36996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73992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72000" y="108000"/>
            <a:ext cx="9894960" cy="2120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2000" y="108000"/>
            <a:ext cx="9894960" cy="457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Click to edit the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outline text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format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Second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Outline Level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58595b"/>
                </a:solidFill>
                <a:latin typeface="Arial"/>
              </a:rPr>
              <a:t>Third Outline </a:t>
            </a:r>
            <a:r>
              <a:rPr b="0" lang="en-US" sz="2400" spc="-1" strike="noStrike">
                <a:solidFill>
                  <a:srgbClr val="58595b"/>
                </a:solidFill>
                <a:latin typeface="Arial"/>
              </a:rPr>
              <a:t>Level</a:t>
            </a:r>
            <a:endParaRPr b="0" lang="en-US" sz="2400" spc="-1" strike="noStrike">
              <a:solidFill>
                <a:srgbClr val="58595b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Fourth 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Outline 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Fifth 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Outline 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Sixth 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Outli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ne 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Leve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S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v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n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t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h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O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u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tl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i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n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L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v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539920" y="5417640"/>
            <a:ext cx="1528920" cy="252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876A32CA-6757-4B6D-B381-F18E3FC58B65}" type="slidenum">
              <a:rPr b="1" lang="en-US" sz="1400" spc="-1" strike="noStrike">
                <a:solidFill>
                  <a:srgbClr val="58595b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5" name="TextShape 6"/>
          <p:cNvSpPr txBox="1"/>
          <p:nvPr/>
        </p:nvSpPr>
        <p:spPr>
          <a:xfrm>
            <a:off x="-52560" y="5378400"/>
            <a:ext cx="77504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en-US" sz="1800" spc="-1" strike="noStrike">
                <a:solidFill>
                  <a:srgbClr val="58595b"/>
                </a:solidFill>
                <a:latin typeface="Arial"/>
              </a:rPr>
              <a:t>Christine Nattrass, University of Tennessee, Knoxville, HF-QGP Rivet 2021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" name="Line 7"/>
          <p:cNvSpPr/>
          <p:nvPr/>
        </p:nvSpPr>
        <p:spPr>
          <a:xfrm flipV="1">
            <a:off x="0" y="5414400"/>
            <a:ext cx="6949440" cy="16560"/>
          </a:xfrm>
          <a:prstGeom prst="line">
            <a:avLst/>
          </a:prstGeom>
          <a:ln w="12600">
            <a:solidFill>
              <a:srgbClr val="ff82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Line 8"/>
          <p:cNvSpPr/>
          <p:nvPr/>
        </p:nvSpPr>
        <p:spPr>
          <a:xfrm flipV="1">
            <a:off x="0" y="5378400"/>
            <a:ext cx="7060680" cy="16560"/>
          </a:xfrm>
          <a:prstGeom prst="line">
            <a:avLst/>
          </a:prstGeom>
          <a:ln w="12600">
            <a:solidFill>
              <a:srgbClr val="58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TextShape 9"/>
          <p:cNvSpPr txBox="1"/>
          <p:nvPr/>
        </p:nvSpPr>
        <p:spPr>
          <a:xfrm>
            <a:off x="8787960" y="5350320"/>
            <a:ext cx="128700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/>
            <a:fld id="{F1C9D039-3E19-44AF-8F87-C1EBD96CAE8C}" type="slidenum">
              <a:rPr b="1" lang="en-US" sz="1800" spc="-1" strike="noStrike">
                <a:solidFill>
                  <a:srgbClr val="58595b"/>
                </a:solidFill>
                <a:latin typeface="Arial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Outline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Outli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Lev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Outline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hyperlink" Target="https://indico.bnl.gov/event/8840" TargetMode="External"/><Relationship Id="rId4" Type="http://schemas.openxmlformats.org/officeDocument/2006/relationships/hyperlink" Target="https://indico.bnl.gov/event/8843/" TargetMode="External"/><Relationship Id="rId5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hyperlink" Target="https://professor.hepforge.org/" TargetMode="External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github.com/cnattras/RIVETAnalyses" TargetMode="External"/><Relationship Id="rId2" Type="http://schemas.openxmlformats.org/officeDocument/2006/relationships/hyperlink" Target="https://docs.google.com/document/d/1e56caaqVEDCLMT8mXy_cW-9SF_ErIZ0nYRd1azVRhzw/edit?usp=sharing" TargetMode="External"/><Relationship Id="rId3" Type="http://schemas.openxmlformats.org/officeDocument/2006/relationships/hyperlink" Target="https://docs.google.com/spreadsheets/d/1RkHcDNEa8varjHJCh3MOv1WCNzyNOOxsknzRehrSwrI/edit?usp=sharing" TargetMode="External"/><Relationship Id="rId4" Type="http://schemas.openxmlformats.org/officeDocument/2006/relationships/hyperlink" Target="https://docs.google.com/presentation/d/1MaExZmPl8MLH9JwawfqRKyN6WaWl-Ekra0iruCUj1kU/edit?usp=sharing" TargetMode="External"/><Relationship Id="rId5" Type="http://schemas.openxmlformats.org/officeDocument/2006/relationships/hyperlink" Target="https://docs.google.com/presentation/d/14BW2ZhML_JST7DFfAZyni1o0WbNc5fpt6bFQ-YbLZoA/edit?usp=sharing" TargetMode="External"/><Relationship Id="rId6" Type="http://schemas.openxmlformats.org/officeDocument/2006/relationships/hyperlink" Target="https://docs.google.com/presentation/d/14BW2ZhML_JST7DFfAZyni1o0WbNc5fpt6bFQ-YbLZoA/edit?usp=sharing" TargetMode="External"/><Relationship Id="rId7" Type="http://schemas.openxmlformats.org/officeDocument/2006/relationships/hyperlink" Target="https://indico.bnl.gov/event/8840/" TargetMode="External"/><Relationship Id="rId8" Type="http://schemas.openxmlformats.org/officeDocument/2006/relationships/hyperlink" Target="https://www.youtube.com/playlist?list=PLb169AflJA0EIGOgMMmKu7atkaA25xTFw" TargetMode="External"/><Relationship Id="rId9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hyperlink" Target="https://cds.cern.ch/record/2270008" TargetMode="External"/><Relationship Id="rId5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hyperlink" Target="https://indico.bnl.gov/event/10966/" TargetMode="External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hyperlink" Target="https://indico.bnl.gov/event/10966/" TargetMode="External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image" Target="../media/image12.gif"/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5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hyperlink" Target="https://github.com/tkrobatsch/YAML_Maker" TargetMode="External"/><Relationship Id="rId5" Type="http://schemas.openxmlformats.org/officeDocument/2006/relationships/hyperlink" Target="https://www.youtube.com/watch?v=_hz6EVPeuW4" TargetMode="External"/><Relationship Id="rId6" Type="http://schemas.openxmlformats.org/officeDocument/2006/relationships/hyperlink" Target="https://gitlab.com/cholmcc/hepdata" TargetMode="External"/><Relationship Id="rId7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mailto:geurts@rice.edu" TargetMode="External"/><Relationship Id="rId2" Type="http://schemas.openxmlformats.org/officeDocument/2006/relationships/hyperlink" Target="mailto:potekhin@bnl.gov" TargetMode="External"/><Relationship Id="rId3" Type="http://schemas.openxmlformats.org/officeDocument/2006/relationships/hyperlink" Target="mailto:cholm@nbi.dk" TargetMode="External"/><Relationship Id="rId4" Type="http://schemas.openxmlformats.org/officeDocument/2006/relationships/hyperlink" Target="mailto:Christine.nattrass@utk.edu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-182880" y="4937760"/>
            <a:ext cx="10332720" cy="82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TextShape 2"/>
          <p:cNvSpPr txBox="1"/>
          <p:nvPr/>
        </p:nvSpPr>
        <p:spPr>
          <a:xfrm>
            <a:off x="0" y="202320"/>
            <a:ext cx="10080000" cy="712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3500" spc="-1" strike="noStrike">
                <a:solidFill>
                  <a:srgbClr val="58595b"/>
                </a:solidFill>
                <a:latin typeface="Arial"/>
              </a:rPr>
              <a:t>Implementation RHIC analyses in Rivet</a:t>
            </a:r>
            <a:endParaRPr b="0" lang="en-US" sz="35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6124320" y="4829760"/>
            <a:ext cx="966960" cy="451440"/>
          </a:xfrm>
          <a:prstGeom prst="rect">
            <a:avLst/>
          </a:prstGeom>
          <a:ln>
            <a:noFill/>
          </a:ln>
        </p:spPr>
      </p:pic>
      <p:sp>
        <p:nvSpPr>
          <p:cNvPr id="162" name="TextShape 3"/>
          <p:cNvSpPr txBox="1"/>
          <p:nvPr/>
        </p:nvSpPr>
        <p:spPr>
          <a:xfrm>
            <a:off x="1799280" y="4846320"/>
            <a:ext cx="648144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58595b"/>
                </a:solidFill>
                <a:latin typeface="Arial"/>
              </a:rPr>
              <a:t>Christine Nattrass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8200"/>
                </a:solidFill>
                <a:latin typeface="Arial"/>
              </a:rPr>
              <a:t>University of Tennessee, Knoxville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163" name="Group 4"/>
          <p:cNvGrpSpPr/>
          <p:nvPr/>
        </p:nvGrpSpPr>
        <p:grpSpPr>
          <a:xfrm>
            <a:off x="2272320" y="1527120"/>
            <a:ext cx="5535360" cy="3227760"/>
            <a:chOff x="2272320" y="1527120"/>
            <a:chExt cx="5535360" cy="3227760"/>
          </a:xfrm>
        </p:grpSpPr>
        <p:grpSp>
          <p:nvGrpSpPr>
            <p:cNvPr id="164" name="Group 5"/>
            <p:cNvGrpSpPr/>
            <p:nvPr/>
          </p:nvGrpSpPr>
          <p:grpSpPr>
            <a:xfrm>
              <a:off x="2272320" y="1554480"/>
              <a:ext cx="5535360" cy="3200400"/>
              <a:chOff x="2272320" y="1554480"/>
              <a:chExt cx="5535360" cy="3200400"/>
            </a:xfrm>
          </p:grpSpPr>
          <p:pic>
            <p:nvPicPr>
              <p:cNvPr id="165" name="" descr=""/>
              <p:cNvPicPr/>
              <p:nvPr/>
            </p:nvPicPr>
            <p:blipFill>
              <a:blip r:embed="rId2"/>
              <a:stretch/>
            </p:blipFill>
            <p:spPr>
              <a:xfrm>
                <a:off x="2341440" y="1554480"/>
                <a:ext cx="1993320" cy="23133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66" name="TextShape 6"/>
              <p:cNvSpPr txBox="1"/>
              <p:nvPr/>
            </p:nvSpPr>
            <p:spPr>
              <a:xfrm>
                <a:off x="2272320" y="3808800"/>
                <a:ext cx="2190960" cy="602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1" lang="en-US" sz="1800" spc="-1" strike="noStrike">
                    <a:solidFill>
                      <a:srgbClr val="58595b"/>
                    </a:solidFill>
                    <a:latin typeface="Arial"/>
                  </a:rPr>
                  <a:t>Antonio Da Silva</a:t>
                </a:r>
                <a:endParaRPr b="0" lang="en-US" sz="1800" spc="-1" strike="noStrike">
                  <a:latin typeface="Arial"/>
                </a:endParaRPr>
              </a:p>
              <a:p>
                <a:r>
                  <a:rPr b="1" lang="en-US" sz="900" spc="-1" strike="noStrike">
                    <a:solidFill>
                      <a:srgbClr val="ff8200"/>
                    </a:solidFill>
                    <a:latin typeface="Arial"/>
                  </a:rPr>
                  <a:t>University of Tennessee, Knoxville</a:t>
                </a:r>
                <a:endParaRPr b="0" lang="en-US" sz="900" spc="-1" strike="noStrike">
                  <a:latin typeface="Arial"/>
                </a:endParaRPr>
              </a:p>
            </p:txBody>
          </p:sp>
          <p:sp>
            <p:nvSpPr>
              <p:cNvPr id="167" name="TextShape 7"/>
              <p:cNvSpPr txBox="1"/>
              <p:nvPr/>
            </p:nvSpPr>
            <p:spPr>
              <a:xfrm>
                <a:off x="5796000" y="3808800"/>
                <a:ext cx="2011680" cy="946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pPr algn="ctr"/>
                <a:r>
                  <a:rPr b="1" lang="en-US" sz="1300" spc="-1" strike="noStrike">
                    <a:solidFill>
                      <a:srgbClr val="58595b"/>
                    </a:solidFill>
                    <a:latin typeface="Arial"/>
                  </a:rPr>
                  <a:t>Raghav Kunnawalkam Elayavalli</a:t>
                </a:r>
                <a:endParaRPr b="0" lang="en-US" sz="1300" spc="-1" strike="noStrike">
                  <a:latin typeface="Arial"/>
                </a:endParaRPr>
              </a:p>
              <a:p>
                <a:pPr algn="ctr"/>
                <a:r>
                  <a:rPr b="1" lang="en-US" sz="900" spc="-1" strike="noStrike">
                    <a:solidFill>
                      <a:srgbClr val="006699"/>
                    </a:solidFill>
                    <a:latin typeface="Arial"/>
                  </a:rPr>
                  <a:t>Yale University</a:t>
                </a:r>
                <a:endParaRPr b="0" lang="en-US" sz="900" spc="-1" strike="noStrike">
                  <a:latin typeface="Arial"/>
                </a:endParaRPr>
              </a:p>
            </p:txBody>
          </p:sp>
        </p:grpSp>
        <p:pic>
          <p:nvPicPr>
            <p:cNvPr id="168" name="" descr=""/>
            <p:cNvPicPr/>
            <p:nvPr/>
          </p:nvPicPr>
          <p:blipFill>
            <a:blip r:embed="rId3"/>
            <a:stretch/>
          </p:blipFill>
          <p:spPr>
            <a:xfrm>
              <a:off x="5926320" y="1527120"/>
              <a:ext cx="1737360" cy="23133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9" name="" descr=""/>
          <p:cNvPicPr/>
          <p:nvPr/>
        </p:nvPicPr>
        <p:blipFill>
          <a:blip r:embed="rId4"/>
          <a:stretch/>
        </p:blipFill>
        <p:spPr>
          <a:xfrm>
            <a:off x="6107040" y="1152000"/>
            <a:ext cx="1329840" cy="352800"/>
          </a:xfrm>
          <a:prstGeom prst="rect">
            <a:avLst/>
          </a:prstGeom>
          <a:ln>
            <a:noFill/>
          </a:ln>
        </p:spPr>
      </p:pic>
      <p:pic>
        <p:nvPicPr>
          <p:cNvPr id="170" name="" descr=""/>
          <p:cNvPicPr/>
          <p:nvPr/>
        </p:nvPicPr>
        <p:blipFill>
          <a:blip r:embed="rId5"/>
          <a:stretch/>
        </p:blipFill>
        <p:spPr>
          <a:xfrm>
            <a:off x="3929040" y="1554480"/>
            <a:ext cx="405720" cy="54864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6"/>
          <a:stretch/>
        </p:blipFill>
        <p:spPr>
          <a:xfrm>
            <a:off x="2597400" y="4938480"/>
            <a:ext cx="405720" cy="54864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7"/>
          <a:stretch/>
        </p:blipFill>
        <p:spPr>
          <a:xfrm>
            <a:off x="2322720" y="1534680"/>
            <a:ext cx="615240" cy="385560"/>
          </a:xfrm>
          <a:prstGeom prst="rect">
            <a:avLst/>
          </a:prstGeom>
          <a:ln>
            <a:noFill/>
          </a:ln>
        </p:spPr>
      </p:pic>
      <p:pic>
        <p:nvPicPr>
          <p:cNvPr id="173" name="" descr=""/>
          <p:cNvPicPr/>
          <p:nvPr/>
        </p:nvPicPr>
        <p:blipFill>
          <a:blip r:embed="rId8"/>
          <a:stretch/>
        </p:blipFill>
        <p:spPr>
          <a:xfrm>
            <a:off x="3331080" y="4775040"/>
            <a:ext cx="615240" cy="385560"/>
          </a:xfrm>
          <a:prstGeom prst="rect">
            <a:avLst/>
          </a:prstGeom>
          <a:ln>
            <a:noFill/>
          </a:ln>
        </p:spPr>
      </p:pic>
      <p:pic>
        <p:nvPicPr>
          <p:cNvPr id="174" name="" descr=""/>
          <p:cNvPicPr/>
          <p:nvPr/>
        </p:nvPicPr>
        <p:blipFill>
          <a:blip r:embed="rId9"/>
          <a:stretch/>
        </p:blipFill>
        <p:spPr>
          <a:xfrm>
            <a:off x="7124760" y="4858560"/>
            <a:ext cx="932400" cy="48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72000" y="24120"/>
            <a:ext cx="989496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269" name="Group 2"/>
          <p:cNvGrpSpPr/>
          <p:nvPr/>
        </p:nvGrpSpPr>
        <p:grpSpPr>
          <a:xfrm>
            <a:off x="-1429200" y="421200"/>
            <a:ext cx="13617360" cy="7659000"/>
            <a:chOff x="-1429200" y="421200"/>
            <a:chExt cx="13617360" cy="7659000"/>
          </a:xfrm>
        </p:grpSpPr>
        <p:pic>
          <p:nvPicPr>
            <p:cNvPr id="270" name="" descr=""/>
            <p:cNvPicPr/>
            <p:nvPr/>
          </p:nvPicPr>
          <p:blipFill>
            <a:blip r:embed="rId1"/>
            <a:stretch/>
          </p:blipFill>
          <p:spPr>
            <a:xfrm>
              <a:off x="-1429200" y="421200"/>
              <a:ext cx="13617360" cy="7659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71" name="Group 3"/>
            <p:cNvGrpSpPr/>
            <p:nvPr/>
          </p:nvGrpSpPr>
          <p:grpSpPr>
            <a:xfrm>
              <a:off x="2817720" y="573840"/>
              <a:ext cx="3673800" cy="6479640"/>
              <a:chOff x="2817720" y="573840"/>
              <a:chExt cx="3673800" cy="6479640"/>
            </a:xfrm>
          </p:grpSpPr>
          <p:grpSp>
            <p:nvGrpSpPr>
              <p:cNvPr id="272" name="Group 4"/>
              <p:cNvGrpSpPr/>
              <p:nvPr/>
            </p:nvGrpSpPr>
            <p:grpSpPr>
              <a:xfrm>
                <a:off x="2817720" y="573840"/>
                <a:ext cx="3673800" cy="6479640"/>
                <a:chOff x="2817720" y="573840"/>
                <a:chExt cx="3673800" cy="6479640"/>
              </a:xfrm>
            </p:grpSpPr>
            <p:grpSp>
              <p:nvGrpSpPr>
                <p:cNvPr id="273" name="Group 5"/>
                <p:cNvGrpSpPr/>
                <p:nvPr/>
              </p:nvGrpSpPr>
              <p:grpSpPr>
                <a:xfrm>
                  <a:off x="3563280" y="2333160"/>
                  <a:ext cx="1801800" cy="2242800"/>
                  <a:chOff x="3563280" y="2333160"/>
                  <a:chExt cx="1801800" cy="2242800"/>
                </a:xfrm>
              </p:grpSpPr>
              <p:grpSp>
                <p:nvGrpSpPr>
                  <p:cNvPr id="274" name="Group 6"/>
                  <p:cNvGrpSpPr/>
                  <p:nvPr/>
                </p:nvGrpSpPr>
                <p:grpSpPr>
                  <a:xfrm>
                    <a:off x="3563280" y="2333160"/>
                    <a:ext cx="1801800" cy="2242800"/>
                    <a:chOff x="3563280" y="2333160"/>
                    <a:chExt cx="1801800" cy="2242800"/>
                  </a:xfrm>
                </p:grpSpPr>
                <p:grpSp>
                  <p:nvGrpSpPr>
                    <p:cNvPr id="275" name="Group 7"/>
                    <p:cNvGrpSpPr/>
                    <p:nvPr/>
                  </p:nvGrpSpPr>
                  <p:grpSpPr>
                    <a:xfrm>
                      <a:off x="3563280" y="2333160"/>
                      <a:ext cx="1801800" cy="2242800"/>
                      <a:chOff x="3563280" y="2333160"/>
                      <a:chExt cx="1801800" cy="2242800"/>
                    </a:xfrm>
                  </p:grpSpPr>
                  <p:grpSp>
                    <p:nvGrpSpPr>
                      <p:cNvPr id="276" name="Group 8"/>
                      <p:cNvGrpSpPr/>
                      <p:nvPr/>
                    </p:nvGrpSpPr>
                    <p:grpSpPr>
                      <a:xfrm>
                        <a:off x="3563280" y="3678840"/>
                        <a:ext cx="73440" cy="165240"/>
                        <a:chOff x="3563280" y="3678840"/>
                        <a:chExt cx="73440" cy="165240"/>
                      </a:xfrm>
                    </p:grpSpPr>
                    <p:sp>
                      <p:nvSpPr>
                        <p:cNvPr id="277" name="CustomShape 9"/>
                        <p:cNvSpPr/>
                        <p:nvPr/>
                      </p:nvSpPr>
                      <p:spPr>
                        <a:xfrm>
                          <a:off x="3563280" y="3678840"/>
                          <a:ext cx="73440" cy="16524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360">
                          <a:solidFill>
                            <a:srgbClr val="000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</p:grpSp>
                  <p:grpSp>
                    <p:nvGrpSpPr>
                      <p:cNvPr id="278" name="Group 10"/>
                      <p:cNvGrpSpPr/>
                      <p:nvPr/>
                    </p:nvGrpSpPr>
                    <p:grpSpPr>
                      <a:xfrm>
                        <a:off x="5294160" y="3799800"/>
                        <a:ext cx="70920" cy="165600"/>
                        <a:chOff x="5294160" y="3799800"/>
                        <a:chExt cx="70920" cy="165600"/>
                      </a:xfrm>
                    </p:grpSpPr>
                    <p:sp>
                      <p:nvSpPr>
                        <p:cNvPr id="279" name="CustomShape 11"/>
                        <p:cNvSpPr/>
                        <p:nvPr/>
                      </p:nvSpPr>
                      <p:spPr>
                        <a:xfrm>
                          <a:off x="5294160" y="3799800"/>
                          <a:ext cx="70920" cy="16560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360">
                          <a:solidFill>
                            <a:srgbClr val="000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</p:grpSp>
                  <p:sp>
                    <p:nvSpPr>
                      <p:cNvPr id="280" name="CustomShape 12"/>
                      <p:cNvSpPr/>
                      <p:nvPr/>
                    </p:nvSpPr>
                    <p:spPr>
                      <a:xfrm>
                        <a:off x="5000400" y="2333160"/>
                        <a:ext cx="166320" cy="16416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36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81" name="CustomShape 13"/>
                      <p:cNvSpPr/>
                      <p:nvPr/>
                    </p:nvSpPr>
                    <p:spPr>
                      <a:xfrm>
                        <a:off x="4377600" y="4411440"/>
                        <a:ext cx="165600" cy="16452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36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282" name="Group 14"/>
                    <p:cNvGrpSpPr/>
                    <p:nvPr/>
                  </p:nvGrpSpPr>
                  <p:grpSpPr>
                    <a:xfrm>
                      <a:off x="3686760" y="2522160"/>
                      <a:ext cx="1571400" cy="1945440"/>
                      <a:chOff x="3686760" y="2522160"/>
                      <a:chExt cx="1571400" cy="1945440"/>
                    </a:xfrm>
                  </p:grpSpPr>
                  <p:sp>
                    <p:nvSpPr>
                      <p:cNvPr id="283" name="Line 15"/>
                      <p:cNvSpPr/>
                      <p:nvPr/>
                    </p:nvSpPr>
                    <p:spPr>
                      <a:xfrm>
                        <a:off x="3686760" y="3775680"/>
                        <a:ext cx="716040" cy="0"/>
                      </a:xfrm>
                      <a:prstGeom prst="line">
                        <a:avLst/>
                      </a:prstGeom>
                      <a:ln w="3816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84" name="Line 16"/>
                      <p:cNvSpPr/>
                      <p:nvPr/>
                    </p:nvSpPr>
                    <p:spPr>
                      <a:xfrm flipV="1">
                        <a:off x="4435560" y="2522160"/>
                        <a:ext cx="596520" cy="1252800"/>
                      </a:xfrm>
                      <a:prstGeom prst="line">
                        <a:avLst/>
                      </a:prstGeom>
                      <a:ln w="38160">
                        <a:solidFill>
                          <a:srgbClr val="000000"/>
                        </a:solidFill>
                        <a:miter/>
                        <a:tailEnd len="med" type="triangle" w="med"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grpSp>
                    <p:nvGrpSpPr>
                      <p:cNvPr id="285" name="Group 17"/>
                      <p:cNvGrpSpPr/>
                      <p:nvPr/>
                    </p:nvGrpSpPr>
                    <p:grpSpPr>
                      <a:xfrm>
                        <a:off x="4395600" y="3895560"/>
                        <a:ext cx="862560" cy="572040"/>
                        <a:chOff x="4395600" y="3895560"/>
                        <a:chExt cx="862560" cy="572040"/>
                      </a:xfrm>
                    </p:grpSpPr>
                    <p:sp>
                      <p:nvSpPr>
                        <p:cNvPr id="286" name="Line 18"/>
                        <p:cNvSpPr/>
                        <p:nvPr/>
                      </p:nvSpPr>
                      <p:spPr>
                        <a:xfrm flipH="1">
                          <a:off x="4614120" y="3895560"/>
                          <a:ext cx="644040" cy="0"/>
                        </a:xfrm>
                        <a:prstGeom prst="line">
                          <a:avLst/>
                        </a:prstGeom>
                        <a:ln w="38160">
                          <a:solidFill>
                            <a:srgbClr val="000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287" name="Freeform 19"/>
                        <p:cNvSpPr/>
                        <p:nvPr/>
                      </p:nvSpPr>
                      <p:spPr>
                        <a:xfrm>
                          <a:off x="4260240" y="3893760"/>
                          <a:ext cx="458280" cy="574200"/>
                        </a:xfrm>
                        <a:custGeom>
                          <a:avLst/>
                          <a:gdLst/>
                          <a:ahLst/>
                          <a:rect l="0" t="0" r="r" b="b"/>
                          <a:pathLst>
                            <a:path w="1273" h="1595">
                              <a:moveTo>
                                <a:pt x="1002" y="5"/>
                              </a:moveTo>
                              <a:cubicBezTo>
                                <a:pt x="571" y="0"/>
                                <a:pt x="1041" y="415"/>
                                <a:pt x="781" y="509"/>
                              </a:cubicBezTo>
                              <a:cubicBezTo>
                                <a:pt x="137" y="743"/>
                                <a:pt x="1272" y="810"/>
                                <a:pt x="599" y="992"/>
                              </a:cubicBezTo>
                              <a:cubicBezTo>
                                <a:pt x="0" y="1155"/>
                                <a:pt x="797" y="1067"/>
                                <a:pt x="802" y="1272"/>
                              </a:cubicBezTo>
                              <a:lnTo>
                                <a:pt x="581" y="1392"/>
                              </a:lnTo>
                              <a:lnTo>
                                <a:pt x="662" y="1594"/>
                              </a:lnTo>
                              <a:lnTo>
                                <a:pt x="662" y="1576"/>
                              </a:lnTo>
                            </a:path>
                          </a:pathLst>
                        </a:custGeom>
                        <a:ln w="36720">
                          <a:solidFill>
                            <a:srgbClr val="000000"/>
                          </a:solidFill>
                          <a:round/>
                        </a:ln>
                      </p:spPr>
                    </p:sp>
                  </p:grpSp>
                </p:grpSp>
              </p:grpSp>
            </p:grpSp>
            <p:pic>
              <p:nvPicPr>
                <p:cNvPr id="288" name="" descr=""/>
                <p:cNvPicPr/>
                <p:nvPr/>
              </p:nvPicPr>
              <p:blipFill>
                <a:blip r:embed="rId2"/>
                <a:stretch/>
              </p:blipFill>
              <p:spPr>
                <a:xfrm rot="7921200">
                  <a:off x="3210120" y="4644360"/>
                  <a:ext cx="2057400" cy="197028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89" name="" descr=""/>
                <p:cNvPicPr/>
                <p:nvPr/>
              </p:nvPicPr>
              <p:blipFill>
                <a:blip r:embed="rId3"/>
                <a:stretch/>
              </p:blipFill>
              <p:spPr>
                <a:xfrm rot="1979400">
                  <a:off x="5011920" y="709200"/>
                  <a:ext cx="1053360" cy="187668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sp>
          <p:nvSpPr>
            <p:cNvPr id="290" name="TextShape 20"/>
            <p:cNvSpPr txBox="1"/>
            <p:nvPr/>
          </p:nvSpPr>
          <p:spPr>
            <a:xfrm>
              <a:off x="2154600" y="7658640"/>
              <a:ext cx="5688360" cy="346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solidFill>
                    <a:srgbClr val="ffffff"/>
                  </a:solidFill>
                  <a:latin typeface="Arial"/>
                </a:rPr>
                <a:t>https://i.ytimg.com/vi/mZnv6LXD9qs/maxresdefault.jpg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291" name="TextShape 21"/>
          <p:cNvSpPr txBox="1"/>
          <p:nvPr/>
        </p:nvSpPr>
        <p:spPr>
          <a:xfrm>
            <a:off x="4980240" y="4655520"/>
            <a:ext cx="180720" cy="42732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TextShape 22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2. Labor – The solutions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504000" y="5886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Targeted workshops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294" name="Group 2"/>
          <p:cNvGrpSpPr/>
          <p:nvPr/>
        </p:nvGrpSpPr>
        <p:grpSpPr>
          <a:xfrm>
            <a:off x="-36000" y="1740240"/>
            <a:ext cx="10178280" cy="3546720"/>
            <a:chOff x="-36000" y="1740240"/>
            <a:chExt cx="10178280" cy="3546720"/>
          </a:xfrm>
        </p:grpSpPr>
        <p:pic>
          <p:nvPicPr>
            <p:cNvPr id="295" name="" descr=""/>
            <p:cNvPicPr/>
            <p:nvPr/>
          </p:nvPicPr>
          <p:blipFill>
            <a:blip r:embed="rId1"/>
            <a:stretch/>
          </p:blipFill>
          <p:spPr>
            <a:xfrm>
              <a:off x="-36000" y="1748160"/>
              <a:ext cx="5029200" cy="353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6" name="" descr=""/>
            <p:cNvPicPr/>
            <p:nvPr/>
          </p:nvPicPr>
          <p:blipFill>
            <a:blip r:embed="rId2"/>
            <a:srcRect l="0" t="1020" r="0" b="0"/>
            <a:stretch/>
          </p:blipFill>
          <p:spPr>
            <a:xfrm>
              <a:off x="4993200" y="1740240"/>
              <a:ext cx="5149080" cy="34747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7" name="TextShape 3"/>
          <p:cNvSpPr txBox="1"/>
          <p:nvPr/>
        </p:nvSpPr>
        <p:spPr>
          <a:xfrm>
            <a:off x="5486400" y="1172520"/>
            <a:ext cx="345276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  <a:hlinkClick r:id="rId3"/>
              </a:rPr>
              <a:t>https://indico.bnl.gov/event/8840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8" name="TextShape 4"/>
          <p:cNvSpPr txBox="1"/>
          <p:nvPr/>
        </p:nvSpPr>
        <p:spPr>
          <a:xfrm>
            <a:off x="731520" y="1172520"/>
            <a:ext cx="351684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  <a:hlinkClick r:id="rId4"/>
              </a:rPr>
              <a:t>https://indico.bnl.gov/event/8843/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9" name="TextShape 5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2. Labor – The solutions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72000" y="24120"/>
            <a:ext cx="989496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0" y="640080"/>
            <a:ext cx="6126480" cy="473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Developing PYTHIA 8 tune for pp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with Rivet, Professor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About 6 analyses to be released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soon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pp collisions only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Heavy ion analyses in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development, need validation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(see #4)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02" name="TextShape 3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2. Labor – Rivet – Efforts in STAR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303" name="" descr=""/>
          <p:cNvPicPr/>
          <p:nvPr/>
        </p:nvPicPr>
        <p:blipFill>
          <a:blip r:embed="rId1"/>
          <a:stretch/>
        </p:blipFill>
        <p:spPr>
          <a:xfrm>
            <a:off x="6143040" y="822960"/>
            <a:ext cx="3915360" cy="3915360"/>
          </a:xfrm>
          <a:prstGeom prst="rect">
            <a:avLst/>
          </a:prstGeom>
          <a:ln>
            <a:noFill/>
          </a:ln>
        </p:spPr>
      </p:pic>
      <p:sp>
        <p:nvSpPr>
          <p:cNvPr id="304" name="TextShape 4"/>
          <p:cNvSpPr txBox="1"/>
          <p:nvPr/>
        </p:nvSpPr>
        <p:spPr>
          <a:xfrm>
            <a:off x="6675120" y="4738320"/>
            <a:ext cx="322704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  <a:hlinkClick r:id="rId2"/>
              </a:rPr>
              <a:t>https://professor.hepforge.org/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2. Labor – Resources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0" y="640080"/>
            <a:ext cx="9966960" cy="4812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3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Output -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  <a:hlinkClick r:id="rId1"/>
              </a:rPr>
              <a:t>github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Unvalidated,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work in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progress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About 45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analyses,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mostly R</a:t>
            </a:r>
            <a:r>
              <a:rPr b="0" lang="en-US" sz="2800" spc="-1" strike="noStrike" baseline="-33000">
                <a:solidFill>
                  <a:srgbClr val="58595b"/>
                </a:solidFill>
                <a:latin typeface="Arial"/>
              </a:rPr>
              <a:t>AA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 &amp;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dihadron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correlations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May have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issues with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some models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(see #5)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May need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primary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particle,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centrality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definition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approval (see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#3)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Course-based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undergraduate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research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experience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Designed for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~135 hours of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effort by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undergraduate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students with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one intro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computing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class and no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previous Linux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experience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Flipped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pedagogy →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extensive out-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of-class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activities,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interactive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class sessions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Possible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alternative for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diploma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students?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2"/>
              </a:rPr>
              <a:t>Syllabus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3"/>
              </a:rPr>
              <a:t>Schedule with links to resources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Tutorial slides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4"/>
              </a:rPr>
              <a:t>Part 1 UTK-specific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5"/>
              </a:rPr>
              <a:t>Part 2 Universal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  <a:hlinkClick r:id="rId6"/>
              </a:rPr>
              <a:t>Workshop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7"/>
              </a:rPr>
              <a:t>Slides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8"/>
              </a:rPr>
              <a:t>Recordings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07" name="TextShape 3"/>
          <p:cNvSpPr txBox="1"/>
          <p:nvPr/>
        </p:nvSpPr>
        <p:spPr>
          <a:xfrm>
            <a:off x="3622680" y="4865760"/>
            <a:ext cx="2834640" cy="58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3500" spc="-1" strike="noStrike">
                <a:solidFill>
                  <a:srgbClr val="ff0000"/>
                </a:solidFill>
                <a:latin typeface="Arial"/>
              </a:rPr>
              <a:t>Contact me!</a:t>
            </a:r>
            <a:endParaRPr b="0" lang="en-US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0" y="-91440"/>
            <a:ext cx="10080000" cy="740880"/>
          </a:xfrm>
          <a:prstGeom prst="rect">
            <a:avLst/>
          </a:prstGeom>
          <a:gradFill rotWithShape="0">
            <a:gsLst>
              <a:gs pos="0">
                <a:srgbClr val="ffffa6"/>
              </a:gs>
              <a:gs pos="100000">
                <a:srgbClr val="ff8000"/>
              </a:gs>
            </a:gsLst>
            <a:lin ang="3600000"/>
          </a:gra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000" spc="-1" strike="noStrike">
                <a:solidFill>
                  <a:srgbClr val="58595b"/>
                </a:solidFill>
                <a:latin typeface="Arial"/>
              </a:rPr>
              <a:t> </a:t>
            </a:r>
            <a:r>
              <a:rPr b="0" lang="en-US" sz="4000" spc="-1" strike="noStrike">
                <a:solidFill>
                  <a:srgbClr val="58595b"/>
                </a:solidFill>
                <a:latin typeface="Arial"/>
              </a:rPr>
              <a:t>3.  Technical/Political – Primary Particles</a:t>
            </a:r>
            <a:endParaRPr b="0" lang="en-US" sz="40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309" name="" descr=""/>
          <p:cNvPicPr/>
          <p:nvPr/>
        </p:nvPicPr>
        <p:blipFill>
          <a:blip r:embed="rId1"/>
          <a:stretch/>
        </p:blipFill>
        <p:spPr>
          <a:xfrm>
            <a:off x="82440" y="717840"/>
            <a:ext cx="3615480" cy="1737360"/>
          </a:xfrm>
          <a:prstGeom prst="rect">
            <a:avLst/>
          </a:prstGeom>
          <a:ln>
            <a:noFill/>
          </a:ln>
        </p:spPr>
      </p:pic>
      <p:sp>
        <p:nvSpPr>
          <p:cNvPr id="310" name="TextShape 2"/>
          <p:cNvSpPr txBox="1"/>
          <p:nvPr/>
        </p:nvSpPr>
        <p:spPr>
          <a:xfrm>
            <a:off x="362880" y="2527200"/>
            <a:ext cx="329184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latin typeface="Arial"/>
              </a:rPr>
              <a:t>Experimental definition:</a:t>
            </a:r>
            <a:r>
              <a:rPr b="0" lang="en-US" sz="1800" spc="-1" strike="noStrike">
                <a:latin typeface="Arial"/>
              </a:rPr>
              <a:t> Looks like it comes from the interaction vertex, c</a:t>
            </a:r>
            <a:r>
              <a:rPr b="0" lang="en-US" sz="1800" spc="-1" strike="noStrike">
                <a:latin typeface="Arial"/>
                <a:ea typeface="Arial"/>
              </a:rPr>
              <a:t>τ</a:t>
            </a:r>
            <a:r>
              <a:rPr b="0" lang="en-US" sz="1800" spc="-1" strike="noStrike">
                <a:latin typeface="Arial"/>
                <a:ea typeface="Arial"/>
              </a:rPr>
              <a:t>&gt; 1 cm</a:t>
            </a:r>
            <a:br/>
            <a:r>
              <a:rPr b="0" lang="en-US" sz="1800" spc="-1" strike="noStrike">
                <a:latin typeface="Arial"/>
                <a:ea typeface="Arial"/>
              </a:rPr>
              <a:t>Slight variations by experiment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11" name="" descr=""/>
          <p:cNvPicPr/>
          <p:nvPr/>
        </p:nvPicPr>
        <p:blipFill>
          <a:blip r:embed="rId2"/>
          <a:stretch/>
        </p:blipFill>
        <p:spPr>
          <a:xfrm>
            <a:off x="7493760" y="649440"/>
            <a:ext cx="2584080" cy="4654080"/>
          </a:xfrm>
          <a:prstGeom prst="rect">
            <a:avLst/>
          </a:prstGeom>
          <a:ln>
            <a:noFill/>
          </a:ln>
        </p:spPr>
      </p:pic>
      <p:grpSp>
        <p:nvGrpSpPr>
          <p:cNvPr id="312" name="Group 3"/>
          <p:cNvGrpSpPr/>
          <p:nvPr/>
        </p:nvGrpSpPr>
        <p:grpSpPr>
          <a:xfrm>
            <a:off x="3995280" y="1017000"/>
            <a:ext cx="3757680" cy="4045320"/>
            <a:chOff x="3995280" y="1017000"/>
            <a:chExt cx="3757680" cy="4045320"/>
          </a:xfrm>
        </p:grpSpPr>
        <p:pic>
          <p:nvPicPr>
            <p:cNvPr id="313" name="" descr=""/>
            <p:cNvPicPr/>
            <p:nvPr/>
          </p:nvPicPr>
          <p:blipFill>
            <a:blip r:embed="rId3"/>
            <a:stretch/>
          </p:blipFill>
          <p:spPr>
            <a:xfrm>
              <a:off x="4026240" y="1017000"/>
              <a:ext cx="3495240" cy="3247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4" name="TextShape 4"/>
            <p:cNvSpPr txBox="1"/>
            <p:nvPr/>
          </p:nvSpPr>
          <p:spPr>
            <a:xfrm>
              <a:off x="3995280" y="4259880"/>
              <a:ext cx="3757680" cy="8024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000" spc="-1" strike="noStrike">
                  <a:latin typeface="Arial"/>
                </a:rPr>
                <a:t>Theoretical definition</a:t>
              </a:r>
              <a:r>
                <a:rPr b="0" lang="en-US" sz="1500" spc="-1" strike="noStrike">
                  <a:latin typeface="Arial"/>
                </a:rPr>
                <a:t> </a:t>
              </a:r>
              <a:br/>
              <a:r>
                <a:rPr b="0" lang="en-US" sz="1500" spc="-1" strike="noStrike">
                  <a:latin typeface="Arial"/>
                </a:rPr>
                <a:t>in Rivet projection - </a:t>
              </a:r>
              <a:r>
                <a:rPr b="0" lang="en-US" sz="1500" spc="-1" strike="noStrike">
                  <a:latin typeface="Arial"/>
                  <a:hlinkClick r:id="rId4"/>
                </a:rPr>
                <a:t>ALICE public note</a:t>
              </a:r>
              <a:br/>
              <a:r>
                <a:rPr b="0" lang="en-US" sz="1200" spc="-1" strike="noStrike">
                  <a:latin typeface="Arial"/>
                </a:rPr>
                <a:t>Christian Holmes Christiansen (cholm@nbi.dk)</a:t>
              </a:r>
              <a:endParaRPr b="0" lang="en-US" sz="1200" spc="-1" strike="noStrike">
                <a:latin typeface="Arial"/>
              </a:endParaRPr>
            </a:p>
          </p:txBody>
        </p:sp>
      </p:grpSp>
      <p:grpSp>
        <p:nvGrpSpPr>
          <p:cNvPr id="315" name="Group 5"/>
          <p:cNvGrpSpPr/>
          <p:nvPr/>
        </p:nvGrpSpPr>
        <p:grpSpPr>
          <a:xfrm>
            <a:off x="0" y="3749400"/>
            <a:ext cx="3990240" cy="329400"/>
            <a:chOff x="0" y="3749400"/>
            <a:chExt cx="3990240" cy="329400"/>
          </a:xfrm>
        </p:grpSpPr>
        <p:grpSp>
          <p:nvGrpSpPr>
            <p:cNvPr id="316" name="Group 6"/>
            <p:cNvGrpSpPr/>
            <p:nvPr/>
          </p:nvGrpSpPr>
          <p:grpSpPr>
            <a:xfrm>
              <a:off x="0" y="3749400"/>
              <a:ext cx="3990240" cy="329400"/>
              <a:chOff x="0" y="3749400"/>
              <a:chExt cx="3990240" cy="329400"/>
            </a:xfrm>
          </p:grpSpPr>
          <p:sp>
            <p:nvSpPr>
              <p:cNvPr id="317" name="CustomShape 7"/>
              <p:cNvSpPr/>
              <p:nvPr/>
            </p:nvSpPr>
            <p:spPr>
              <a:xfrm>
                <a:off x="55440" y="3763080"/>
                <a:ext cx="3840480" cy="312840"/>
              </a:xfrm>
              <a:prstGeom prst="rect">
                <a:avLst/>
              </a:prstGeom>
              <a:solidFill>
                <a:srgbClr val="ffffa6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8" name="TextShape 8"/>
              <p:cNvSpPr txBox="1"/>
              <p:nvPr/>
            </p:nvSpPr>
            <p:spPr>
              <a:xfrm>
                <a:off x="0" y="3749400"/>
                <a:ext cx="3990240" cy="32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1" lang="en-US" sz="1600" spc="-1" strike="noStrike">
                    <a:latin typeface="Arial"/>
                  </a:rPr>
                  <a:t>Technical:</a:t>
                </a:r>
                <a:r>
                  <a:rPr b="0" lang="en-US" sz="1600" spc="-1" strike="noStrike">
                    <a:latin typeface="Arial"/>
                  </a:rPr>
                  <a:t> Definition for each experiment</a:t>
                </a:r>
                <a:endParaRPr b="0" lang="en-US" sz="1600" spc="-1" strike="noStrike">
                  <a:latin typeface="Arial"/>
                </a:endParaRPr>
              </a:p>
            </p:txBody>
          </p:sp>
        </p:grpSp>
      </p:grpSp>
      <p:sp>
        <p:nvSpPr>
          <p:cNvPr id="319" name="CustomShape 9"/>
          <p:cNvSpPr/>
          <p:nvPr/>
        </p:nvSpPr>
        <p:spPr>
          <a:xfrm>
            <a:off x="55440" y="4694400"/>
            <a:ext cx="3867840" cy="31032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TextShape 10"/>
          <p:cNvSpPr txBox="1"/>
          <p:nvPr/>
        </p:nvSpPr>
        <p:spPr>
          <a:xfrm>
            <a:off x="55440" y="4688640"/>
            <a:ext cx="3840480" cy="316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600" spc="-1" strike="noStrike">
                <a:latin typeface="Arial"/>
              </a:rPr>
              <a:t>Political:</a:t>
            </a:r>
            <a:r>
              <a:rPr b="0" lang="en-US" sz="1600" spc="-1" strike="noStrike">
                <a:latin typeface="Arial"/>
              </a:rPr>
              <a:t> Needs experiment approval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321" name="Group 11"/>
          <p:cNvGrpSpPr/>
          <p:nvPr/>
        </p:nvGrpSpPr>
        <p:grpSpPr>
          <a:xfrm>
            <a:off x="55440" y="4214520"/>
            <a:ext cx="3867840" cy="316080"/>
            <a:chOff x="55440" y="4214520"/>
            <a:chExt cx="3867840" cy="316080"/>
          </a:xfrm>
        </p:grpSpPr>
        <p:sp>
          <p:nvSpPr>
            <p:cNvPr id="322" name="CustomShape 12"/>
            <p:cNvSpPr/>
            <p:nvPr/>
          </p:nvSpPr>
          <p:spPr>
            <a:xfrm>
              <a:off x="55440" y="4231080"/>
              <a:ext cx="3867840" cy="299520"/>
            </a:xfrm>
            <a:prstGeom prst="rect">
              <a:avLst/>
            </a:prstGeom>
            <a:solidFill>
              <a:srgbClr val="ffffa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TextShape 13"/>
            <p:cNvSpPr txBox="1"/>
            <p:nvPr/>
          </p:nvSpPr>
          <p:spPr>
            <a:xfrm>
              <a:off x="55440" y="4214520"/>
              <a:ext cx="3867840" cy="316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1600" spc="-1" strike="noStrike">
                  <a:latin typeface="Arial"/>
                </a:rPr>
                <a:t>Technical:</a:t>
              </a:r>
              <a:r>
                <a:rPr b="0" lang="en-US" sz="1600" spc="-1" strike="noStrike">
                  <a:latin typeface="Arial"/>
                </a:rPr>
                <a:t> Needs particle decays in MC</a:t>
              </a:r>
              <a:endParaRPr b="0" lang="en-US" sz="16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72000" y="24120"/>
            <a:ext cx="989496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0" y="640080"/>
            <a:ext cx="7040880" cy="473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ALICE procedure: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Compare to sufficiently large MC sample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58595b"/>
                </a:solidFill>
                <a:latin typeface="Arial"/>
              </a:rPr>
              <a:t>New analysis – w/ paper approval</a:t>
            </a:r>
            <a:endParaRPr b="0" lang="en-US" sz="2400" spc="-1" strike="noStrike">
              <a:solidFill>
                <a:srgbClr val="58595b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58595b"/>
                </a:solidFill>
                <a:latin typeface="Arial"/>
              </a:rPr>
              <a:t>Already published analysis – reproduce MC </a:t>
            </a:r>
            <a:r>
              <a:rPr b="0" lang="en-US" sz="2400" spc="-1" strike="noStrike">
                <a:solidFill>
                  <a:srgbClr val="58595b"/>
                </a:solidFill>
                <a:latin typeface="Arial"/>
              </a:rPr>
              <a:t>comparisons from published paper.  Analogous </a:t>
            </a:r>
            <a:r>
              <a:rPr b="0" lang="en-US" sz="2400" spc="-1" strike="noStrike">
                <a:solidFill>
                  <a:srgbClr val="58595b"/>
                </a:solidFill>
                <a:latin typeface="Arial"/>
              </a:rPr>
              <a:t>to paper approval</a:t>
            </a:r>
            <a:endParaRPr b="0" lang="en-US" sz="2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26" name="TextShape 3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4. Political – Analysis validation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27" name="TextShape 4"/>
          <p:cNvSpPr txBox="1"/>
          <p:nvPr/>
        </p:nvSpPr>
        <p:spPr>
          <a:xfrm>
            <a:off x="7040880" y="1188720"/>
            <a:ext cx="2560320" cy="797400"/>
          </a:xfrm>
          <a:prstGeom prst="rect">
            <a:avLst/>
          </a:prstGeom>
          <a:solidFill>
            <a:srgbClr val="ff8000">
              <a:alpha val="50000"/>
            </a:srgbClr>
          </a:solidFill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500" spc="-1" strike="noStrike">
                <a:latin typeface="Arial"/>
              </a:rPr>
              <a:t>How large is large enough?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328" name="TextShape 5"/>
          <p:cNvSpPr txBox="1"/>
          <p:nvPr/>
        </p:nvSpPr>
        <p:spPr>
          <a:xfrm>
            <a:off x="6949440" y="2617560"/>
            <a:ext cx="3017520" cy="1150920"/>
          </a:xfrm>
          <a:prstGeom prst="rect">
            <a:avLst/>
          </a:prstGeom>
          <a:solidFill>
            <a:srgbClr val="ff8000">
              <a:alpha val="50000"/>
            </a:srgbClr>
          </a:solidFill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500" spc="-1" strike="noStrike">
                <a:latin typeface="Arial"/>
              </a:rPr>
              <a:t>What if there aren’t any?  Or it’s hard to reproduce?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329" name="TextShape 6"/>
          <p:cNvSpPr txBox="1"/>
          <p:nvPr/>
        </p:nvSpPr>
        <p:spPr>
          <a:xfrm>
            <a:off x="457200" y="3878280"/>
            <a:ext cx="3474720" cy="1150920"/>
          </a:xfrm>
          <a:prstGeom prst="rect">
            <a:avLst/>
          </a:prstGeom>
          <a:solidFill>
            <a:srgbClr val="ff8000">
              <a:alpha val="50000"/>
            </a:srgbClr>
          </a:solidFill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500" spc="-1" strike="noStrike">
                <a:latin typeface="Arial"/>
              </a:rPr>
              <a:t>What about analyses produced outside the collaboration?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330" name="TextShape 7"/>
          <p:cNvSpPr txBox="1"/>
          <p:nvPr/>
        </p:nvSpPr>
        <p:spPr>
          <a:xfrm>
            <a:off x="5029200" y="4113720"/>
            <a:ext cx="3749040" cy="797400"/>
          </a:xfrm>
          <a:prstGeom prst="rect">
            <a:avLst/>
          </a:prstGeom>
          <a:solidFill>
            <a:srgbClr val="ff8000">
              <a:alpha val="50000"/>
            </a:srgbClr>
          </a:solidFill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500" spc="-1" strike="noStrike">
                <a:latin typeface="Arial"/>
              </a:rPr>
              <a:t>What about ambiguities in the analysis?</a:t>
            </a:r>
            <a:endParaRPr b="0" lang="en-U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7" dur="indefinite" restart="never" nodeType="tmRoot">
          <p:childTnLst>
            <p:seq>
              <p:cTn id="228" dur="indefinite" nodeType="mainSeq">
                <p:childTnLst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ffffa6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5. Technical – Rivet compatibility of MC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332" name="" descr=""/>
          <p:cNvPicPr/>
          <p:nvPr/>
        </p:nvPicPr>
        <p:blipFill>
          <a:blip r:embed="rId1"/>
          <a:stretch/>
        </p:blipFill>
        <p:spPr>
          <a:xfrm>
            <a:off x="3108960" y="2185920"/>
            <a:ext cx="3615480" cy="1737360"/>
          </a:xfrm>
          <a:prstGeom prst="rect">
            <a:avLst/>
          </a:prstGeom>
          <a:ln>
            <a:noFill/>
          </a:ln>
        </p:spPr>
      </p:pic>
      <p:grpSp>
        <p:nvGrpSpPr>
          <p:cNvPr id="333" name="Group 2"/>
          <p:cNvGrpSpPr/>
          <p:nvPr/>
        </p:nvGrpSpPr>
        <p:grpSpPr>
          <a:xfrm>
            <a:off x="6035040" y="2532240"/>
            <a:ext cx="3859920" cy="568080"/>
            <a:chOff x="6035040" y="2532240"/>
            <a:chExt cx="3859920" cy="568080"/>
          </a:xfrm>
        </p:grpSpPr>
        <p:sp>
          <p:nvSpPr>
            <p:cNvPr id="334" name="CustomShape 3"/>
            <p:cNvSpPr/>
            <p:nvPr/>
          </p:nvSpPr>
          <p:spPr>
            <a:xfrm>
              <a:off x="6035040" y="2551680"/>
              <a:ext cx="548640" cy="548640"/>
            </a:xfrm>
            <a:prstGeom prst="ellipse">
              <a:avLst/>
            </a:prstGeom>
            <a:noFill/>
            <a:ln w="38160">
              <a:solidFill>
                <a:srgbClr val="81d41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" name="TextShape 4"/>
            <p:cNvSpPr txBox="1"/>
            <p:nvPr/>
          </p:nvSpPr>
          <p:spPr>
            <a:xfrm>
              <a:off x="6899040" y="2532240"/>
              <a:ext cx="2995920" cy="443880"/>
            </a:xfrm>
            <a:prstGeom prst="rect">
              <a:avLst/>
            </a:prstGeom>
            <a:solidFill>
              <a:srgbClr val="81d41a"/>
            </a:solidFill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000" spc="-1" strike="noStrike">
                  <a:latin typeface="Arial"/>
                </a:rPr>
                <a:t>Are particles decayed?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336" name="Group 5"/>
          <p:cNvGrpSpPr/>
          <p:nvPr/>
        </p:nvGrpSpPr>
        <p:grpSpPr>
          <a:xfrm>
            <a:off x="5632200" y="3196440"/>
            <a:ext cx="4193640" cy="1830240"/>
            <a:chOff x="5632200" y="3196440"/>
            <a:chExt cx="4193640" cy="1830240"/>
          </a:xfrm>
        </p:grpSpPr>
        <p:sp>
          <p:nvSpPr>
            <p:cNvPr id="337" name="TextShape 6"/>
            <p:cNvSpPr txBox="1"/>
            <p:nvPr/>
          </p:nvSpPr>
          <p:spPr>
            <a:xfrm>
              <a:off x="6442560" y="3803040"/>
              <a:ext cx="3383280" cy="122364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000" spc="-1" strike="noStrike">
                  <a:solidFill>
                    <a:srgbClr val="000000"/>
                  </a:solidFill>
                  <a:latin typeface="Arial"/>
                </a:rPr>
                <a:t>Are unstable particles kept in the output?  Is their parentage recorded? Are daughters kept too?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338" name="CustomShape 7"/>
            <p:cNvSpPr/>
            <p:nvPr/>
          </p:nvSpPr>
          <p:spPr>
            <a:xfrm>
              <a:off x="5632200" y="3196440"/>
              <a:ext cx="735840" cy="397080"/>
            </a:xfrm>
            <a:prstGeom prst="ellipse">
              <a:avLst/>
            </a:prstGeom>
            <a:noFill/>
            <a:ln w="38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9" name="Group 8"/>
          <p:cNvGrpSpPr/>
          <p:nvPr/>
        </p:nvGrpSpPr>
        <p:grpSpPr>
          <a:xfrm>
            <a:off x="261720" y="3251880"/>
            <a:ext cx="5316120" cy="1860120"/>
            <a:chOff x="261720" y="3251880"/>
            <a:chExt cx="5316120" cy="1860120"/>
          </a:xfrm>
        </p:grpSpPr>
        <p:sp>
          <p:nvSpPr>
            <p:cNvPr id="340" name="TextShape 9"/>
            <p:cNvSpPr txBox="1"/>
            <p:nvPr/>
          </p:nvSpPr>
          <p:spPr>
            <a:xfrm>
              <a:off x="261720" y="4171680"/>
              <a:ext cx="5041800" cy="940320"/>
            </a:xfrm>
            <a:prstGeom prst="rect">
              <a:avLst/>
            </a:prstGeom>
            <a:solidFill>
              <a:srgbClr val="ffb6c1"/>
            </a:solidFill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000" spc="-1" strike="noStrike">
                  <a:solidFill>
                    <a:srgbClr val="000000"/>
                  </a:solidFill>
                  <a:latin typeface="Arial"/>
                </a:rPr>
                <a:t>Do projections (e.g. PromptParticles) work with MC output?  Some depend on record of parentage.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341" name="CustomShape 10"/>
            <p:cNvSpPr/>
            <p:nvPr/>
          </p:nvSpPr>
          <p:spPr>
            <a:xfrm>
              <a:off x="5212080" y="3251880"/>
              <a:ext cx="365760" cy="305640"/>
            </a:xfrm>
            <a:prstGeom prst="ellipse">
              <a:avLst/>
            </a:prstGeom>
            <a:noFill/>
            <a:ln w="38160">
              <a:solidFill>
                <a:srgbClr val="ffb6c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2" name="Group 11"/>
          <p:cNvGrpSpPr/>
          <p:nvPr/>
        </p:nvGrpSpPr>
        <p:grpSpPr>
          <a:xfrm>
            <a:off x="72000" y="905760"/>
            <a:ext cx="4591440" cy="2615760"/>
            <a:chOff x="72000" y="905760"/>
            <a:chExt cx="4591440" cy="2615760"/>
          </a:xfrm>
        </p:grpSpPr>
        <p:sp>
          <p:nvSpPr>
            <p:cNvPr id="343" name="TextShape 12"/>
            <p:cNvSpPr txBox="1"/>
            <p:nvPr/>
          </p:nvSpPr>
          <p:spPr>
            <a:xfrm>
              <a:off x="72000" y="905760"/>
              <a:ext cx="4097880" cy="1223640"/>
            </a:xfrm>
            <a:prstGeom prst="rect">
              <a:avLst/>
            </a:prstGeom>
            <a:solidFill>
              <a:srgbClr val="ff7f50"/>
            </a:solidFill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000" spc="-1" strike="noStrike">
                  <a:solidFill>
                    <a:srgbClr val="000000"/>
                  </a:solidFill>
                  <a:latin typeface="Arial"/>
                </a:rPr>
                <a:t>Does selection of beam particles work?  Some methods depend on beam particle being in the HEPMC output.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344" name="CustomShape 13"/>
            <p:cNvSpPr/>
            <p:nvPr/>
          </p:nvSpPr>
          <p:spPr>
            <a:xfrm>
              <a:off x="4206240" y="3064320"/>
              <a:ext cx="457200" cy="457200"/>
            </a:xfrm>
            <a:prstGeom prst="ellipse">
              <a:avLst/>
            </a:prstGeom>
            <a:noFill/>
            <a:ln w="38160">
              <a:solidFill>
                <a:srgbClr val="ff7f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5" name="Group 14"/>
          <p:cNvGrpSpPr/>
          <p:nvPr/>
        </p:nvGrpSpPr>
        <p:grpSpPr>
          <a:xfrm>
            <a:off x="5986800" y="1189080"/>
            <a:ext cx="2517120" cy="443880"/>
            <a:chOff x="5986800" y="1189080"/>
            <a:chExt cx="2517120" cy="443880"/>
          </a:xfrm>
        </p:grpSpPr>
        <p:sp>
          <p:nvSpPr>
            <p:cNvPr id="346" name="TextShape 15"/>
            <p:cNvSpPr txBox="1"/>
            <p:nvPr/>
          </p:nvSpPr>
          <p:spPr>
            <a:xfrm>
              <a:off x="5986800" y="1189080"/>
              <a:ext cx="2517120" cy="443880"/>
            </a:xfrm>
            <a:prstGeom prst="rect">
              <a:avLst/>
            </a:prstGeom>
            <a:solidFill>
              <a:srgbClr val="afeeee"/>
            </a:solidFill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000" spc="-1" strike="noStrike">
                  <a:latin typeface="Arial"/>
                </a:rPr>
                <a:t>No spin-aware MC</a:t>
              </a:r>
              <a:endParaRPr b="0" lang="en-US" sz="2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5" dur="indefinite" restart="never" nodeType="tmRoot">
          <p:childTnLst>
            <p:seq>
              <p:cTn id="246" dur="indefinite" nodeType="mainSeq">
                <p:childTnLst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72000" y="24120"/>
            <a:ext cx="989496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ffffa6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5. Technical – Rivet compatibility of MC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349" name="" descr=""/>
          <p:cNvPicPr/>
          <p:nvPr/>
        </p:nvPicPr>
        <p:blipFill>
          <a:blip r:embed="rId1"/>
          <a:stretch/>
        </p:blipFill>
        <p:spPr>
          <a:xfrm>
            <a:off x="-36000" y="908280"/>
            <a:ext cx="10212840" cy="3525480"/>
          </a:xfrm>
          <a:prstGeom prst="rect">
            <a:avLst/>
          </a:prstGeom>
          <a:ln>
            <a:noFill/>
          </a:ln>
        </p:spPr>
      </p:pic>
      <p:sp>
        <p:nvSpPr>
          <p:cNvPr id="350" name="TextShape 3"/>
          <p:cNvSpPr txBox="1"/>
          <p:nvPr/>
        </p:nvSpPr>
        <p:spPr>
          <a:xfrm>
            <a:off x="1108080" y="4754880"/>
            <a:ext cx="786384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latin typeface="Arial"/>
                <a:hlinkClick r:id="rId2"/>
              </a:rPr>
              <a:t>3 hour workshop to discuss HEPMC output of heavy ion models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72000" y="24120"/>
            <a:ext cx="989496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Summary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352" name="Group 2"/>
          <p:cNvGrpSpPr/>
          <p:nvPr/>
        </p:nvGrpSpPr>
        <p:grpSpPr>
          <a:xfrm>
            <a:off x="250560" y="1091520"/>
            <a:ext cx="4723200" cy="457200"/>
            <a:chOff x="250560" y="1091520"/>
            <a:chExt cx="4723200" cy="457200"/>
          </a:xfrm>
        </p:grpSpPr>
        <p:sp>
          <p:nvSpPr>
            <p:cNvPr id="353" name="CustomShape 3"/>
            <p:cNvSpPr/>
            <p:nvPr/>
          </p:nvSpPr>
          <p:spPr>
            <a:xfrm>
              <a:off x="250560" y="1091520"/>
              <a:ext cx="4540320" cy="4572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" name="TextShape 4"/>
            <p:cNvSpPr txBox="1"/>
            <p:nvPr/>
          </p:nvSpPr>
          <p:spPr>
            <a:xfrm>
              <a:off x="250560" y="1091520"/>
              <a:ext cx="4723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500" spc="-1" strike="noStrike">
                  <a:solidFill>
                    <a:srgbClr val="2a6099"/>
                  </a:solidFill>
                  <a:latin typeface="Arial"/>
                </a:rPr>
                <a:t>1. Data getting into HEPData</a:t>
              </a:r>
              <a:endParaRPr b="0" lang="en-US" sz="2500" spc="-1" strike="noStrike">
                <a:latin typeface="Arial"/>
              </a:endParaRPr>
            </a:p>
          </p:txBody>
        </p:sp>
      </p:grpSp>
      <p:grpSp>
        <p:nvGrpSpPr>
          <p:cNvPr id="355" name="Group 5"/>
          <p:cNvGrpSpPr/>
          <p:nvPr/>
        </p:nvGrpSpPr>
        <p:grpSpPr>
          <a:xfrm>
            <a:off x="5863680" y="2218320"/>
            <a:ext cx="3549600" cy="457200"/>
            <a:chOff x="5863680" y="2218320"/>
            <a:chExt cx="3549600" cy="457200"/>
          </a:xfrm>
        </p:grpSpPr>
        <p:sp>
          <p:nvSpPr>
            <p:cNvPr id="356" name="CustomShape 6"/>
            <p:cNvSpPr/>
            <p:nvPr/>
          </p:nvSpPr>
          <p:spPr>
            <a:xfrm>
              <a:off x="5863680" y="2278800"/>
              <a:ext cx="3474720" cy="39672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" name="TextShape 7"/>
            <p:cNvSpPr txBox="1"/>
            <p:nvPr/>
          </p:nvSpPr>
          <p:spPr>
            <a:xfrm>
              <a:off x="5938560" y="2218320"/>
              <a:ext cx="3474720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500" spc="-1" strike="noStrike">
                  <a:solidFill>
                    <a:srgbClr val="2a6099"/>
                  </a:solidFill>
                  <a:latin typeface="Arial"/>
                </a:rPr>
                <a:t>4. Validation Procedure</a:t>
              </a:r>
              <a:endParaRPr b="0" lang="en-US" sz="2500" spc="-1" strike="noStrike">
                <a:latin typeface="Arial"/>
              </a:endParaRPr>
            </a:p>
          </p:txBody>
        </p:sp>
      </p:grpSp>
      <p:grpSp>
        <p:nvGrpSpPr>
          <p:cNvPr id="358" name="Group 8"/>
          <p:cNvGrpSpPr/>
          <p:nvPr/>
        </p:nvGrpSpPr>
        <p:grpSpPr>
          <a:xfrm>
            <a:off x="886320" y="2091600"/>
            <a:ext cx="3474720" cy="2779200"/>
            <a:chOff x="886320" y="2091600"/>
            <a:chExt cx="3474720" cy="2779200"/>
          </a:xfrm>
        </p:grpSpPr>
        <p:sp>
          <p:nvSpPr>
            <p:cNvPr id="359" name="CustomShape 9"/>
            <p:cNvSpPr/>
            <p:nvPr/>
          </p:nvSpPr>
          <p:spPr>
            <a:xfrm>
              <a:off x="994320" y="2183040"/>
              <a:ext cx="3200400" cy="70596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" name="TextShape 10"/>
            <p:cNvSpPr txBox="1"/>
            <p:nvPr/>
          </p:nvSpPr>
          <p:spPr>
            <a:xfrm>
              <a:off x="886320" y="2091600"/>
              <a:ext cx="3474720" cy="7974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500" spc="-1" strike="noStrike">
                  <a:solidFill>
                    <a:srgbClr val="2a6099"/>
                  </a:solidFill>
                  <a:latin typeface="Arial"/>
                </a:rPr>
                <a:t>2. Build your own undergraduate army</a:t>
              </a:r>
              <a:endParaRPr b="0" lang="en-US" sz="2500" spc="-1" strike="noStrike">
                <a:latin typeface="Arial"/>
              </a:endParaRPr>
            </a:p>
          </p:txBody>
        </p:sp>
        <p:pic>
          <p:nvPicPr>
            <p:cNvPr id="361" name="" descr=""/>
            <p:cNvPicPr/>
            <p:nvPr/>
          </p:nvPicPr>
          <p:blipFill>
            <a:blip r:embed="rId1"/>
            <a:stretch/>
          </p:blipFill>
          <p:spPr>
            <a:xfrm>
              <a:off x="922320" y="3042000"/>
              <a:ext cx="3246120" cy="1828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2" name="Group 11"/>
          <p:cNvGrpSpPr/>
          <p:nvPr/>
        </p:nvGrpSpPr>
        <p:grpSpPr>
          <a:xfrm>
            <a:off x="5669280" y="2834640"/>
            <a:ext cx="3643200" cy="2468880"/>
            <a:chOff x="5669280" y="2834640"/>
            <a:chExt cx="3643200" cy="2468880"/>
          </a:xfrm>
        </p:grpSpPr>
        <p:sp>
          <p:nvSpPr>
            <p:cNvPr id="363" name="CustomShape 12"/>
            <p:cNvSpPr/>
            <p:nvPr/>
          </p:nvSpPr>
          <p:spPr>
            <a:xfrm>
              <a:off x="5724720" y="2864880"/>
              <a:ext cx="3496320" cy="792720"/>
            </a:xfrm>
            <a:prstGeom prst="rect">
              <a:avLst/>
            </a:prstGeom>
            <a:solidFill>
              <a:srgbClr val="ffffa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" name="TextShape 13"/>
            <p:cNvSpPr txBox="1"/>
            <p:nvPr/>
          </p:nvSpPr>
          <p:spPr>
            <a:xfrm>
              <a:off x="5837760" y="2834640"/>
              <a:ext cx="3457440" cy="7974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500" spc="-1" strike="noStrike">
                  <a:solidFill>
                    <a:srgbClr val="2a6099"/>
                  </a:solidFill>
                  <a:latin typeface="Arial"/>
                </a:rPr>
                <a:t>5. HEPMC output may have some issues</a:t>
              </a:r>
              <a:endParaRPr b="0" lang="en-US" sz="2500" spc="-1" strike="noStrike">
                <a:latin typeface="Arial"/>
              </a:endParaRPr>
            </a:p>
          </p:txBody>
        </p:sp>
        <p:pic>
          <p:nvPicPr>
            <p:cNvPr id="365" name="" descr=""/>
            <p:cNvPicPr/>
            <p:nvPr/>
          </p:nvPicPr>
          <p:blipFill>
            <a:blip r:embed="rId2"/>
            <a:stretch/>
          </p:blipFill>
          <p:spPr>
            <a:xfrm>
              <a:off x="5746320" y="3722400"/>
              <a:ext cx="3474720" cy="1199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6" name="TextShape 14"/>
            <p:cNvSpPr txBox="1"/>
            <p:nvPr/>
          </p:nvSpPr>
          <p:spPr>
            <a:xfrm>
              <a:off x="5669280" y="4956840"/>
              <a:ext cx="3643200" cy="346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Arial"/>
                  <a:hlinkClick r:id="rId3"/>
                </a:rPr>
                <a:t>https://indico.bnl.gov/event/10966/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367" name="Group 15"/>
          <p:cNvGrpSpPr/>
          <p:nvPr/>
        </p:nvGrpSpPr>
        <p:grpSpPr>
          <a:xfrm>
            <a:off x="5416560" y="199440"/>
            <a:ext cx="4453920" cy="1978560"/>
            <a:chOff x="5416560" y="199440"/>
            <a:chExt cx="4453920" cy="1978560"/>
          </a:xfrm>
        </p:grpSpPr>
        <p:sp>
          <p:nvSpPr>
            <p:cNvPr id="368" name="CustomShape 16"/>
            <p:cNvSpPr/>
            <p:nvPr/>
          </p:nvSpPr>
          <p:spPr>
            <a:xfrm>
              <a:off x="5416560" y="204480"/>
              <a:ext cx="4331520" cy="444960"/>
            </a:xfrm>
            <a:prstGeom prst="rect">
              <a:avLst/>
            </a:prstGeom>
            <a:gradFill rotWithShape="0">
              <a:gsLst>
                <a:gs pos="0">
                  <a:srgbClr val="ffffa6"/>
                </a:gs>
                <a:gs pos="100000">
                  <a:srgbClr val="ff8000"/>
                </a:gs>
              </a:gsLst>
              <a:lin ang="36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TextShape 17"/>
            <p:cNvSpPr txBox="1"/>
            <p:nvPr/>
          </p:nvSpPr>
          <p:spPr>
            <a:xfrm>
              <a:off x="5486400" y="199440"/>
              <a:ext cx="4384080" cy="450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500" spc="-1" strike="noStrike">
                  <a:solidFill>
                    <a:srgbClr val="2a6099"/>
                  </a:solidFill>
                  <a:latin typeface="Arial"/>
                </a:rPr>
                <a:t>3. Primary particle definition</a:t>
              </a:r>
              <a:endParaRPr b="0" lang="en-US" sz="2500" spc="-1" strike="noStrike">
                <a:latin typeface="Arial"/>
              </a:endParaRPr>
            </a:p>
          </p:txBody>
        </p:sp>
        <p:pic>
          <p:nvPicPr>
            <p:cNvPr id="370" name="" descr=""/>
            <p:cNvPicPr/>
            <p:nvPr/>
          </p:nvPicPr>
          <p:blipFill>
            <a:blip r:embed="rId4"/>
            <a:stretch/>
          </p:blipFill>
          <p:spPr>
            <a:xfrm>
              <a:off x="5880240" y="684000"/>
              <a:ext cx="3108960" cy="149400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7" dur="indefinite" restart="never" nodeType="tmRoot">
          <p:childTnLst>
            <p:seq>
              <p:cTn id="268" dur="indefinite" nodeType="mainSeq">
                <p:childTnLst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6583680" y="4078800"/>
            <a:ext cx="3474720" cy="39672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"/>
          <p:cNvSpPr/>
          <p:nvPr/>
        </p:nvSpPr>
        <p:spPr>
          <a:xfrm>
            <a:off x="6583680" y="3307680"/>
            <a:ext cx="3496320" cy="710640"/>
          </a:xfrm>
          <a:prstGeom prst="rect">
            <a:avLst/>
          </a:prstGeom>
          <a:gradFill rotWithShape="0">
            <a:gsLst>
              <a:gs pos="0">
                <a:srgbClr val="ffffa6"/>
              </a:gs>
              <a:gs pos="100000">
                <a:srgbClr val="ff8000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6583680" y="2011680"/>
            <a:ext cx="3496320" cy="792720"/>
          </a:xfrm>
          <a:prstGeom prst="rect">
            <a:avLst/>
          </a:prstGeom>
          <a:solidFill>
            <a:srgbClr val="ffffa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4"/>
          <p:cNvSpPr/>
          <p:nvPr/>
        </p:nvSpPr>
        <p:spPr>
          <a:xfrm>
            <a:off x="6571440" y="2885040"/>
            <a:ext cx="3508560" cy="345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5"/>
          <p:cNvSpPr/>
          <p:nvPr/>
        </p:nvSpPr>
        <p:spPr>
          <a:xfrm>
            <a:off x="91440" y="2885040"/>
            <a:ext cx="1847520" cy="77256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0" name="Google Shape;74;p16" descr=""/>
          <p:cNvPicPr/>
          <p:nvPr/>
        </p:nvPicPr>
        <p:blipFill>
          <a:blip r:embed="rId1"/>
          <a:stretch/>
        </p:blipFill>
        <p:spPr>
          <a:xfrm>
            <a:off x="1938960" y="19440"/>
            <a:ext cx="5376240" cy="5355720"/>
          </a:xfrm>
          <a:prstGeom prst="rect">
            <a:avLst/>
          </a:prstGeom>
          <a:ln>
            <a:noFill/>
          </a:ln>
        </p:spPr>
      </p:pic>
      <p:sp>
        <p:nvSpPr>
          <p:cNvPr id="181" name="TextShape 6"/>
          <p:cNvSpPr txBox="1"/>
          <p:nvPr/>
        </p:nvSpPr>
        <p:spPr>
          <a:xfrm>
            <a:off x="182880" y="1737360"/>
            <a:ext cx="329184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4000" spc="-1" strike="noStrike">
                <a:solidFill>
                  <a:srgbClr val="2a6099"/>
                </a:solidFill>
                <a:latin typeface="Arial"/>
              </a:rPr>
              <a:t>Challenges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82" name="TextShape 7"/>
          <p:cNvSpPr txBox="1"/>
          <p:nvPr/>
        </p:nvSpPr>
        <p:spPr>
          <a:xfrm>
            <a:off x="91440" y="2834640"/>
            <a:ext cx="1847520" cy="79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500" spc="-1" strike="noStrike">
                <a:solidFill>
                  <a:srgbClr val="2a6099"/>
                </a:solidFill>
                <a:latin typeface="Arial"/>
              </a:rPr>
              <a:t>1. Data not in HEPData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83" name="TextShape 8"/>
          <p:cNvSpPr txBox="1"/>
          <p:nvPr/>
        </p:nvSpPr>
        <p:spPr>
          <a:xfrm>
            <a:off x="6622560" y="283464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500" spc="-1" strike="noStrike">
                <a:solidFill>
                  <a:srgbClr val="2a6099"/>
                </a:solidFill>
                <a:latin typeface="Arial"/>
              </a:rPr>
              <a:t>2. Need to write code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84" name="TextShape 9"/>
          <p:cNvSpPr txBox="1"/>
          <p:nvPr/>
        </p:nvSpPr>
        <p:spPr>
          <a:xfrm>
            <a:off x="6622560" y="3230640"/>
            <a:ext cx="3161520" cy="79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500" spc="-1" strike="noStrike">
                <a:solidFill>
                  <a:srgbClr val="2a6099"/>
                </a:solidFill>
                <a:latin typeface="Arial"/>
              </a:rPr>
              <a:t>3. Need “primary particle” definition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85" name="TextShape 10"/>
          <p:cNvSpPr txBox="1"/>
          <p:nvPr/>
        </p:nvSpPr>
        <p:spPr>
          <a:xfrm>
            <a:off x="6622560" y="2007000"/>
            <a:ext cx="3457440" cy="115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500" spc="-1" strike="noStrike">
                <a:solidFill>
                  <a:srgbClr val="2a6099"/>
                </a:solidFill>
                <a:latin typeface="Arial"/>
              </a:rPr>
              <a:t>5. Not all generators 100% Rivet-compatible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86" name="TextShape 11"/>
          <p:cNvSpPr txBox="1"/>
          <p:nvPr/>
        </p:nvSpPr>
        <p:spPr>
          <a:xfrm>
            <a:off x="6658560" y="401832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500" spc="-1" strike="noStrike">
                <a:solidFill>
                  <a:srgbClr val="2a6099"/>
                </a:solidFill>
                <a:latin typeface="Arial"/>
              </a:rPr>
              <a:t>4. Need validation</a:t>
            </a:r>
            <a:endParaRPr b="0" lang="en-US" sz="2500" spc="-1" strike="noStrike">
              <a:latin typeface="Arial"/>
            </a:endParaRPr>
          </a:p>
        </p:txBody>
      </p:sp>
      <p:grpSp>
        <p:nvGrpSpPr>
          <p:cNvPr id="187" name="Group 12"/>
          <p:cNvGrpSpPr/>
          <p:nvPr/>
        </p:nvGrpSpPr>
        <p:grpSpPr>
          <a:xfrm>
            <a:off x="91440" y="3749040"/>
            <a:ext cx="2103120" cy="463320"/>
            <a:chOff x="91440" y="3749040"/>
            <a:chExt cx="2103120" cy="463320"/>
          </a:xfrm>
        </p:grpSpPr>
        <p:sp>
          <p:nvSpPr>
            <p:cNvPr id="188" name="CustomShape 13"/>
            <p:cNvSpPr/>
            <p:nvPr/>
          </p:nvSpPr>
          <p:spPr>
            <a:xfrm>
              <a:off x="91440" y="3749040"/>
              <a:ext cx="2103120" cy="4572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TextShape 14"/>
            <p:cNvSpPr txBox="1"/>
            <p:nvPr/>
          </p:nvSpPr>
          <p:spPr>
            <a:xfrm>
              <a:off x="274320" y="3768480"/>
              <a:ext cx="1097280" cy="443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500" spc="-1" strike="noStrike">
                  <a:latin typeface="Arial"/>
                </a:rPr>
                <a:t>Labor</a:t>
              </a:r>
              <a:endParaRPr b="0" lang="en-US" sz="2500" spc="-1" strike="noStrike">
                <a:latin typeface="Arial"/>
              </a:endParaRPr>
            </a:p>
          </p:txBody>
        </p:sp>
      </p:grpSp>
      <p:grpSp>
        <p:nvGrpSpPr>
          <p:cNvPr id="190" name="Group 15"/>
          <p:cNvGrpSpPr/>
          <p:nvPr/>
        </p:nvGrpSpPr>
        <p:grpSpPr>
          <a:xfrm>
            <a:off x="91440" y="4325400"/>
            <a:ext cx="2103120" cy="463320"/>
            <a:chOff x="91440" y="4325400"/>
            <a:chExt cx="2103120" cy="463320"/>
          </a:xfrm>
        </p:grpSpPr>
        <p:sp>
          <p:nvSpPr>
            <p:cNvPr id="191" name="CustomShape 16"/>
            <p:cNvSpPr/>
            <p:nvPr/>
          </p:nvSpPr>
          <p:spPr>
            <a:xfrm>
              <a:off x="91440" y="4325400"/>
              <a:ext cx="2103120" cy="457200"/>
            </a:xfrm>
            <a:prstGeom prst="rect">
              <a:avLst/>
            </a:prstGeom>
            <a:solidFill>
              <a:srgbClr val="ffffa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TextShape 17"/>
            <p:cNvSpPr txBox="1"/>
            <p:nvPr/>
          </p:nvSpPr>
          <p:spPr>
            <a:xfrm>
              <a:off x="274320" y="4344840"/>
              <a:ext cx="1664640" cy="443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500" spc="-1" strike="noStrike">
                  <a:latin typeface="Arial"/>
                </a:rPr>
                <a:t>Techn</a:t>
              </a:r>
              <a:r>
                <a:rPr b="1" lang="en-US" sz="2500" spc="-1" strike="noStrike">
                  <a:latin typeface="Arial"/>
                </a:rPr>
                <a:t>ical</a:t>
              </a:r>
              <a:endParaRPr b="0" lang="en-US" sz="2500" spc="-1" strike="noStrike">
                <a:latin typeface="Arial"/>
              </a:endParaRPr>
            </a:p>
          </p:txBody>
        </p:sp>
      </p:grpSp>
      <p:grpSp>
        <p:nvGrpSpPr>
          <p:cNvPr id="193" name="Group 18"/>
          <p:cNvGrpSpPr/>
          <p:nvPr/>
        </p:nvGrpSpPr>
        <p:grpSpPr>
          <a:xfrm>
            <a:off x="91440" y="4865400"/>
            <a:ext cx="2103120" cy="463320"/>
            <a:chOff x="91440" y="4865400"/>
            <a:chExt cx="2103120" cy="463320"/>
          </a:xfrm>
        </p:grpSpPr>
        <p:sp>
          <p:nvSpPr>
            <p:cNvPr id="194" name="CustomShape 19"/>
            <p:cNvSpPr/>
            <p:nvPr/>
          </p:nvSpPr>
          <p:spPr>
            <a:xfrm>
              <a:off x="91440" y="4865400"/>
              <a:ext cx="2103120" cy="45720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TextShape 20"/>
            <p:cNvSpPr txBox="1"/>
            <p:nvPr/>
          </p:nvSpPr>
          <p:spPr>
            <a:xfrm>
              <a:off x="274320" y="4884840"/>
              <a:ext cx="1828800" cy="443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500" spc="-1" strike="noStrike">
                  <a:latin typeface="Arial"/>
                </a:rPr>
                <a:t>Political</a:t>
              </a:r>
              <a:endParaRPr b="0" lang="en-US" sz="25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72000" y="24120"/>
            <a:ext cx="989496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0" y="822960"/>
            <a:ext cx="9966960" cy="4555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Measuremen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t reported vs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N</a:t>
            </a:r>
            <a:r>
              <a:rPr b="0" lang="en-US" sz="3200" spc="-1" strike="noStrike" baseline="-33000">
                <a:solidFill>
                  <a:srgbClr val="58595b"/>
                </a:solidFill>
                <a:latin typeface="Arial"/>
              </a:rPr>
              <a:t>part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 or N</a:t>
            </a:r>
            <a:r>
              <a:rPr b="0" lang="en-US" sz="3200" spc="-1" strike="noStrike" baseline="-33000">
                <a:solidFill>
                  <a:srgbClr val="58595b"/>
                </a:solidFill>
                <a:latin typeface="Arial"/>
              </a:rPr>
              <a:t>coll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Use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centrality on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the x-axis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instead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Multiple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options for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centrality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determinatio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n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Can “undo”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Glauber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model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scaling of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R</a:t>
            </a:r>
            <a:r>
              <a:rPr b="0" lang="en-US" sz="2800" spc="-1" strike="noStrike" baseline="-33000">
                <a:solidFill>
                  <a:srgbClr val="58595b"/>
                </a:solidFill>
                <a:latin typeface="Arial"/>
              </a:rPr>
              <a:t>AA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 as well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Rivet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(mostly)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requires bins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on x-axis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Have to be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reconstructe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d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Can be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done when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formatting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HEPData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98" name="TextShape 3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ffffa6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Technical – Mostly non-issues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6086160" y="785160"/>
            <a:ext cx="3018960" cy="140940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238320" y="731520"/>
            <a:ext cx="4663440" cy="2560320"/>
          </a:xfrm>
          <a:prstGeom prst="rect">
            <a:avLst/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TextShape 2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1. Labor –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HEPData –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Status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421200" y="1737360"/>
            <a:ext cx="4389120" cy="1463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2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Required for new publications since early 2020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190/284 (67%) papers*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Option for shifts in 2020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03" name="TextShape 4"/>
          <p:cNvSpPr txBox="1"/>
          <p:nvPr/>
        </p:nvSpPr>
        <p:spPr>
          <a:xfrm>
            <a:off x="5170320" y="1828800"/>
            <a:ext cx="4613760" cy="1188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4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Required for new publications since August 2020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47/223 (21%) papers*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2"/>
          <a:stretch/>
        </p:blipFill>
        <p:spPr>
          <a:xfrm>
            <a:off x="864720" y="771480"/>
            <a:ext cx="3296880" cy="87444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5170320" y="731520"/>
            <a:ext cx="4663440" cy="256032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TextShape 6"/>
          <p:cNvSpPr txBox="1"/>
          <p:nvPr/>
        </p:nvSpPr>
        <p:spPr>
          <a:xfrm>
            <a:off x="182880" y="5084640"/>
            <a:ext cx="8961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*As of April 4, 2021.  Denominator from InspireHep.net requiring published papers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7" name="CustomShape 7"/>
          <p:cNvSpPr/>
          <p:nvPr/>
        </p:nvSpPr>
        <p:spPr>
          <a:xfrm>
            <a:off x="238320" y="3474720"/>
            <a:ext cx="4699440" cy="1645920"/>
          </a:xfrm>
          <a:prstGeom prst="rect">
            <a:avLst/>
          </a:prstGeom>
          <a:noFill/>
          <a:ln w="38160">
            <a:solidFill>
              <a:srgbClr val="69696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TextShape 8"/>
          <p:cNvSpPr txBox="1"/>
          <p:nvPr/>
        </p:nvSpPr>
        <p:spPr>
          <a:xfrm>
            <a:off x="238320" y="4242960"/>
            <a:ext cx="4608000" cy="841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1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2/152 (1%) papers*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No process for uploads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Spokesperson: Wit Busza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209" name="" descr=""/>
          <p:cNvPicPr/>
          <p:nvPr/>
        </p:nvPicPr>
        <p:blipFill>
          <a:blip r:embed="rId3"/>
          <a:stretch/>
        </p:blipFill>
        <p:spPr>
          <a:xfrm>
            <a:off x="693360" y="3505320"/>
            <a:ext cx="3352320" cy="883800"/>
          </a:xfrm>
          <a:prstGeom prst="rect">
            <a:avLst/>
          </a:prstGeom>
          <a:ln>
            <a:noFill/>
          </a:ln>
        </p:spPr>
      </p:pic>
      <p:pic>
        <p:nvPicPr>
          <p:cNvPr id="210" name="" descr=""/>
          <p:cNvPicPr/>
          <p:nvPr/>
        </p:nvPicPr>
        <p:blipFill>
          <a:blip r:embed="rId4"/>
          <a:stretch/>
        </p:blipFill>
        <p:spPr>
          <a:xfrm>
            <a:off x="6777000" y="3495240"/>
            <a:ext cx="1885680" cy="819000"/>
          </a:xfrm>
          <a:prstGeom prst="rect">
            <a:avLst/>
          </a:prstGeom>
          <a:ln>
            <a:noFill/>
          </a:ln>
        </p:spPr>
      </p:pic>
      <p:sp>
        <p:nvSpPr>
          <p:cNvPr id="211" name="CustomShape 9"/>
          <p:cNvSpPr/>
          <p:nvPr/>
        </p:nvSpPr>
        <p:spPr>
          <a:xfrm>
            <a:off x="5170320" y="3474720"/>
            <a:ext cx="4699440" cy="1645920"/>
          </a:xfrm>
          <a:prstGeom prst="rect">
            <a:avLst/>
          </a:prstGeom>
          <a:noFill/>
          <a:ln w="38160">
            <a:solidFill>
              <a:srgbClr val="69696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TextShape 10"/>
          <p:cNvSpPr txBox="1"/>
          <p:nvPr/>
        </p:nvSpPr>
        <p:spPr>
          <a:xfrm>
            <a:off x="5206320" y="4242960"/>
            <a:ext cx="4608000" cy="841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9/122 (7%) papers*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In progress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13" name="CustomShape 11"/>
          <p:cNvSpPr/>
          <p:nvPr/>
        </p:nvSpPr>
        <p:spPr>
          <a:xfrm>
            <a:off x="4262760" y="2926080"/>
            <a:ext cx="1554480" cy="118872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TextShape 12"/>
          <p:cNvSpPr txBox="1"/>
          <p:nvPr/>
        </p:nvSpPr>
        <p:spPr>
          <a:xfrm>
            <a:off x="4439880" y="3020040"/>
            <a:ext cx="1200240" cy="108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3000" spc="-1" strike="noStrike">
                <a:latin typeface="Arial"/>
              </a:rPr>
              <a:t>RHIC</a:t>
            </a:r>
            <a:endParaRPr b="0" lang="en-US" sz="30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latin typeface="Arial"/>
              </a:rPr>
              <a:t>248/781</a:t>
            </a:r>
            <a:endParaRPr b="0" lang="en-US" sz="20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latin typeface="Arial"/>
              </a:rPr>
              <a:t>32%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1. Labor –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HEPData – Semi-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automated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216" name="Group 2"/>
          <p:cNvGrpSpPr/>
          <p:nvPr/>
        </p:nvGrpSpPr>
        <p:grpSpPr>
          <a:xfrm>
            <a:off x="19440" y="992160"/>
            <a:ext cx="1900800" cy="2299680"/>
            <a:chOff x="19440" y="992160"/>
            <a:chExt cx="1900800" cy="2299680"/>
          </a:xfrm>
        </p:grpSpPr>
        <p:sp>
          <p:nvSpPr>
            <p:cNvPr id="217" name="CustomShape 3"/>
            <p:cNvSpPr/>
            <p:nvPr/>
          </p:nvSpPr>
          <p:spPr>
            <a:xfrm>
              <a:off x="19440" y="1005840"/>
              <a:ext cx="1900800" cy="22860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TextShape 4"/>
            <p:cNvSpPr txBox="1"/>
            <p:nvPr/>
          </p:nvSpPr>
          <p:spPr>
            <a:xfrm>
              <a:off x="19440" y="992160"/>
              <a:ext cx="1900800" cy="11109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Text files from collaboration websites</a:t>
              </a:r>
              <a:endParaRPr b="0" lang="en-US" sz="2000" spc="-1" strike="noStrike">
                <a:latin typeface="Arial"/>
              </a:endParaRPr>
            </a:p>
          </p:txBody>
        </p:sp>
        <p:pic>
          <p:nvPicPr>
            <p:cNvPr id="219" name="" descr=""/>
            <p:cNvPicPr/>
            <p:nvPr/>
          </p:nvPicPr>
          <p:blipFill>
            <a:blip r:embed="rId1"/>
            <a:stretch/>
          </p:blipFill>
          <p:spPr>
            <a:xfrm>
              <a:off x="55800" y="1851120"/>
              <a:ext cx="1825200" cy="14324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0" name="Group 5"/>
          <p:cNvGrpSpPr/>
          <p:nvPr/>
        </p:nvGrpSpPr>
        <p:grpSpPr>
          <a:xfrm>
            <a:off x="1910880" y="1452240"/>
            <a:ext cx="1725120" cy="1463040"/>
            <a:chOff x="1910880" y="1452240"/>
            <a:chExt cx="1725120" cy="1463040"/>
          </a:xfrm>
        </p:grpSpPr>
        <p:sp>
          <p:nvSpPr>
            <p:cNvPr id="221" name="CustomShape 6"/>
            <p:cNvSpPr/>
            <p:nvPr/>
          </p:nvSpPr>
          <p:spPr>
            <a:xfrm>
              <a:off x="1918080" y="1452240"/>
              <a:ext cx="1717920" cy="1463040"/>
            </a:xfrm>
            <a:custGeom>
              <a:avLst/>
              <a:gdLst/>
              <a:ahLst/>
              <a:rect l="0" t="0" r="r" b="b"/>
              <a:pathLst>
                <a:path w="4774" h="4066">
                  <a:moveTo>
                    <a:pt x="0" y="1016"/>
                  </a:moveTo>
                  <a:lnTo>
                    <a:pt x="3579" y="1016"/>
                  </a:lnTo>
                  <a:lnTo>
                    <a:pt x="3579" y="0"/>
                  </a:lnTo>
                  <a:lnTo>
                    <a:pt x="4773" y="2032"/>
                  </a:lnTo>
                  <a:lnTo>
                    <a:pt x="3579" y="4065"/>
                  </a:lnTo>
                  <a:lnTo>
                    <a:pt x="3579" y="3048"/>
                  </a:lnTo>
                  <a:lnTo>
                    <a:pt x="0" y="3048"/>
                  </a:lnTo>
                  <a:lnTo>
                    <a:pt x="0" y="1016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TextShape 7"/>
            <p:cNvSpPr txBox="1"/>
            <p:nvPr/>
          </p:nvSpPr>
          <p:spPr>
            <a:xfrm>
              <a:off x="1910880" y="1820520"/>
              <a:ext cx="163368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Moderate manipulation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223" name="Group 8"/>
          <p:cNvGrpSpPr/>
          <p:nvPr/>
        </p:nvGrpSpPr>
        <p:grpSpPr>
          <a:xfrm>
            <a:off x="3652560" y="1252800"/>
            <a:ext cx="2377440" cy="1836720"/>
            <a:chOff x="3652560" y="1252800"/>
            <a:chExt cx="2377440" cy="1836720"/>
          </a:xfrm>
        </p:grpSpPr>
        <p:sp>
          <p:nvSpPr>
            <p:cNvPr id="224" name="CustomShape 9"/>
            <p:cNvSpPr/>
            <p:nvPr/>
          </p:nvSpPr>
          <p:spPr>
            <a:xfrm>
              <a:off x="3652560" y="1260720"/>
              <a:ext cx="2377440" cy="18288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TextShape 10"/>
            <p:cNvSpPr txBox="1"/>
            <p:nvPr/>
          </p:nvSpPr>
          <p:spPr>
            <a:xfrm>
              <a:off x="3808080" y="1252800"/>
              <a:ext cx="2039040" cy="373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YAML_Maker</a:t>
              </a:r>
              <a:endParaRPr b="0" lang="en-US" sz="2000" spc="-1" strike="noStrike">
                <a:latin typeface="Arial"/>
              </a:endParaRPr>
            </a:p>
          </p:txBody>
        </p:sp>
        <p:pic>
          <p:nvPicPr>
            <p:cNvPr id="226" name="" descr=""/>
            <p:cNvPicPr/>
            <p:nvPr/>
          </p:nvPicPr>
          <p:blipFill>
            <a:blip r:embed="rId2"/>
            <a:stretch/>
          </p:blipFill>
          <p:spPr>
            <a:xfrm>
              <a:off x="3705480" y="1626480"/>
              <a:ext cx="2205720" cy="12650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7" name="Group 11"/>
          <p:cNvGrpSpPr/>
          <p:nvPr/>
        </p:nvGrpSpPr>
        <p:grpSpPr>
          <a:xfrm>
            <a:off x="6060960" y="1554480"/>
            <a:ext cx="1443600" cy="1463040"/>
            <a:chOff x="6060960" y="1554480"/>
            <a:chExt cx="1443600" cy="1463040"/>
          </a:xfrm>
        </p:grpSpPr>
        <p:sp>
          <p:nvSpPr>
            <p:cNvPr id="228" name="CustomShape 12"/>
            <p:cNvSpPr/>
            <p:nvPr/>
          </p:nvSpPr>
          <p:spPr>
            <a:xfrm>
              <a:off x="6060960" y="1554480"/>
              <a:ext cx="1443600" cy="1463040"/>
            </a:xfrm>
            <a:custGeom>
              <a:avLst/>
              <a:gdLst/>
              <a:ahLst/>
              <a:rect l="0" t="0" r="r" b="b"/>
              <a:pathLst>
                <a:path w="4012" h="4066">
                  <a:moveTo>
                    <a:pt x="0" y="1016"/>
                  </a:moveTo>
                  <a:lnTo>
                    <a:pt x="3008" y="1016"/>
                  </a:lnTo>
                  <a:lnTo>
                    <a:pt x="3008" y="0"/>
                  </a:lnTo>
                  <a:lnTo>
                    <a:pt x="4011" y="2032"/>
                  </a:lnTo>
                  <a:lnTo>
                    <a:pt x="3008" y="4065"/>
                  </a:lnTo>
                  <a:lnTo>
                    <a:pt x="3008" y="3048"/>
                  </a:lnTo>
                  <a:lnTo>
                    <a:pt x="0" y="3048"/>
                  </a:lnTo>
                  <a:lnTo>
                    <a:pt x="0" y="1016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TextShape 13"/>
            <p:cNvSpPr txBox="1"/>
            <p:nvPr/>
          </p:nvSpPr>
          <p:spPr>
            <a:xfrm>
              <a:off x="6073200" y="1922760"/>
              <a:ext cx="133992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Moderate formatting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230" name="Group 14"/>
          <p:cNvGrpSpPr/>
          <p:nvPr/>
        </p:nvGrpSpPr>
        <p:grpSpPr>
          <a:xfrm>
            <a:off x="7504560" y="1436760"/>
            <a:ext cx="2579760" cy="1669320"/>
            <a:chOff x="7504560" y="1436760"/>
            <a:chExt cx="2579760" cy="1669320"/>
          </a:xfrm>
        </p:grpSpPr>
        <p:pic>
          <p:nvPicPr>
            <p:cNvPr id="231" name="" descr=""/>
            <p:cNvPicPr/>
            <p:nvPr/>
          </p:nvPicPr>
          <p:blipFill>
            <a:blip r:embed="rId3"/>
            <a:stretch/>
          </p:blipFill>
          <p:spPr>
            <a:xfrm>
              <a:off x="7520400" y="1843200"/>
              <a:ext cx="2563920" cy="115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2" name="CustomShape 15"/>
            <p:cNvSpPr/>
            <p:nvPr/>
          </p:nvSpPr>
          <p:spPr>
            <a:xfrm>
              <a:off x="7504560" y="1444680"/>
              <a:ext cx="2575440" cy="16614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TextShape 16"/>
            <p:cNvSpPr txBox="1"/>
            <p:nvPr/>
          </p:nvSpPr>
          <p:spPr>
            <a:xfrm>
              <a:off x="7660080" y="1436760"/>
              <a:ext cx="2039040" cy="373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HEPData</a:t>
              </a:r>
              <a:endParaRPr b="0" lang="en-US" sz="2000" spc="-1" strike="noStrike">
                <a:latin typeface="Arial"/>
              </a:endParaRPr>
            </a:p>
          </p:txBody>
        </p:sp>
      </p:grpSp>
      <p:sp>
        <p:nvSpPr>
          <p:cNvPr id="234" name="TextShape 17"/>
          <p:cNvSpPr txBox="1"/>
          <p:nvPr/>
        </p:nvSpPr>
        <p:spPr>
          <a:xfrm>
            <a:off x="0" y="3474720"/>
            <a:ext cx="1645920" cy="109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1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Inconsistent format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Sometimes messy, unclear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35" name="TextShape 18"/>
          <p:cNvSpPr txBox="1"/>
          <p:nvPr/>
        </p:nvSpPr>
        <p:spPr>
          <a:xfrm>
            <a:off x="2088000" y="3474720"/>
            <a:ext cx="1478160" cy="640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1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Requires human input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36" name="TextShape 19"/>
          <p:cNvSpPr txBox="1"/>
          <p:nvPr/>
        </p:nvSpPr>
        <p:spPr>
          <a:xfrm>
            <a:off x="3636000" y="3474720"/>
            <a:ext cx="4044960" cy="1463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2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Easy to install &amp; used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  <a:hlinkClick r:id="rId4"/>
              </a:rPr>
              <a:t>On github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13 minute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  <a:hlinkClick r:id="rId5"/>
              </a:rPr>
              <a:t>Tutorial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Or try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  <a:hlinkClick r:id="rId6"/>
              </a:rPr>
              <a:t>https://gitlab.com/cholmcc/hepdata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37" name="TextShape 20"/>
          <p:cNvSpPr txBox="1"/>
          <p:nvPr/>
        </p:nvSpPr>
        <p:spPr>
          <a:xfrm>
            <a:off x="6048000" y="3474720"/>
            <a:ext cx="1478160" cy="640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Needs header file, proof-reading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38" name="TextShape 21"/>
          <p:cNvSpPr txBox="1"/>
          <p:nvPr/>
        </p:nvSpPr>
        <p:spPr>
          <a:xfrm>
            <a:off x="7488000" y="3474720"/>
            <a:ext cx="2570400" cy="822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Some additional requirements for experimental approval, rivet compatibility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2-20 hours/paper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39" name="TextShape 22"/>
          <p:cNvSpPr txBox="1"/>
          <p:nvPr/>
        </p:nvSpPr>
        <p:spPr>
          <a:xfrm>
            <a:off x="4941000" y="2794680"/>
            <a:ext cx="180720" cy="427320"/>
          </a:xfrm>
          <a:prstGeom prst="rect">
            <a:avLst/>
          </a:prstGeom>
          <a:noFill/>
          <a:ln>
            <a:noFill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1. Labor –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HEPData – What you can do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0" y="640080"/>
            <a:ext cx="9966960" cy="2103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3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If you need data from a paper for Rivet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Format for HEPData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Use the HEPData sandbox to get Yoda file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Contact experiment to get it submitted to HEPData</a:t>
            </a:r>
            <a:br/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STAR: Frank Geurts (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1"/>
              </a:rPr>
              <a:t>geurts@rice.edu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)</a:t>
            </a:r>
            <a:br/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PHENIX: Maxim Potekhin (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2"/>
              </a:rPr>
              <a:t>potekhin@bnl.gov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)</a:t>
            </a:r>
            <a:br/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BRAHMS: Christian Holmes Christiansen (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3"/>
              </a:rPr>
              <a:t>cholm@nbi.dk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)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Feel free to contact me for help!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4"/>
              </a:rPr>
              <a:t>Christine.nattrass@utk.edu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242" name="Group 3"/>
          <p:cNvGrpSpPr/>
          <p:nvPr/>
        </p:nvGrpSpPr>
        <p:grpSpPr>
          <a:xfrm>
            <a:off x="640080" y="2779200"/>
            <a:ext cx="4389120" cy="2599200"/>
            <a:chOff x="640080" y="2779200"/>
            <a:chExt cx="4389120" cy="2599200"/>
          </a:xfrm>
        </p:grpSpPr>
        <p:pic>
          <p:nvPicPr>
            <p:cNvPr id="243" name="" descr=""/>
            <p:cNvPicPr/>
            <p:nvPr/>
          </p:nvPicPr>
          <p:blipFill>
            <a:blip r:embed="rId5"/>
            <a:stretch/>
          </p:blipFill>
          <p:spPr>
            <a:xfrm>
              <a:off x="686160" y="2808360"/>
              <a:ext cx="3918960" cy="2204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4" name="TextShape 4"/>
            <p:cNvSpPr txBox="1"/>
            <p:nvPr/>
          </p:nvSpPr>
          <p:spPr>
            <a:xfrm>
              <a:off x="640080" y="5032080"/>
              <a:ext cx="438912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Arial"/>
                </a:rPr>
                <a:t>HEPData sandbox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45" name="CustomShape 5"/>
            <p:cNvSpPr/>
            <p:nvPr/>
          </p:nvSpPr>
          <p:spPr>
            <a:xfrm>
              <a:off x="676080" y="2779200"/>
              <a:ext cx="3931920" cy="256032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6" name="Group 6"/>
          <p:cNvGrpSpPr/>
          <p:nvPr/>
        </p:nvGrpSpPr>
        <p:grpSpPr>
          <a:xfrm>
            <a:off x="5356080" y="2779200"/>
            <a:ext cx="4389120" cy="2599200"/>
            <a:chOff x="5356080" y="2779200"/>
            <a:chExt cx="4389120" cy="2599200"/>
          </a:xfrm>
        </p:grpSpPr>
        <p:grpSp>
          <p:nvGrpSpPr>
            <p:cNvPr id="247" name="Group 7"/>
            <p:cNvGrpSpPr/>
            <p:nvPr/>
          </p:nvGrpSpPr>
          <p:grpSpPr>
            <a:xfrm>
              <a:off x="5356080" y="2794680"/>
              <a:ext cx="4389120" cy="2583720"/>
              <a:chOff x="5356080" y="2794680"/>
              <a:chExt cx="4389120" cy="2583720"/>
            </a:xfrm>
          </p:grpSpPr>
          <p:pic>
            <p:nvPicPr>
              <p:cNvPr id="248" name="" descr=""/>
              <p:cNvPicPr/>
              <p:nvPr/>
            </p:nvPicPr>
            <p:blipFill>
              <a:blip r:embed="rId6"/>
              <a:stretch/>
            </p:blipFill>
            <p:spPr>
              <a:xfrm>
                <a:off x="5425200" y="2794680"/>
                <a:ext cx="3931920" cy="22114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49" name="TextShape 8"/>
              <p:cNvSpPr txBox="1"/>
              <p:nvPr/>
            </p:nvSpPr>
            <p:spPr>
              <a:xfrm>
                <a:off x="5356080" y="5032080"/>
                <a:ext cx="4389120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Arial"/>
                  </a:rPr>
                  <a:t>Download as Yoda File</a:t>
                </a:r>
                <a:endParaRPr b="0" lang="en-US" sz="1800" spc="-1" strike="noStrike">
                  <a:latin typeface="Arial"/>
                </a:endParaRPr>
              </a:p>
            </p:txBody>
          </p:sp>
        </p:grpSp>
        <p:sp>
          <p:nvSpPr>
            <p:cNvPr id="250" name="CustomShape 9"/>
            <p:cNvSpPr/>
            <p:nvPr/>
          </p:nvSpPr>
          <p:spPr>
            <a:xfrm>
              <a:off x="5392080" y="2779200"/>
              <a:ext cx="3931920" cy="256032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1" dur="indefinite" restart="never" nodeType="tmRoot">
          <p:childTnLst>
            <p:seq>
              <p:cTn id="172" dur="indefinite" nodeType="mainSeq">
                <p:childTnLst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1"/>
          <p:cNvGrpSpPr/>
          <p:nvPr/>
        </p:nvGrpSpPr>
        <p:grpSpPr>
          <a:xfrm>
            <a:off x="2127600" y="1296360"/>
            <a:ext cx="6456600" cy="4046400"/>
            <a:chOff x="2127600" y="1296360"/>
            <a:chExt cx="6456600" cy="4046400"/>
          </a:xfrm>
        </p:grpSpPr>
        <p:pic>
          <p:nvPicPr>
            <p:cNvPr id="252" name="" descr=""/>
            <p:cNvPicPr/>
            <p:nvPr/>
          </p:nvPicPr>
          <p:blipFill>
            <a:blip r:embed="rId1"/>
            <a:stretch/>
          </p:blipFill>
          <p:spPr>
            <a:xfrm>
              <a:off x="2127600" y="1296360"/>
              <a:ext cx="6456600" cy="4046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3" name="TextShape 2"/>
            <p:cNvSpPr txBox="1"/>
            <p:nvPr/>
          </p:nvSpPr>
          <p:spPr>
            <a:xfrm>
              <a:off x="2561040" y="5033880"/>
              <a:ext cx="5394240" cy="308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800" spc="-1" strike="noStrike">
                  <a:latin typeface="Arial"/>
                </a:rPr>
                <a:t>http://iterated-reality.com/en/2015/03/17/the-chicken-or-the-egg-causality-dilemma-solved-by-unity-consciousness/</a:t>
              </a:r>
              <a:endParaRPr b="0" lang="en-US" sz="800" spc="-1" strike="noStrike">
                <a:latin typeface="Arial"/>
              </a:endParaRPr>
            </a:p>
          </p:txBody>
        </p:sp>
      </p:grpSp>
      <p:sp>
        <p:nvSpPr>
          <p:cNvPr id="254" name="TextShape 3"/>
          <p:cNvSpPr txBox="1"/>
          <p:nvPr/>
        </p:nvSpPr>
        <p:spPr>
          <a:xfrm>
            <a:off x="5766480" y="4330080"/>
            <a:ext cx="2817720" cy="923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a0532d"/>
                </a:solidFill>
                <a:latin typeface="Arial"/>
              </a:rPr>
              <a:t>Theorists don’t use Rivet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255" name="TextShape 4"/>
          <p:cNvSpPr txBox="1"/>
          <p:nvPr/>
        </p:nvSpPr>
        <p:spPr>
          <a:xfrm>
            <a:off x="1698480" y="839880"/>
            <a:ext cx="3063600" cy="115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ce181e"/>
                </a:solidFill>
                <a:latin typeface="Arial"/>
              </a:rPr>
              <a:t>Few heavy ion analyses in Rivet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256" name="TextShape 5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2. Labor – The dilemma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12240" y="-71676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258" name="TextShape 1"/>
          <p:cNvSpPr txBox="1"/>
          <p:nvPr/>
        </p:nvSpPr>
        <p:spPr>
          <a:xfrm>
            <a:off x="180000" y="65484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Undergraduates!*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2264400" y="5234760"/>
            <a:ext cx="64008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*And one beginning graduate student with no programming experience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60" name="TextShape 3"/>
          <p:cNvSpPr txBox="1"/>
          <p:nvPr/>
        </p:nvSpPr>
        <p:spPr>
          <a:xfrm>
            <a:off x="2295720" y="4824000"/>
            <a:ext cx="6004440" cy="94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Left to right:  Ricardo Santos (Berea), James Neuhaus, Jerrica Wilson, Mariah McCreary, Christine Nattrass, Austin Schmier (UTK)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61" name="TextShape 4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2. Labor – The solutions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0" y="653760"/>
            <a:ext cx="10080000" cy="82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300" spc="-1" strike="noStrike">
                <a:solidFill>
                  <a:srgbClr val="ed1c24"/>
                </a:solidFill>
                <a:latin typeface="Arial"/>
              </a:rPr>
              <a:t>Course-based undergraduate research experience</a:t>
            </a:r>
            <a:br/>
            <a:r>
              <a:rPr b="1" lang="en-US" sz="2500" spc="-1" strike="noStrike">
                <a:solidFill>
                  <a:srgbClr val="0000cd"/>
                </a:solidFill>
                <a:latin typeface="Arial"/>
              </a:rPr>
              <a:t>Ask me if you want more info!</a:t>
            </a:r>
            <a:endParaRPr b="0" lang="en-US" sz="25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0" y="1494000"/>
            <a:ext cx="5029200" cy="3620880"/>
          </a:xfrm>
          <a:prstGeom prst="rect">
            <a:avLst/>
          </a:prstGeom>
          <a:ln>
            <a:noFill/>
          </a:ln>
        </p:spPr>
      </p:pic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4846320" y="1169280"/>
            <a:ext cx="5029200" cy="2734200"/>
          </a:xfrm>
          <a:prstGeom prst="rect">
            <a:avLst/>
          </a:prstGeom>
          <a:ln>
            <a:noFill/>
          </a:ln>
        </p:spPr>
      </p:pic>
      <p:sp>
        <p:nvSpPr>
          <p:cNvPr id="265" name="TextShape 2"/>
          <p:cNvSpPr txBox="1"/>
          <p:nvPr/>
        </p:nvSpPr>
        <p:spPr>
          <a:xfrm>
            <a:off x="5234400" y="3860280"/>
            <a:ext cx="198936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0000cd"/>
                </a:solidFill>
                <a:latin typeface="Arial"/>
              </a:rPr>
              <a:t>4 semesters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17 students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8 women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4 minorities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3 non-traditional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6" name="TextShape 3"/>
          <p:cNvSpPr txBox="1"/>
          <p:nvPr/>
        </p:nvSpPr>
        <p:spPr>
          <a:xfrm>
            <a:off x="7406640" y="3841920"/>
            <a:ext cx="2560320" cy="137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0000cd"/>
                </a:solidFill>
                <a:latin typeface="Arial"/>
              </a:rPr>
              <a:t>All Rivet students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26 students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12 women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  <a:ea typeface="Noto Sans CJK SC"/>
              </a:rPr>
              <a:t>8 minorities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4 non-traditional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7" name="TextShape 4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2. Labor – The solutions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Application>LibreOffice/6.4.6.2$Linux_X86_64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2020-04-12T06:17:34Z</dcterms:created>
  <dc:creator/>
  <dc:description/>
  <dc:language>en-US</dc:language>
  <cp:lastModifiedBy/>
  <dcterms:modified xsi:type="dcterms:W3CDTF">2021-04-08T08:37:38Z</dcterms:modified>
  <cp:revision>53</cp:revision>
  <dc:subject/>
  <dc:title/>
</cp:coreProperties>
</file>