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notesSlide3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42.png" ContentType="image/png"/>
  <Override PartName="/ppt/media/image141.png" ContentType="image/png"/>
  <Override PartName="/ppt/media/image140.png" ContentType="image/png"/>
  <Override PartName="/ppt/media/image139.png" ContentType="image/png"/>
  <Override PartName="/ppt/media/image136.png" ContentType="image/png"/>
  <Override PartName="/ppt/media/image129.png" ContentType="image/png"/>
  <Override PartName="/ppt/media/image119.png" ContentType="image/png"/>
  <Override PartName="/ppt/media/image143.png" ContentType="image/png"/>
  <Override PartName="/ppt/media/image115.jpeg" ContentType="image/jpeg"/>
  <Override PartName="/ppt/media/image109.png" ContentType="image/png"/>
  <Override PartName="/ppt/media/image98.png" ContentType="image/png"/>
  <Override PartName="/ppt/media/image144.jpeg" ContentType="image/jpeg"/>
  <Override PartName="/ppt/media/image97.png" ContentType="image/png"/>
  <Override PartName="/ppt/media/image96.png" ContentType="image/png"/>
  <Override PartName="/ppt/media/image112.jpeg" ContentType="image/jpeg"/>
  <Override PartName="/ppt/media/image95.png" ContentType="image/png"/>
  <Override PartName="/ppt/media/image94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105.png" ContentType="image/png"/>
  <Override PartName="/ppt/media/image87.png" ContentType="image/png"/>
  <Override PartName="/ppt/media/image102.png" ContentType="image/png"/>
  <Override PartName="/ppt/media/image84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35.jpeg" ContentType="image/jpeg"/>
  <Override PartName="/ppt/media/image128.png" ContentType="image/png"/>
  <Override PartName="/ppt/media/image19.png" ContentType="image/png"/>
  <Override PartName="/ppt/media/image126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27.gif" ContentType="image/gif"/>
  <Override PartName="/ppt/media/image31.jpeg" ContentType="image/jpeg"/>
  <Override PartName="/ppt/media/image104.png" ContentType="image/png"/>
  <Override PartName="/ppt/media/image86.png" ContentType="image/png"/>
  <Override PartName="/ppt/media/image5.png" ContentType="image/png"/>
  <Override PartName="/ppt/media/image60.png" ContentType="image/png"/>
  <Override PartName="/ppt/media/image111.jpeg" ContentType="image/jpeg"/>
  <Override PartName="/ppt/media/image103.png" ContentType="image/png"/>
  <Override PartName="/ppt/media/image85.png" ContentType="image/png"/>
  <Override PartName="/ppt/media/image4.png" ContentType="image/png"/>
  <Override PartName="/ppt/media/image100.png" ContentType="image/png"/>
  <Override PartName="/ppt/media/image82.png" ContentType="image/png"/>
  <Override PartName="/ppt/media/image1.png" ContentType="image/png"/>
  <Override PartName="/ppt/media/image101.png" ContentType="image/png"/>
  <Override PartName="/ppt/media/image83.png" ContentType="image/png"/>
  <Override PartName="/ppt/media/image2.png" ContentType="image/png"/>
  <Override PartName="/ppt/media/image106.png" ContentType="image/png"/>
  <Override PartName="/ppt/media/image88.png" ContentType="image/png"/>
  <Override PartName="/ppt/media/image7.png" ContentType="image/png"/>
  <Override PartName="/ppt/media/image99.jpeg" ContentType="image/jpeg"/>
  <Override PartName="/ppt/media/image62.png" ContentType="image/png"/>
  <Override PartName="/ppt/media/image107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9.png" ContentType="image/png"/>
  <Override PartName="/ppt/media/image118.jpeg" ContentType="image/jpeg"/>
  <Override PartName="/ppt/media/image64.png" ContentType="image/png"/>
  <Override PartName="/ppt/media/image145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30.png" ContentType="image/png"/>
  <Override PartName="/ppt/media/image55.png" ContentType="image/png"/>
  <Override PartName="/ppt/media/image138.png" ContentType="image/png"/>
  <Override PartName="/ppt/media/image29.png" ContentType="image/png"/>
  <Override PartName="/ppt/media/image28.png" ContentType="image/png"/>
  <Override PartName="/ppt/media/image135.png" ContentType="image/png"/>
  <Override PartName="/ppt/media/image26.png" ContentType="image/png"/>
  <Override PartName="/ppt/media/image134.png" ContentType="image/png"/>
  <Override PartName="/ppt/media/image25.png" ContentType="image/png"/>
  <Override PartName="/ppt/media/image133.png" ContentType="image/png"/>
  <Override PartName="/ppt/media/image114.jpeg" ContentType="image/jpeg"/>
  <Override PartName="/ppt/media/image24.png" ContentType="image/png"/>
  <Override PartName="/ppt/media/image49.png" ContentType="image/png"/>
  <Override PartName="/ppt/media/image132.png" ContentType="image/png"/>
  <Override PartName="/ppt/media/image23.png" ContentType="image/png"/>
  <Override PartName="/ppt/media/image48.png" ContentType="image/png"/>
  <Override PartName="/ppt/media/image61.gif" ContentType="image/gif"/>
  <Override PartName="/ppt/media/image131.png" ContentType="image/png"/>
  <Override PartName="/ppt/media/image22.png" ContentType="image/png"/>
  <Override PartName="/ppt/media/image47.png" ContentType="image/png"/>
  <Override PartName="/ppt/media/image130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27.png" ContentType="image/png"/>
  <Override PartName="/ppt/media/image18.png" ContentType="image/png"/>
  <Override PartName="/ppt/media/image17.png" ContentType="image/png"/>
  <Override PartName="/ppt/media/image146.png" ContentType="image/png"/>
  <Override PartName="/ppt/media/image3.jpeg" ContentType="image/jpeg"/>
  <Override PartName="/ppt/media/image124.png" ContentType="image/png"/>
  <Override PartName="/ppt/media/image15.png" ContentType="image/png"/>
  <Override PartName="/ppt/media/image125.png" ContentType="image/png"/>
  <Override PartName="/ppt/media/image16.png" ContentType="image/png"/>
  <Override PartName="/ppt/media/image10.png" ContentType="image/png"/>
  <Override PartName="/ppt/media/image121.png" ContentType="image/png"/>
  <Override PartName="/ppt/media/image12.png" ContentType="image/png"/>
  <Override PartName="/ppt/media/image122.png" ContentType="image/png"/>
  <Override PartName="/ppt/media/image108.jpeg" ContentType="image/jpeg"/>
  <Override PartName="/ppt/media/image13.png" ContentType="image/png"/>
  <Override PartName="/ppt/media/image147.png" ContentType="image/png"/>
  <Override PartName="/ppt/media/image38.png" ContentType="image/png"/>
  <Override PartName="/ppt/media/image123.png" ContentType="image/png"/>
  <Override PartName="/ppt/media/image113.jpeg" ContentType="image/jpeg"/>
  <Override PartName="/ppt/media/image14.png" ContentType="image/png"/>
  <Override PartName="/ppt/media/image37.jpeg" ContentType="image/jpeg"/>
  <Override PartName="/ppt/media/image148.png" ContentType="image/png"/>
  <Override PartName="/ppt/media/image39.png" ContentType="image/png"/>
  <Override PartName="/ppt/media/image52.gif" ContentType="image/gif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68.png" ContentType="image/png"/>
  <Override PartName="/ppt/media/image116.jpeg" ContentType="image/jpe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137.jpeg" ContentType="image/jpeg"/>
  <Override PartName="/ppt/media/image76.png" ContentType="image/png"/>
  <Override PartName="/ppt/media/image53.png" ContentType="image/png"/>
  <Override PartName="/ppt/media/image78.png" ContentType="image/png"/>
  <Override PartName="/ppt/media/image117.jpeg" ContentType="image/jpeg"/>
  <Override PartName="/ppt/media/image54.png" ContentType="image/png"/>
  <Override PartName="/ppt/media/image56.png" ContentType="image/png"/>
  <Override PartName="/ppt/media/image57.png" ContentType="image/png"/>
  <Override PartName="/ppt/media/image58.png" ContentType="image/png"/>
  <Override PartName="/ppt/media/image5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7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move the slide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061BAA5-0D22-45D4-AFBB-B893F7C7041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200" spc="-1" strike="noStrike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8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220" spc="-1" strike="noStrike"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3712F1A-360A-4868-805E-60EEE141A07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ABF0244E-8E65-491B-96E8-CE23CFE4B0BD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 (UTK), Berea, September 2018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EC25076-58F6-402F-9B5C-09C839E0538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image" Target="../media/image53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gif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jpe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Relationship Id="rId4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jpeg"/><Relationship Id="rId6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44.jpe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slideLayout" Target="../slideLayouts/slideLayout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gif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93" name="TextShape 1"/>
          <p:cNvSpPr txBox="1"/>
          <p:nvPr/>
        </p:nvSpPr>
        <p:spPr>
          <a:xfrm>
            <a:off x="800280" y="-31680"/>
            <a:ext cx="8461080" cy="234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7000" spc="-1" strike="noStrike">
                <a:solidFill>
                  <a:srgbClr val="ffffff"/>
                </a:solidFill>
                <a:latin typeface="Times New Roman"/>
              </a:rPr>
              <a:t>Melting Nuclei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Christine Nattrass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Spectroscopy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Probing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248" name="Group 3"/>
          <p:cNvGrpSpPr/>
          <p:nvPr/>
        </p:nvGrpSpPr>
        <p:grpSpPr>
          <a:xfrm>
            <a:off x="1206000" y="2333520"/>
            <a:ext cx="7770240" cy="1910880"/>
            <a:chOff x="1206000" y="2333520"/>
            <a:chExt cx="7770240" cy="1910880"/>
          </a:xfrm>
        </p:grpSpPr>
        <p:sp>
          <p:nvSpPr>
            <p:cNvPr id="249" name="Freeform 4"/>
            <p:cNvSpPr/>
            <p:nvPr/>
          </p:nvSpPr>
          <p:spPr>
            <a:xfrm>
              <a:off x="1796040" y="340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250" name="Freeform 5"/>
            <p:cNvSpPr/>
            <p:nvPr/>
          </p:nvSpPr>
          <p:spPr>
            <a:xfrm>
              <a:off x="4584240" y="340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251" name="CustomShape 6"/>
            <p:cNvSpPr/>
            <p:nvPr/>
          </p:nvSpPr>
          <p:spPr>
            <a:xfrm>
              <a:off x="3949920" y="287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TextShape 7"/>
            <p:cNvSpPr txBox="1"/>
            <p:nvPr/>
          </p:nvSpPr>
          <p:spPr>
            <a:xfrm>
              <a:off x="1206000" y="287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53" name="TextShape 8"/>
            <p:cNvSpPr txBox="1"/>
            <p:nvPr/>
          </p:nvSpPr>
          <p:spPr>
            <a:xfrm>
              <a:off x="3336120" y="233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54" name="TextShape 9"/>
            <p:cNvSpPr txBox="1"/>
            <p:nvPr/>
          </p:nvSpPr>
          <p:spPr>
            <a:xfrm>
              <a:off x="7274520" y="289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Probes of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  <p:grpSp>
        <p:nvGrpSpPr>
          <p:cNvPr id="257" name="Group 3"/>
          <p:cNvGrpSpPr/>
          <p:nvPr/>
        </p:nvGrpSpPr>
        <p:grpSpPr>
          <a:xfrm>
            <a:off x="2178000" y="1329480"/>
            <a:ext cx="4737240" cy="3807360"/>
            <a:chOff x="2178000" y="1329480"/>
            <a:chExt cx="4737240" cy="3807360"/>
          </a:xfrm>
        </p:grpSpPr>
        <p:pic>
          <p:nvPicPr>
            <p:cNvPr id="258" name="" descr=""/>
            <p:cNvPicPr/>
            <p:nvPr/>
          </p:nvPicPr>
          <p:blipFill>
            <a:blip r:embed="rId1"/>
            <a:stretch/>
          </p:blipFill>
          <p:spPr>
            <a:xfrm>
              <a:off x="4175640" y="290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9" name="Group 4"/>
            <p:cNvGrpSpPr/>
            <p:nvPr/>
          </p:nvGrpSpPr>
          <p:grpSpPr>
            <a:xfrm>
              <a:off x="2178000" y="1329480"/>
              <a:ext cx="4737240" cy="3807360"/>
              <a:chOff x="2178000" y="1329480"/>
              <a:chExt cx="4737240" cy="3807360"/>
            </a:xfrm>
          </p:grpSpPr>
          <p:grpSp>
            <p:nvGrpSpPr>
              <p:cNvPr id="260" name="Group 5"/>
              <p:cNvGrpSpPr/>
              <p:nvPr/>
            </p:nvGrpSpPr>
            <p:grpSpPr>
              <a:xfrm>
                <a:off x="2178000" y="1329480"/>
                <a:ext cx="4737240" cy="3807360"/>
                <a:chOff x="2178000" y="1329480"/>
                <a:chExt cx="4737240" cy="3807360"/>
              </a:xfrm>
            </p:grpSpPr>
            <p:grpSp>
              <p:nvGrpSpPr>
                <p:cNvPr id="261" name="Group 6"/>
                <p:cNvGrpSpPr/>
                <p:nvPr/>
              </p:nvGrpSpPr>
              <p:grpSpPr>
                <a:xfrm>
                  <a:off x="3135600" y="2701080"/>
                  <a:ext cx="640080" cy="1645560"/>
                  <a:chOff x="3135600" y="2701080"/>
                  <a:chExt cx="640080" cy="1645560"/>
                </a:xfrm>
              </p:grpSpPr>
              <p:pic>
                <p:nvPicPr>
                  <p:cNvPr id="262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35600" y="270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63" name="CustomShape 7"/>
                  <p:cNvSpPr/>
                  <p:nvPr/>
                </p:nvSpPr>
                <p:spPr>
                  <a:xfrm>
                    <a:off x="3490200" y="304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264" name="Group 8"/>
                <p:cNvGrpSpPr/>
                <p:nvPr/>
              </p:nvGrpSpPr>
              <p:grpSpPr>
                <a:xfrm>
                  <a:off x="5440320" y="2989080"/>
                  <a:ext cx="640080" cy="1645200"/>
                  <a:chOff x="5440320" y="2989080"/>
                  <a:chExt cx="640080" cy="1645200"/>
                </a:xfrm>
              </p:grpSpPr>
              <p:pic>
                <p:nvPicPr>
                  <p:cNvPr id="265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40320" y="298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66" name="CustomShape 9"/>
                  <p:cNvSpPr/>
                  <p:nvPr/>
                </p:nvSpPr>
                <p:spPr>
                  <a:xfrm>
                    <a:off x="5698800" y="320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267" name="CustomShape 10"/>
                <p:cNvSpPr/>
                <p:nvPr/>
              </p:nvSpPr>
              <p:spPr>
                <a:xfrm>
                  <a:off x="2178000" y="330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8" name="CustomShape 11"/>
                <p:cNvSpPr/>
                <p:nvPr/>
              </p:nvSpPr>
              <p:spPr>
                <a:xfrm>
                  <a:off x="6076440" y="362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9" name="CustomShape 12"/>
                <p:cNvSpPr/>
                <p:nvPr/>
              </p:nvSpPr>
              <p:spPr>
                <a:xfrm>
                  <a:off x="5326560" y="132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0" name="CustomShape 13"/>
                <p:cNvSpPr/>
                <p:nvPr/>
              </p:nvSpPr>
              <p:spPr>
                <a:xfrm>
                  <a:off x="3910320" y="492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1" name="CustomShape 14"/>
                <p:cNvSpPr/>
                <p:nvPr/>
              </p:nvSpPr>
              <p:spPr>
                <a:xfrm>
                  <a:off x="2973240" y="241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72" name="CustomShape 15"/>
                <p:cNvSpPr/>
                <p:nvPr/>
              </p:nvSpPr>
              <p:spPr>
                <a:xfrm>
                  <a:off x="5241960" y="453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273" name="Group 16"/>
              <p:cNvGrpSpPr/>
              <p:nvPr/>
            </p:nvGrpSpPr>
            <p:grpSpPr>
              <a:xfrm>
                <a:off x="3647160" y="1604520"/>
                <a:ext cx="2008800" cy="3352320"/>
                <a:chOff x="3647160" y="1604520"/>
                <a:chExt cx="2008800" cy="3352320"/>
              </a:xfrm>
            </p:grpSpPr>
            <p:sp>
              <p:nvSpPr>
                <p:cNvPr id="274" name="Line 17"/>
                <p:cNvSpPr/>
                <p:nvPr/>
              </p:nvSpPr>
              <p:spPr>
                <a:xfrm>
                  <a:off x="3647160" y="320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5" name="Line 18"/>
                <p:cNvSpPr/>
                <p:nvPr/>
              </p:nvSpPr>
              <p:spPr>
                <a:xfrm flipV="1">
                  <a:off x="4604400" y="160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276" name="Group 19"/>
                <p:cNvGrpSpPr/>
                <p:nvPr/>
              </p:nvGrpSpPr>
              <p:grpSpPr>
                <a:xfrm>
                  <a:off x="4070520" y="3356640"/>
                  <a:ext cx="1585440" cy="1600200"/>
                  <a:chOff x="4070520" y="3356640"/>
                  <a:chExt cx="1585440" cy="1600200"/>
                </a:xfrm>
              </p:grpSpPr>
              <p:sp>
                <p:nvSpPr>
                  <p:cNvPr id="277" name="Line 20"/>
                  <p:cNvSpPr/>
                  <p:nvPr/>
                </p:nvSpPr>
                <p:spPr>
                  <a:xfrm flipH="1">
                    <a:off x="4832640" y="335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78" name="Line 21"/>
                  <p:cNvSpPr/>
                  <p:nvPr/>
                </p:nvSpPr>
                <p:spPr>
                  <a:xfrm flipH="1">
                    <a:off x="4070520" y="335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279" name="CustomShape 22"/>
                <p:cNvSpPr/>
                <p:nvPr/>
              </p:nvSpPr>
              <p:spPr>
                <a:xfrm>
                  <a:off x="4375800" y="297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Probes of the Quark Gluon Plasma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282" name="Group 3"/>
          <p:cNvGrpSpPr/>
          <p:nvPr/>
        </p:nvGrpSpPr>
        <p:grpSpPr>
          <a:xfrm>
            <a:off x="2206080" y="1363320"/>
            <a:ext cx="4737240" cy="3583080"/>
            <a:chOff x="2206080" y="1363320"/>
            <a:chExt cx="4737240" cy="3583080"/>
          </a:xfrm>
        </p:grpSpPr>
        <p:pic>
          <p:nvPicPr>
            <p:cNvPr id="283" name="" descr=""/>
            <p:cNvPicPr/>
            <p:nvPr/>
          </p:nvPicPr>
          <p:blipFill>
            <a:blip r:embed="rId1"/>
            <a:stretch/>
          </p:blipFill>
          <p:spPr>
            <a:xfrm>
              <a:off x="4203720" y="290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84" name="Group 4"/>
            <p:cNvGrpSpPr/>
            <p:nvPr/>
          </p:nvGrpSpPr>
          <p:grpSpPr>
            <a:xfrm>
              <a:off x="2206080" y="1363320"/>
              <a:ext cx="4737240" cy="3583080"/>
              <a:chOff x="2206080" y="1363320"/>
              <a:chExt cx="4737240" cy="3583080"/>
            </a:xfrm>
          </p:grpSpPr>
          <p:grpSp>
            <p:nvGrpSpPr>
              <p:cNvPr id="285" name="Group 5"/>
              <p:cNvGrpSpPr/>
              <p:nvPr/>
            </p:nvGrpSpPr>
            <p:grpSpPr>
              <a:xfrm>
                <a:off x="2206080" y="1363320"/>
                <a:ext cx="4737240" cy="3583080"/>
                <a:chOff x="2206080" y="1363320"/>
                <a:chExt cx="4737240" cy="3583080"/>
              </a:xfrm>
            </p:grpSpPr>
            <p:grpSp>
              <p:nvGrpSpPr>
                <p:cNvPr id="286" name="Group 6"/>
                <p:cNvGrpSpPr/>
                <p:nvPr/>
              </p:nvGrpSpPr>
              <p:grpSpPr>
                <a:xfrm>
                  <a:off x="3163680" y="2734920"/>
                  <a:ext cx="640080" cy="1645560"/>
                  <a:chOff x="3163680" y="2734920"/>
                  <a:chExt cx="640080" cy="1645560"/>
                </a:xfrm>
              </p:grpSpPr>
              <p:pic>
                <p:nvPicPr>
                  <p:cNvPr id="28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63680" y="273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88" name="CustomShape 7"/>
                  <p:cNvSpPr/>
                  <p:nvPr/>
                </p:nvSpPr>
                <p:spPr>
                  <a:xfrm>
                    <a:off x="3518280" y="308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289" name="CustomShape 8"/>
                <p:cNvSpPr/>
                <p:nvPr/>
              </p:nvSpPr>
              <p:spPr>
                <a:xfrm>
                  <a:off x="2206080" y="334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0" name="CustomShape 9"/>
                <p:cNvSpPr/>
                <p:nvPr/>
              </p:nvSpPr>
              <p:spPr>
                <a:xfrm>
                  <a:off x="6104520" y="366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1" name="CustomShape 10"/>
                <p:cNvSpPr/>
                <p:nvPr/>
              </p:nvSpPr>
              <p:spPr>
                <a:xfrm>
                  <a:off x="5354640" y="136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2" name="CustomShape 11"/>
                <p:cNvSpPr/>
                <p:nvPr/>
              </p:nvSpPr>
              <p:spPr>
                <a:xfrm>
                  <a:off x="4558680" y="401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3" name="CustomShape 12"/>
                <p:cNvSpPr/>
                <p:nvPr/>
              </p:nvSpPr>
              <p:spPr>
                <a:xfrm>
                  <a:off x="3001320" y="244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94" name="CustomShape 13"/>
                <p:cNvSpPr/>
                <p:nvPr/>
              </p:nvSpPr>
              <p:spPr>
                <a:xfrm>
                  <a:off x="5270040" y="457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295" name="Group 14"/>
                <p:cNvGrpSpPr/>
                <p:nvPr/>
              </p:nvGrpSpPr>
              <p:grpSpPr>
                <a:xfrm>
                  <a:off x="5431680" y="3059280"/>
                  <a:ext cx="640080" cy="1645560"/>
                  <a:chOff x="5431680" y="3059280"/>
                  <a:chExt cx="640080" cy="1645560"/>
                </a:xfrm>
              </p:grpSpPr>
              <p:pic>
                <p:nvPicPr>
                  <p:cNvPr id="296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31680" y="305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97" name="CustomShape 15"/>
                  <p:cNvSpPr/>
                  <p:nvPr/>
                </p:nvSpPr>
                <p:spPr>
                  <a:xfrm>
                    <a:off x="5786280" y="340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298" name="Group 16"/>
              <p:cNvGrpSpPr/>
              <p:nvPr/>
            </p:nvGrpSpPr>
            <p:grpSpPr>
              <a:xfrm>
                <a:off x="3675240" y="1604160"/>
                <a:ext cx="2008800" cy="2483280"/>
                <a:chOff x="3675240" y="1604160"/>
                <a:chExt cx="2008800" cy="2483280"/>
              </a:xfrm>
            </p:grpSpPr>
            <p:sp>
              <p:nvSpPr>
                <p:cNvPr id="299" name="Line 17"/>
                <p:cNvSpPr/>
                <p:nvPr/>
              </p:nvSpPr>
              <p:spPr>
                <a:xfrm>
                  <a:off x="3675240" y="320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00" name="Line 18"/>
                <p:cNvSpPr/>
                <p:nvPr/>
              </p:nvSpPr>
              <p:spPr>
                <a:xfrm flipV="1">
                  <a:off x="4632480" y="160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301" name="Group 19"/>
                <p:cNvGrpSpPr/>
                <p:nvPr/>
              </p:nvGrpSpPr>
              <p:grpSpPr>
                <a:xfrm>
                  <a:off x="4580280" y="3356280"/>
                  <a:ext cx="1103760" cy="731160"/>
                  <a:chOff x="4580280" y="3356280"/>
                  <a:chExt cx="1103760" cy="731160"/>
                </a:xfrm>
              </p:grpSpPr>
              <p:sp>
                <p:nvSpPr>
                  <p:cNvPr id="302" name="Line 20"/>
                  <p:cNvSpPr/>
                  <p:nvPr/>
                </p:nvSpPr>
                <p:spPr>
                  <a:xfrm flipH="1">
                    <a:off x="4860720" y="335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3" name="Freeform 21"/>
                  <p:cNvSpPr/>
                  <p:nvPr/>
                </p:nvSpPr>
                <p:spPr>
                  <a:xfrm>
                    <a:off x="4407120" y="335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304" name="CustomShape 22"/>
                <p:cNvSpPr/>
                <p:nvPr/>
              </p:nvSpPr>
              <p:spPr>
                <a:xfrm>
                  <a:off x="4403880" y="297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1"/>
          <p:cNvGrpSpPr/>
          <p:nvPr/>
        </p:nvGrpSpPr>
        <p:grpSpPr>
          <a:xfrm>
            <a:off x="5797080" y="1275840"/>
            <a:ext cx="3695760" cy="4246200"/>
            <a:chOff x="5797080" y="1275840"/>
            <a:chExt cx="3695760" cy="4246200"/>
          </a:xfrm>
        </p:grpSpPr>
        <p:pic>
          <p:nvPicPr>
            <p:cNvPr id="306" name="" descr=""/>
            <p:cNvPicPr/>
            <p:nvPr/>
          </p:nvPicPr>
          <p:blipFill>
            <a:blip r:embed="rId1"/>
            <a:stretch/>
          </p:blipFill>
          <p:spPr>
            <a:xfrm>
              <a:off x="5797080" y="182628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7" name="CustomShape 2"/>
            <p:cNvSpPr/>
            <p:nvPr/>
          </p:nvSpPr>
          <p:spPr>
            <a:xfrm>
              <a:off x="7004880" y="127584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308" name="Group 3"/>
          <p:cNvGrpSpPr/>
          <p:nvPr/>
        </p:nvGrpSpPr>
        <p:grpSpPr>
          <a:xfrm>
            <a:off x="996840" y="1155240"/>
            <a:ext cx="4102200" cy="4383000"/>
            <a:chOff x="996840" y="1155240"/>
            <a:chExt cx="4102200" cy="4383000"/>
          </a:xfrm>
        </p:grpSpPr>
        <p:cxnSp>
          <p:nvCxnSpPr>
            <p:cNvPr id="309" name="Line 4"/>
            <p:cNvCxnSpPr/>
            <p:nvPr/>
          </p:nvCxnSpPr>
          <p:spPr>
            <a:xfrm flipV="1">
              <a:off x="3199320" y="2303640"/>
              <a:ext cx="741600" cy="89460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310" name="Line 5"/>
            <p:cNvCxnSpPr/>
            <p:nvPr/>
          </p:nvCxnSpPr>
          <p:spPr>
            <a:xfrm flipH="1">
              <a:off x="2171520" y="3523680"/>
              <a:ext cx="744840" cy="9151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311" name="CustomShape 6"/>
            <p:cNvSpPr/>
            <p:nvPr/>
          </p:nvSpPr>
          <p:spPr>
            <a:xfrm>
              <a:off x="3886200" y="1923480"/>
              <a:ext cx="38088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CustomShape 7"/>
            <p:cNvSpPr/>
            <p:nvPr/>
          </p:nvSpPr>
          <p:spPr>
            <a:xfrm>
              <a:off x="1904760" y="4438080"/>
              <a:ext cx="38124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313" name="Line 8"/>
            <p:cNvCxnSpPr/>
            <p:nvPr/>
          </p:nvCxnSpPr>
          <p:spPr>
            <a:xfrm flipV="1">
              <a:off x="4113000" y="1389960"/>
              <a:ext cx="15444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4" name="Line 9"/>
            <p:cNvCxnSpPr/>
            <p:nvPr/>
          </p:nvCxnSpPr>
          <p:spPr>
            <a:xfrm flipV="1">
              <a:off x="4190760" y="1236960"/>
              <a:ext cx="457560" cy="6865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5" name="Line 10"/>
            <p:cNvCxnSpPr/>
            <p:nvPr/>
          </p:nvCxnSpPr>
          <p:spPr>
            <a:xfrm flipV="1">
              <a:off x="4190400" y="1542600"/>
              <a:ext cx="459720" cy="457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6" name="Line 11"/>
            <p:cNvCxnSpPr/>
            <p:nvPr/>
          </p:nvCxnSpPr>
          <p:spPr>
            <a:xfrm flipV="1">
              <a:off x="4265640" y="1809000"/>
              <a:ext cx="383040" cy="2289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7" name="Line 12"/>
            <p:cNvCxnSpPr/>
            <p:nvPr/>
          </p:nvCxnSpPr>
          <p:spPr>
            <a:xfrm flipV="1">
              <a:off x="4265640" y="2037600"/>
              <a:ext cx="459000" cy="763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8" name="Line 13"/>
            <p:cNvCxnSpPr>
              <a:stCxn id="312" idx="3"/>
            </p:cNvCxnSpPr>
            <p:nvPr/>
          </p:nvCxnSpPr>
          <p:spPr>
            <a:xfrm flipH="1">
              <a:off x="1447200" y="4763160"/>
              <a:ext cx="513720" cy="5900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19" name="Line 14"/>
            <p:cNvCxnSpPr/>
            <p:nvPr/>
          </p:nvCxnSpPr>
          <p:spPr>
            <a:xfrm flipH="1">
              <a:off x="1447560" y="4631760"/>
              <a:ext cx="457560" cy="187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20" name="Line 15"/>
            <p:cNvCxnSpPr/>
            <p:nvPr/>
          </p:nvCxnSpPr>
          <p:spPr>
            <a:xfrm flipH="1">
              <a:off x="1752120" y="4818960"/>
              <a:ext cx="30528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21" name="Line 16"/>
            <p:cNvCxnSpPr/>
            <p:nvPr/>
          </p:nvCxnSpPr>
          <p:spPr>
            <a:xfrm flipH="1">
              <a:off x="2057040" y="4818960"/>
              <a:ext cx="114480" cy="3783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322" name="Line 17"/>
            <p:cNvCxnSpPr/>
            <p:nvPr/>
          </p:nvCxnSpPr>
          <p:spPr>
            <a:xfrm flipH="1">
              <a:off x="1447560" y="4682520"/>
              <a:ext cx="457560" cy="295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323" name="CustomShape 18"/>
            <p:cNvSpPr/>
            <p:nvPr/>
          </p:nvSpPr>
          <p:spPr>
            <a:xfrm>
              <a:off x="4649760" y="3061800"/>
              <a:ext cx="380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324" name="Group 19"/>
            <p:cNvGrpSpPr/>
            <p:nvPr/>
          </p:nvGrpSpPr>
          <p:grpSpPr>
            <a:xfrm>
              <a:off x="996840" y="2868120"/>
              <a:ext cx="1670040" cy="969840"/>
              <a:chOff x="996840" y="2868120"/>
              <a:chExt cx="1670040" cy="969840"/>
            </a:xfrm>
          </p:grpSpPr>
          <p:grpSp>
            <p:nvGrpSpPr>
              <p:cNvPr id="325" name="Group 20"/>
              <p:cNvGrpSpPr/>
              <p:nvPr/>
            </p:nvGrpSpPr>
            <p:grpSpPr>
              <a:xfrm>
                <a:off x="996840" y="2868120"/>
                <a:ext cx="517680" cy="969840"/>
                <a:chOff x="996840" y="2868120"/>
                <a:chExt cx="517680" cy="969840"/>
              </a:xfrm>
            </p:grpSpPr>
            <p:pic>
              <p:nvPicPr>
                <p:cNvPr id="326" name="Oval 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9684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27" name="CustomShape 21"/>
                <p:cNvSpPr/>
                <p:nvPr/>
              </p:nvSpPr>
              <p:spPr>
                <a:xfrm>
                  <a:off x="1122120" y="3036240"/>
                  <a:ext cx="27000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328" name="Line 22"/>
              <p:cNvCxnSpPr/>
              <p:nvPr/>
            </p:nvCxnSpPr>
            <p:spPr>
              <a:xfrm>
                <a:off x="1447200" y="3332880"/>
                <a:ext cx="12200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329" name="CustomShape 23"/>
              <p:cNvSpPr/>
              <p:nvPr/>
            </p:nvSpPr>
            <p:spPr>
              <a:xfrm>
                <a:off x="1066680" y="3061800"/>
                <a:ext cx="38088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30" name="CustomShape 24"/>
              <p:cNvSpPr/>
              <p:nvPr/>
            </p:nvSpPr>
            <p:spPr>
              <a:xfrm>
                <a:off x="1600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331" name="Group 25"/>
            <p:cNvGrpSpPr/>
            <p:nvPr/>
          </p:nvGrpSpPr>
          <p:grpSpPr>
            <a:xfrm>
              <a:off x="3352680" y="2868120"/>
              <a:ext cx="1746360" cy="969840"/>
              <a:chOff x="3352680" y="2868120"/>
              <a:chExt cx="1746360" cy="969840"/>
            </a:xfrm>
          </p:grpSpPr>
          <p:cxnSp>
            <p:nvCxnSpPr>
              <p:cNvPr id="332" name="Line 26"/>
              <p:cNvCxnSpPr/>
              <p:nvPr/>
            </p:nvCxnSpPr>
            <p:spPr>
              <a:xfrm flipH="1" flipV="1">
                <a:off x="3352680" y="3332520"/>
                <a:ext cx="12956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333" name="Group 27"/>
              <p:cNvGrpSpPr/>
              <p:nvPr/>
            </p:nvGrpSpPr>
            <p:grpSpPr>
              <a:xfrm>
                <a:off x="4581360" y="2868120"/>
                <a:ext cx="517680" cy="969840"/>
                <a:chOff x="4581360" y="2868120"/>
                <a:chExt cx="517680" cy="969840"/>
              </a:xfrm>
            </p:grpSpPr>
            <p:pic>
              <p:nvPicPr>
                <p:cNvPr id="334" name="Oval 6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458136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35" name="CustomShape 28"/>
                <p:cNvSpPr/>
                <p:nvPr/>
              </p:nvSpPr>
              <p:spPr>
                <a:xfrm>
                  <a:off x="4703760" y="3036240"/>
                  <a:ext cx="26964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36" name="CustomShape 29"/>
              <p:cNvSpPr/>
              <p:nvPr/>
            </p:nvSpPr>
            <p:spPr>
              <a:xfrm>
                <a:off x="3886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337" name="Group 30"/>
            <p:cNvGrpSpPr/>
            <p:nvPr/>
          </p:nvGrpSpPr>
          <p:grpSpPr>
            <a:xfrm>
              <a:off x="2743200" y="3066480"/>
              <a:ext cx="838080" cy="457200"/>
              <a:chOff x="2743200" y="3066480"/>
              <a:chExt cx="838080" cy="457200"/>
            </a:xfrm>
          </p:grpSpPr>
          <p:sp>
            <p:nvSpPr>
              <p:cNvPr id="338" name="CustomShape 31"/>
              <p:cNvSpPr/>
              <p:nvPr/>
            </p:nvSpPr>
            <p:spPr>
              <a:xfrm>
                <a:off x="2819160" y="3142800"/>
                <a:ext cx="381240" cy="380880"/>
              </a:xfrm>
              <a:prstGeom prst="ellipse">
                <a:avLst/>
              </a:prstGeom>
              <a:solidFill>
                <a:srgbClr val="c8d6f0"/>
              </a:solidFill>
              <a:ln>
                <a:noFill/>
              </a:ln>
              <a:effectLst>
                <a:outerShdw dist="74769" dir="938534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9" name="CustomShape 32"/>
              <p:cNvSpPr/>
              <p:nvPr/>
            </p:nvSpPr>
            <p:spPr>
              <a:xfrm>
                <a:off x="2743200" y="3066480"/>
                <a:ext cx="8380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340" name="CustomShape 33"/>
            <p:cNvSpPr/>
            <p:nvPr/>
          </p:nvSpPr>
          <p:spPr>
            <a:xfrm rot="18668400">
              <a:off x="2995560" y="2397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41" name="CustomShape 34"/>
            <p:cNvSpPr/>
            <p:nvPr/>
          </p:nvSpPr>
          <p:spPr>
            <a:xfrm rot="18668400">
              <a:off x="2066760" y="3621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42" name="CustomShape 35"/>
            <p:cNvSpPr/>
            <p:nvPr/>
          </p:nvSpPr>
          <p:spPr>
            <a:xfrm>
              <a:off x="3886200" y="1922040"/>
              <a:ext cx="53316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43" name="CustomShape 36"/>
            <p:cNvSpPr/>
            <p:nvPr/>
          </p:nvSpPr>
          <p:spPr>
            <a:xfrm>
              <a:off x="1904760" y="4431600"/>
              <a:ext cx="5335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344" name="TextBox 71" descr=""/>
            <p:cNvPicPr/>
            <p:nvPr/>
          </p:nvPicPr>
          <p:blipFill>
            <a:blip r:embed="rId4"/>
            <a:stretch/>
          </p:blipFill>
          <p:spPr>
            <a:xfrm>
              <a:off x="4324320" y="1155240"/>
              <a:ext cx="695160" cy="103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5" name="TextBox 72" descr=""/>
            <p:cNvPicPr/>
            <p:nvPr/>
          </p:nvPicPr>
          <p:blipFill>
            <a:blip r:embed="rId5"/>
            <a:stretch/>
          </p:blipFill>
          <p:spPr>
            <a:xfrm>
              <a:off x="1046160" y="4527000"/>
              <a:ext cx="627120" cy="1011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6" name="TextShape 37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 strike="noStrike">
                <a:solidFill>
                  <a:srgbClr val="000080"/>
                </a:solidFill>
                <a:latin typeface="Arial"/>
              </a:rPr>
              <a:t>Jets</a:t>
            </a:r>
            <a:r>
              <a:rPr b="0" lang="en-US" sz="2500" spc="-1" strike="noStrike">
                <a:latin typeface="Arial"/>
              </a:rPr>
              <a:t> – hard parton scattering leads to back-to-back quarks or gluons, which then fragment as a columnated spray of particles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47" name="CustomShape 38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TextShape 39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2500" spc="-1" strike="noStrike">
                <a:solidFill>
                  <a:srgbClr val="ffffff"/>
                </a:solidFill>
                <a:latin typeface="Arial"/>
              </a:rPr>
              <a:t>Beam pipe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49" name="TextShape 40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Jets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Times New Roman"/>
              </a:rPr>
              <a:t>Measure spectra of probe (jets) and compare to those in p+p collisions or peripheral A+A collis</a:t>
            </a:r>
            <a:r>
              <a:rPr b="0" lang="en-US" sz="3000" spc="-1" strike="noStrike">
                <a:latin typeface="Times New Roman"/>
              </a:rPr>
              <a:t>ions</a:t>
            </a:r>
            <a:endParaRPr b="0" lang="en-US" sz="30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Times New Roman"/>
              </a:rPr>
              <a:t>If high-p</a:t>
            </a:r>
            <a:r>
              <a:rPr b="0" lang="en-US" sz="3000" spc="-1" strike="noStrike" baseline="-101000">
                <a:latin typeface="Times New Roman"/>
              </a:rPr>
              <a:t>T</a:t>
            </a:r>
            <a:r>
              <a:rPr b="0" lang="en-US" sz="3000" spc="-1" strike="noStrike">
                <a:latin typeface="Times New Roman"/>
              </a:rPr>
              <a:t> probes (jets) are suppressed, this is evidence of jet quenc</a:t>
            </a:r>
            <a:r>
              <a:rPr b="0" lang="en-US" sz="3000" spc="-1" strike="noStrike">
                <a:latin typeface="Times New Roman"/>
              </a:rPr>
              <a:t>hing</a:t>
            </a:r>
            <a:endParaRPr b="0" lang="en-US" sz="30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000" spc="-1" strike="noStrike">
              <a:latin typeface="Times New Roman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353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354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55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Charged hadrons (colored probes) suppressed in Pb—Pb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Charged hadrons not suppressed in p—Pb at midrapidity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Electroweak probes not suppressed in Pb—Pb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359" name="TextShape 3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360" name="Group 4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361" name="Line 5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TextShape 6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363" name="Group 7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364" name="Line 8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TextShape 9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366" name="Group 10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367" name="Line 11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TextShape 12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Nuclear modification factor R</a:t>
            </a:r>
            <a:r>
              <a:rPr b="0" lang="en-US" sz="4400" spc="-1" strike="noStrike" baseline="-101000">
                <a:latin typeface="Times New Roman"/>
              </a:rPr>
              <a:t>AA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70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1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2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Electromagnetic probes</a:t>
            </a:r>
            <a:r>
              <a:rPr b="0" lang="en-US" sz="2500" spc="-1" strike="noStrike"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Strong probes</a:t>
            </a:r>
            <a:r>
              <a:rPr b="0" lang="en-US" sz="2500" spc="-1" strike="noStrike"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375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latin typeface="Arial"/>
            </a:endParaRPr>
          </a:p>
          <a:p>
            <a:r>
              <a:rPr b="0" lang="en-US" sz="1000" spc="-1" strike="noStrike">
                <a:latin typeface="Arial"/>
              </a:rPr>
              <a:t>Connors, Nattrass, Reed, Salur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r>
              <a:rPr b="0" lang="en-US" sz="1000" spc="-1" strike="noStrike">
                <a:latin typeface="Arial"/>
              </a:rPr>
              <a:t> [nucl-ex]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JET collaboration</a:t>
            </a:r>
            <a:br/>
            <a:r>
              <a:rPr b="0" lang="en-US" sz="1400" spc="-1" strike="noStrike">
                <a:latin typeface="Times New Roman"/>
                <a:hlinkClick r:id="rId1"/>
              </a:rPr>
              <a:t>Phys. Rev. C 90, 014909 (2014)</a:t>
            </a:r>
            <a:r>
              <a:rPr b="0" lang="en-US" sz="1400" spc="-1" strike="noStrike">
                <a:latin typeface="Times New Roman"/>
              </a:rPr>
              <a:t>              </a:t>
            </a:r>
            <a:endParaRPr b="0" lang="en-US" sz="1400" spc="-1" strike="noStrike">
              <a:latin typeface="Times New Roman"/>
            </a:endParaRPr>
          </a:p>
        </p:txBody>
      </p:sp>
      <p:grpSp>
        <p:nvGrpSpPr>
          <p:cNvPr id="377" name="Group 2"/>
          <p:cNvGrpSpPr/>
          <p:nvPr/>
        </p:nvGrpSpPr>
        <p:grpSpPr>
          <a:xfrm>
            <a:off x="3357000" y="1054440"/>
            <a:ext cx="2075040" cy="5805720"/>
            <a:chOff x="3357000" y="1054440"/>
            <a:chExt cx="2075040" cy="5805720"/>
          </a:xfrm>
        </p:grpSpPr>
        <p:sp>
          <p:nvSpPr>
            <p:cNvPr id="378" name="CustomShape 3"/>
            <p:cNvSpPr/>
            <p:nvPr/>
          </p:nvSpPr>
          <p:spPr>
            <a:xfrm>
              <a:off x="3357000" y="1054440"/>
              <a:ext cx="2075040" cy="5805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79" name="Group 4"/>
            <p:cNvGrpSpPr/>
            <p:nvPr/>
          </p:nvGrpSpPr>
          <p:grpSpPr>
            <a:xfrm>
              <a:off x="3514680" y="5489280"/>
              <a:ext cx="1828800" cy="1234440"/>
              <a:chOff x="3514680" y="5489280"/>
              <a:chExt cx="1828800" cy="1234440"/>
            </a:xfrm>
          </p:grpSpPr>
          <p:pic>
            <p:nvPicPr>
              <p:cNvPr id="38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514680" y="5489280"/>
                <a:ext cx="1828800" cy="1234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1" name="TextShape 5"/>
              <p:cNvSpPr txBox="1"/>
              <p:nvPr/>
            </p:nvSpPr>
            <p:spPr>
              <a:xfrm>
                <a:off x="3800880" y="5943960"/>
                <a:ext cx="1080720" cy="663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HTBW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382" name="Group 6"/>
            <p:cNvGrpSpPr/>
            <p:nvPr/>
          </p:nvGrpSpPr>
          <p:grpSpPr>
            <a:xfrm>
              <a:off x="3486960" y="3956040"/>
              <a:ext cx="1828800" cy="1417320"/>
              <a:chOff x="3486960" y="3956040"/>
              <a:chExt cx="1828800" cy="1417320"/>
            </a:xfrm>
          </p:grpSpPr>
          <p:pic>
            <p:nvPicPr>
              <p:cNvPr id="383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3486960" y="3956040"/>
                <a:ext cx="1828800" cy="14173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4" name="TextShape 7"/>
              <p:cNvSpPr txBox="1"/>
              <p:nvPr/>
            </p:nvSpPr>
            <p:spPr>
              <a:xfrm>
                <a:off x="3916080" y="4517280"/>
                <a:ext cx="837720" cy="376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HTM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pic>
          <p:nvPicPr>
            <p:cNvPr id="385" name="" descr=""/>
            <p:cNvPicPr/>
            <p:nvPr/>
          </p:nvPicPr>
          <p:blipFill>
            <a:blip r:embed="rId4"/>
            <a:stretch/>
          </p:blipFill>
          <p:spPr>
            <a:xfrm>
              <a:off x="3428640" y="1197720"/>
              <a:ext cx="1828800" cy="12801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86" name="Group 8"/>
            <p:cNvGrpSpPr/>
            <p:nvPr/>
          </p:nvGrpSpPr>
          <p:grpSpPr>
            <a:xfrm>
              <a:off x="3449160" y="2545200"/>
              <a:ext cx="1828800" cy="1334880"/>
              <a:chOff x="3449160" y="2545200"/>
              <a:chExt cx="1828800" cy="1334880"/>
            </a:xfrm>
          </p:grpSpPr>
          <p:pic>
            <p:nvPicPr>
              <p:cNvPr id="387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3449160" y="2545200"/>
                <a:ext cx="1828800" cy="13348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8" name="TextShape 9"/>
              <p:cNvSpPr txBox="1"/>
              <p:nvPr/>
            </p:nvSpPr>
            <p:spPr>
              <a:xfrm>
                <a:off x="3713760" y="2873520"/>
                <a:ext cx="1209240" cy="43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McGill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389" name="TextShape 10"/>
            <p:cNvSpPr txBox="1"/>
            <p:nvPr/>
          </p:nvSpPr>
          <p:spPr>
            <a:xfrm>
              <a:off x="4099680" y="1499400"/>
              <a:ext cx="1080720" cy="66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000" spc="-1" strike="noStrike">
                  <a:latin typeface="Arial"/>
                </a:rPr>
                <a:t>Martini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390" name="Group 11"/>
          <p:cNvGrpSpPr/>
          <p:nvPr/>
        </p:nvGrpSpPr>
        <p:grpSpPr>
          <a:xfrm>
            <a:off x="66600" y="1315440"/>
            <a:ext cx="2527920" cy="3228120"/>
            <a:chOff x="66600" y="1315440"/>
            <a:chExt cx="2527920" cy="3228120"/>
          </a:xfrm>
        </p:grpSpPr>
        <p:sp>
          <p:nvSpPr>
            <p:cNvPr id="391" name="CustomShape 12"/>
            <p:cNvSpPr/>
            <p:nvPr/>
          </p:nvSpPr>
          <p:spPr>
            <a:xfrm>
              <a:off x="243360" y="1315440"/>
              <a:ext cx="2289600" cy="3041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92" name="Group 13"/>
            <p:cNvGrpSpPr/>
            <p:nvPr/>
          </p:nvGrpSpPr>
          <p:grpSpPr>
            <a:xfrm>
              <a:off x="475560" y="1366200"/>
              <a:ext cx="1883520" cy="2719800"/>
              <a:chOff x="475560" y="1366200"/>
              <a:chExt cx="1883520" cy="2719800"/>
            </a:xfrm>
          </p:grpSpPr>
          <p:pic>
            <p:nvPicPr>
              <p:cNvPr id="393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475560" y="2202480"/>
                <a:ext cx="1883520" cy="18835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94" name="Group 14"/>
              <p:cNvGrpSpPr/>
              <p:nvPr/>
            </p:nvGrpSpPr>
            <p:grpSpPr>
              <a:xfrm>
                <a:off x="702720" y="1366200"/>
                <a:ext cx="1414440" cy="2495160"/>
                <a:chOff x="702720" y="1366200"/>
                <a:chExt cx="1414440" cy="2495160"/>
              </a:xfrm>
            </p:grpSpPr>
            <p:grpSp>
              <p:nvGrpSpPr>
                <p:cNvPr id="395" name="Group 15"/>
                <p:cNvGrpSpPr/>
                <p:nvPr/>
              </p:nvGrpSpPr>
              <p:grpSpPr>
                <a:xfrm>
                  <a:off x="989640" y="2043720"/>
                  <a:ext cx="693720" cy="863640"/>
                  <a:chOff x="989640" y="2043720"/>
                  <a:chExt cx="693720" cy="863640"/>
                </a:xfrm>
              </p:grpSpPr>
              <p:grpSp>
                <p:nvGrpSpPr>
                  <p:cNvPr id="396" name="Group 16"/>
                  <p:cNvGrpSpPr/>
                  <p:nvPr/>
                </p:nvGrpSpPr>
                <p:grpSpPr>
                  <a:xfrm>
                    <a:off x="989640" y="2043720"/>
                    <a:ext cx="693720" cy="863640"/>
                    <a:chOff x="989640" y="2043720"/>
                    <a:chExt cx="693720" cy="863640"/>
                  </a:xfrm>
                </p:grpSpPr>
                <p:grpSp>
                  <p:nvGrpSpPr>
                    <p:cNvPr id="397" name="Group 17"/>
                    <p:cNvGrpSpPr/>
                    <p:nvPr/>
                  </p:nvGrpSpPr>
                  <p:grpSpPr>
                    <a:xfrm>
                      <a:off x="989640" y="2043720"/>
                      <a:ext cx="693720" cy="863640"/>
                      <a:chOff x="989640" y="2043720"/>
                      <a:chExt cx="693720" cy="863640"/>
                    </a:xfrm>
                  </p:grpSpPr>
                  <p:grpSp>
                    <p:nvGrpSpPr>
                      <p:cNvPr id="398" name="Group 18"/>
                      <p:cNvGrpSpPr/>
                      <p:nvPr/>
                    </p:nvGrpSpPr>
                    <p:grpSpPr>
                      <a:xfrm>
                        <a:off x="989640" y="2561760"/>
                        <a:ext cx="28080" cy="63720"/>
                        <a:chOff x="989640" y="2561760"/>
                        <a:chExt cx="28080" cy="63720"/>
                      </a:xfrm>
                    </p:grpSpPr>
                    <p:sp>
                      <p:nvSpPr>
                        <p:cNvPr id="399" name="CustomShape 19"/>
                        <p:cNvSpPr/>
                        <p:nvPr/>
                      </p:nvSpPr>
                      <p:spPr>
                        <a:xfrm>
                          <a:off x="989640" y="2561760"/>
                          <a:ext cx="2808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400" name="Group 20"/>
                      <p:cNvGrpSpPr/>
                      <p:nvPr/>
                    </p:nvGrpSpPr>
                    <p:grpSpPr>
                      <a:xfrm>
                        <a:off x="1656000" y="2608560"/>
                        <a:ext cx="27360" cy="63720"/>
                        <a:chOff x="1656000" y="2608560"/>
                        <a:chExt cx="27360" cy="63720"/>
                      </a:xfrm>
                    </p:grpSpPr>
                    <p:sp>
                      <p:nvSpPr>
                        <p:cNvPr id="401" name="CustomShape 21"/>
                        <p:cNvSpPr/>
                        <p:nvPr/>
                      </p:nvSpPr>
                      <p:spPr>
                        <a:xfrm>
                          <a:off x="1656000" y="2608560"/>
                          <a:ext cx="2736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402" name="CustomShape 22"/>
                      <p:cNvSpPr/>
                      <p:nvPr/>
                    </p:nvSpPr>
                    <p:spPr>
                      <a:xfrm>
                        <a:off x="1542960" y="2043720"/>
                        <a:ext cx="64080" cy="63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403" name="CustomShape 23"/>
                      <p:cNvSpPr/>
                      <p:nvPr/>
                    </p:nvSpPr>
                    <p:spPr>
                      <a:xfrm>
                        <a:off x="1303200" y="2844000"/>
                        <a:ext cx="63720" cy="633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404" name="Group 24"/>
                    <p:cNvGrpSpPr/>
                    <p:nvPr/>
                  </p:nvGrpSpPr>
                  <p:grpSpPr>
                    <a:xfrm>
                      <a:off x="1037160" y="2116440"/>
                      <a:ext cx="605160" cy="749160"/>
                      <a:chOff x="1037160" y="2116440"/>
                      <a:chExt cx="605160" cy="749160"/>
                    </a:xfrm>
                  </p:grpSpPr>
                  <p:sp>
                    <p:nvSpPr>
                      <p:cNvPr id="405" name="Line 25"/>
                      <p:cNvSpPr/>
                      <p:nvPr/>
                    </p:nvSpPr>
                    <p:spPr>
                      <a:xfrm>
                        <a:off x="1037160" y="2599200"/>
                        <a:ext cx="27576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406" name="Line 26"/>
                      <p:cNvSpPr/>
                      <p:nvPr/>
                    </p:nvSpPr>
                    <p:spPr>
                      <a:xfrm flipV="1">
                        <a:off x="1325520" y="2116440"/>
                        <a:ext cx="229680" cy="4824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407" name="Group 27"/>
                      <p:cNvGrpSpPr/>
                      <p:nvPr/>
                    </p:nvGrpSpPr>
                    <p:grpSpPr>
                      <a:xfrm>
                        <a:off x="1310040" y="2645280"/>
                        <a:ext cx="332280" cy="220320"/>
                        <a:chOff x="1310040" y="2645280"/>
                        <a:chExt cx="332280" cy="220320"/>
                      </a:xfrm>
                    </p:grpSpPr>
                    <p:sp>
                      <p:nvSpPr>
                        <p:cNvPr id="408" name="Line 28"/>
                        <p:cNvSpPr/>
                        <p:nvPr/>
                      </p:nvSpPr>
                      <p:spPr>
                        <a:xfrm flipH="1">
                          <a:off x="1394280" y="2645280"/>
                          <a:ext cx="248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409" name="Freeform 29"/>
                        <p:cNvSpPr/>
                        <p:nvPr/>
                      </p:nvSpPr>
                      <p:spPr>
                        <a:xfrm>
                          <a:off x="1257840" y="2644560"/>
                          <a:ext cx="176760" cy="2214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491" h="615">
                              <a:moveTo>
                                <a:pt x="386" y="2"/>
                              </a:moveTo>
                              <a:cubicBezTo>
                                <a:pt x="220" y="0"/>
                                <a:pt x="401" y="160"/>
                                <a:pt x="301" y="196"/>
                              </a:cubicBezTo>
                              <a:cubicBezTo>
                                <a:pt x="53" y="286"/>
                                <a:pt x="490" y="312"/>
                                <a:pt x="231" y="382"/>
                              </a:cubicBezTo>
                              <a:cubicBezTo>
                                <a:pt x="0" y="445"/>
                                <a:pt x="307" y="411"/>
                                <a:pt x="309" y="490"/>
                              </a:cubicBezTo>
                              <a:lnTo>
                                <a:pt x="224" y="536"/>
                              </a:lnTo>
                              <a:lnTo>
                                <a:pt x="255" y="614"/>
                              </a:lnTo>
                              <a:lnTo>
                                <a:pt x="255" y="607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410" name="CustomShape 30"/>
                      <p:cNvSpPr/>
                      <p:nvPr/>
                    </p:nvSpPr>
                    <p:spPr>
                      <a:xfrm>
                        <a:off x="1257120" y="2530080"/>
                        <a:ext cx="206280" cy="161280"/>
                      </a:xfrm>
                      <a:custGeom>
                        <a:avLst/>
                        <a:gdLst/>
                        <a:ahLst/>
                        <a:rect l="l" t="t" r="r" b="b"/>
                        <a:pathLst>
                          <a:path w="21600" h="21600">
                            <a:moveTo>
                              <a:pt x="11464" y="4340"/>
                            </a:moveTo>
                            <a:lnTo>
                              <a:pt x="9722" y="1887"/>
                            </a:lnTo>
                            <a:lnTo>
                              <a:pt x="8548" y="6383"/>
                            </a:lnTo>
                            <a:lnTo>
                              <a:pt x="4503" y="3626"/>
                            </a:lnTo>
                            <a:lnTo>
                              <a:pt x="5373" y="7816"/>
                            </a:lnTo>
                            <a:lnTo>
                              <a:pt x="1174" y="8270"/>
                            </a:lnTo>
                            <a:lnTo>
                              <a:pt x="3934" y="11592"/>
                            </a:lnTo>
                            <a:lnTo>
                              <a:pt x="0" y="12875"/>
                            </a:lnTo>
                            <a:lnTo>
                              <a:pt x="3329" y="15372"/>
                            </a:lnTo>
                            <a:lnTo>
                              <a:pt x="1283" y="17824"/>
                            </a:lnTo>
                            <a:lnTo>
                              <a:pt x="4804" y="18239"/>
                            </a:lnTo>
                            <a:lnTo>
                              <a:pt x="4918" y="21600"/>
                            </a:lnTo>
                            <a:lnTo>
                              <a:pt x="7525" y="18125"/>
                            </a:lnTo>
                            <a:lnTo>
                              <a:pt x="8698" y="19712"/>
                            </a:lnTo>
                            <a:lnTo>
                              <a:pt x="9871" y="17371"/>
                            </a:lnTo>
                            <a:lnTo>
                              <a:pt x="11614" y="18844"/>
                            </a:lnTo>
                            <a:lnTo>
                              <a:pt x="12178" y="15937"/>
                            </a:lnTo>
                            <a:lnTo>
                              <a:pt x="14943" y="17371"/>
                            </a:lnTo>
                            <a:lnTo>
                              <a:pt x="14640" y="14348"/>
                            </a:lnTo>
                            <a:lnTo>
                              <a:pt x="18878" y="15632"/>
                            </a:lnTo>
                            <a:lnTo>
                              <a:pt x="16382" y="12311"/>
                            </a:lnTo>
                            <a:lnTo>
                              <a:pt x="18270" y="11292"/>
                            </a:lnTo>
                            <a:lnTo>
                              <a:pt x="16986" y="9404"/>
                            </a:lnTo>
                            <a:lnTo>
                              <a:pt x="21600" y="6646"/>
                            </a:lnTo>
                            <a:lnTo>
                              <a:pt x="16382" y="6533"/>
                            </a:lnTo>
                            <a:lnTo>
                              <a:pt x="18005" y="3172"/>
                            </a:lnTo>
                            <a:lnTo>
                              <a:pt x="14524" y="5778"/>
                            </a:lnTo>
                            <a:lnTo>
                              <a:pt x="14789" y="0"/>
                            </a:lnTo>
                            <a:lnTo>
                              <a:pt x="11464" y="4340"/>
                            </a:lnTo>
                            <a:close/>
                          </a:path>
                        </a:pathLst>
                      </a:custGeom>
                      <a:solidFill>
                        <a:srgbClr val="f5fd55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</p:grpSp>
            </p:grpSp>
            <p:pic>
              <p:nvPicPr>
                <p:cNvPr id="411" name="" descr=""/>
                <p:cNvPicPr/>
                <p:nvPr/>
              </p:nvPicPr>
              <p:blipFill>
                <a:blip r:embed="rId7"/>
                <a:stretch/>
              </p:blipFill>
              <p:spPr>
                <a:xfrm rot="7921200">
                  <a:off x="853560" y="2933640"/>
                  <a:ext cx="792360" cy="7585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2" name="" descr=""/>
                <p:cNvPicPr/>
                <p:nvPr/>
              </p:nvPicPr>
              <p:blipFill>
                <a:blip r:embed="rId8"/>
                <a:stretch/>
              </p:blipFill>
              <p:spPr>
                <a:xfrm rot="1978200">
                  <a:off x="1547640" y="1418040"/>
                  <a:ext cx="405360" cy="7225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413" name="TextShape 31"/>
            <p:cNvSpPr txBox="1"/>
            <p:nvPr/>
          </p:nvSpPr>
          <p:spPr>
            <a:xfrm>
              <a:off x="66600" y="3828240"/>
              <a:ext cx="25279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QGP brick + jet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414" name="Group 32"/>
          <p:cNvGrpSpPr/>
          <p:nvPr/>
        </p:nvGrpSpPr>
        <p:grpSpPr>
          <a:xfrm>
            <a:off x="137520" y="4649040"/>
            <a:ext cx="2511720" cy="2211120"/>
            <a:chOff x="137520" y="4649040"/>
            <a:chExt cx="2511720" cy="2211120"/>
          </a:xfrm>
        </p:grpSpPr>
        <p:sp>
          <p:nvSpPr>
            <p:cNvPr id="415" name="CustomShape 33"/>
            <p:cNvSpPr/>
            <p:nvPr/>
          </p:nvSpPr>
          <p:spPr>
            <a:xfrm>
              <a:off x="137520" y="4649040"/>
              <a:ext cx="2511720" cy="22111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16" name="" descr=""/>
            <p:cNvPicPr/>
            <p:nvPr/>
          </p:nvPicPr>
          <p:blipFill>
            <a:blip r:embed="rId9"/>
            <a:stretch/>
          </p:blipFill>
          <p:spPr>
            <a:xfrm>
              <a:off x="234360" y="4778280"/>
              <a:ext cx="2286000" cy="1645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7" name="TextShape 34"/>
            <p:cNvSpPr txBox="1"/>
            <p:nvPr/>
          </p:nvSpPr>
          <p:spPr>
            <a:xfrm>
              <a:off x="234360" y="6424200"/>
              <a:ext cx="21834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418" name="Line 35"/>
          <p:cNvCxnSpPr>
            <a:stCxn id="390" idx="3"/>
          </p:cNvCxnSpPr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419" name="Line 36"/>
          <p:cNvCxnSpPr>
            <a:stCxn id="414" idx="3"/>
          </p:cNvCxnSpPr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420" name="Group 37"/>
          <p:cNvGrpSpPr/>
          <p:nvPr/>
        </p:nvGrpSpPr>
        <p:grpSpPr>
          <a:xfrm>
            <a:off x="6065280" y="752400"/>
            <a:ext cx="3776040" cy="2816640"/>
            <a:chOff x="6065280" y="752400"/>
            <a:chExt cx="3776040" cy="2816640"/>
          </a:xfrm>
        </p:grpSpPr>
        <p:sp>
          <p:nvSpPr>
            <p:cNvPr id="421" name="CustomShape 38"/>
            <p:cNvSpPr/>
            <p:nvPr/>
          </p:nvSpPr>
          <p:spPr>
            <a:xfrm>
              <a:off x="6065280" y="752400"/>
              <a:ext cx="3776040" cy="2816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2" name="" descr=""/>
            <p:cNvPicPr/>
            <p:nvPr/>
          </p:nvPicPr>
          <p:blipFill>
            <a:blip r:embed="rId10"/>
            <a:stretch/>
          </p:blipFill>
          <p:spPr>
            <a:xfrm>
              <a:off x="6550560" y="913680"/>
              <a:ext cx="2856960" cy="220716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423" name="Formula 39"/>
                <p:cNvSpPr txBox="1"/>
                <p:nvPr/>
              </p:nvSpPr>
              <p:spPr>
                <a:xfrm>
                  <a:off x="6942960" y="3152520"/>
                  <a:ext cx="2063880" cy="405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p>
                        <m:e>
                          <m:r>
                            <m:t xml:space="preserve">χ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r>
                        <m:t xml:space="preserve">minimization</m:t>
                      </m:r>
                    </m:oMath>
                  </a14:m>
                </a:p>
              </p:txBody>
            </p:sp>
          </mc:Choice>
          <mc:Fallback/>
        </mc:AlternateContent>
      </p:grpSp>
      <p:cxnSp>
        <p:nvCxnSpPr>
          <p:cNvPr id="424" name="Line 40"/>
          <p:cNvCxnSpPr>
            <a:stCxn id="377" idx="3"/>
            <a:endCxn id="420" idx="1"/>
          </p:cNvCxnSpPr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425" name="Group 41"/>
          <p:cNvGrpSpPr/>
          <p:nvPr/>
        </p:nvGrpSpPr>
        <p:grpSpPr>
          <a:xfrm>
            <a:off x="6027840" y="4141080"/>
            <a:ext cx="4667400" cy="2976120"/>
            <a:chOff x="6027840" y="4141080"/>
            <a:chExt cx="4667400" cy="2976120"/>
          </a:xfrm>
        </p:grpSpPr>
        <p:sp>
          <p:nvSpPr>
            <p:cNvPr id="426" name="CustomShape 42"/>
            <p:cNvSpPr/>
            <p:nvPr/>
          </p:nvSpPr>
          <p:spPr>
            <a:xfrm>
              <a:off x="6027840" y="4141080"/>
              <a:ext cx="3776040" cy="28234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7" name="" descr=""/>
            <p:cNvPicPr/>
            <p:nvPr/>
          </p:nvPicPr>
          <p:blipFill>
            <a:blip r:embed="rId11"/>
            <a:stretch/>
          </p:blipFill>
          <p:spPr>
            <a:xfrm>
              <a:off x="6672960" y="4223520"/>
              <a:ext cx="2704680" cy="217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8" name="TextShape 43"/>
            <p:cNvSpPr txBox="1"/>
            <p:nvPr/>
          </p:nvSpPr>
          <p:spPr>
            <a:xfrm>
              <a:off x="7461000" y="6413760"/>
              <a:ext cx="23457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r"/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200 GeV Au+Au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429" name="Formula 44"/>
                <p:cNvSpPr txBox="1"/>
                <p:nvPr/>
              </p:nvSpPr>
              <p:spPr>
                <a:xfrm>
                  <a:off x="6041160" y="6411960"/>
                  <a:ext cx="18111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1.2</m:t>
                      </m:r>
                      <m:r>
                        <m:t xml:space="preserve">±</m:t>
                      </m:r>
                      <m:r>
                        <m:t xml:space="preserve">0.3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430" name="Formula 45"/>
                <p:cNvSpPr txBox="1"/>
                <p:nvPr/>
              </p:nvSpPr>
              <p:spPr>
                <a:xfrm>
                  <a:off x="6041160" y="6699600"/>
                  <a:ext cx="18147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1.9</m:t>
                      </m:r>
                      <m:r>
                        <m:t xml:space="preserve">±</m:t>
                      </m:r>
                      <m:r>
                        <m:t xml:space="preserve">0.7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p:sp>
          <p:nvSpPr>
            <p:cNvPr id="431" name="TextShape 46"/>
            <p:cNvSpPr txBox="1"/>
            <p:nvPr/>
          </p:nvSpPr>
          <p:spPr>
            <a:xfrm>
              <a:off x="8003880" y="6657120"/>
              <a:ext cx="26913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2.76 TeV Pb+Pb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432" name="Line 47"/>
          <p:cNvCxnSpPr>
            <a:stCxn id="420" idx="2"/>
            <a:endCxn id="425" idx="0"/>
          </p:cNvCxnSpPr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Di-hadron correlations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434" name="Group 2"/>
          <p:cNvGrpSpPr/>
          <p:nvPr/>
        </p:nvGrpSpPr>
        <p:grpSpPr>
          <a:xfrm>
            <a:off x="4711320" y="1944360"/>
            <a:ext cx="5027760" cy="4025520"/>
            <a:chOff x="4711320" y="1944360"/>
            <a:chExt cx="5027760" cy="4025520"/>
          </a:xfrm>
        </p:grpSpPr>
        <p:grpSp>
          <p:nvGrpSpPr>
            <p:cNvPr id="435" name="Group 3"/>
            <p:cNvGrpSpPr/>
            <p:nvPr/>
          </p:nvGrpSpPr>
          <p:grpSpPr>
            <a:xfrm>
              <a:off x="4711320" y="1944360"/>
              <a:ext cx="5027760" cy="4025520"/>
              <a:chOff x="4711320" y="1944360"/>
              <a:chExt cx="5027760" cy="4025520"/>
            </a:xfrm>
          </p:grpSpPr>
          <p:pic>
            <p:nvPicPr>
              <p:cNvPr id="436" name="" descr=""/>
              <p:cNvPicPr/>
              <p:nvPr/>
            </p:nvPicPr>
            <p:blipFill>
              <a:blip r:embed="rId1"/>
              <a:srcRect l="0" t="56478" r="11917" b="0"/>
              <a:stretch/>
            </p:blipFill>
            <p:spPr>
              <a:xfrm>
                <a:off x="4711320" y="1944360"/>
                <a:ext cx="5027760" cy="4025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37" name="TextShape 4"/>
              <p:cNvSpPr txBox="1"/>
              <p:nvPr/>
            </p:nvSpPr>
            <p:spPr>
              <a:xfrm>
                <a:off x="5441040" y="4904280"/>
                <a:ext cx="3278880" cy="71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500" spc="-1" strike="noStrike">
                    <a:latin typeface="Arial"/>
                  </a:rPr>
                  <a:t>Phys.Rev.Lett.93:252301,2004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</p:grpSp>
      <p:grpSp>
        <p:nvGrpSpPr>
          <p:cNvPr id="438" name="Group 5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439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rot="10800000">
              <a:off x="496440" y="189972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0" name="CustomShape 6"/>
            <p:cNvSpPr/>
            <p:nvPr/>
          </p:nvSpPr>
          <p:spPr>
            <a:xfrm>
              <a:off x="1497960" y="125676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441" name="Group 7"/>
          <p:cNvGrpSpPr/>
          <p:nvPr/>
        </p:nvGrpSpPr>
        <p:grpSpPr>
          <a:xfrm>
            <a:off x="-54720" y="1863360"/>
            <a:ext cx="4727880" cy="3763080"/>
            <a:chOff x="-54720" y="1863360"/>
            <a:chExt cx="4727880" cy="3763080"/>
          </a:xfrm>
        </p:grpSpPr>
        <p:pic>
          <p:nvPicPr>
            <p:cNvPr id="442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43" name="Group 8"/>
            <p:cNvGrpSpPr/>
            <p:nvPr/>
          </p:nvGrpSpPr>
          <p:grpSpPr>
            <a:xfrm>
              <a:off x="-54720" y="1863360"/>
              <a:ext cx="4727880" cy="3763080"/>
              <a:chOff x="-54720" y="1863360"/>
              <a:chExt cx="4727880" cy="3763080"/>
            </a:xfrm>
          </p:grpSpPr>
          <p:grpSp>
            <p:nvGrpSpPr>
              <p:cNvPr id="444" name="Group 9"/>
              <p:cNvGrpSpPr/>
              <p:nvPr/>
            </p:nvGrpSpPr>
            <p:grpSpPr>
              <a:xfrm>
                <a:off x="-54720" y="1863360"/>
                <a:ext cx="4727880" cy="3763080"/>
                <a:chOff x="-54720" y="1863360"/>
                <a:chExt cx="4727880" cy="3763080"/>
              </a:xfrm>
            </p:grpSpPr>
            <p:grpSp>
              <p:nvGrpSpPr>
                <p:cNvPr id="445" name="Group 10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446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47" name="CustomShape 11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448" name="CustomShape 12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9" name="CustomShape 13"/>
                <p:cNvSpPr/>
                <p:nvPr/>
              </p:nvSpPr>
              <p:spPr>
                <a:xfrm>
                  <a:off x="383436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0" name="CustomShape 14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1" name="CustomShape 15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2" name="CustomShape 16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453" name="CustomShape 17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454" name="Group 18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455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56" name="CustomShape 19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457" name="Group 20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458" name="Line 21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9" name="Line 22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460" name="Group 23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461" name="Line 24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2" name="Freeform 25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463" name="CustomShape 26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464" name="CustomShape 2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65" name="CustomShape 2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2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67" name="CustomShape 3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"/>
          <p:cNvGrpSpPr/>
          <p:nvPr/>
        </p:nvGrpSpPr>
        <p:grpSpPr>
          <a:xfrm>
            <a:off x="778320" y="3288600"/>
            <a:ext cx="5493960" cy="5100480"/>
            <a:chOff x="778320" y="3288600"/>
            <a:chExt cx="5493960" cy="5100480"/>
          </a:xfrm>
        </p:grpSpPr>
        <p:grpSp>
          <p:nvGrpSpPr>
            <p:cNvPr id="97" name="Group 2"/>
            <p:cNvGrpSpPr/>
            <p:nvPr/>
          </p:nvGrpSpPr>
          <p:grpSpPr>
            <a:xfrm>
              <a:off x="804600" y="3768480"/>
              <a:ext cx="5284080" cy="4620600"/>
              <a:chOff x="804600" y="3768480"/>
              <a:chExt cx="5284080" cy="4620600"/>
            </a:xfrm>
          </p:grpSpPr>
          <p:pic>
            <p:nvPicPr>
              <p:cNvPr id="9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804600" y="3768480"/>
                <a:ext cx="4308480" cy="4352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CustomShape 3"/>
              <p:cNvSpPr/>
              <p:nvPr/>
            </p:nvSpPr>
            <p:spPr>
              <a:xfrm>
                <a:off x="1024920" y="7375680"/>
                <a:ext cx="4109400" cy="101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00" name="Group 4"/>
              <p:cNvGrpSpPr/>
              <p:nvPr/>
            </p:nvGrpSpPr>
            <p:grpSpPr>
              <a:xfrm>
                <a:off x="5180760" y="6493680"/>
                <a:ext cx="907920" cy="880200"/>
                <a:chOff x="5180760" y="6493680"/>
                <a:chExt cx="907920" cy="880200"/>
              </a:xfrm>
            </p:grpSpPr>
            <p:pic>
              <p:nvPicPr>
                <p:cNvPr id="101" name="" descr=""/>
                <p:cNvPicPr/>
                <p:nvPr/>
              </p:nvPicPr>
              <p:blipFill>
                <a:blip r:embed="rId2"/>
                <a:srcRect l="0" t="0" r="39590" b="0"/>
                <a:stretch/>
              </p:blipFill>
              <p:spPr>
                <a:xfrm>
                  <a:off x="5180760" y="6534360"/>
                  <a:ext cx="852840" cy="7398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2" name="TextShape 5"/>
                <p:cNvSpPr txBox="1"/>
                <p:nvPr/>
              </p:nvSpPr>
              <p:spPr>
                <a:xfrm>
                  <a:off x="5180760" y="7027560"/>
                  <a:ext cx="852840" cy="34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1" lang="en-US" sz="1800" spc="-1" strike="noStrike">
                      <a:solidFill>
                        <a:srgbClr val="000000"/>
                      </a:solidFill>
                      <a:latin typeface="Arial"/>
                    </a:rPr>
                    <a:t>Higgs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03" name="TextShape 6"/>
                <p:cNvSpPr txBox="1"/>
                <p:nvPr/>
              </p:nvSpPr>
              <p:spPr>
                <a:xfrm>
                  <a:off x="5235840" y="6493680"/>
                  <a:ext cx="852840" cy="28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r"/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125000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04" name="CustomShape 7"/>
            <p:cNvSpPr/>
            <p:nvPr/>
          </p:nvSpPr>
          <p:spPr>
            <a:xfrm>
              <a:off x="778320" y="3525480"/>
              <a:ext cx="5493960" cy="3980160"/>
            </a:xfrm>
            <a:custGeom>
              <a:avLst/>
              <a:gdLst/>
              <a:ahLst/>
              <a:rect l="0" t="0" r="r" b="b"/>
              <a:pathLst>
                <a:path w="15263" h="11058">
                  <a:moveTo>
                    <a:pt x="1842" y="0"/>
                  </a:moveTo>
                  <a:cubicBezTo>
                    <a:pt x="921" y="0"/>
                    <a:pt x="0" y="921"/>
                    <a:pt x="0" y="1842"/>
                  </a:cubicBezTo>
                  <a:lnTo>
                    <a:pt x="0" y="9214"/>
                  </a:lnTo>
                  <a:cubicBezTo>
                    <a:pt x="0" y="10135"/>
                    <a:pt x="921" y="11057"/>
                    <a:pt x="1842" y="11057"/>
                  </a:cubicBezTo>
                  <a:lnTo>
                    <a:pt x="13419" y="11057"/>
                  </a:lnTo>
                  <a:cubicBezTo>
                    <a:pt x="14340" y="11057"/>
                    <a:pt x="15262" y="10135"/>
                    <a:pt x="15262" y="9214"/>
                  </a:cubicBezTo>
                  <a:lnTo>
                    <a:pt x="15262" y="1842"/>
                  </a:lnTo>
                  <a:cubicBezTo>
                    <a:pt x="15262" y="921"/>
                    <a:pt x="14340" y="0"/>
                    <a:pt x="13419" y="0"/>
                  </a:cubicBezTo>
                  <a:lnTo>
                    <a:pt x="1842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TextShape 8"/>
            <p:cNvSpPr txBox="1"/>
            <p:nvPr/>
          </p:nvSpPr>
          <p:spPr>
            <a:xfrm>
              <a:off x="1572840" y="3288600"/>
              <a:ext cx="4062240" cy="113724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1" lang="en-US" sz="4000" spc="-1" strike="noStrike">
                  <a:latin typeface="Arial"/>
                </a:rPr>
                <a:t>Standard model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06" name="Group 9"/>
          <p:cNvGrpSpPr/>
          <p:nvPr/>
        </p:nvGrpSpPr>
        <p:grpSpPr>
          <a:xfrm>
            <a:off x="7066440" y="65880"/>
            <a:ext cx="2706480" cy="7361280"/>
            <a:chOff x="7066440" y="65880"/>
            <a:chExt cx="2706480" cy="7361280"/>
          </a:xfrm>
        </p:grpSpPr>
        <p:grpSp>
          <p:nvGrpSpPr>
            <p:cNvPr id="107" name="Group 10"/>
            <p:cNvGrpSpPr/>
            <p:nvPr/>
          </p:nvGrpSpPr>
          <p:grpSpPr>
            <a:xfrm>
              <a:off x="7131240" y="681120"/>
              <a:ext cx="2641680" cy="6719760"/>
              <a:chOff x="7131240" y="681120"/>
              <a:chExt cx="2641680" cy="6719760"/>
            </a:xfrm>
          </p:grpSpPr>
          <p:pic>
            <p:nvPicPr>
              <p:cNvPr id="10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7131240" y="4793400"/>
                <a:ext cx="2641680" cy="2607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491600" y="1450440"/>
                <a:ext cx="2151720" cy="2457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" name="TextShape 11"/>
              <p:cNvSpPr txBox="1"/>
              <p:nvPr/>
            </p:nvSpPr>
            <p:spPr>
              <a:xfrm>
                <a:off x="7211520" y="681120"/>
                <a:ext cx="2536200" cy="824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Baryons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111" name="TextShape 12"/>
              <p:cNvSpPr txBox="1"/>
              <p:nvPr/>
            </p:nvSpPr>
            <p:spPr>
              <a:xfrm>
                <a:off x="7553520" y="4230720"/>
                <a:ext cx="20725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Mesons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12" name="CustomShape 13"/>
            <p:cNvSpPr/>
            <p:nvPr/>
          </p:nvSpPr>
          <p:spPr>
            <a:xfrm>
              <a:off x="7116840" y="65880"/>
              <a:ext cx="2622960" cy="7361280"/>
            </a:xfrm>
            <a:custGeom>
              <a:avLst/>
              <a:gdLst/>
              <a:ahLst/>
              <a:rect l="0" t="0" r="r" b="b"/>
              <a:pathLst>
                <a:path w="7288" h="20450">
                  <a:moveTo>
                    <a:pt x="1214" y="0"/>
                  </a:moveTo>
                  <a:cubicBezTo>
                    <a:pt x="607" y="0"/>
                    <a:pt x="0" y="607"/>
                    <a:pt x="0" y="1214"/>
                  </a:cubicBezTo>
                  <a:lnTo>
                    <a:pt x="0" y="19234"/>
                  </a:lnTo>
                  <a:cubicBezTo>
                    <a:pt x="0" y="19841"/>
                    <a:pt x="607" y="20449"/>
                    <a:pt x="1214" y="20449"/>
                  </a:cubicBezTo>
                  <a:lnTo>
                    <a:pt x="6072" y="20449"/>
                  </a:lnTo>
                  <a:cubicBezTo>
                    <a:pt x="6679" y="20449"/>
                    <a:pt x="7287" y="19841"/>
                    <a:pt x="7287" y="19234"/>
                  </a:cubicBezTo>
                  <a:lnTo>
                    <a:pt x="7287" y="1214"/>
                  </a:lnTo>
                  <a:cubicBezTo>
                    <a:pt x="7287" y="607"/>
                    <a:pt x="6679" y="0"/>
                    <a:pt x="6072" y="0"/>
                  </a:cubicBezTo>
                  <a:lnTo>
                    <a:pt x="1214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TextShape 14"/>
            <p:cNvSpPr txBox="1"/>
            <p:nvPr/>
          </p:nvSpPr>
          <p:spPr>
            <a:xfrm>
              <a:off x="7066440" y="162000"/>
              <a:ext cx="2686320" cy="658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4000" spc="-1" strike="noStrike">
                  <a:solidFill>
                    <a:srgbClr val="000000"/>
                  </a:solidFill>
                  <a:latin typeface="Arial"/>
                </a:rPr>
                <a:t>Hadrons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14" name="Group 15"/>
          <p:cNvGrpSpPr/>
          <p:nvPr/>
        </p:nvGrpSpPr>
        <p:grpSpPr>
          <a:xfrm>
            <a:off x="378720" y="43200"/>
            <a:ext cx="6307560" cy="3399120"/>
            <a:chOff x="378720" y="43200"/>
            <a:chExt cx="6307560" cy="3399120"/>
          </a:xfrm>
        </p:grpSpPr>
        <p:pic>
          <p:nvPicPr>
            <p:cNvPr id="115" name="" descr=""/>
            <p:cNvPicPr/>
            <p:nvPr/>
          </p:nvPicPr>
          <p:blipFill>
            <a:blip r:embed="rId5"/>
            <a:stretch/>
          </p:blipFill>
          <p:spPr>
            <a:xfrm>
              <a:off x="378720" y="651960"/>
              <a:ext cx="6226920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TextShape 16"/>
            <p:cNvSpPr txBox="1"/>
            <p:nvPr/>
          </p:nvSpPr>
          <p:spPr>
            <a:xfrm>
              <a:off x="735840" y="44640"/>
              <a:ext cx="5601960" cy="6267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1" lang="en-US" sz="4400" spc="-1" strike="noStrike">
                  <a:latin typeface="Arial"/>
                </a:rPr>
                <a:t>Structure of matter</a:t>
              </a:r>
              <a:endParaRPr b="0" lang="en-US" sz="4400" spc="-1" strike="noStrike">
                <a:latin typeface="Arial"/>
              </a:endParaRPr>
            </a:p>
          </p:txBody>
        </p:sp>
        <p:sp>
          <p:nvSpPr>
            <p:cNvPr id="117" name="CustomShape 17"/>
            <p:cNvSpPr/>
            <p:nvPr/>
          </p:nvSpPr>
          <p:spPr>
            <a:xfrm>
              <a:off x="420480" y="43200"/>
              <a:ext cx="6265800" cy="3399120"/>
            </a:xfrm>
            <a:custGeom>
              <a:avLst/>
              <a:gdLst/>
              <a:ahLst/>
              <a:rect l="0" t="0" r="r" b="b"/>
              <a:pathLst>
                <a:path w="17407" h="9444">
                  <a:moveTo>
                    <a:pt x="1573" y="0"/>
                  </a:moveTo>
                  <a:cubicBezTo>
                    <a:pt x="786" y="0"/>
                    <a:pt x="0" y="786"/>
                    <a:pt x="0" y="1573"/>
                  </a:cubicBezTo>
                  <a:lnTo>
                    <a:pt x="0" y="7869"/>
                  </a:lnTo>
                  <a:cubicBezTo>
                    <a:pt x="0" y="8656"/>
                    <a:pt x="786" y="9443"/>
                    <a:pt x="1573" y="9443"/>
                  </a:cubicBezTo>
                  <a:lnTo>
                    <a:pt x="15832" y="9443"/>
                  </a:lnTo>
                  <a:cubicBezTo>
                    <a:pt x="16619" y="9443"/>
                    <a:pt x="17406" y="8656"/>
                    <a:pt x="17406" y="7869"/>
                  </a:cubicBezTo>
                  <a:lnTo>
                    <a:pt x="17406" y="1573"/>
                  </a:lnTo>
                  <a:cubicBezTo>
                    <a:pt x="17406" y="786"/>
                    <a:pt x="16619" y="0"/>
                    <a:pt x="15832" y="0"/>
                  </a:cubicBezTo>
                  <a:lnTo>
                    <a:pt x="1573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" descr=""/>
          <p:cNvPicPr/>
          <p:nvPr/>
        </p:nvPicPr>
        <p:blipFill>
          <a:blip r:embed="rId1"/>
          <a:stretch/>
        </p:blipFill>
        <p:spPr>
          <a:xfrm>
            <a:off x="4329720" y="1945800"/>
            <a:ext cx="5676480" cy="3561840"/>
          </a:xfrm>
          <a:prstGeom prst="rect">
            <a:avLst/>
          </a:prstGeom>
          <a:ln>
            <a:noFill/>
          </a:ln>
        </p:spPr>
      </p:pic>
      <p:sp>
        <p:nvSpPr>
          <p:cNvPr id="46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Di-hadron correlations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470" name="Group 2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471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rot="10800000">
              <a:off x="496440" y="189972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2" name="CustomShape 3"/>
            <p:cNvSpPr/>
            <p:nvPr/>
          </p:nvSpPr>
          <p:spPr>
            <a:xfrm>
              <a:off x="1497960" y="125676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473" name="Group 4"/>
          <p:cNvGrpSpPr/>
          <p:nvPr/>
        </p:nvGrpSpPr>
        <p:grpSpPr>
          <a:xfrm>
            <a:off x="-54720" y="1863360"/>
            <a:ext cx="4727880" cy="3763080"/>
            <a:chOff x="-54720" y="1863360"/>
            <a:chExt cx="4727880" cy="3763080"/>
          </a:xfrm>
        </p:grpSpPr>
        <p:pic>
          <p:nvPicPr>
            <p:cNvPr id="474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75" name="Group 5"/>
            <p:cNvGrpSpPr/>
            <p:nvPr/>
          </p:nvGrpSpPr>
          <p:grpSpPr>
            <a:xfrm>
              <a:off x="-54720" y="1863360"/>
              <a:ext cx="4727880" cy="3763080"/>
              <a:chOff x="-54720" y="1863360"/>
              <a:chExt cx="4727880" cy="3763080"/>
            </a:xfrm>
          </p:grpSpPr>
          <p:grpSp>
            <p:nvGrpSpPr>
              <p:cNvPr id="476" name="Group 6"/>
              <p:cNvGrpSpPr/>
              <p:nvPr/>
            </p:nvGrpSpPr>
            <p:grpSpPr>
              <a:xfrm>
                <a:off x="-54720" y="1863360"/>
                <a:ext cx="4727880" cy="3763080"/>
                <a:chOff x="-54720" y="1863360"/>
                <a:chExt cx="4727880" cy="3763080"/>
              </a:xfrm>
            </p:grpSpPr>
            <p:grpSp>
              <p:nvGrpSpPr>
                <p:cNvPr id="477" name="Group 7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478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79" name="CustomShape 8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480" name="CustomShape 9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81" name="CustomShape 10"/>
                <p:cNvSpPr/>
                <p:nvPr/>
              </p:nvSpPr>
              <p:spPr>
                <a:xfrm>
                  <a:off x="383436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82" name="CustomShape 11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83" name="CustomShape 12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84" name="CustomShape 13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485" name="CustomShape 14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486" name="Group 15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487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88" name="CustomShape 16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489" name="Group 17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490" name="Line 18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91" name="Line 19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492" name="Group 20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493" name="Line 21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4" name="Freeform 22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495" name="CustomShape 23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496" name="CustomShape 24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97" name="CustomShape 25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26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99" name="CustomShape 27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TextShape 28"/>
          <p:cNvSpPr txBox="1"/>
          <p:nvPr/>
        </p:nvSpPr>
        <p:spPr>
          <a:xfrm>
            <a:off x="30960" y="6424920"/>
            <a:ext cx="1001808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latin typeface="Arial"/>
              </a:rPr>
              <a:t>Updated to include latest information about background</a:t>
            </a:r>
            <a:endParaRPr b="0" lang="en-US" sz="28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 1"/>
          <p:cNvGrpSpPr/>
          <p:nvPr/>
        </p:nvGrpSpPr>
        <p:grpSpPr>
          <a:xfrm>
            <a:off x="6610680" y="3862440"/>
            <a:ext cx="3673800" cy="3965760"/>
            <a:chOff x="6610680" y="3862440"/>
            <a:chExt cx="3673800" cy="3965760"/>
          </a:xfrm>
        </p:grpSpPr>
        <p:pic>
          <p:nvPicPr>
            <p:cNvPr id="502" name="" descr=""/>
            <p:cNvPicPr/>
            <p:nvPr/>
          </p:nvPicPr>
          <p:blipFill>
            <a:blip r:embed="rId1"/>
            <a:stretch/>
          </p:blipFill>
          <p:spPr>
            <a:xfrm>
              <a:off x="7156080" y="3862440"/>
              <a:ext cx="2552040" cy="2273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3" name="TextShape 2"/>
            <p:cNvSpPr txBox="1"/>
            <p:nvPr/>
          </p:nvSpPr>
          <p:spPr>
            <a:xfrm>
              <a:off x="6610680" y="6064200"/>
              <a:ext cx="3673800" cy="1764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700" spc="-1" strike="noStrike">
                  <a:solidFill>
                    <a:srgbClr val="ff0000"/>
                  </a:solidFill>
                  <a:latin typeface="Arial"/>
                </a:rPr>
                <a:t>Dijet asymmetry</a:t>
              </a:r>
              <a:endParaRPr b="0" lang="en-US" sz="2700" spc="-1" strike="noStrike">
                <a:latin typeface="Arial"/>
              </a:endParaRPr>
            </a:p>
            <a:p>
              <a:pPr algn="ct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[Phys.Rev.C84:024906,2011,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Lett. B 712 (2012) 176,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Phys.Rev.Lett.105:252303,2010, 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Rev. Lett. 119, 062301 (2017)]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504" name="Group 3"/>
          <p:cNvGrpSpPr/>
          <p:nvPr/>
        </p:nvGrpSpPr>
        <p:grpSpPr>
          <a:xfrm>
            <a:off x="63360" y="120240"/>
            <a:ext cx="4032360" cy="2796120"/>
            <a:chOff x="63360" y="120240"/>
            <a:chExt cx="4032360" cy="2796120"/>
          </a:xfrm>
        </p:grpSpPr>
        <p:pic>
          <p:nvPicPr>
            <p:cNvPr id="505" name="" descr=""/>
            <p:cNvPicPr/>
            <p:nvPr/>
          </p:nvPicPr>
          <p:blipFill>
            <a:blip r:embed="rId2"/>
            <a:stretch/>
          </p:blipFill>
          <p:spPr>
            <a:xfrm>
              <a:off x="63360" y="120240"/>
              <a:ext cx="3657600" cy="229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6" name="TextShape 4"/>
            <p:cNvSpPr txBox="1"/>
            <p:nvPr/>
          </p:nvSpPr>
          <p:spPr>
            <a:xfrm>
              <a:off x="72360" y="2254320"/>
              <a:ext cx="4023360" cy="662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Di-hadron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[Too many to list]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507" name="TextShape 5"/>
            <p:cNvSpPr txBox="1"/>
            <p:nvPr/>
          </p:nvSpPr>
          <p:spPr>
            <a:xfrm>
              <a:off x="2173320" y="5904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508" name="Line 6"/>
            <p:cNvSpPr/>
            <p:nvPr/>
          </p:nvSpPr>
          <p:spPr>
            <a:xfrm flipH="1">
              <a:off x="2901960" y="1023480"/>
              <a:ext cx="9360" cy="58104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09" name="Group 7"/>
          <p:cNvGrpSpPr/>
          <p:nvPr/>
        </p:nvGrpSpPr>
        <p:grpSpPr>
          <a:xfrm>
            <a:off x="5980680" y="79560"/>
            <a:ext cx="4040280" cy="3547080"/>
            <a:chOff x="5980680" y="79560"/>
            <a:chExt cx="4040280" cy="3547080"/>
          </a:xfrm>
        </p:grpSpPr>
        <p:pic>
          <p:nvPicPr>
            <p:cNvPr id="510" name="" descr=""/>
            <p:cNvPicPr/>
            <p:nvPr/>
          </p:nvPicPr>
          <p:blipFill>
            <a:blip r:embed="rId3"/>
            <a:stretch/>
          </p:blipFill>
          <p:spPr>
            <a:xfrm>
              <a:off x="5980680" y="79560"/>
              <a:ext cx="3614400" cy="2662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1" name="TextShape 8"/>
            <p:cNvSpPr txBox="1"/>
            <p:nvPr/>
          </p:nvSpPr>
          <p:spPr>
            <a:xfrm>
              <a:off x="6088680" y="2418120"/>
              <a:ext cx="3928320" cy="1208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solidFill>
                    <a:srgbClr val="ff0000"/>
                  </a:solidFill>
                  <a:latin typeface="Times New Roman"/>
                  <a:ea typeface="Times New Roman"/>
                </a:rPr>
                <a:t>γ</a:t>
              </a:r>
              <a:r>
                <a:rPr b="0" lang="en-US" sz="3000" spc="-1" strike="noStrike">
                  <a:solidFill>
                    <a:srgbClr val="ff0000"/>
                  </a:solidFill>
                  <a:latin typeface="Arial"/>
                </a:rPr>
                <a:t>-hadron correlations</a:t>
              </a:r>
              <a:endParaRPr b="0" lang="en-US" sz="3000" spc="-1" strike="noStrike">
                <a:latin typeface="Arial"/>
              </a:endParaRPr>
            </a:p>
            <a:p>
              <a:pPr algn="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[Phys.Rev.C80:024908,2009,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Phys.Rev.D82:072001,2010,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Phys.Rev.C82:034909,2010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Physics Letters B 760 (2016)]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512" name="CustomShape 9"/>
            <p:cNvSpPr/>
            <p:nvPr/>
          </p:nvSpPr>
          <p:spPr>
            <a:xfrm>
              <a:off x="9559440" y="909720"/>
              <a:ext cx="109440" cy="971640"/>
            </a:xfrm>
            <a:custGeom>
              <a:avLst/>
              <a:gdLst/>
              <a:ahLst/>
              <a:rect l="0" t="0" r="r" b="b"/>
              <a:pathLst>
                <a:path w="306" h="2701">
                  <a:moveTo>
                    <a:pt x="0" y="0"/>
                  </a:moveTo>
                  <a:cubicBezTo>
                    <a:pt x="76" y="0"/>
                    <a:pt x="152" y="112"/>
                    <a:pt x="152" y="225"/>
                  </a:cubicBezTo>
                  <a:lnTo>
                    <a:pt x="152" y="1125"/>
                  </a:lnTo>
                  <a:cubicBezTo>
                    <a:pt x="152" y="1237"/>
                    <a:pt x="228" y="1350"/>
                    <a:pt x="305" y="1350"/>
                  </a:cubicBezTo>
                  <a:cubicBezTo>
                    <a:pt x="228" y="1350"/>
                    <a:pt x="152" y="1462"/>
                    <a:pt x="152" y="1575"/>
                  </a:cubicBezTo>
                  <a:lnTo>
                    <a:pt x="152" y="2475"/>
                  </a:lnTo>
                  <a:cubicBezTo>
                    <a:pt x="152" y="2587"/>
                    <a:pt x="76" y="2700"/>
                    <a:pt x="0" y="2700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3" name="TextShape 10"/>
            <p:cNvSpPr txBox="1"/>
            <p:nvPr/>
          </p:nvSpPr>
          <p:spPr>
            <a:xfrm rot="5400000">
              <a:off x="8979120" y="113976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514" name="Group 11"/>
          <p:cNvGrpSpPr/>
          <p:nvPr/>
        </p:nvGrpSpPr>
        <p:grpSpPr>
          <a:xfrm>
            <a:off x="8640" y="3533760"/>
            <a:ext cx="3897720" cy="3596400"/>
            <a:chOff x="8640" y="3533760"/>
            <a:chExt cx="3897720" cy="3596400"/>
          </a:xfrm>
        </p:grpSpPr>
        <p:pic>
          <p:nvPicPr>
            <p:cNvPr id="515" name="" descr=""/>
            <p:cNvPicPr/>
            <p:nvPr/>
          </p:nvPicPr>
          <p:blipFill>
            <a:blip r:embed="rId4"/>
            <a:stretch/>
          </p:blipFill>
          <p:spPr>
            <a:xfrm>
              <a:off x="8640" y="3533760"/>
              <a:ext cx="3772080" cy="2893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6" name="TextShape 12"/>
            <p:cNvSpPr txBox="1"/>
            <p:nvPr/>
          </p:nvSpPr>
          <p:spPr>
            <a:xfrm>
              <a:off x="238680" y="6253200"/>
              <a:ext cx="3491640" cy="876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Hadron-jet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[JHEP 09 (2015) 170,</a:t>
              </a:r>
              <a:br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Phys. Rev. C 96, 024905 (2017)]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517" name="CustomShape 13"/>
            <p:cNvSpPr/>
            <p:nvPr/>
          </p:nvSpPr>
          <p:spPr>
            <a:xfrm>
              <a:off x="3444840" y="4795560"/>
              <a:ext cx="109440" cy="472680"/>
            </a:xfrm>
            <a:custGeom>
              <a:avLst/>
              <a:gdLst/>
              <a:ahLst/>
              <a:rect l="0" t="0" r="r" b="b"/>
              <a:pathLst>
                <a:path w="306" h="1315">
                  <a:moveTo>
                    <a:pt x="0" y="0"/>
                  </a:moveTo>
                  <a:cubicBezTo>
                    <a:pt x="76" y="0"/>
                    <a:pt x="152" y="54"/>
                    <a:pt x="152" y="109"/>
                  </a:cubicBezTo>
                  <a:lnTo>
                    <a:pt x="152" y="547"/>
                  </a:lnTo>
                  <a:cubicBezTo>
                    <a:pt x="152" y="602"/>
                    <a:pt x="228" y="657"/>
                    <a:pt x="305" y="657"/>
                  </a:cubicBezTo>
                  <a:cubicBezTo>
                    <a:pt x="228" y="657"/>
                    <a:pt x="152" y="711"/>
                    <a:pt x="152" y="766"/>
                  </a:cubicBezTo>
                  <a:lnTo>
                    <a:pt x="152" y="1204"/>
                  </a:lnTo>
                  <a:cubicBezTo>
                    <a:pt x="152" y="1259"/>
                    <a:pt x="76" y="1314"/>
                    <a:pt x="0" y="1314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8" name="TextShape 14"/>
            <p:cNvSpPr txBox="1"/>
            <p:nvPr/>
          </p:nvSpPr>
          <p:spPr>
            <a:xfrm rot="5400000">
              <a:off x="2864520" y="50256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519" name="TextShape 15"/>
          <p:cNvSpPr txBox="1"/>
          <p:nvPr/>
        </p:nvSpPr>
        <p:spPr>
          <a:xfrm>
            <a:off x="3112920" y="261576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-jet</a:t>
            </a:r>
            <a:br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correlations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[Phys. Lett. B 718 (2013) 773]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520" name="TextShape 16"/>
          <p:cNvSpPr txBox="1"/>
          <p:nvPr/>
        </p:nvSpPr>
        <p:spPr>
          <a:xfrm>
            <a:off x="3323520" y="404532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High-p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hadron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[too many to list]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521" name="TextShape 17"/>
          <p:cNvSpPr txBox="1"/>
          <p:nvPr/>
        </p:nvSpPr>
        <p:spPr>
          <a:xfrm>
            <a:off x="3633840" y="152640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Jet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[Phys.Lett. B 753 (2016) 511-525,</a:t>
            </a:r>
            <a:endParaRPr b="0" lang="en-US" sz="12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Phys. Rev. Lett.111 152301 (2013)]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Bayesian Statistical Analysis</a:t>
            </a:r>
            <a:br/>
            <a:r>
              <a:rPr b="0" lang="en-US" sz="2500" spc="-1" strike="noStrike">
                <a:latin typeface="Times New Roman"/>
              </a:rPr>
              <a:t>Models and Data Analysis Initiative</a:t>
            </a:r>
            <a:br/>
            <a:r>
              <a:rPr b="0" lang="en-US" sz="1800" spc="-1" strike="noStrike">
                <a:latin typeface="Times New Roman"/>
                <a:hlinkClick r:id="rId1"/>
              </a:rPr>
              <a:t>http://madai.us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523" name="TextShape 2"/>
          <p:cNvSpPr txBox="1"/>
          <p:nvPr/>
        </p:nvSpPr>
        <p:spPr>
          <a:xfrm>
            <a:off x="2615400" y="5257440"/>
            <a:ext cx="379656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2400" spc="-1" strike="noStrike">
                <a:latin typeface="Times New Roman"/>
                <a:ea typeface="PCASQH+GillSans-Bold"/>
              </a:rPr>
              <a:t>Model emulation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524" name="Group 3"/>
          <p:cNvGrpSpPr/>
          <p:nvPr/>
        </p:nvGrpSpPr>
        <p:grpSpPr>
          <a:xfrm>
            <a:off x="149040" y="1509480"/>
            <a:ext cx="4105080" cy="2747520"/>
            <a:chOff x="149040" y="1509480"/>
            <a:chExt cx="4105080" cy="2747520"/>
          </a:xfrm>
        </p:grpSpPr>
        <p:sp>
          <p:nvSpPr>
            <p:cNvPr id="525" name="CustomShape 4"/>
            <p:cNvSpPr/>
            <p:nvPr/>
          </p:nvSpPr>
          <p:spPr>
            <a:xfrm>
              <a:off x="149040" y="1509480"/>
              <a:ext cx="4105080" cy="27475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26" name="" descr=""/>
            <p:cNvPicPr/>
            <p:nvPr/>
          </p:nvPicPr>
          <p:blipFill>
            <a:blip r:embed="rId2"/>
            <a:stretch/>
          </p:blipFill>
          <p:spPr>
            <a:xfrm>
              <a:off x="273600" y="173052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7" name="" descr=""/>
            <p:cNvPicPr/>
            <p:nvPr/>
          </p:nvPicPr>
          <p:blipFill>
            <a:blip r:embed="rId3"/>
            <a:stretch/>
          </p:blipFill>
          <p:spPr>
            <a:xfrm>
              <a:off x="2272680" y="1921680"/>
              <a:ext cx="1828800" cy="139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8" name="TextShape 5"/>
            <p:cNvSpPr txBox="1"/>
            <p:nvPr/>
          </p:nvSpPr>
          <p:spPr>
            <a:xfrm>
              <a:off x="2254320" y="3515760"/>
              <a:ext cx="189216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529" name="Group 6"/>
          <p:cNvGrpSpPr/>
          <p:nvPr/>
        </p:nvGrpSpPr>
        <p:grpSpPr>
          <a:xfrm>
            <a:off x="121320" y="4767840"/>
            <a:ext cx="1840680" cy="2237400"/>
            <a:chOff x="121320" y="4767840"/>
            <a:chExt cx="1840680" cy="2237400"/>
          </a:xfrm>
        </p:grpSpPr>
        <p:sp>
          <p:nvSpPr>
            <p:cNvPr id="530" name="TextShape 7"/>
            <p:cNvSpPr txBox="1"/>
            <p:nvPr/>
          </p:nvSpPr>
          <p:spPr>
            <a:xfrm>
              <a:off x="121320" y="4767840"/>
              <a:ext cx="1840680" cy="223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31" name="" descr=""/>
            <p:cNvPicPr/>
            <p:nvPr/>
          </p:nvPicPr>
          <p:blipFill>
            <a:blip r:embed="rId4"/>
            <a:stretch/>
          </p:blipFill>
          <p:spPr>
            <a:xfrm>
              <a:off x="239400" y="5339160"/>
              <a:ext cx="1644480" cy="16610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532" name="Line 8"/>
          <p:cNvCxnSpPr>
            <a:stCxn id="529" idx="3"/>
            <a:endCxn id="523" idx="1"/>
          </p:cNvCxnSpPr>
          <p:nvPr/>
        </p:nvCxnSpPr>
        <p:spPr>
          <a:xfrm>
            <a:off x="1962000" y="5886360"/>
            <a:ext cx="653760" cy="169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533" name="Group 9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534" name="CustomShape 10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35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6" name="TextShape 11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537" name="TextShape 12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538" name="TextShape 13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539" name="Group 14"/>
          <p:cNvGrpSpPr/>
          <p:nvPr/>
        </p:nvGrpSpPr>
        <p:grpSpPr>
          <a:xfrm>
            <a:off x="7236360" y="2969280"/>
            <a:ext cx="2764800" cy="3767400"/>
            <a:chOff x="7236360" y="2969280"/>
            <a:chExt cx="2764800" cy="3767400"/>
          </a:xfrm>
        </p:grpSpPr>
        <p:sp>
          <p:nvSpPr>
            <p:cNvPr id="540" name="CustomShape 15"/>
            <p:cNvSpPr/>
            <p:nvPr/>
          </p:nvSpPr>
          <p:spPr>
            <a:xfrm>
              <a:off x="7236360" y="2969280"/>
              <a:ext cx="2764800" cy="376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41" name="" descr=""/>
            <p:cNvPicPr/>
            <p:nvPr/>
          </p:nvPicPr>
          <p:blipFill>
            <a:blip r:embed="rId6"/>
            <a:stretch/>
          </p:blipFill>
          <p:spPr>
            <a:xfrm>
              <a:off x="7521840" y="3220920"/>
              <a:ext cx="22791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2" name="TextShape 16"/>
            <p:cNvSpPr txBox="1"/>
            <p:nvPr/>
          </p:nvSpPr>
          <p:spPr>
            <a:xfrm>
              <a:off x="7338600" y="5605920"/>
              <a:ext cx="2518560" cy="88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br/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543" name="Line 17"/>
          <p:cNvCxnSpPr>
            <a:stCxn id="524" idx="3"/>
          </p:cNvCxnSpPr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44" name="Line 18"/>
          <p:cNvCxnSpPr>
            <a:stCxn id="523" idx="0"/>
            <a:endCxn id="533" idx="2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45" name="Line 19"/>
          <p:cNvCxnSpPr>
            <a:endCxn id="539" idx="0"/>
          </p:cNvCxnSpPr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JETSCAPE</a:t>
            </a:r>
            <a:br/>
            <a:r>
              <a:rPr b="0" lang="en-US" sz="3000" spc="-1" strike="noStrike">
                <a:latin typeface="Times New Roman"/>
              </a:rPr>
              <a:t>Event generator</a:t>
            </a:r>
            <a:br/>
            <a:r>
              <a:rPr b="1" lang="en-US" sz="1800" spc="-1" strike="noStrike">
                <a:latin typeface="Times New Roman"/>
              </a:rPr>
              <a:t>J</a:t>
            </a:r>
            <a:r>
              <a:rPr b="0" lang="en-US" sz="1800" spc="-1" strike="noStrike">
                <a:latin typeface="Times New Roman"/>
              </a:rPr>
              <a:t>et </a:t>
            </a:r>
            <a:r>
              <a:rPr b="1" lang="en-US" sz="1800" spc="-1" strike="noStrike">
                <a:latin typeface="Times New Roman"/>
              </a:rPr>
              <a:t>E</a:t>
            </a:r>
            <a:r>
              <a:rPr b="0" lang="en-US" sz="1800" spc="-1" strike="noStrike">
                <a:latin typeface="Times New Roman"/>
              </a:rPr>
              <a:t>nergy-loss </a:t>
            </a:r>
            <a:r>
              <a:rPr b="1" lang="en-US" sz="1800" spc="-1" strike="noStrike">
                <a:latin typeface="Times New Roman"/>
              </a:rPr>
              <a:t>T</a:t>
            </a:r>
            <a:r>
              <a:rPr b="0" lang="en-US" sz="1800" spc="-1" strike="noStrike">
                <a:latin typeface="Times New Roman"/>
              </a:rPr>
              <a:t>omography with a </a:t>
            </a:r>
            <a:r>
              <a:rPr b="1" lang="en-US" sz="1800" spc="-1" strike="noStrike">
                <a:latin typeface="Times New Roman"/>
              </a:rPr>
              <a:t>S</a:t>
            </a:r>
            <a:r>
              <a:rPr b="0" lang="en-US" sz="1800" spc="-1" strike="noStrike">
                <a:latin typeface="Times New Roman"/>
              </a:rPr>
              <a:t>tatistically and </a:t>
            </a:r>
            <a:r>
              <a:rPr b="1" lang="en-US" sz="1800" spc="-1" strike="noStrike">
                <a:latin typeface="Times New Roman"/>
              </a:rPr>
              <a:t>C</a:t>
            </a:r>
            <a:r>
              <a:rPr b="0" lang="en-US" sz="1800" spc="-1" strike="noStrike">
                <a:latin typeface="Times New Roman"/>
              </a:rPr>
              <a:t>omputationally </a:t>
            </a:r>
            <a:r>
              <a:rPr b="1" lang="en-US" sz="1800" spc="-1" strike="noStrike">
                <a:latin typeface="Times New Roman"/>
              </a:rPr>
              <a:t>A</a:t>
            </a:r>
            <a:r>
              <a:rPr b="0" lang="en-US" sz="1800" spc="-1" strike="noStrike">
                <a:latin typeface="Times New Roman"/>
              </a:rPr>
              <a:t>dvanced </a:t>
            </a:r>
            <a:r>
              <a:rPr b="1" lang="en-US" sz="1800" spc="-1" strike="noStrike">
                <a:latin typeface="Times New Roman"/>
              </a:rPr>
              <a:t>P</a:t>
            </a:r>
            <a:r>
              <a:rPr b="0" lang="en-US" sz="1800" spc="-1" strike="noStrike">
                <a:latin typeface="Times New Roman"/>
              </a:rPr>
              <a:t>rogram </a:t>
            </a:r>
            <a:r>
              <a:rPr b="1" lang="en-US" sz="1800" spc="-1" strike="noStrike">
                <a:latin typeface="Times New Roman"/>
              </a:rPr>
              <a:t>E</a:t>
            </a:r>
            <a:r>
              <a:rPr b="0" lang="en-US" sz="1800" spc="-1" strike="noStrike">
                <a:latin typeface="Times New Roman"/>
              </a:rPr>
              <a:t>nvelope</a:t>
            </a:r>
            <a:br/>
            <a:r>
              <a:rPr b="0" lang="en-US" sz="1800" spc="-1" strike="noStrike">
                <a:latin typeface="Times New Roman"/>
              </a:rPr>
              <a:t>http://jetscape.wayne.edu/</a:t>
            </a:r>
            <a:endParaRPr b="0" lang="en-US" sz="1800" spc="-1" strike="noStrike">
              <a:latin typeface="Times New Roman"/>
            </a:endParaRPr>
          </a:p>
        </p:txBody>
      </p:sp>
      <p:grpSp>
        <p:nvGrpSpPr>
          <p:cNvPr id="547" name="Group 2"/>
          <p:cNvGrpSpPr/>
          <p:nvPr/>
        </p:nvGrpSpPr>
        <p:grpSpPr>
          <a:xfrm>
            <a:off x="172440" y="1607760"/>
            <a:ext cx="2123640" cy="2260440"/>
            <a:chOff x="172440" y="1607760"/>
            <a:chExt cx="2123640" cy="2260440"/>
          </a:xfrm>
        </p:grpSpPr>
        <p:sp>
          <p:nvSpPr>
            <p:cNvPr id="548" name="TextShape 3"/>
            <p:cNvSpPr txBox="1"/>
            <p:nvPr/>
          </p:nvSpPr>
          <p:spPr>
            <a:xfrm>
              <a:off x="172440" y="1607760"/>
              <a:ext cx="2123640" cy="22604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49" name="" descr=""/>
            <p:cNvPicPr/>
            <p:nvPr/>
          </p:nvPicPr>
          <p:blipFill>
            <a:blip r:embed="rId1"/>
            <a:stretch/>
          </p:blipFill>
          <p:spPr>
            <a:xfrm>
              <a:off x="308520" y="1968840"/>
              <a:ext cx="1897560" cy="1678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50" name="Group 4"/>
          <p:cNvGrpSpPr/>
          <p:nvPr/>
        </p:nvGrpSpPr>
        <p:grpSpPr>
          <a:xfrm>
            <a:off x="34920" y="4034160"/>
            <a:ext cx="2441520" cy="2998800"/>
            <a:chOff x="34920" y="4034160"/>
            <a:chExt cx="2441520" cy="2998800"/>
          </a:xfrm>
        </p:grpSpPr>
        <p:sp>
          <p:nvSpPr>
            <p:cNvPr id="551" name="CustomShape 5"/>
            <p:cNvSpPr/>
            <p:nvPr/>
          </p:nvSpPr>
          <p:spPr>
            <a:xfrm>
              <a:off x="180720" y="4034160"/>
              <a:ext cx="2137320" cy="29988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TextShape 6"/>
            <p:cNvSpPr txBox="1"/>
            <p:nvPr/>
          </p:nvSpPr>
          <p:spPr>
            <a:xfrm>
              <a:off x="34920" y="6598440"/>
              <a:ext cx="2441520" cy="40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jets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553" name="Group 7"/>
            <p:cNvGrpSpPr/>
            <p:nvPr/>
          </p:nvGrpSpPr>
          <p:grpSpPr>
            <a:xfrm>
              <a:off x="514440" y="4104360"/>
              <a:ext cx="1434600" cy="2528640"/>
              <a:chOff x="514440" y="4104360"/>
              <a:chExt cx="1434600" cy="2528640"/>
            </a:xfrm>
          </p:grpSpPr>
          <p:grpSp>
            <p:nvGrpSpPr>
              <p:cNvPr id="554" name="Group 8"/>
              <p:cNvGrpSpPr/>
              <p:nvPr/>
            </p:nvGrpSpPr>
            <p:grpSpPr>
              <a:xfrm>
                <a:off x="805680" y="4791240"/>
                <a:ext cx="703080" cy="875160"/>
                <a:chOff x="805680" y="4791240"/>
                <a:chExt cx="703080" cy="875160"/>
              </a:xfrm>
            </p:grpSpPr>
            <p:grpSp>
              <p:nvGrpSpPr>
                <p:cNvPr id="555" name="Group 9"/>
                <p:cNvGrpSpPr/>
                <p:nvPr/>
              </p:nvGrpSpPr>
              <p:grpSpPr>
                <a:xfrm>
                  <a:off x="805680" y="4791240"/>
                  <a:ext cx="703080" cy="875160"/>
                  <a:chOff x="805680" y="4791240"/>
                  <a:chExt cx="703080" cy="875160"/>
                </a:xfrm>
              </p:grpSpPr>
              <p:grpSp>
                <p:nvGrpSpPr>
                  <p:cNvPr id="556" name="Group 10"/>
                  <p:cNvGrpSpPr/>
                  <p:nvPr/>
                </p:nvGrpSpPr>
                <p:grpSpPr>
                  <a:xfrm>
                    <a:off x="805680" y="4791240"/>
                    <a:ext cx="703080" cy="875160"/>
                    <a:chOff x="805680" y="4791240"/>
                    <a:chExt cx="703080" cy="875160"/>
                  </a:xfrm>
                </p:grpSpPr>
                <p:grpSp>
                  <p:nvGrpSpPr>
                    <p:cNvPr id="557" name="Group 11"/>
                    <p:cNvGrpSpPr/>
                    <p:nvPr/>
                  </p:nvGrpSpPr>
                  <p:grpSpPr>
                    <a:xfrm>
                      <a:off x="805680" y="5316120"/>
                      <a:ext cx="28440" cy="64440"/>
                      <a:chOff x="805680" y="5316120"/>
                      <a:chExt cx="28440" cy="64440"/>
                    </a:xfrm>
                  </p:grpSpPr>
                  <p:sp>
                    <p:nvSpPr>
                      <p:cNvPr id="558" name="CustomShape 12"/>
                      <p:cNvSpPr/>
                      <p:nvPr/>
                    </p:nvSpPr>
                    <p:spPr>
                      <a:xfrm>
                        <a:off x="805680" y="5316120"/>
                        <a:ext cx="28440" cy="644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559" name="Group 13"/>
                    <p:cNvGrpSpPr/>
                    <p:nvPr/>
                  </p:nvGrpSpPr>
                  <p:grpSpPr>
                    <a:xfrm>
                      <a:off x="1481400" y="5363640"/>
                      <a:ext cx="27360" cy="64080"/>
                      <a:chOff x="1481400" y="5363640"/>
                      <a:chExt cx="27360" cy="64080"/>
                    </a:xfrm>
                  </p:grpSpPr>
                  <p:sp>
                    <p:nvSpPr>
                      <p:cNvPr id="560" name="CustomShape 14"/>
                      <p:cNvSpPr/>
                      <p:nvPr/>
                    </p:nvSpPr>
                    <p:spPr>
                      <a:xfrm>
                        <a:off x="1481400" y="5363640"/>
                        <a:ext cx="27360" cy="6408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561" name="CustomShape 15"/>
                    <p:cNvSpPr/>
                    <p:nvPr/>
                  </p:nvSpPr>
                  <p:spPr>
                    <a:xfrm>
                      <a:off x="1367280" y="4791240"/>
                      <a:ext cx="64440" cy="6336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62" name="CustomShape 16"/>
                    <p:cNvSpPr/>
                    <p:nvPr/>
                  </p:nvSpPr>
                  <p:spPr>
                    <a:xfrm>
                      <a:off x="1123560" y="5602320"/>
                      <a:ext cx="64800" cy="640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563" name="Group 17"/>
                  <p:cNvGrpSpPr/>
                  <p:nvPr/>
                </p:nvGrpSpPr>
                <p:grpSpPr>
                  <a:xfrm>
                    <a:off x="853560" y="4864320"/>
                    <a:ext cx="614160" cy="759240"/>
                    <a:chOff x="853560" y="4864320"/>
                    <a:chExt cx="614160" cy="759240"/>
                  </a:xfrm>
                </p:grpSpPr>
                <p:sp>
                  <p:nvSpPr>
                    <p:cNvPr id="564" name="Line 18"/>
                    <p:cNvSpPr/>
                    <p:nvPr/>
                  </p:nvSpPr>
                  <p:spPr>
                    <a:xfrm>
                      <a:off x="853560" y="5353920"/>
                      <a:ext cx="27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65" name="Line 19"/>
                    <p:cNvSpPr/>
                    <p:nvPr/>
                  </p:nvSpPr>
                  <p:spPr>
                    <a:xfrm flipV="1">
                      <a:off x="1146240" y="4864320"/>
                      <a:ext cx="233280" cy="48924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566" name="Group 20"/>
                    <p:cNvGrpSpPr/>
                    <p:nvPr/>
                  </p:nvGrpSpPr>
                  <p:grpSpPr>
                    <a:xfrm>
                      <a:off x="1130400" y="5400360"/>
                      <a:ext cx="337320" cy="223200"/>
                      <a:chOff x="1130400" y="5400360"/>
                      <a:chExt cx="337320" cy="223200"/>
                    </a:xfrm>
                  </p:grpSpPr>
                  <p:sp>
                    <p:nvSpPr>
                      <p:cNvPr id="567" name="Line 21"/>
                      <p:cNvSpPr/>
                      <p:nvPr/>
                    </p:nvSpPr>
                    <p:spPr>
                      <a:xfrm flipH="1">
                        <a:off x="1216080" y="5400360"/>
                        <a:ext cx="2516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68" name="Freeform 22"/>
                      <p:cNvSpPr/>
                      <p:nvPr/>
                    </p:nvSpPr>
                    <p:spPr>
                      <a:xfrm>
                        <a:off x="1077480" y="5399280"/>
                        <a:ext cx="179280" cy="2246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498" h="624">
                            <a:moveTo>
                              <a:pt x="391" y="3"/>
                            </a:moveTo>
                            <a:cubicBezTo>
                              <a:pt x="222" y="0"/>
                              <a:pt x="406" y="163"/>
                              <a:pt x="305" y="200"/>
                            </a:cubicBezTo>
                            <a:cubicBezTo>
                              <a:pt x="53" y="290"/>
                              <a:pt x="497" y="317"/>
                              <a:pt x="234" y="388"/>
                            </a:cubicBezTo>
                            <a:cubicBezTo>
                              <a:pt x="0" y="451"/>
                              <a:pt x="310" y="417"/>
                              <a:pt x="313" y="498"/>
                            </a:cubicBezTo>
                            <a:lnTo>
                              <a:pt x="226" y="545"/>
                            </a:lnTo>
                            <a:lnTo>
                              <a:pt x="258" y="623"/>
                            </a:lnTo>
                            <a:lnTo>
                              <a:pt x="258" y="61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569" name="CustomShape 23"/>
                    <p:cNvSpPr/>
                    <p:nvPr/>
                  </p:nvSpPr>
                  <p:spPr>
                    <a:xfrm>
                      <a:off x="1076760" y="5284080"/>
                      <a:ext cx="209160" cy="1627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570" name="" descr=""/>
              <p:cNvPicPr/>
              <p:nvPr/>
            </p:nvPicPr>
            <p:blipFill>
              <a:blip r:embed="rId2"/>
              <a:stretch/>
            </p:blipFill>
            <p:spPr>
              <a:xfrm rot="7923600">
                <a:off x="667800" y="5692680"/>
                <a:ext cx="803520" cy="768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1" name="" descr=""/>
              <p:cNvPicPr/>
              <p:nvPr/>
            </p:nvPicPr>
            <p:blipFill>
              <a:blip r:embed="rId3"/>
              <a:stretch/>
            </p:blipFill>
            <p:spPr>
              <a:xfrm rot="1979400">
                <a:off x="1371960" y="4157280"/>
                <a:ext cx="411120" cy="7311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72" name="Group 24"/>
          <p:cNvGrpSpPr/>
          <p:nvPr/>
        </p:nvGrpSpPr>
        <p:grpSpPr>
          <a:xfrm>
            <a:off x="2992680" y="2554560"/>
            <a:ext cx="2441520" cy="2908080"/>
            <a:chOff x="2992680" y="2554560"/>
            <a:chExt cx="2441520" cy="2908080"/>
          </a:xfrm>
        </p:grpSpPr>
        <p:sp>
          <p:nvSpPr>
            <p:cNvPr id="573" name="CustomShape 25"/>
            <p:cNvSpPr/>
            <p:nvPr/>
          </p:nvSpPr>
          <p:spPr>
            <a:xfrm>
              <a:off x="3138480" y="2573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74" name="" descr=""/>
            <p:cNvPicPr/>
            <p:nvPr/>
          </p:nvPicPr>
          <p:blipFill>
            <a:blip r:embed="rId4"/>
            <a:stretch/>
          </p:blipFill>
          <p:spPr>
            <a:xfrm>
              <a:off x="3453120" y="3132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5" name="TextShape 26"/>
            <p:cNvSpPr txBox="1"/>
            <p:nvPr/>
          </p:nvSpPr>
          <p:spPr>
            <a:xfrm>
              <a:off x="2992680" y="4581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576" name="Group 27"/>
            <p:cNvGrpSpPr/>
            <p:nvPr/>
          </p:nvGrpSpPr>
          <p:grpSpPr>
            <a:xfrm>
              <a:off x="3886920" y="2554560"/>
              <a:ext cx="1077840" cy="1900440"/>
              <a:chOff x="3886920" y="2554560"/>
              <a:chExt cx="1077840" cy="1900440"/>
            </a:xfrm>
          </p:grpSpPr>
          <p:grpSp>
            <p:nvGrpSpPr>
              <p:cNvPr id="577" name="Group 28"/>
              <p:cNvGrpSpPr/>
              <p:nvPr/>
            </p:nvGrpSpPr>
            <p:grpSpPr>
              <a:xfrm>
                <a:off x="4105440" y="3070800"/>
                <a:ext cx="528480" cy="658080"/>
                <a:chOff x="4105440" y="3070800"/>
                <a:chExt cx="528480" cy="658080"/>
              </a:xfrm>
            </p:grpSpPr>
            <p:grpSp>
              <p:nvGrpSpPr>
                <p:cNvPr id="578" name="Group 29"/>
                <p:cNvGrpSpPr/>
                <p:nvPr/>
              </p:nvGrpSpPr>
              <p:grpSpPr>
                <a:xfrm>
                  <a:off x="4105440" y="3070800"/>
                  <a:ext cx="528480" cy="658080"/>
                  <a:chOff x="4105440" y="3070800"/>
                  <a:chExt cx="528480" cy="658080"/>
                </a:xfrm>
              </p:grpSpPr>
              <p:grpSp>
                <p:nvGrpSpPr>
                  <p:cNvPr id="579" name="Group 30"/>
                  <p:cNvGrpSpPr/>
                  <p:nvPr/>
                </p:nvGrpSpPr>
                <p:grpSpPr>
                  <a:xfrm>
                    <a:off x="4105440" y="3070800"/>
                    <a:ext cx="528480" cy="658080"/>
                    <a:chOff x="4105440" y="3070800"/>
                    <a:chExt cx="528480" cy="658080"/>
                  </a:xfrm>
                </p:grpSpPr>
                <p:grpSp>
                  <p:nvGrpSpPr>
                    <p:cNvPr id="580" name="Group 31"/>
                    <p:cNvGrpSpPr/>
                    <p:nvPr/>
                  </p:nvGrpSpPr>
                  <p:grpSpPr>
                    <a:xfrm>
                      <a:off x="4105440" y="3465360"/>
                      <a:ext cx="21240" cy="48240"/>
                      <a:chOff x="4105440" y="3465360"/>
                      <a:chExt cx="21240" cy="48240"/>
                    </a:xfrm>
                  </p:grpSpPr>
                  <p:sp>
                    <p:nvSpPr>
                      <p:cNvPr id="581" name="CustomShape 32"/>
                      <p:cNvSpPr/>
                      <p:nvPr/>
                    </p:nvSpPr>
                    <p:spPr>
                      <a:xfrm>
                        <a:off x="4105440" y="3465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582" name="Group 33"/>
                    <p:cNvGrpSpPr/>
                    <p:nvPr/>
                  </p:nvGrpSpPr>
                  <p:grpSpPr>
                    <a:xfrm>
                      <a:off x="4613040" y="3501000"/>
                      <a:ext cx="20880" cy="48240"/>
                      <a:chOff x="4613040" y="3501000"/>
                      <a:chExt cx="20880" cy="48240"/>
                    </a:xfrm>
                  </p:grpSpPr>
                  <p:sp>
                    <p:nvSpPr>
                      <p:cNvPr id="583" name="CustomShape 34"/>
                      <p:cNvSpPr/>
                      <p:nvPr/>
                    </p:nvSpPr>
                    <p:spPr>
                      <a:xfrm>
                        <a:off x="4613040" y="3501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584" name="CustomShape 35"/>
                    <p:cNvSpPr/>
                    <p:nvPr/>
                  </p:nvSpPr>
                  <p:spPr>
                    <a:xfrm>
                      <a:off x="4527360" y="3070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85" name="CustomShape 36"/>
                    <p:cNvSpPr/>
                    <p:nvPr/>
                  </p:nvSpPr>
                  <p:spPr>
                    <a:xfrm>
                      <a:off x="4344480" y="3680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586" name="Group 37"/>
                  <p:cNvGrpSpPr/>
                  <p:nvPr/>
                </p:nvGrpSpPr>
                <p:grpSpPr>
                  <a:xfrm>
                    <a:off x="4141440" y="3125880"/>
                    <a:ext cx="461520" cy="570600"/>
                    <a:chOff x="4141440" y="3125880"/>
                    <a:chExt cx="461520" cy="570600"/>
                  </a:xfrm>
                </p:grpSpPr>
                <p:sp>
                  <p:nvSpPr>
                    <p:cNvPr id="587" name="Line 38"/>
                    <p:cNvSpPr/>
                    <p:nvPr/>
                  </p:nvSpPr>
                  <p:spPr>
                    <a:xfrm>
                      <a:off x="4141440" y="3493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88" name="Line 39"/>
                    <p:cNvSpPr/>
                    <p:nvPr/>
                  </p:nvSpPr>
                  <p:spPr>
                    <a:xfrm flipV="1">
                      <a:off x="4361400" y="3125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589" name="Group 40"/>
                    <p:cNvGrpSpPr/>
                    <p:nvPr/>
                  </p:nvGrpSpPr>
                  <p:grpSpPr>
                    <a:xfrm>
                      <a:off x="4349520" y="3528720"/>
                      <a:ext cx="253440" cy="167760"/>
                      <a:chOff x="4349520" y="3528720"/>
                      <a:chExt cx="253440" cy="167760"/>
                    </a:xfrm>
                  </p:grpSpPr>
                  <p:sp>
                    <p:nvSpPr>
                      <p:cNvPr id="590" name="Line 41"/>
                      <p:cNvSpPr/>
                      <p:nvPr/>
                    </p:nvSpPr>
                    <p:spPr>
                      <a:xfrm flipH="1">
                        <a:off x="4413960" y="3528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91" name="Freeform 42"/>
                      <p:cNvSpPr/>
                      <p:nvPr/>
                    </p:nvSpPr>
                    <p:spPr>
                      <a:xfrm>
                        <a:off x="4309920" y="3528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592" name="CustomShape 43"/>
                    <p:cNvSpPr/>
                    <p:nvPr/>
                  </p:nvSpPr>
                  <p:spPr>
                    <a:xfrm>
                      <a:off x="4309200" y="3441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593" name="" descr=""/>
              <p:cNvPicPr/>
              <p:nvPr/>
            </p:nvPicPr>
            <p:blipFill>
              <a:blip r:embed="rId5"/>
              <a:stretch/>
            </p:blipFill>
            <p:spPr>
              <a:xfrm rot="7923000">
                <a:off x="4001760" y="3748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4" name="" descr=""/>
              <p:cNvPicPr/>
              <p:nvPr/>
            </p:nvPicPr>
            <p:blipFill>
              <a:blip r:embed="rId6"/>
              <a:stretch/>
            </p:blipFill>
            <p:spPr>
              <a:xfrm rot="1978200">
                <a:off x="4530960" y="2594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595" name="Line 44"/>
          <p:cNvCxnSpPr>
            <a:stCxn id="547" idx="3"/>
          </p:cNvCxnSpPr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96" name="Line 45"/>
          <p:cNvCxnSpPr/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597" name="TextShape 46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598" name="Group 47"/>
          <p:cNvGrpSpPr/>
          <p:nvPr/>
        </p:nvGrpSpPr>
        <p:grpSpPr>
          <a:xfrm>
            <a:off x="5290200" y="2960640"/>
            <a:ext cx="2532960" cy="2048040"/>
            <a:chOff x="5290200" y="2960640"/>
            <a:chExt cx="2532960" cy="2048040"/>
          </a:xfrm>
        </p:grpSpPr>
        <p:sp>
          <p:nvSpPr>
            <p:cNvPr id="599" name="CustomShape 48"/>
            <p:cNvSpPr/>
            <p:nvPr/>
          </p:nvSpPr>
          <p:spPr>
            <a:xfrm>
              <a:off x="5290200" y="2960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TextShape 49"/>
            <p:cNvSpPr txBox="1"/>
            <p:nvPr/>
          </p:nvSpPr>
          <p:spPr>
            <a:xfrm>
              <a:off x="5318640" y="3546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601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500" spc="-1" strike="noStrike">
                <a:latin typeface="Times New Roman"/>
              </a:rPr>
              <a:t>Event Generator + Bayesian Statistical analysis</a:t>
            </a:r>
            <a:endParaRPr b="0" lang="en-US" sz="3500" spc="-1" strike="noStrike">
              <a:latin typeface="Times New Roman"/>
            </a:endParaRPr>
          </a:p>
        </p:txBody>
      </p:sp>
      <p:grpSp>
        <p:nvGrpSpPr>
          <p:cNvPr id="603" name="Group 2"/>
          <p:cNvGrpSpPr/>
          <p:nvPr/>
        </p:nvGrpSpPr>
        <p:grpSpPr>
          <a:xfrm>
            <a:off x="6735600" y="699120"/>
            <a:ext cx="3146760" cy="2676240"/>
            <a:chOff x="6735600" y="699120"/>
            <a:chExt cx="3146760" cy="2676240"/>
          </a:xfrm>
        </p:grpSpPr>
        <p:sp>
          <p:nvSpPr>
            <p:cNvPr id="604" name="CustomShape 3"/>
            <p:cNvSpPr/>
            <p:nvPr/>
          </p:nvSpPr>
          <p:spPr>
            <a:xfrm>
              <a:off x="6735600" y="718200"/>
              <a:ext cx="3146760" cy="26571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05" name="" descr=""/>
            <p:cNvPicPr/>
            <p:nvPr/>
          </p:nvPicPr>
          <p:blipFill>
            <a:blip r:embed="rId1"/>
            <a:stretch/>
          </p:blipFill>
          <p:spPr>
            <a:xfrm>
              <a:off x="7613640" y="127692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6" name="TextShape 4"/>
            <p:cNvSpPr txBox="1"/>
            <p:nvPr/>
          </p:nvSpPr>
          <p:spPr>
            <a:xfrm>
              <a:off x="6765480" y="2659680"/>
              <a:ext cx="31125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theoretical calculations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607" name="Group 5"/>
            <p:cNvGrpSpPr/>
            <p:nvPr/>
          </p:nvGrpSpPr>
          <p:grpSpPr>
            <a:xfrm>
              <a:off x="8047440" y="699120"/>
              <a:ext cx="1077840" cy="1900440"/>
              <a:chOff x="8047440" y="699120"/>
              <a:chExt cx="1077840" cy="1900440"/>
            </a:xfrm>
          </p:grpSpPr>
          <p:grpSp>
            <p:nvGrpSpPr>
              <p:cNvPr id="608" name="Group 6"/>
              <p:cNvGrpSpPr/>
              <p:nvPr/>
            </p:nvGrpSpPr>
            <p:grpSpPr>
              <a:xfrm>
                <a:off x="8265960" y="1215360"/>
                <a:ext cx="528480" cy="658080"/>
                <a:chOff x="8265960" y="1215360"/>
                <a:chExt cx="528480" cy="658080"/>
              </a:xfrm>
            </p:grpSpPr>
            <p:grpSp>
              <p:nvGrpSpPr>
                <p:cNvPr id="609" name="Group 7"/>
                <p:cNvGrpSpPr/>
                <p:nvPr/>
              </p:nvGrpSpPr>
              <p:grpSpPr>
                <a:xfrm>
                  <a:off x="8265960" y="1215360"/>
                  <a:ext cx="528480" cy="658080"/>
                  <a:chOff x="8265960" y="1215360"/>
                  <a:chExt cx="528480" cy="658080"/>
                </a:xfrm>
              </p:grpSpPr>
              <p:grpSp>
                <p:nvGrpSpPr>
                  <p:cNvPr id="610" name="Group 8"/>
                  <p:cNvGrpSpPr/>
                  <p:nvPr/>
                </p:nvGrpSpPr>
                <p:grpSpPr>
                  <a:xfrm>
                    <a:off x="8265960" y="1215360"/>
                    <a:ext cx="528480" cy="658080"/>
                    <a:chOff x="8265960" y="1215360"/>
                    <a:chExt cx="528480" cy="658080"/>
                  </a:xfrm>
                </p:grpSpPr>
                <p:grpSp>
                  <p:nvGrpSpPr>
                    <p:cNvPr id="611" name="Group 9"/>
                    <p:cNvGrpSpPr/>
                    <p:nvPr/>
                  </p:nvGrpSpPr>
                  <p:grpSpPr>
                    <a:xfrm>
                      <a:off x="8265960" y="1609920"/>
                      <a:ext cx="21240" cy="48240"/>
                      <a:chOff x="8265960" y="1609920"/>
                      <a:chExt cx="21240" cy="48240"/>
                    </a:xfrm>
                  </p:grpSpPr>
                  <p:sp>
                    <p:nvSpPr>
                      <p:cNvPr id="612" name="CustomShape 10"/>
                      <p:cNvSpPr/>
                      <p:nvPr/>
                    </p:nvSpPr>
                    <p:spPr>
                      <a:xfrm>
                        <a:off x="8265960" y="160992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613" name="Group 11"/>
                    <p:cNvGrpSpPr/>
                    <p:nvPr/>
                  </p:nvGrpSpPr>
                  <p:grpSpPr>
                    <a:xfrm>
                      <a:off x="8773560" y="1645560"/>
                      <a:ext cx="20880" cy="48240"/>
                      <a:chOff x="8773560" y="1645560"/>
                      <a:chExt cx="20880" cy="48240"/>
                    </a:xfrm>
                  </p:grpSpPr>
                  <p:sp>
                    <p:nvSpPr>
                      <p:cNvPr id="614" name="CustomShape 12"/>
                      <p:cNvSpPr/>
                      <p:nvPr/>
                    </p:nvSpPr>
                    <p:spPr>
                      <a:xfrm>
                        <a:off x="8773560" y="164556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615" name="CustomShape 13"/>
                    <p:cNvSpPr/>
                    <p:nvPr/>
                  </p:nvSpPr>
                  <p:spPr>
                    <a:xfrm>
                      <a:off x="8687880" y="121536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616" name="CustomShape 14"/>
                    <p:cNvSpPr/>
                    <p:nvPr/>
                  </p:nvSpPr>
                  <p:spPr>
                    <a:xfrm>
                      <a:off x="8505000" y="182484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617" name="Group 15"/>
                  <p:cNvGrpSpPr/>
                  <p:nvPr/>
                </p:nvGrpSpPr>
                <p:grpSpPr>
                  <a:xfrm>
                    <a:off x="8301960" y="1270440"/>
                    <a:ext cx="461520" cy="570600"/>
                    <a:chOff x="8301960" y="1270440"/>
                    <a:chExt cx="461520" cy="570600"/>
                  </a:xfrm>
                </p:grpSpPr>
                <p:sp>
                  <p:nvSpPr>
                    <p:cNvPr id="618" name="Line 16"/>
                    <p:cNvSpPr/>
                    <p:nvPr/>
                  </p:nvSpPr>
                  <p:spPr>
                    <a:xfrm>
                      <a:off x="8301960" y="163836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619" name="Line 17"/>
                    <p:cNvSpPr/>
                    <p:nvPr/>
                  </p:nvSpPr>
                  <p:spPr>
                    <a:xfrm flipV="1">
                      <a:off x="8521920" y="127044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620" name="Group 18"/>
                    <p:cNvGrpSpPr/>
                    <p:nvPr/>
                  </p:nvGrpSpPr>
                  <p:grpSpPr>
                    <a:xfrm>
                      <a:off x="8510040" y="1673280"/>
                      <a:ext cx="253440" cy="167760"/>
                      <a:chOff x="8510040" y="1673280"/>
                      <a:chExt cx="253440" cy="167760"/>
                    </a:xfrm>
                  </p:grpSpPr>
                  <p:sp>
                    <p:nvSpPr>
                      <p:cNvPr id="621" name="Line 19"/>
                      <p:cNvSpPr/>
                      <p:nvPr/>
                    </p:nvSpPr>
                    <p:spPr>
                      <a:xfrm flipH="1">
                        <a:off x="8574480" y="167328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622" name="Freeform 20"/>
                      <p:cNvSpPr/>
                      <p:nvPr/>
                    </p:nvSpPr>
                    <p:spPr>
                      <a:xfrm>
                        <a:off x="8470440" y="167256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623" name="CustomShape 21"/>
                    <p:cNvSpPr/>
                    <p:nvPr/>
                  </p:nvSpPr>
                  <p:spPr>
                    <a:xfrm>
                      <a:off x="8469720" y="158580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624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8162280" y="189288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5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8691480" y="73872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626" name="Group 22"/>
          <p:cNvGrpSpPr/>
          <p:nvPr/>
        </p:nvGrpSpPr>
        <p:grpSpPr>
          <a:xfrm>
            <a:off x="6718680" y="6293160"/>
            <a:ext cx="3248640" cy="832320"/>
            <a:chOff x="6718680" y="6293160"/>
            <a:chExt cx="3248640" cy="832320"/>
          </a:xfrm>
        </p:grpSpPr>
        <p:sp>
          <p:nvSpPr>
            <p:cNvPr id="627" name="CustomShape 23"/>
            <p:cNvSpPr/>
            <p:nvPr/>
          </p:nvSpPr>
          <p:spPr>
            <a:xfrm>
              <a:off x="6718680" y="6293160"/>
              <a:ext cx="3248640" cy="8164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8" name="TextShape 24"/>
            <p:cNvSpPr txBox="1"/>
            <p:nvPr/>
          </p:nvSpPr>
          <p:spPr>
            <a:xfrm>
              <a:off x="6752520" y="6410160"/>
              <a:ext cx="31467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629" name="Group 25"/>
          <p:cNvGrpSpPr/>
          <p:nvPr/>
        </p:nvGrpSpPr>
        <p:grpSpPr>
          <a:xfrm>
            <a:off x="77040" y="1003320"/>
            <a:ext cx="6293160" cy="5817240"/>
            <a:chOff x="77040" y="1003320"/>
            <a:chExt cx="6293160" cy="5817240"/>
          </a:xfrm>
        </p:grpSpPr>
        <p:sp>
          <p:nvSpPr>
            <p:cNvPr id="630" name="CustomShape 26"/>
            <p:cNvSpPr/>
            <p:nvPr/>
          </p:nvSpPr>
          <p:spPr>
            <a:xfrm>
              <a:off x="77040" y="1003320"/>
              <a:ext cx="6293160" cy="58172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TextShape 27"/>
            <p:cNvSpPr txBox="1"/>
            <p:nvPr/>
          </p:nvSpPr>
          <p:spPr>
            <a:xfrm>
              <a:off x="1153800" y="3640680"/>
              <a:ext cx="4051800" cy="69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632" name="" descr=""/>
            <p:cNvPicPr/>
            <p:nvPr/>
          </p:nvPicPr>
          <p:blipFill>
            <a:blip r:embed="rId4"/>
            <a:stretch/>
          </p:blipFill>
          <p:spPr>
            <a:xfrm>
              <a:off x="182160" y="11581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3" name="" descr=""/>
            <p:cNvPicPr/>
            <p:nvPr/>
          </p:nvPicPr>
          <p:blipFill>
            <a:blip r:embed="rId5"/>
            <a:stretch/>
          </p:blipFill>
          <p:spPr>
            <a:xfrm>
              <a:off x="4501080" y="113148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4" name="" descr=""/>
            <p:cNvPicPr/>
            <p:nvPr/>
          </p:nvPicPr>
          <p:blipFill>
            <a:blip r:embed="rId6"/>
            <a:stretch/>
          </p:blipFill>
          <p:spPr>
            <a:xfrm>
              <a:off x="4510080" y="3799080"/>
              <a:ext cx="1828800" cy="139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5" name="" descr=""/>
            <p:cNvPicPr/>
            <p:nvPr/>
          </p:nvPicPr>
          <p:blipFill>
            <a:blip r:embed="rId7"/>
            <a:stretch/>
          </p:blipFill>
          <p:spPr>
            <a:xfrm>
              <a:off x="205200" y="2659680"/>
              <a:ext cx="18288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6" name="" descr=""/>
            <p:cNvPicPr/>
            <p:nvPr/>
          </p:nvPicPr>
          <p:blipFill>
            <a:blip r:embed="rId8"/>
            <a:stretch/>
          </p:blipFill>
          <p:spPr>
            <a:xfrm>
              <a:off x="205200" y="3802680"/>
              <a:ext cx="1828800" cy="1554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7" name="" descr=""/>
            <p:cNvPicPr/>
            <p:nvPr/>
          </p:nvPicPr>
          <p:blipFill>
            <a:blip r:embed="rId9"/>
            <a:stretch/>
          </p:blipFill>
          <p:spPr>
            <a:xfrm>
              <a:off x="201960" y="54655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8" name="" descr=""/>
            <p:cNvPicPr/>
            <p:nvPr/>
          </p:nvPicPr>
          <p:blipFill>
            <a:blip r:embed="rId10"/>
            <a:stretch/>
          </p:blipFill>
          <p:spPr>
            <a:xfrm>
              <a:off x="2096280" y="1145520"/>
              <a:ext cx="2286000" cy="1463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9" name="" descr=""/>
            <p:cNvPicPr/>
            <p:nvPr/>
          </p:nvPicPr>
          <p:blipFill>
            <a:blip r:embed="rId11"/>
            <a:stretch/>
          </p:blipFill>
          <p:spPr>
            <a:xfrm>
              <a:off x="4469040" y="5561280"/>
              <a:ext cx="1828800" cy="1179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0" name="" descr=""/>
            <p:cNvPicPr/>
            <p:nvPr/>
          </p:nvPicPr>
          <p:blipFill>
            <a:blip r:embed="rId12"/>
            <a:stretch/>
          </p:blipFill>
          <p:spPr>
            <a:xfrm>
              <a:off x="2091240" y="2814480"/>
              <a:ext cx="228600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1" name="" descr=""/>
            <p:cNvPicPr/>
            <p:nvPr/>
          </p:nvPicPr>
          <p:blipFill>
            <a:blip r:embed="rId13"/>
            <a:stretch/>
          </p:blipFill>
          <p:spPr>
            <a:xfrm>
              <a:off x="2094480" y="4493880"/>
              <a:ext cx="2286000" cy="121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2" name="" descr=""/>
            <p:cNvPicPr/>
            <p:nvPr/>
          </p:nvPicPr>
          <p:blipFill>
            <a:blip r:embed="rId14"/>
            <a:stretch/>
          </p:blipFill>
          <p:spPr>
            <a:xfrm>
              <a:off x="2122920" y="5877000"/>
              <a:ext cx="1097280" cy="859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3" name="" descr=""/>
            <p:cNvPicPr/>
            <p:nvPr/>
          </p:nvPicPr>
          <p:blipFill>
            <a:blip r:embed="rId15"/>
            <a:stretch/>
          </p:blipFill>
          <p:spPr>
            <a:xfrm>
              <a:off x="3284640" y="5891040"/>
              <a:ext cx="1097280" cy="8503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644" name="Line 28"/>
          <p:cNvCxnSpPr/>
          <p:nvPr/>
        </p:nvCxnSpPr>
        <p:spPr>
          <a:xfrm>
            <a:off x="6370200" y="3911760"/>
            <a:ext cx="442800" cy="923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645" name="Line 29"/>
          <p:cNvCxnSpPr/>
          <p:nvPr/>
        </p:nvCxnSpPr>
        <p:spPr>
          <a:xfrm>
            <a:off x="8308800" y="3375360"/>
            <a:ext cx="18000" cy="10602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646" name="Group 30"/>
          <p:cNvGrpSpPr/>
          <p:nvPr/>
        </p:nvGrpSpPr>
        <p:grpSpPr>
          <a:xfrm>
            <a:off x="6812640" y="4435200"/>
            <a:ext cx="3027600" cy="799200"/>
            <a:chOff x="6812640" y="4435200"/>
            <a:chExt cx="3027600" cy="799200"/>
          </a:xfrm>
        </p:grpSpPr>
        <p:sp>
          <p:nvSpPr>
            <p:cNvPr id="647" name="CustomShape 31"/>
            <p:cNvSpPr/>
            <p:nvPr/>
          </p:nvSpPr>
          <p:spPr>
            <a:xfrm>
              <a:off x="6812640" y="4435200"/>
              <a:ext cx="3027600" cy="7866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8" name="TextShape 32"/>
            <p:cNvSpPr txBox="1"/>
            <p:nvPr/>
          </p:nvSpPr>
          <p:spPr>
            <a:xfrm>
              <a:off x="6924960" y="4439520"/>
              <a:ext cx="2757600" cy="79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Bayesian Statistical Analysis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649" name="Line 33"/>
          <p:cNvCxnSpPr>
            <a:stCxn id="646" idx="2"/>
          </p:cNvCxnSpPr>
          <p:nvPr/>
        </p:nvCxnSpPr>
        <p:spPr>
          <a:xfrm>
            <a:off x="8326440" y="5234400"/>
            <a:ext cx="16920" cy="1059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Shape 1"/>
          <p:cNvSpPr txBox="1"/>
          <p:nvPr/>
        </p:nvSpPr>
        <p:spPr>
          <a:xfrm>
            <a:off x="9360" y="3960"/>
            <a:ext cx="10094760" cy="1856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RIVET</a:t>
            </a:r>
            <a:br/>
            <a:r>
              <a:rPr b="1" lang="en-US" sz="3000" spc="-1" strike="noStrike">
                <a:latin typeface="Times New Roman"/>
              </a:rPr>
              <a:t>R</a:t>
            </a:r>
            <a:r>
              <a:rPr b="0" lang="en-US" sz="3000" spc="-1" strike="noStrike">
                <a:latin typeface="Times New Roman"/>
              </a:rPr>
              <a:t>obust </a:t>
            </a:r>
            <a:r>
              <a:rPr b="1" lang="en-US" sz="3000" spc="-1" strike="noStrike">
                <a:latin typeface="Times New Roman"/>
              </a:rPr>
              <a:t>I</a:t>
            </a:r>
            <a:r>
              <a:rPr b="0" lang="en-US" sz="3000" spc="-1" strike="noStrike">
                <a:latin typeface="Times New Roman"/>
              </a:rPr>
              <a:t>ndependent </a:t>
            </a:r>
            <a:r>
              <a:rPr b="1" lang="en-US" sz="3000" spc="-1" strike="noStrike">
                <a:latin typeface="Times New Roman"/>
              </a:rPr>
              <a:t>V</a:t>
            </a:r>
            <a:r>
              <a:rPr b="0" lang="en-US" sz="3000" spc="-1" strike="noStrike">
                <a:latin typeface="Times New Roman"/>
              </a:rPr>
              <a:t>alidation of </a:t>
            </a:r>
            <a:r>
              <a:rPr b="1" lang="en-US" sz="3000" spc="-1" strike="noStrike">
                <a:latin typeface="Times New Roman"/>
              </a:rPr>
              <a:t>E</a:t>
            </a:r>
            <a:r>
              <a:rPr b="0" lang="en-US" sz="3000" spc="-1" strike="noStrike">
                <a:latin typeface="Times New Roman"/>
              </a:rPr>
              <a:t>xperiment and </a:t>
            </a:r>
            <a:r>
              <a:rPr b="1" lang="en-US" sz="3000" spc="-1" strike="noStrike">
                <a:latin typeface="Times New Roman"/>
              </a:rPr>
              <a:t>T</a:t>
            </a:r>
            <a:r>
              <a:rPr b="0" lang="en-US" sz="3000" spc="-1" strike="noStrike">
                <a:latin typeface="Times New Roman"/>
              </a:rPr>
              <a:t>heory</a:t>
            </a:r>
            <a:endParaRPr b="0" lang="en-US" sz="3000" spc="-1" strike="noStrike">
              <a:latin typeface="Times New Roman"/>
            </a:endParaRPr>
          </a:p>
        </p:txBody>
      </p:sp>
      <p:grpSp>
        <p:nvGrpSpPr>
          <p:cNvPr id="651" name="Group 2"/>
          <p:cNvGrpSpPr/>
          <p:nvPr/>
        </p:nvGrpSpPr>
        <p:grpSpPr>
          <a:xfrm>
            <a:off x="1553040" y="2558880"/>
            <a:ext cx="2441520" cy="2908080"/>
            <a:chOff x="1553040" y="2558880"/>
            <a:chExt cx="2441520" cy="2908080"/>
          </a:xfrm>
        </p:grpSpPr>
        <p:sp>
          <p:nvSpPr>
            <p:cNvPr id="652" name="CustomShape 3"/>
            <p:cNvSpPr/>
            <p:nvPr/>
          </p:nvSpPr>
          <p:spPr>
            <a:xfrm>
              <a:off x="1698840" y="257796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53" name="" descr=""/>
            <p:cNvPicPr/>
            <p:nvPr/>
          </p:nvPicPr>
          <p:blipFill>
            <a:blip r:embed="rId1"/>
            <a:stretch/>
          </p:blipFill>
          <p:spPr>
            <a:xfrm>
              <a:off x="2013480" y="313668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4" name="TextShape 4"/>
            <p:cNvSpPr txBox="1"/>
            <p:nvPr/>
          </p:nvSpPr>
          <p:spPr>
            <a:xfrm>
              <a:off x="1553040" y="458568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655" name="Group 5"/>
            <p:cNvGrpSpPr/>
            <p:nvPr/>
          </p:nvGrpSpPr>
          <p:grpSpPr>
            <a:xfrm>
              <a:off x="2447280" y="2558880"/>
              <a:ext cx="1077840" cy="1900440"/>
              <a:chOff x="2447280" y="2558880"/>
              <a:chExt cx="1077840" cy="1900440"/>
            </a:xfrm>
          </p:grpSpPr>
          <p:grpSp>
            <p:nvGrpSpPr>
              <p:cNvPr id="656" name="Group 6"/>
              <p:cNvGrpSpPr/>
              <p:nvPr/>
            </p:nvGrpSpPr>
            <p:grpSpPr>
              <a:xfrm>
                <a:off x="2665800" y="3075120"/>
                <a:ext cx="528480" cy="658080"/>
                <a:chOff x="2665800" y="3075120"/>
                <a:chExt cx="528480" cy="658080"/>
              </a:xfrm>
            </p:grpSpPr>
            <p:grpSp>
              <p:nvGrpSpPr>
                <p:cNvPr id="657" name="Group 7"/>
                <p:cNvGrpSpPr/>
                <p:nvPr/>
              </p:nvGrpSpPr>
              <p:grpSpPr>
                <a:xfrm>
                  <a:off x="2665800" y="3075120"/>
                  <a:ext cx="528480" cy="658080"/>
                  <a:chOff x="2665800" y="3075120"/>
                  <a:chExt cx="528480" cy="658080"/>
                </a:xfrm>
              </p:grpSpPr>
              <p:grpSp>
                <p:nvGrpSpPr>
                  <p:cNvPr id="658" name="Group 8"/>
                  <p:cNvGrpSpPr/>
                  <p:nvPr/>
                </p:nvGrpSpPr>
                <p:grpSpPr>
                  <a:xfrm>
                    <a:off x="2665800" y="3075120"/>
                    <a:ext cx="528480" cy="658080"/>
                    <a:chOff x="2665800" y="3075120"/>
                    <a:chExt cx="528480" cy="658080"/>
                  </a:xfrm>
                </p:grpSpPr>
                <p:grpSp>
                  <p:nvGrpSpPr>
                    <p:cNvPr id="659" name="Group 9"/>
                    <p:cNvGrpSpPr/>
                    <p:nvPr/>
                  </p:nvGrpSpPr>
                  <p:grpSpPr>
                    <a:xfrm>
                      <a:off x="2665800" y="3469680"/>
                      <a:ext cx="21240" cy="48240"/>
                      <a:chOff x="2665800" y="3469680"/>
                      <a:chExt cx="21240" cy="48240"/>
                    </a:xfrm>
                  </p:grpSpPr>
                  <p:sp>
                    <p:nvSpPr>
                      <p:cNvPr id="660" name="CustomShape 10"/>
                      <p:cNvSpPr/>
                      <p:nvPr/>
                    </p:nvSpPr>
                    <p:spPr>
                      <a:xfrm>
                        <a:off x="2665800" y="34696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661" name="Group 11"/>
                    <p:cNvGrpSpPr/>
                    <p:nvPr/>
                  </p:nvGrpSpPr>
                  <p:grpSpPr>
                    <a:xfrm>
                      <a:off x="3173400" y="3505320"/>
                      <a:ext cx="20880" cy="48240"/>
                      <a:chOff x="3173400" y="3505320"/>
                      <a:chExt cx="20880" cy="48240"/>
                    </a:xfrm>
                  </p:grpSpPr>
                  <p:sp>
                    <p:nvSpPr>
                      <p:cNvPr id="662" name="CustomShape 12"/>
                      <p:cNvSpPr/>
                      <p:nvPr/>
                    </p:nvSpPr>
                    <p:spPr>
                      <a:xfrm>
                        <a:off x="3173400" y="35053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663" name="CustomShape 13"/>
                    <p:cNvSpPr/>
                    <p:nvPr/>
                  </p:nvSpPr>
                  <p:spPr>
                    <a:xfrm>
                      <a:off x="3087720" y="30751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664" name="CustomShape 14"/>
                    <p:cNvSpPr/>
                    <p:nvPr/>
                  </p:nvSpPr>
                  <p:spPr>
                    <a:xfrm>
                      <a:off x="2904840" y="36846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665" name="Group 15"/>
                  <p:cNvGrpSpPr/>
                  <p:nvPr/>
                </p:nvGrpSpPr>
                <p:grpSpPr>
                  <a:xfrm>
                    <a:off x="2701800" y="3130200"/>
                    <a:ext cx="461520" cy="570600"/>
                    <a:chOff x="2701800" y="3130200"/>
                    <a:chExt cx="461520" cy="570600"/>
                  </a:xfrm>
                </p:grpSpPr>
                <p:sp>
                  <p:nvSpPr>
                    <p:cNvPr id="666" name="Line 16"/>
                    <p:cNvSpPr/>
                    <p:nvPr/>
                  </p:nvSpPr>
                  <p:spPr>
                    <a:xfrm>
                      <a:off x="2701800" y="34981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667" name="Line 17"/>
                    <p:cNvSpPr/>
                    <p:nvPr/>
                  </p:nvSpPr>
                  <p:spPr>
                    <a:xfrm flipV="1">
                      <a:off x="2921760" y="31302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668" name="Group 18"/>
                    <p:cNvGrpSpPr/>
                    <p:nvPr/>
                  </p:nvGrpSpPr>
                  <p:grpSpPr>
                    <a:xfrm>
                      <a:off x="2909880" y="3533040"/>
                      <a:ext cx="253440" cy="167760"/>
                      <a:chOff x="2909880" y="3533040"/>
                      <a:chExt cx="253440" cy="167760"/>
                    </a:xfrm>
                  </p:grpSpPr>
                  <p:sp>
                    <p:nvSpPr>
                      <p:cNvPr id="669" name="Line 19"/>
                      <p:cNvSpPr/>
                      <p:nvPr/>
                    </p:nvSpPr>
                    <p:spPr>
                      <a:xfrm flipH="1">
                        <a:off x="2974320" y="35330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670" name="Freeform 20"/>
                      <p:cNvSpPr/>
                      <p:nvPr/>
                    </p:nvSpPr>
                    <p:spPr>
                      <a:xfrm>
                        <a:off x="2870280" y="35323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671" name="CustomShape 21"/>
                    <p:cNvSpPr/>
                    <p:nvPr/>
                  </p:nvSpPr>
                  <p:spPr>
                    <a:xfrm>
                      <a:off x="2869560" y="34455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672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2562120" y="37526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3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3091320" y="25984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674" name="TextShape 22"/>
          <p:cNvSpPr txBox="1"/>
          <p:nvPr/>
        </p:nvSpPr>
        <p:spPr>
          <a:xfrm>
            <a:off x="6399360" y="336996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675" name="Group 23"/>
          <p:cNvGrpSpPr/>
          <p:nvPr/>
        </p:nvGrpSpPr>
        <p:grpSpPr>
          <a:xfrm>
            <a:off x="3850560" y="2964960"/>
            <a:ext cx="2532960" cy="2048040"/>
            <a:chOff x="3850560" y="2964960"/>
            <a:chExt cx="2532960" cy="2048040"/>
          </a:xfrm>
        </p:grpSpPr>
        <p:sp>
          <p:nvSpPr>
            <p:cNvPr id="676" name="CustomShape 24"/>
            <p:cNvSpPr/>
            <p:nvPr/>
          </p:nvSpPr>
          <p:spPr>
            <a:xfrm>
              <a:off x="3850560" y="296496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TextShape 25"/>
            <p:cNvSpPr txBox="1"/>
            <p:nvPr/>
          </p:nvSpPr>
          <p:spPr>
            <a:xfrm>
              <a:off x="3879000" y="355104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sp>
        <p:nvSpPr>
          <p:cNvPr id="678" name="Line 26"/>
          <p:cNvSpPr/>
          <p:nvPr/>
        </p:nvSpPr>
        <p:spPr>
          <a:xfrm flipV="1">
            <a:off x="4762440" y="4725360"/>
            <a:ext cx="9360" cy="1101960"/>
          </a:xfrm>
          <a:prstGeom prst="line">
            <a:avLst/>
          </a:prstGeom>
          <a:ln w="7632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TextShape 27"/>
          <p:cNvSpPr txBox="1"/>
          <p:nvPr/>
        </p:nvSpPr>
        <p:spPr>
          <a:xfrm>
            <a:off x="3542040" y="5827320"/>
            <a:ext cx="2558520" cy="44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Works here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Times New Roman"/>
            </a:endParaRPr>
          </a:p>
        </p:txBody>
      </p:sp>
      <p:pic>
        <p:nvPicPr>
          <p:cNvPr id="681" name="" descr=""/>
          <p:cNvPicPr/>
          <p:nvPr/>
        </p:nvPicPr>
        <p:blipFill>
          <a:blip r:embed="rId1"/>
          <a:stretch/>
        </p:blipFill>
        <p:spPr>
          <a:xfrm>
            <a:off x="11880" y="-720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682" name="TextShape 2"/>
          <p:cNvSpPr txBox="1"/>
          <p:nvPr/>
        </p:nvSpPr>
        <p:spPr>
          <a:xfrm>
            <a:off x="2950920" y="101880"/>
            <a:ext cx="4715640" cy="2167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UTK JETSCAPE Group</a:t>
            </a:r>
            <a:endParaRPr b="0" lang="en-US" sz="30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James Neuhaus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Jerrica Wilson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Mariah McCreary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Ricardo Santos (Berea)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Austin Schmier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4 undergrads + 1 beginning grad student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Redmer Bertens (post doc)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83" name="TextShape 3"/>
          <p:cNvSpPr txBox="1"/>
          <p:nvPr/>
        </p:nvSpPr>
        <p:spPr>
          <a:xfrm>
            <a:off x="158760" y="6473880"/>
            <a:ext cx="9534600" cy="909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Before: 3 heavy ion analyses implemented</a:t>
            </a:r>
            <a:endParaRPr b="0" lang="en-US" sz="30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After: 9 heavy ion analyses, 2 more in progress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Take home messages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85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If we get nuclear matter dense enough, we make a new phase of matter, which we produce in high energy heavy ion collisions.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This medium is extremely hot and dense...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...and opaque to colored probes and translucent to electromagnetic probes.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686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687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688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" descr=""/>
          <p:cNvPicPr/>
          <p:nvPr/>
        </p:nvPicPr>
        <p:blipFill>
          <a:blip r:embed="rId1"/>
          <a:stretch/>
        </p:blipFill>
        <p:spPr>
          <a:xfrm>
            <a:off x="5221080" y="4186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690" name="TextShape 1"/>
          <p:cNvSpPr txBox="1"/>
          <p:nvPr/>
        </p:nvSpPr>
        <p:spPr>
          <a:xfrm>
            <a:off x="504000" y="1202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About me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91" name="TextShape 2"/>
          <p:cNvSpPr txBox="1"/>
          <p:nvPr/>
        </p:nvSpPr>
        <p:spPr>
          <a:xfrm>
            <a:off x="91800" y="961200"/>
            <a:ext cx="4972680" cy="26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BS, Colorado State University, 2003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PhD, Yale University, 2009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Postdoc, University of Tennessee, Knoxville, 2009-2012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Assistant prof, University of Tennessee, Knoxville 2012 –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Times New Roman"/>
            </a:endParaRPr>
          </a:p>
        </p:txBody>
      </p:sp>
      <p:pic>
        <p:nvPicPr>
          <p:cNvPr id="692" name="" descr=""/>
          <p:cNvPicPr/>
          <p:nvPr/>
        </p:nvPicPr>
        <p:blipFill>
          <a:blip r:embed="rId2"/>
          <a:stretch/>
        </p:blipFill>
        <p:spPr>
          <a:xfrm>
            <a:off x="5216040" y="7614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693" name="" descr=""/>
          <p:cNvPicPr/>
          <p:nvPr/>
        </p:nvPicPr>
        <p:blipFill>
          <a:blip r:embed="rId3"/>
          <a:stretch/>
        </p:blipFill>
        <p:spPr>
          <a:xfrm>
            <a:off x="7752240" y="4164480"/>
            <a:ext cx="2106000" cy="2808360"/>
          </a:xfrm>
          <a:prstGeom prst="rect">
            <a:avLst/>
          </a:prstGeom>
          <a:ln>
            <a:noFill/>
          </a:ln>
        </p:spPr>
      </p:pic>
      <p:sp>
        <p:nvSpPr>
          <p:cNvPr id="694" name="TextShape 3"/>
          <p:cNvSpPr txBox="1"/>
          <p:nvPr/>
        </p:nvSpPr>
        <p:spPr>
          <a:xfrm>
            <a:off x="92160" y="3741840"/>
            <a:ext cx="4972680" cy="2961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Active on issues related to women in physics and working on being a more effective ally for people of color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Parent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Brew beer &amp; wine, keep bees, avid cook, cyclist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500" spc="-1" strike="noStrike">
                <a:latin typeface="Times New Roman"/>
              </a:rPr>
              <a:t>Careers in high energy physics</a:t>
            </a:r>
            <a:endParaRPr b="0" lang="en-US" sz="3500" spc="-1" strike="noStrike">
              <a:latin typeface="Times New Roman"/>
            </a:endParaRPr>
          </a:p>
        </p:txBody>
      </p:sp>
      <p:sp>
        <p:nvSpPr>
          <p:cNvPr id="696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00" spc="-1" strike="noStrike">
                <a:latin typeface="Times New Roman"/>
              </a:rPr>
              <a:t>You should consider high energy physics if...</a:t>
            </a:r>
            <a:endParaRPr b="0" lang="en-US" sz="35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like programming and working with computers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You're a people person – and don't mind working with 1000 people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like to travel around the world – and work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You enjoy giving talks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Common career options for people with a Ph.D. in high energy physics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Academia – research and teaching universities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Research at a National Laboratory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National security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Finance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Computer programming</a:t>
            </a:r>
            <a:endParaRPr b="0" lang="en-US" sz="2800" spc="-1" strike="noStrike">
              <a:latin typeface="Times New Roman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700" spc="-1" strike="noStrike">
                <a:latin typeface="Times New Roman"/>
              </a:rPr>
              <a:t>How to make a Quark Gluon Plasma</a:t>
            </a:r>
            <a:endParaRPr b="0" lang="en-US" sz="3700" spc="-1" strike="noStrike">
              <a:latin typeface="Times New Roman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What I spend my time doing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698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Programming (c++) - analyzing data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Writing and giving talks – 3 research talks, 1 seminar, 2 posters, 1 software tutorial, and lots of talks (&gt;30) at internal meetings in 2010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Hardware work:  assembling &amp; testing the detector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Outreach: blogging for ALICE, giving tours of PHENIX to the public...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Writing papers and conference proceedings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Reviewing the work of my collaborators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Reading papers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Taking shifts – including being on call 24/7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Teaching, advising students (undergrad &amp; grad)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Committee work</a:t>
            </a:r>
            <a:endParaRPr b="0" lang="en-US" sz="3200" spc="-1" strike="noStrike">
              <a:latin typeface="Times New Roman"/>
            </a:endParaRPr>
          </a:p>
        </p:txBody>
      </p:sp>
      <p:grpSp>
        <p:nvGrpSpPr>
          <p:cNvPr id="699" name="Group 3"/>
          <p:cNvGrpSpPr/>
          <p:nvPr/>
        </p:nvGrpSpPr>
        <p:grpSpPr>
          <a:xfrm>
            <a:off x="7299000" y="950040"/>
            <a:ext cx="2810160" cy="6350400"/>
            <a:chOff x="7299000" y="950040"/>
            <a:chExt cx="2810160" cy="6350400"/>
          </a:xfrm>
        </p:grpSpPr>
        <p:pic>
          <p:nvPicPr>
            <p:cNvPr id="700" name="" descr=""/>
            <p:cNvPicPr/>
            <p:nvPr/>
          </p:nvPicPr>
          <p:blipFill>
            <a:blip r:embed="rId1"/>
            <a:stretch/>
          </p:blipFill>
          <p:spPr>
            <a:xfrm>
              <a:off x="7317360" y="950040"/>
              <a:ext cx="2743920" cy="2019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1" name="" descr=""/>
            <p:cNvPicPr/>
            <p:nvPr/>
          </p:nvPicPr>
          <p:blipFill>
            <a:blip r:embed="rId2"/>
            <a:stretch/>
          </p:blipFill>
          <p:spPr>
            <a:xfrm>
              <a:off x="7299000" y="5015160"/>
              <a:ext cx="1637280" cy="2285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2" name="" descr=""/>
            <p:cNvPicPr/>
            <p:nvPr/>
          </p:nvPicPr>
          <p:blipFill>
            <a:blip r:embed="rId3"/>
            <a:stretch/>
          </p:blipFill>
          <p:spPr>
            <a:xfrm>
              <a:off x="7317360" y="2970720"/>
              <a:ext cx="2743920" cy="2057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3" name="" descr=""/>
            <p:cNvPicPr/>
            <p:nvPr/>
          </p:nvPicPr>
          <p:blipFill>
            <a:blip r:embed="rId4"/>
            <a:stretch/>
          </p:blipFill>
          <p:spPr>
            <a:xfrm>
              <a:off x="8672760" y="4997520"/>
              <a:ext cx="1436400" cy="228528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Resources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705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US LHC </a:t>
            </a:r>
            <a:r>
              <a:rPr b="0" lang="en-US" sz="3200" spc="-1" strike="noStrike">
                <a:latin typeface="Times New Roman"/>
                <a:hlinkClick r:id="rId1"/>
              </a:rPr>
              <a:t>blog</a:t>
            </a:r>
            <a:r>
              <a:rPr b="0" lang="en-US" sz="3200" spc="-1" strike="noStrike">
                <a:latin typeface="Times New Roman"/>
              </a:rPr>
              <a:t> and Facebook </a:t>
            </a:r>
            <a:r>
              <a:rPr b="0" lang="en-US" sz="3200" spc="-1" strike="noStrike">
                <a:latin typeface="Times New Roman"/>
                <a:hlinkClick r:id="rId2"/>
              </a:rPr>
              <a:t>page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Experiments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Relativistic Heavy Ion Collider:  </a:t>
            </a:r>
            <a:r>
              <a:rPr b="0" lang="en-US" sz="2800" spc="-1" strike="noStrike">
                <a:latin typeface="Times New Roman"/>
                <a:hlinkClick r:id="rId3"/>
              </a:rPr>
              <a:t>STAR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</a:rPr>
              <a:t> </a:t>
            </a:r>
            <a:r>
              <a:rPr b="0" lang="en-US" sz="2800" spc="-1" strike="noStrike">
                <a:latin typeface="Times New Roman"/>
                <a:hlinkClick r:id="rId4"/>
              </a:rPr>
              <a:t>PHENIX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Large Hadron Collider: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5"/>
              </a:rPr>
              <a:t>ALICE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6"/>
              </a:rPr>
              <a:t>ATLAS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7"/>
              </a:rPr>
              <a:t>CMS</a:t>
            </a:r>
            <a:r>
              <a:rPr b="0" lang="en-US" sz="2800" spc="-1" strike="noStrike">
                <a:latin typeface="Times New Roman"/>
              </a:rPr>
              <a:t>	</a:t>
            </a:r>
            <a:r>
              <a:rPr b="0" lang="en-US" sz="2800" spc="-1" strike="noStrike">
                <a:latin typeface="Times New Roman"/>
                <a:hlinkClick r:id="rId8"/>
              </a:rPr>
              <a:t>LHCb</a:t>
            </a:r>
            <a:r>
              <a:rPr b="0" lang="en-US" sz="2800" spc="-1" strike="noStrike">
                <a:latin typeface="Times New Roman"/>
              </a:rPr>
              <a:t> </a:t>
            </a:r>
            <a:r>
              <a:rPr b="0" lang="en-US" sz="2800" spc="-1" strike="noStrike">
                <a:latin typeface="Times New Roman"/>
                <a:hlinkClick r:id="rId9"/>
              </a:rPr>
              <a:t>TOTEM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Event displays and pretty pictures from </a:t>
            </a:r>
            <a:r>
              <a:rPr b="0" lang="en-US" sz="3200" spc="-1" strike="noStrike">
                <a:latin typeface="Times New Roman"/>
                <a:hlinkClick r:id="rId10"/>
              </a:rPr>
              <a:t>ALICE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Really cool </a:t>
            </a:r>
            <a:r>
              <a:rPr b="0" lang="en-US" sz="3200" spc="-1" strike="noStrike">
                <a:latin typeface="Times New Roman"/>
                <a:hlinkClick r:id="rId11"/>
              </a:rPr>
              <a:t>ATLAS</a:t>
            </a:r>
            <a:r>
              <a:rPr b="0" lang="en-US" sz="3200" spc="-1" strike="noStrike">
                <a:latin typeface="Times New Roman"/>
              </a:rPr>
              <a:t> event animation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Links to articles in the press on </a:t>
            </a:r>
            <a:r>
              <a:rPr b="0" lang="en-US" sz="3200" spc="-1" strike="noStrike">
                <a:latin typeface="Times New Roman"/>
                <a:hlinkClick r:id="rId12"/>
              </a:rPr>
              <a:t>PHENIX</a:t>
            </a:r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Scientific American </a:t>
            </a:r>
            <a:r>
              <a:rPr b="0" lang="en-US" sz="3200" spc="-1" strike="noStrike">
                <a:latin typeface="Times New Roman"/>
                <a:hlinkClick r:id="rId13"/>
              </a:rPr>
              <a:t>article</a:t>
            </a:r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2600" spc="-1" strike="noStrike"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latin typeface="Times New Roman"/>
            </a:endParaRPr>
          </a:p>
        </p:txBody>
      </p:sp>
      <p:sp>
        <p:nvSpPr>
          <p:cNvPr id="707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STAR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at Davis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Los Angelos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Houston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Illinois at Chicago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Creighton University (masters only)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Kent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Michigan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Purdue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Texas A&amp;M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Austin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Washington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Wayne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Yale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708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PHENIX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Riverside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Colorado Boulder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Columbia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Florida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Georgia State University 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Iowa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State University of New York (Chemistry &amp; Physics departments)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latin typeface="Times New Roman"/>
              </a:rPr>
              <a:t>University of Tennessee at Knoxville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Vanderbilt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709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latin typeface="Times New Roman"/>
              </a:rPr>
              <a:t>Relativistic Heavy Ion Collider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2600" spc="-1" strike="noStrike"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latin typeface="Times New Roman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ALICE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Austin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Chicago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Ohio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Wayne State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Texas Houston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latin typeface="Times New Roman"/>
              </a:rPr>
              <a:t>University of Tennessee Knoxville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Yale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Creighton University (masters only)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Purdue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712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CMS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California Davis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Illinois Chicago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Kansas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Maryland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University of Iowa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Rutgers University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Massachusetts Institute of Technology</a:t>
            </a:r>
            <a:endParaRPr b="0" lang="en-US" sz="28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Vanderbilt University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ATLAS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Columbia University</a:t>
            </a:r>
            <a:endParaRPr b="0" lang="en-US" sz="2800" spc="-1" strike="noStrike">
              <a:latin typeface="Times New Roman"/>
            </a:endParaRPr>
          </a:p>
        </p:txBody>
      </p:sp>
      <p:sp>
        <p:nvSpPr>
          <p:cNvPr id="713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latin typeface="Times New Roman"/>
              </a:rPr>
              <a:t>Large Hadron Collider</a:t>
            </a:r>
            <a:endParaRPr b="0" lang="en-US" sz="3200" spc="-1" strike="noStrike">
              <a:latin typeface="Times New Roman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Quantifying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715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716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Phys. Rev. C 90, 014909 (2014)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17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200" spc="-1" strike="noStrike">
                <a:latin typeface="Arial"/>
              </a:rPr>
              <a:t>Jet Collaboration: For a 10 GeV quark traveling 4 fm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 ≈</a:t>
            </a:r>
            <a:r>
              <a:rPr b="0" lang="en-US" sz="2200" spc="-1" strike="noStrike">
                <a:latin typeface="Arial"/>
              </a:rPr>
              <a:t>1.2±0.3 GeV</a:t>
            </a:r>
            <a:r>
              <a:rPr b="0" lang="en-US" sz="2200" spc="-1" strike="noStrike" baseline="101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at τ</a:t>
            </a:r>
            <a:r>
              <a:rPr b="0" lang="en-US" sz="2200" spc="-1" strike="noStrike" baseline="-101000">
                <a:latin typeface="Arial"/>
              </a:rPr>
              <a:t>0</a:t>
            </a:r>
            <a:r>
              <a:rPr b="0" lang="en-US" sz="2200" spc="-1" strike="noStrike">
                <a:latin typeface="Arial"/>
              </a:rPr>
              <a:t>=0.6 fm/c in Au+Au at √s</a:t>
            </a:r>
            <a:r>
              <a:rPr b="0" lang="en-US" sz="2200" spc="-1" strike="noStrike" baseline="-101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=200 GeV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≈</a:t>
            </a:r>
            <a:r>
              <a:rPr b="0" lang="en-US" sz="2200" spc="-1" strike="noStrike">
                <a:latin typeface="Arial"/>
              </a:rPr>
              <a:t>1.9±0.7 GeV</a:t>
            </a:r>
            <a:r>
              <a:rPr b="0" lang="en-US" sz="2200" spc="-1" strike="noStrike" baseline="101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in Pb+Pb collisions at √s</a:t>
            </a:r>
            <a:r>
              <a:rPr b="0" lang="en-US" sz="2200" spc="-1" strike="noStrike" baseline="-101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=2.76 TeV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 b="0" lang="en-US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18" name="Formula 4"/>
              <p:cNvSpPr txBox="1"/>
              <p:nvPr/>
            </p:nvSpPr>
            <p:spPr>
              <a:xfrm>
                <a:off x="6569640" y="167040"/>
                <a:ext cx="383400" cy="632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19" name="Formula 5"/>
              <p:cNvSpPr txBox="1"/>
              <p:nvPr/>
            </p:nvSpPr>
            <p:spPr>
              <a:xfrm>
                <a:off x="5778000" y="268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20" name="Formula 6"/>
              <p:cNvSpPr txBox="1"/>
              <p:nvPr/>
            </p:nvSpPr>
            <p:spPr>
              <a:xfrm>
                <a:off x="5742000" y="394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21" name="Formula 7"/>
              <p:cNvSpPr txBox="1"/>
              <p:nvPr/>
            </p:nvSpPr>
            <p:spPr>
              <a:xfrm>
                <a:off x="717840" y="5921280"/>
                <a:ext cx="118296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sSup>
                          <m:e>
                            <m:r>
                              <m:t xml:space="preserve">Q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L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722" name="TextShape 8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Q = Momentum transfer from parton to medium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L = path length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Chemistry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Chemistry - equilibrium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725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Ratios of particles expected from a model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Even strange quarks are at equilibrium!</a:t>
            </a:r>
            <a:endParaRPr b="0" lang="en-US" sz="3200" spc="-1" strike="noStrike">
              <a:latin typeface="Times New Roman"/>
            </a:endParaRPr>
          </a:p>
        </p:txBody>
      </p:sp>
      <p:pic>
        <p:nvPicPr>
          <p:cNvPr id="726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727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Arial"/>
              </a:rPr>
              <a:t>Nuclear Physics A Volume 757, 102-183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28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latin typeface="Times New Roman"/>
              </a:rPr>
              <a:t>T~170 MeV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729" name="Group 5"/>
          <p:cNvGrpSpPr/>
          <p:nvPr/>
        </p:nvGrpSpPr>
        <p:grpSpPr>
          <a:xfrm>
            <a:off x="5789160" y="3263760"/>
            <a:ext cx="3657600" cy="3895200"/>
            <a:chOff x="5789160" y="3263760"/>
            <a:chExt cx="3657600" cy="3895200"/>
          </a:xfrm>
        </p:grpSpPr>
        <p:pic>
          <p:nvPicPr>
            <p:cNvPr id="730" name="" descr=""/>
            <p:cNvPicPr/>
            <p:nvPr/>
          </p:nvPicPr>
          <p:blipFill>
            <a:blip r:embed="rId2"/>
            <a:stretch/>
          </p:blipFill>
          <p:spPr>
            <a:xfrm>
              <a:off x="5789160" y="3263760"/>
              <a:ext cx="3657600" cy="3895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1" name="TextShape 6"/>
            <p:cNvSpPr txBox="1"/>
            <p:nvPr/>
          </p:nvSpPr>
          <p:spPr>
            <a:xfrm>
              <a:off x="5970960" y="464436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3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</p:spTree>
  </p:cSld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b="0" lang="en-US" sz="4400" spc="-1" strike="noStrike">
                <a:solidFill>
                  <a:srgbClr val="000080"/>
                </a:solidFill>
                <a:latin typeface="Times New Roman"/>
              </a:rPr>
              <a:t>QCD Phase Diagram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733" name="Group 2"/>
          <p:cNvGrpSpPr/>
          <p:nvPr/>
        </p:nvGrpSpPr>
        <p:grpSpPr>
          <a:xfrm>
            <a:off x="1554480" y="1335600"/>
            <a:ext cx="6217920" cy="5512320"/>
            <a:chOff x="1554480" y="1335600"/>
            <a:chExt cx="6217920" cy="5512320"/>
          </a:xfrm>
        </p:grpSpPr>
        <p:pic>
          <p:nvPicPr>
            <p:cNvPr id="734" name="" descr=""/>
            <p:cNvPicPr/>
            <p:nvPr/>
          </p:nvPicPr>
          <p:blipFill>
            <a:blip r:embed="rId1"/>
            <a:stretch/>
          </p:blipFill>
          <p:spPr>
            <a:xfrm>
              <a:off x="1554480" y="1335600"/>
              <a:ext cx="6217920" cy="5512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5" name="TextShape 3"/>
            <p:cNvSpPr txBox="1"/>
            <p:nvPr/>
          </p:nvSpPr>
          <p:spPr>
            <a:xfrm>
              <a:off x="3017520" y="3844440"/>
              <a:ext cx="2832840" cy="1449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2500" spc="-1" strike="noStrike">
                <a:latin typeface="Arial"/>
              </a:endParaRPr>
            </a:p>
            <a:p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736" name="" descr=""/>
            <p:cNvPicPr/>
            <p:nvPr/>
          </p:nvPicPr>
          <p:blipFill>
            <a:blip r:embed="rId3"/>
            <a:stretch/>
          </p:blipFill>
          <p:spPr>
            <a:xfrm>
              <a:off x="6036120" y="2430360"/>
              <a:ext cx="1554480" cy="1170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7" name="TextShape 4"/>
            <p:cNvSpPr txBox="1"/>
            <p:nvPr/>
          </p:nvSpPr>
          <p:spPr>
            <a:xfrm>
              <a:off x="3169080" y="37371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738" name="" descr=""/>
            <p:cNvPicPr/>
            <p:nvPr/>
          </p:nvPicPr>
          <p:blipFill>
            <a:blip r:embed="rId4"/>
            <a:stretch/>
          </p:blipFill>
          <p:spPr>
            <a:xfrm>
              <a:off x="2834640" y="3281760"/>
              <a:ext cx="1371600" cy="103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9" name="TextShape 5"/>
            <p:cNvSpPr txBox="1"/>
            <p:nvPr/>
          </p:nvSpPr>
          <p:spPr>
            <a:xfrm>
              <a:off x="4206240" y="20865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741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42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743" name="Freeform 3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744" name="CustomShape 4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TextShape 5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746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747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748" name="Line 6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Line 7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Thermometers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The phase transition in the laboratory</a:t>
            </a:r>
            <a:endParaRPr b="0" lang="en-US" sz="4400" spc="-1" strike="noStrike">
              <a:latin typeface="Times New Roman"/>
            </a:endParaRPr>
          </a:p>
        </p:txBody>
      </p:sp>
      <p:grpSp>
        <p:nvGrpSpPr>
          <p:cNvPr id="121" name="Group 2"/>
          <p:cNvGrpSpPr/>
          <p:nvPr/>
        </p:nvGrpSpPr>
        <p:grpSpPr>
          <a:xfrm>
            <a:off x="0" y="548640"/>
            <a:ext cx="10058400" cy="5544000"/>
            <a:chOff x="0" y="548640"/>
            <a:chExt cx="10058400" cy="5544000"/>
          </a:xfrm>
        </p:grpSpPr>
        <p:pic>
          <p:nvPicPr>
            <p:cNvPr id="122" name="" descr=""/>
            <p:cNvPicPr/>
            <p:nvPr/>
          </p:nvPicPr>
          <p:blipFill>
            <a:blip r:embed="rId1"/>
            <a:stretch/>
          </p:blipFill>
          <p:spPr>
            <a:xfrm>
              <a:off x="0" y="1008720"/>
              <a:ext cx="10058400" cy="508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CustomShape 3"/>
            <p:cNvSpPr/>
            <p:nvPr/>
          </p:nvSpPr>
          <p:spPr>
            <a:xfrm>
              <a:off x="158760" y="1044720"/>
              <a:ext cx="2850480" cy="212616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TextShape 4"/>
            <p:cNvSpPr txBox="1"/>
            <p:nvPr/>
          </p:nvSpPr>
          <p:spPr>
            <a:xfrm>
              <a:off x="407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000" spc="-1" strike="noStrike">
                  <a:solidFill>
                    <a:srgbClr val="808080"/>
                  </a:solidFill>
                  <a:latin typeface="Arial"/>
                </a:rPr>
                <a:t>Initial State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5" name="Line 5"/>
            <p:cNvSpPr/>
            <p:nvPr/>
          </p:nvSpPr>
          <p:spPr>
            <a:xfrm>
              <a:off x="448920" y="4340160"/>
              <a:ext cx="0" cy="137160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" name="TextShape 6"/>
            <p:cNvSpPr txBox="1"/>
            <p:nvPr/>
          </p:nvSpPr>
          <p:spPr>
            <a:xfrm>
              <a:off x="3503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7" name="CustomShape 7"/>
            <p:cNvSpPr/>
            <p:nvPr/>
          </p:nvSpPr>
          <p:spPr>
            <a:xfrm>
              <a:off x="3434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28" name="Line 8"/>
            <p:cNvCxnSpPr>
              <a:stCxn id="123" idx="2"/>
              <a:endCxn id="125" idx="1"/>
            </p:cNvCxnSpPr>
            <p:nvPr/>
          </p:nvCxnSpPr>
          <p:spPr>
            <a:xfrm flipH="1">
              <a:off x="448920" y="3170880"/>
              <a:ext cx="1135440" cy="11696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129" name="CustomShape 9"/>
            <p:cNvSpPr/>
            <p:nvPr/>
          </p:nvSpPr>
          <p:spPr>
            <a:xfrm>
              <a:off x="1546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0" name="Line 10"/>
            <p:cNvCxnSpPr>
              <a:stCxn id="127" idx="2"/>
              <a:endCxn id="129" idx="0"/>
            </p:cNvCxnSpPr>
            <p:nvPr/>
          </p:nvCxnSpPr>
          <p:spPr>
            <a:xfrm flipH="1">
              <a:off x="2232000" y="3170880"/>
              <a:ext cx="2682000" cy="128052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131" name="CustomShape 11"/>
            <p:cNvSpPr/>
            <p:nvPr/>
          </p:nvSpPr>
          <p:spPr>
            <a:xfrm>
              <a:off x="6890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TextShape 12"/>
            <p:cNvSpPr txBox="1"/>
            <p:nvPr/>
          </p:nvSpPr>
          <p:spPr>
            <a:xfrm>
              <a:off x="6959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33" name="CustomShape 13"/>
            <p:cNvSpPr/>
            <p:nvPr/>
          </p:nvSpPr>
          <p:spPr>
            <a:xfrm>
              <a:off x="6802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4" name="Line 14"/>
            <p:cNvCxnSpPr>
              <a:stCxn id="131" idx="2"/>
              <a:endCxn id="133" idx="0"/>
            </p:cNvCxnSpPr>
            <p:nvPr/>
          </p:nvCxnSpPr>
          <p:spPr>
            <a:xfrm flipH="1">
              <a:off x="7488000" y="3170880"/>
              <a:ext cx="882000" cy="128052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135" name="CustomShape 15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137" name="CustomShape 16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139" name="CustomShape 17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18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1" name="TextShape 19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42" name="TextShape 20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Measuring temperature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752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753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Thermal photons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755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Times New Roman"/>
              </a:rPr>
              <a:t>PHENIX collaboration: </a:t>
            </a:r>
            <a:r>
              <a:rPr b="0" lang="en-US" sz="1800" spc="-1" strike="noStrike">
                <a:latin typeface="Arial"/>
              </a:rPr>
              <a:t>Au+Au 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01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=200 GeV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221 +/- 19 (stat) +/- 19 (syst) MeV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756" name="Group 3"/>
          <p:cNvGrpSpPr/>
          <p:nvPr/>
        </p:nvGrpSpPr>
        <p:grpSpPr>
          <a:xfrm>
            <a:off x="-22680" y="720000"/>
            <a:ext cx="4979880" cy="5410080"/>
            <a:chOff x="-22680" y="720000"/>
            <a:chExt cx="4979880" cy="5410080"/>
          </a:xfrm>
        </p:grpSpPr>
        <p:grpSp>
          <p:nvGrpSpPr>
            <p:cNvPr id="757" name="Group 4"/>
            <p:cNvGrpSpPr/>
            <p:nvPr/>
          </p:nvGrpSpPr>
          <p:grpSpPr>
            <a:xfrm>
              <a:off x="-22680" y="881280"/>
              <a:ext cx="4979880" cy="5248800"/>
              <a:chOff x="-22680" y="881280"/>
              <a:chExt cx="4979880" cy="5248800"/>
            </a:xfrm>
          </p:grpSpPr>
          <p:pic>
            <p:nvPicPr>
              <p:cNvPr id="75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385200" y="881280"/>
                <a:ext cx="4572000" cy="52488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759" name="Group 5"/>
              <p:cNvGrpSpPr/>
              <p:nvPr/>
            </p:nvGrpSpPr>
            <p:grpSpPr>
              <a:xfrm>
                <a:off x="-22680" y="1254240"/>
                <a:ext cx="2968920" cy="4202640"/>
                <a:chOff x="-22680" y="1254240"/>
                <a:chExt cx="2968920" cy="4202640"/>
              </a:xfrm>
            </p:grpSpPr>
            <p:sp>
              <p:nvSpPr>
                <p:cNvPr id="760" name="Line 6"/>
                <p:cNvSpPr/>
                <p:nvPr/>
              </p:nvSpPr>
              <p:spPr>
                <a:xfrm flipH="1" flipV="1">
                  <a:off x="1665360" y="3441600"/>
                  <a:ext cx="365760" cy="1302840"/>
                </a:xfrm>
                <a:prstGeom prst="line">
                  <a:avLst/>
                </a:prstGeom>
                <a:ln w="3672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1" name="TextShape 7"/>
                <p:cNvSpPr txBox="1"/>
                <p:nvPr/>
              </p:nvSpPr>
              <p:spPr>
                <a:xfrm>
                  <a:off x="1208160" y="4744440"/>
                  <a:ext cx="1738080" cy="712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QCD processes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  <p:sp>
              <p:nvSpPr>
                <p:cNvPr id="762" name="CustomShape 8"/>
                <p:cNvSpPr/>
                <p:nvPr/>
              </p:nvSpPr>
              <p:spPr>
                <a:xfrm>
                  <a:off x="819720" y="2346840"/>
                  <a:ext cx="274320" cy="731160"/>
                </a:xfrm>
                <a:custGeom>
                  <a:avLst/>
                  <a:gdLst/>
                  <a:ahLst/>
                  <a:rect l="0" t="0" r="r" b="b"/>
                  <a:pathLst>
                    <a:path w="764" h="2033">
                      <a:moveTo>
                        <a:pt x="763" y="0"/>
                      </a:moveTo>
                      <a:cubicBezTo>
                        <a:pt x="572" y="0"/>
                        <a:pt x="381" y="84"/>
                        <a:pt x="381" y="169"/>
                      </a:cubicBezTo>
                      <a:lnTo>
                        <a:pt x="381" y="846"/>
                      </a:lnTo>
                      <a:cubicBezTo>
                        <a:pt x="381" y="931"/>
                        <a:pt x="190" y="1016"/>
                        <a:pt x="0" y="1016"/>
                      </a:cubicBezTo>
                      <a:cubicBezTo>
                        <a:pt x="190" y="1016"/>
                        <a:pt x="381" y="1100"/>
                        <a:pt x="381" y="1185"/>
                      </a:cubicBezTo>
                      <a:lnTo>
                        <a:pt x="381" y="1862"/>
                      </a:lnTo>
                      <a:cubicBezTo>
                        <a:pt x="381" y="1947"/>
                        <a:pt x="572" y="2032"/>
                        <a:pt x="763" y="2032"/>
                      </a:cubicBezTo>
                    </a:path>
                  </a:pathLst>
                </a:custGeom>
                <a:noFill/>
                <a:ln w="54720">
                  <a:solidFill>
                    <a:srgbClr val="ff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3" name="TextShape 9"/>
                <p:cNvSpPr txBox="1"/>
                <p:nvPr/>
              </p:nvSpPr>
              <p:spPr>
                <a:xfrm rot="16200000">
                  <a:off x="-1131480" y="2363400"/>
                  <a:ext cx="2926800" cy="708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Thermal photons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764" name="TextShape 10"/>
            <p:cNvSpPr txBox="1"/>
            <p:nvPr/>
          </p:nvSpPr>
          <p:spPr>
            <a:xfrm>
              <a:off x="1097280" y="720000"/>
              <a:ext cx="3018600" cy="303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latin typeface="Times New Roman"/>
                </a:rPr>
                <a:t>Phys.Rev.Lett.104:132301,2010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765" name="Group 11"/>
            <p:cNvGrpSpPr/>
            <p:nvPr/>
          </p:nvGrpSpPr>
          <p:grpSpPr>
            <a:xfrm>
              <a:off x="4322520" y="2927160"/>
              <a:ext cx="572040" cy="2513520"/>
              <a:chOff x="4322520" y="2927160"/>
              <a:chExt cx="572040" cy="2513520"/>
            </a:xfrm>
          </p:grpSpPr>
          <p:grpSp>
            <p:nvGrpSpPr>
              <p:cNvPr id="766" name="Group 12"/>
              <p:cNvGrpSpPr/>
              <p:nvPr/>
            </p:nvGrpSpPr>
            <p:grpSpPr>
              <a:xfrm>
                <a:off x="4322520" y="4296240"/>
                <a:ext cx="572040" cy="320400"/>
                <a:chOff x="4322520" y="4296240"/>
                <a:chExt cx="572040" cy="320400"/>
              </a:xfrm>
            </p:grpSpPr>
            <p:sp>
              <p:nvSpPr>
                <p:cNvPr id="767" name="CustomShape 13"/>
                <p:cNvSpPr/>
                <p:nvPr/>
              </p:nvSpPr>
              <p:spPr>
                <a:xfrm flipV="1">
                  <a:off x="4322520" y="397620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8" name="CustomShape 14"/>
                <p:cNvSpPr/>
                <p:nvPr/>
              </p:nvSpPr>
              <p:spPr>
                <a:xfrm flipV="1">
                  <a:off x="4574160" y="3975840"/>
                  <a:ext cx="32040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69" name="Group 15"/>
              <p:cNvGrpSpPr/>
              <p:nvPr/>
            </p:nvGrpSpPr>
            <p:grpSpPr>
              <a:xfrm>
                <a:off x="4357800" y="3647520"/>
                <a:ext cx="463680" cy="320400"/>
                <a:chOff x="4357800" y="3647520"/>
                <a:chExt cx="463680" cy="320400"/>
              </a:xfrm>
            </p:grpSpPr>
            <p:sp>
              <p:nvSpPr>
                <p:cNvPr id="770" name="CustomShape 16"/>
                <p:cNvSpPr/>
                <p:nvPr/>
              </p:nvSpPr>
              <p:spPr>
                <a:xfrm flipV="1">
                  <a:off x="4357800" y="332748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1" name="CustomShape 17"/>
                <p:cNvSpPr/>
                <p:nvPr/>
              </p:nvSpPr>
              <p:spPr>
                <a:xfrm flipV="1">
                  <a:off x="4501440" y="332712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72" name="Group 18"/>
              <p:cNvGrpSpPr/>
              <p:nvPr/>
            </p:nvGrpSpPr>
            <p:grpSpPr>
              <a:xfrm>
                <a:off x="4393080" y="2927160"/>
                <a:ext cx="391680" cy="320400"/>
                <a:chOff x="4393080" y="2927160"/>
                <a:chExt cx="391680" cy="320400"/>
              </a:xfrm>
            </p:grpSpPr>
            <p:sp>
              <p:nvSpPr>
                <p:cNvPr id="773" name="CustomShape 19"/>
                <p:cNvSpPr/>
                <p:nvPr/>
              </p:nvSpPr>
              <p:spPr>
                <a:xfrm flipV="1">
                  <a:off x="4393080" y="260712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4" name="CustomShape 20"/>
                <p:cNvSpPr/>
                <p:nvPr/>
              </p:nvSpPr>
              <p:spPr>
                <a:xfrm flipV="1">
                  <a:off x="4464720" y="260676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75" name="Group 21"/>
              <p:cNvGrpSpPr/>
              <p:nvPr/>
            </p:nvGrpSpPr>
            <p:grpSpPr>
              <a:xfrm>
                <a:off x="4573800" y="5303160"/>
                <a:ext cx="208800" cy="137520"/>
                <a:chOff x="4573800" y="5303160"/>
                <a:chExt cx="208800" cy="137520"/>
              </a:xfrm>
            </p:grpSpPr>
            <p:sp>
              <p:nvSpPr>
                <p:cNvPr id="776" name="CustomShape 22"/>
                <p:cNvSpPr/>
                <p:nvPr/>
              </p:nvSpPr>
              <p:spPr>
                <a:xfrm flipV="1">
                  <a:off x="4573800" y="516600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7" name="CustomShape 23"/>
                <p:cNvSpPr/>
                <p:nvPr/>
              </p:nvSpPr>
              <p:spPr>
                <a:xfrm flipV="1">
                  <a:off x="4645440" y="516564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778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779" name="TextShape 24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Times New Roman"/>
              </a:rPr>
              <a:t>ALICE collaboration: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Pb+Pb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01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=2.76 TeV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304 +/-51</a:t>
            </a:r>
            <a:endParaRPr b="0" lang="en-US" sz="1700" spc="-1" strike="noStrike"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781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latin typeface="Times New Roman"/>
              </a:rPr>
              <a:t>Building a quarkonium-thermometer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782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783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784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785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86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87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88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grpSp>
        <p:nvGrpSpPr>
          <p:cNvPr id="789" name="Group 5"/>
          <p:cNvGrpSpPr/>
          <p:nvPr/>
        </p:nvGrpSpPr>
        <p:grpSpPr>
          <a:xfrm>
            <a:off x="7491240" y="5850360"/>
            <a:ext cx="1371960" cy="1096920"/>
            <a:chOff x="7491240" y="5850360"/>
            <a:chExt cx="1371960" cy="1096920"/>
          </a:xfrm>
        </p:grpSpPr>
        <p:sp>
          <p:nvSpPr>
            <p:cNvPr id="790" name="CustomShape 6"/>
            <p:cNvSpPr/>
            <p:nvPr/>
          </p:nvSpPr>
          <p:spPr>
            <a:xfrm>
              <a:off x="7491240" y="585036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91" name="Group 7"/>
            <p:cNvGrpSpPr/>
            <p:nvPr/>
          </p:nvGrpSpPr>
          <p:grpSpPr>
            <a:xfrm>
              <a:off x="7602120" y="6124680"/>
              <a:ext cx="549000" cy="552960"/>
              <a:chOff x="7602120" y="6124680"/>
              <a:chExt cx="549000" cy="552960"/>
            </a:xfrm>
          </p:grpSpPr>
          <p:sp>
            <p:nvSpPr>
              <p:cNvPr id="792" name="CustomShape 8"/>
              <p:cNvSpPr/>
              <p:nvPr/>
            </p:nvSpPr>
            <p:spPr>
              <a:xfrm>
                <a:off x="7602120" y="612468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3" name="TextShape 9"/>
              <p:cNvSpPr txBox="1"/>
              <p:nvPr/>
            </p:nvSpPr>
            <p:spPr>
              <a:xfrm>
                <a:off x="7674120" y="616356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794" name="Group 10"/>
            <p:cNvGrpSpPr/>
            <p:nvPr/>
          </p:nvGrpSpPr>
          <p:grpSpPr>
            <a:xfrm>
              <a:off x="8214120" y="6144120"/>
              <a:ext cx="548640" cy="569520"/>
              <a:chOff x="8214120" y="6144120"/>
              <a:chExt cx="548640" cy="569520"/>
            </a:xfrm>
          </p:grpSpPr>
          <p:sp>
            <p:nvSpPr>
              <p:cNvPr id="795" name="CustomShape 11"/>
              <p:cNvSpPr/>
              <p:nvPr/>
            </p:nvSpPr>
            <p:spPr>
              <a:xfrm>
                <a:off x="8214120" y="614412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6" name="TextShape 12"/>
              <p:cNvSpPr txBox="1"/>
              <p:nvPr/>
            </p:nvSpPr>
            <p:spPr>
              <a:xfrm>
                <a:off x="8322480" y="619956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797" name="Line 13"/>
              <p:cNvSpPr/>
              <p:nvPr/>
            </p:nvSpPr>
            <p:spPr>
              <a:xfrm>
                <a:off x="8389440" y="627156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798" name="Group 14"/>
          <p:cNvGrpSpPr/>
          <p:nvPr/>
        </p:nvGrpSpPr>
        <p:grpSpPr>
          <a:xfrm>
            <a:off x="5510160" y="5850000"/>
            <a:ext cx="1371960" cy="1096920"/>
            <a:chOff x="5510160" y="5850000"/>
            <a:chExt cx="1371960" cy="1096920"/>
          </a:xfrm>
        </p:grpSpPr>
        <p:sp>
          <p:nvSpPr>
            <p:cNvPr id="799" name="CustomShape 15"/>
            <p:cNvSpPr/>
            <p:nvPr/>
          </p:nvSpPr>
          <p:spPr>
            <a:xfrm>
              <a:off x="5510160" y="585000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00" name="Group 16"/>
            <p:cNvGrpSpPr/>
            <p:nvPr/>
          </p:nvGrpSpPr>
          <p:grpSpPr>
            <a:xfrm>
              <a:off x="5621040" y="6124320"/>
              <a:ext cx="549000" cy="552960"/>
              <a:chOff x="5621040" y="6124320"/>
              <a:chExt cx="549000" cy="552960"/>
            </a:xfrm>
          </p:grpSpPr>
          <p:sp>
            <p:nvSpPr>
              <p:cNvPr id="801" name="CustomShape 17"/>
              <p:cNvSpPr/>
              <p:nvPr/>
            </p:nvSpPr>
            <p:spPr>
              <a:xfrm>
                <a:off x="5621040" y="612432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2" name="TextShape 18"/>
              <p:cNvSpPr txBox="1"/>
              <p:nvPr/>
            </p:nvSpPr>
            <p:spPr>
              <a:xfrm>
                <a:off x="5693040" y="616320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803" name="Group 19"/>
            <p:cNvGrpSpPr/>
            <p:nvPr/>
          </p:nvGrpSpPr>
          <p:grpSpPr>
            <a:xfrm>
              <a:off x="6233040" y="6143760"/>
              <a:ext cx="548640" cy="569520"/>
              <a:chOff x="6233040" y="6143760"/>
              <a:chExt cx="548640" cy="569520"/>
            </a:xfrm>
          </p:grpSpPr>
          <p:sp>
            <p:nvSpPr>
              <p:cNvPr id="804" name="CustomShape 20"/>
              <p:cNvSpPr/>
              <p:nvPr/>
            </p:nvSpPr>
            <p:spPr>
              <a:xfrm>
                <a:off x="6233040" y="614376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5" name="TextShape 21"/>
              <p:cNvSpPr txBox="1"/>
              <p:nvPr/>
            </p:nvSpPr>
            <p:spPr>
              <a:xfrm>
                <a:off x="6341400" y="619920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806" name="Line 22"/>
              <p:cNvSpPr/>
              <p:nvPr/>
            </p:nvSpPr>
            <p:spPr>
              <a:xfrm>
                <a:off x="6408360" y="627120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07" name="Group 23"/>
          <p:cNvGrpSpPr/>
          <p:nvPr/>
        </p:nvGrpSpPr>
        <p:grpSpPr>
          <a:xfrm>
            <a:off x="525600" y="5383080"/>
            <a:ext cx="572040" cy="320400"/>
            <a:chOff x="525600" y="5383080"/>
            <a:chExt cx="572040" cy="320400"/>
          </a:xfrm>
        </p:grpSpPr>
        <p:sp>
          <p:nvSpPr>
            <p:cNvPr id="808" name="CustomShape 24"/>
            <p:cNvSpPr/>
            <p:nvPr/>
          </p:nvSpPr>
          <p:spPr>
            <a:xfrm flipV="1">
              <a:off x="525600" y="50630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9" name="CustomShape 25"/>
            <p:cNvSpPr/>
            <p:nvPr/>
          </p:nvSpPr>
          <p:spPr>
            <a:xfrm flipV="1">
              <a:off x="777240" y="506268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10" name="Group 26"/>
          <p:cNvGrpSpPr/>
          <p:nvPr/>
        </p:nvGrpSpPr>
        <p:grpSpPr>
          <a:xfrm>
            <a:off x="4207320" y="5383080"/>
            <a:ext cx="391680" cy="320400"/>
            <a:chOff x="4207320" y="5383080"/>
            <a:chExt cx="391680" cy="320400"/>
          </a:xfrm>
        </p:grpSpPr>
        <p:sp>
          <p:nvSpPr>
            <p:cNvPr id="811" name="CustomShape 27"/>
            <p:cNvSpPr/>
            <p:nvPr/>
          </p:nvSpPr>
          <p:spPr>
            <a:xfrm flipV="1">
              <a:off x="4207320" y="50630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2" name="CustomShape 28"/>
            <p:cNvSpPr/>
            <p:nvPr/>
          </p:nvSpPr>
          <p:spPr>
            <a:xfrm flipV="1">
              <a:off x="4278960" y="50626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13" name="Group 29"/>
          <p:cNvGrpSpPr/>
          <p:nvPr/>
        </p:nvGrpSpPr>
        <p:grpSpPr>
          <a:xfrm>
            <a:off x="2920320" y="5398560"/>
            <a:ext cx="463680" cy="320400"/>
            <a:chOff x="2920320" y="5398560"/>
            <a:chExt cx="463680" cy="320400"/>
          </a:xfrm>
        </p:grpSpPr>
        <p:sp>
          <p:nvSpPr>
            <p:cNvPr id="814" name="CustomShape 30"/>
            <p:cNvSpPr/>
            <p:nvPr/>
          </p:nvSpPr>
          <p:spPr>
            <a:xfrm flipV="1">
              <a:off x="2920320" y="50785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CustomShape 31"/>
            <p:cNvSpPr/>
            <p:nvPr/>
          </p:nvSpPr>
          <p:spPr>
            <a:xfrm flipV="1">
              <a:off x="3063960" y="50781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817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latin typeface="Times New Roman"/>
              </a:rPr>
              <a:t>Building a quarkonium-thermometer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818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19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20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821" name="Group 5"/>
          <p:cNvGrpSpPr/>
          <p:nvPr/>
        </p:nvGrpSpPr>
        <p:grpSpPr>
          <a:xfrm>
            <a:off x="4846320" y="772200"/>
            <a:ext cx="5063040" cy="6240240"/>
            <a:chOff x="4846320" y="772200"/>
            <a:chExt cx="5063040" cy="6240240"/>
          </a:xfrm>
        </p:grpSpPr>
        <p:sp>
          <p:nvSpPr>
            <p:cNvPr id="822" name="CustomShape 6"/>
            <p:cNvSpPr/>
            <p:nvPr/>
          </p:nvSpPr>
          <p:spPr>
            <a:xfrm>
              <a:off x="7338960" y="673596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823" name="Group 7"/>
            <p:cNvGrpSpPr/>
            <p:nvPr/>
          </p:nvGrpSpPr>
          <p:grpSpPr>
            <a:xfrm>
              <a:off x="4846320" y="772200"/>
              <a:ext cx="4955760" cy="5864760"/>
              <a:chOff x="4846320" y="772200"/>
              <a:chExt cx="4955760" cy="5864760"/>
            </a:xfrm>
          </p:grpSpPr>
          <p:sp>
            <p:nvSpPr>
              <p:cNvPr id="824" name="CustomShape 8"/>
              <p:cNvSpPr/>
              <p:nvPr/>
            </p:nvSpPr>
            <p:spPr>
              <a:xfrm>
                <a:off x="5686200" y="5811480"/>
                <a:ext cx="3863880" cy="825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2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Expected in terms of binding energy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825" name="CustomShape 9"/>
              <p:cNvSpPr/>
              <p:nvPr/>
            </p:nvSpPr>
            <p:spPr>
              <a:xfrm>
                <a:off x="5181840" y="772200"/>
                <a:ext cx="4620240" cy="370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Note: 6.5&lt;p</a:t>
                </a:r>
                <a:r>
                  <a:rPr b="0" lang="en-US" sz="1600" spc="-1" strike="noStrike" baseline="-25000">
                    <a:solidFill>
                      <a:srgbClr val="000000"/>
                    </a:solidFill>
                    <a:latin typeface="Arial"/>
                    <a:ea typeface="Arial"/>
                  </a:rPr>
                  <a:t>T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&lt;30 GeV for J/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and 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(2s)</a:t>
                </a:r>
                <a:endParaRPr b="0" lang="en-US" sz="1600" spc="-1" strike="noStrike">
                  <a:latin typeface="Arial"/>
                </a:endParaRPr>
              </a:p>
            </p:txBody>
          </p:sp>
          <p:pic>
            <p:nvPicPr>
              <p:cNvPr id="826" name="Picture 5" descr=""/>
              <p:cNvPicPr/>
              <p:nvPr/>
            </p:nvPicPr>
            <p:blipFill>
              <a:blip r:embed="rId2"/>
              <a:stretch/>
            </p:blipFill>
            <p:spPr>
              <a:xfrm>
                <a:off x="4846320" y="1132920"/>
                <a:ext cx="4788000" cy="45946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827" name="Group 10"/>
          <p:cNvGrpSpPr/>
          <p:nvPr/>
        </p:nvGrpSpPr>
        <p:grpSpPr>
          <a:xfrm>
            <a:off x="525600" y="5383080"/>
            <a:ext cx="572040" cy="320400"/>
            <a:chOff x="525600" y="5383080"/>
            <a:chExt cx="572040" cy="320400"/>
          </a:xfrm>
        </p:grpSpPr>
        <p:sp>
          <p:nvSpPr>
            <p:cNvPr id="828" name="CustomShape 11"/>
            <p:cNvSpPr/>
            <p:nvPr/>
          </p:nvSpPr>
          <p:spPr>
            <a:xfrm flipV="1">
              <a:off x="525600" y="50630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CustomShape 12"/>
            <p:cNvSpPr/>
            <p:nvPr/>
          </p:nvSpPr>
          <p:spPr>
            <a:xfrm flipV="1">
              <a:off x="777240" y="506268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0" name="Group 13"/>
          <p:cNvGrpSpPr/>
          <p:nvPr/>
        </p:nvGrpSpPr>
        <p:grpSpPr>
          <a:xfrm>
            <a:off x="4207320" y="5383080"/>
            <a:ext cx="391680" cy="320400"/>
            <a:chOff x="4207320" y="5383080"/>
            <a:chExt cx="391680" cy="320400"/>
          </a:xfrm>
        </p:grpSpPr>
        <p:sp>
          <p:nvSpPr>
            <p:cNvPr id="831" name="CustomShape 14"/>
            <p:cNvSpPr/>
            <p:nvPr/>
          </p:nvSpPr>
          <p:spPr>
            <a:xfrm flipV="1">
              <a:off x="4207320" y="50630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2" name="CustomShape 15"/>
            <p:cNvSpPr/>
            <p:nvPr/>
          </p:nvSpPr>
          <p:spPr>
            <a:xfrm flipV="1">
              <a:off x="4278960" y="50626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3" name="Group 16"/>
          <p:cNvGrpSpPr/>
          <p:nvPr/>
        </p:nvGrpSpPr>
        <p:grpSpPr>
          <a:xfrm>
            <a:off x="2920320" y="5398560"/>
            <a:ext cx="463680" cy="320400"/>
            <a:chOff x="2920320" y="5398560"/>
            <a:chExt cx="463680" cy="320400"/>
          </a:xfrm>
        </p:grpSpPr>
        <p:sp>
          <p:nvSpPr>
            <p:cNvPr id="834" name="CustomShape 17"/>
            <p:cNvSpPr/>
            <p:nvPr/>
          </p:nvSpPr>
          <p:spPr>
            <a:xfrm flipV="1">
              <a:off x="2920320" y="507852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5" name="CustomShape 18"/>
            <p:cNvSpPr/>
            <p:nvPr/>
          </p:nvSpPr>
          <p:spPr>
            <a:xfrm flipV="1">
              <a:off x="3063960" y="50781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836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837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838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840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41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842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TextShape 4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844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845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846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48" name="Group 7"/>
          <p:cNvGrpSpPr/>
          <p:nvPr/>
        </p:nvGrpSpPr>
        <p:grpSpPr>
          <a:xfrm>
            <a:off x="2490120" y="204120"/>
            <a:ext cx="950760" cy="2670120"/>
            <a:chOff x="2490120" y="204120"/>
            <a:chExt cx="950760" cy="2670120"/>
          </a:xfrm>
        </p:grpSpPr>
        <p:sp>
          <p:nvSpPr>
            <p:cNvPr id="849" name="Line 8"/>
            <p:cNvSpPr/>
            <p:nvPr/>
          </p:nvSpPr>
          <p:spPr>
            <a:xfrm flipV="1">
              <a:off x="3012480" y="204120"/>
              <a:ext cx="0" cy="267012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9"/>
            <p:cNvSpPr/>
            <p:nvPr/>
          </p:nvSpPr>
          <p:spPr>
            <a:xfrm rot="19800000">
              <a:off x="2514600" y="1716480"/>
              <a:ext cx="901440" cy="34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Line 10"/>
            <p:cNvSpPr/>
            <p:nvPr/>
          </p:nvSpPr>
          <p:spPr>
            <a:xfrm flipV="1">
              <a:off x="2904840" y="190404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Line 11"/>
            <p:cNvSpPr/>
            <p:nvPr/>
          </p:nvSpPr>
          <p:spPr>
            <a:xfrm flipV="1">
              <a:off x="2800440" y="155016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53" name="Line 12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TextShape 13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latin typeface="Arial"/>
              </a:rPr>
              <a:t>~600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b="0" lang="en-US" sz="4400" spc="-1" strike="noStrike">
                <a:latin typeface="Times New Roman"/>
              </a:rPr>
              <a:t>QGP Energy Density</a:t>
            </a:r>
            <a:endParaRPr b="0" lang="en-US" sz="4400" spc="-1" strike="noStrike">
              <a:latin typeface="Times New Roman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How can we estimate the energy density?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857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858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Transverse energy (E</a:t>
            </a:r>
            <a:r>
              <a:rPr b="0" lang="en-US" sz="3200" spc="-1" strike="noStrike" baseline="-101000">
                <a:latin typeface="Times New Roman"/>
              </a:rPr>
              <a:t>T</a:t>
            </a:r>
            <a:r>
              <a:rPr b="0" lang="en-US" sz="3200" spc="-1" strike="noStrike">
                <a:latin typeface="Times New Roman"/>
              </a:rPr>
              <a:t>)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sum of particle energies in transverse direction</a:t>
            </a:r>
            <a:endParaRPr b="0" lang="en-US" sz="28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Volume V = 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r>
              <a:rPr b="0" lang="en-US" sz="3200" spc="-1" strike="noStrike">
                <a:latin typeface="Times New Roman"/>
                <a:ea typeface="Arial"/>
              </a:rPr>
              <a:t>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τ = formation time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Energy density </a:t>
            </a:r>
            <a:r>
              <a:rPr b="0" lang="en-US" sz="3200" spc="-1" strike="noStrike">
                <a:latin typeface="Times New Roman"/>
                <a:ea typeface="Times New Roman"/>
              </a:rPr>
              <a:t>ε</a:t>
            </a:r>
            <a:br/>
            <a:br/>
            <a:br/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QGP formation for ε &gt; 0.5 GeV/fm</a:t>
            </a:r>
            <a:r>
              <a:rPr b="0" lang="en-US" sz="3200" spc="-1" strike="noStrike" baseline="101000">
                <a:latin typeface="Times New Roman"/>
                <a:ea typeface="Times New Roman"/>
              </a:rPr>
              <a:t>3</a:t>
            </a:r>
            <a:endParaRPr b="0" lang="en-US" sz="3200" spc="-1" strike="noStrike">
              <a:latin typeface="Times New Roman"/>
            </a:endParaRPr>
          </a:p>
        </p:txBody>
      </p:sp>
      <p:sp>
        <p:nvSpPr>
          <p:cNvPr id="859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</a:rPr>
              <a:t>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endParaRPr b="0" lang="en-US" sz="3200" spc="-1" strike="noStrike">
              <a:latin typeface="Times New Roman"/>
            </a:endParaRPr>
          </a:p>
        </p:txBody>
      </p:sp>
      <p:sp>
        <p:nvSpPr>
          <p:cNvPr id="860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62" name="Formula 6"/>
              <p:cNvSpPr txBox="1"/>
              <p:nvPr/>
            </p:nvSpPr>
            <p:spPr>
              <a:xfrm>
                <a:off x="1737360" y="52120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864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Energy density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865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500" spc="-1" strike="noStrike">
                <a:latin typeface="Times New Roman"/>
              </a:rPr>
              <a:t>Standard estimate </a:t>
            </a:r>
            <a:r>
              <a:rPr b="0" lang="en-US" sz="2500" spc="-1" strike="noStrike">
                <a:latin typeface="Times New Roman"/>
                <a:ea typeface="Times New Roman"/>
              </a:rPr>
              <a:t>τ</a:t>
            </a:r>
            <a:r>
              <a:rPr b="0" lang="en-US" sz="2500" spc="-1" strike="noStrike" baseline="-101000">
                <a:latin typeface="Times New Roman"/>
                <a:ea typeface="Times New Roman"/>
              </a:rPr>
              <a:t>0</a:t>
            </a:r>
            <a:r>
              <a:rPr b="0" lang="en-US" sz="2500" spc="-1" strike="noStrike">
                <a:latin typeface="Times New Roman"/>
                <a:ea typeface="Times New Roman"/>
              </a:rPr>
              <a:t> ≈ 1 fm/c</a:t>
            </a:r>
            <a:endParaRPr b="0" lang="en-US" sz="2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66" name="Formula 3"/>
              <p:cNvSpPr txBox="1"/>
              <p:nvPr/>
            </p:nvSpPr>
            <p:spPr>
              <a:xfrm>
                <a:off x="3497040" y="5936040"/>
                <a:ext cx="18867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A</m:t>
                        </m:r>
                        <m:r>
                          <m:t xml:space="preserve">c</m:t>
                        </m:r>
                        <m:sSub>
                          <m:e>
                            <m:r>
                              <m:t xml:space="preserve">τ</m:t>
                            </m:r>
                          </m:e>
                          <m:sub>
                            <m:r>
                              <m:t xml:space="preserve">0</m:t>
                            </m:r>
                          </m:sub>
                        </m:sSub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867" name="Line 4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TextShape 5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0000ff"/>
                </a:solidFill>
                <a:latin typeface="Times New Roman"/>
              </a:rPr>
              <a:t>QGP formation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869" name="Line 6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TextShape 7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ff0000"/>
                </a:solidFill>
                <a:latin typeface="Times New Roman"/>
              </a:rPr>
              <a:t>RHIC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871" name="Group 8"/>
          <p:cNvGrpSpPr/>
          <p:nvPr/>
        </p:nvGrpSpPr>
        <p:grpSpPr>
          <a:xfrm>
            <a:off x="7680240" y="5548680"/>
            <a:ext cx="309960" cy="274680"/>
            <a:chOff x="7680240" y="5548680"/>
            <a:chExt cx="309960" cy="274680"/>
          </a:xfrm>
        </p:grpSpPr>
        <p:sp>
          <p:nvSpPr>
            <p:cNvPr id="872" name="CustomShape 9"/>
            <p:cNvSpPr/>
            <p:nvPr/>
          </p:nvSpPr>
          <p:spPr>
            <a:xfrm>
              <a:off x="7715880" y="554868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CustomShape 10"/>
            <p:cNvSpPr/>
            <p:nvPr/>
          </p:nvSpPr>
          <p:spPr>
            <a:xfrm>
              <a:off x="7680240" y="554904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74" name="Group 11"/>
          <p:cNvGrpSpPr/>
          <p:nvPr/>
        </p:nvGrpSpPr>
        <p:grpSpPr>
          <a:xfrm>
            <a:off x="1380600" y="5549040"/>
            <a:ext cx="453960" cy="274680"/>
            <a:chOff x="1380600" y="5549040"/>
            <a:chExt cx="453960" cy="274680"/>
          </a:xfrm>
        </p:grpSpPr>
        <p:sp>
          <p:nvSpPr>
            <p:cNvPr id="875" name="CustomShape 12"/>
            <p:cNvSpPr/>
            <p:nvPr/>
          </p:nvSpPr>
          <p:spPr>
            <a:xfrm>
              <a:off x="1560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CustomShape 13"/>
            <p:cNvSpPr/>
            <p:nvPr/>
          </p:nvSpPr>
          <p:spPr>
            <a:xfrm>
              <a:off x="1380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77" name="Group 14"/>
          <p:cNvGrpSpPr/>
          <p:nvPr/>
        </p:nvGrpSpPr>
        <p:grpSpPr>
          <a:xfrm>
            <a:off x="4548600" y="5549040"/>
            <a:ext cx="381960" cy="274680"/>
            <a:chOff x="4548600" y="5549040"/>
            <a:chExt cx="381960" cy="274680"/>
          </a:xfrm>
        </p:grpSpPr>
        <p:sp>
          <p:nvSpPr>
            <p:cNvPr id="878" name="CustomShape 15"/>
            <p:cNvSpPr/>
            <p:nvPr/>
          </p:nvSpPr>
          <p:spPr>
            <a:xfrm>
              <a:off x="4656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16"/>
            <p:cNvSpPr/>
            <p:nvPr/>
          </p:nvSpPr>
          <p:spPr>
            <a:xfrm>
              <a:off x="4548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144" name="Group 2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145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6" name="CustomShape 3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7" name="CustomShape 4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8" name="CustomShape 5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49" name="CustomShape 6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15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1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2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3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4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5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6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7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58" name="TextShape 7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Times New Roman"/>
                </a:rPr>
                <a:t>Relativistic Heavy Ion Collider</a:t>
              </a:r>
              <a:endParaRPr b="0" lang="en-US" sz="2700" spc="-1" strike="noStrike">
                <a:latin typeface="Times New Roman"/>
              </a:endParaRPr>
            </a:p>
          </p:txBody>
        </p:sp>
      </p:grpSp>
      <p:grpSp>
        <p:nvGrpSpPr>
          <p:cNvPr id="159" name="Group 8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160" name="Group 9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161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2" name="Group 10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163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4" name="TextShape 11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65" name="Group 12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166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7" name="TextShape 13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68" name="Group 14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169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0" name="TextShape 15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/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171" name="Group 16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172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3" name="TextShape 17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74" name="TextShape 18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Times New Roman"/>
                </a:rPr>
                <a:t>Large Hadron Collider</a:t>
              </a:r>
              <a:endParaRPr b="0" lang="en-US" sz="2700" spc="-1" strike="noStrike">
                <a:latin typeface="Times New Roman"/>
              </a:endParaRPr>
            </a:p>
          </p:txBody>
        </p:sp>
      </p:grpSp>
      <p:sp>
        <p:nvSpPr>
          <p:cNvPr id="175" name="TextShape 19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6" name="TextShape 20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77" name="Group 21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178" name="CustomShape 22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Line 23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TextShape 24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81" name="Group 25"/>
          <p:cNvGrpSpPr/>
          <p:nvPr/>
        </p:nvGrpSpPr>
        <p:grpSpPr>
          <a:xfrm>
            <a:off x="2962440" y="4092840"/>
            <a:ext cx="3047400" cy="3186360"/>
            <a:chOff x="2962440" y="4092840"/>
            <a:chExt cx="3047400" cy="3186360"/>
          </a:xfrm>
        </p:grpSpPr>
        <p:pic>
          <p:nvPicPr>
            <p:cNvPr id="182" name="" descr=""/>
            <p:cNvPicPr/>
            <p:nvPr/>
          </p:nvPicPr>
          <p:blipFill>
            <a:blip r:embed="rId15"/>
            <a:stretch/>
          </p:blipFill>
          <p:spPr>
            <a:xfrm>
              <a:off x="3266640" y="4847040"/>
              <a:ext cx="2743200" cy="243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3" name="TextShape 26"/>
            <p:cNvSpPr txBox="1"/>
            <p:nvPr/>
          </p:nvSpPr>
          <p:spPr>
            <a:xfrm>
              <a:off x="2962440" y="4977360"/>
              <a:ext cx="9144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4" name="CustomShape 27"/>
            <p:cNvSpPr/>
            <p:nvPr/>
          </p:nvSpPr>
          <p:spPr>
            <a:xfrm>
              <a:off x="3799440" y="4103640"/>
              <a:ext cx="109800" cy="320040"/>
            </a:xfrm>
            <a:prstGeom prst="ellipse">
              <a:avLst/>
            </a:prstGeom>
            <a:solidFill>
              <a:srgbClr val="f77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TextShape 28"/>
            <p:cNvSpPr txBox="1"/>
            <p:nvPr/>
          </p:nvSpPr>
          <p:spPr>
            <a:xfrm>
              <a:off x="3968640" y="4092840"/>
              <a:ext cx="1371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f77f00"/>
                  </a:solidFill>
                  <a:latin typeface="Arial"/>
                </a:rPr>
                <a:t>LHC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6" name="Freeform 29"/>
            <p:cNvSpPr/>
            <p:nvPr/>
          </p:nvSpPr>
          <p:spPr>
            <a:xfrm>
              <a:off x="3785040" y="4973760"/>
              <a:ext cx="2103480" cy="1463400"/>
            </a:xfrm>
            <a:custGeom>
              <a:avLst/>
              <a:gdLst/>
              <a:ahLst/>
              <a:rect l="0" t="0" r="r" b="b"/>
              <a:pathLst>
                <a:path w="5843" h="4065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</a:path>
              </a:pathLst>
            </a:custGeom>
            <a:solidFill>
              <a:srgbClr val="0000ff">
                <a:alpha val="50000"/>
              </a:srgbClr>
            </a:solidFill>
            <a:ln>
              <a:solidFill>
                <a:srgbClr val="3465a4"/>
              </a:solidFill>
            </a:ln>
          </p:spPr>
        </p:sp>
      </p:grp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"/>
          <p:cNvGrpSpPr/>
          <p:nvPr/>
        </p:nvGrpSpPr>
        <p:grpSpPr>
          <a:xfrm>
            <a:off x="91440" y="3668760"/>
            <a:ext cx="9418320" cy="3426840"/>
            <a:chOff x="91440" y="3668760"/>
            <a:chExt cx="9418320" cy="3426840"/>
          </a:xfrm>
        </p:grpSpPr>
        <p:grpSp>
          <p:nvGrpSpPr>
            <p:cNvPr id="188" name="Group 2"/>
            <p:cNvGrpSpPr/>
            <p:nvPr/>
          </p:nvGrpSpPr>
          <p:grpSpPr>
            <a:xfrm>
              <a:off x="91440" y="3668760"/>
              <a:ext cx="9418320" cy="3426840"/>
              <a:chOff x="91440" y="3668760"/>
              <a:chExt cx="9418320" cy="3426840"/>
            </a:xfrm>
          </p:grpSpPr>
          <p:pic>
            <p:nvPicPr>
              <p:cNvPr id="189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309360" y="4052880"/>
                <a:ext cx="3200400" cy="2560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91440" y="3668760"/>
                <a:ext cx="3657600" cy="2853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1" name="CustomShape 3"/>
              <p:cNvSpPr/>
              <p:nvPr/>
            </p:nvSpPr>
            <p:spPr>
              <a:xfrm>
                <a:off x="1280160" y="6430320"/>
                <a:ext cx="174312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STAR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192" name="CustomShape 4"/>
              <p:cNvSpPr/>
              <p:nvPr/>
            </p:nvSpPr>
            <p:spPr>
              <a:xfrm>
                <a:off x="6949440" y="6436080"/>
                <a:ext cx="228600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PHENIX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  <p:grpSp>
        <p:nvGrpSpPr>
          <p:cNvPr id="193" name="Group 5"/>
          <p:cNvGrpSpPr/>
          <p:nvPr/>
        </p:nvGrpSpPr>
        <p:grpSpPr>
          <a:xfrm>
            <a:off x="457200" y="-304560"/>
            <a:ext cx="9418320" cy="5024880"/>
            <a:chOff x="457200" y="-304560"/>
            <a:chExt cx="9418320" cy="5024880"/>
          </a:xfrm>
        </p:grpSpPr>
        <p:grpSp>
          <p:nvGrpSpPr>
            <p:cNvPr id="194" name="Group 6"/>
            <p:cNvGrpSpPr/>
            <p:nvPr/>
          </p:nvGrpSpPr>
          <p:grpSpPr>
            <a:xfrm>
              <a:off x="457200" y="225720"/>
              <a:ext cx="3657600" cy="2761560"/>
              <a:chOff x="457200" y="225720"/>
              <a:chExt cx="3657600" cy="2761560"/>
            </a:xfrm>
          </p:grpSpPr>
          <p:pic>
            <p:nvPicPr>
              <p:cNvPr id="195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57200" y="225720"/>
                <a:ext cx="3181320" cy="193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6" name="TextShape 7"/>
              <p:cNvSpPr txBox="1"/>
              <p:nvPr/>
            </p:nvSpPr>
            <p:spPr>
              <a:xfrm>
                <a:off x="764280" y="1917000"/>
                <a:ext cx="3350520" cy="1070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ALICE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197" name="Group 8"/>
            <p:cNvGrpSpPr/>
            <p:nvPr/>
          </p:nvGrpSpPr>
          <p:grpSpPr>
            <a:xfrm>
              <a:off x="3383280" y="1765440"/>
              <a:ext cx="3657600" cy="2954880"/>
              <a:chOff x="3383280" y="1765440"/>
              <a:chExt cx="3657600" cy="2954880"/>
            </a:xfrm>
          </p:grpSpPr>
          <p:pic>
            <p:nvPicPr>
              <p:cNvPr id="198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3383280" y="1765440"/>
                <a:ext cx="3657600" cy="2587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9" name="TextShape 9"/>
              <p:cNvSpPr txBox="1"/>
              <p:nvPr/>
            </p:nvSpPr>
            <p:spPr>
              <a:xfrm>
                <a:off x="4389120" y="4061520"/>
                <a:ext cx="230580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CMS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200" name="Group 10"/>
            <p:cNvGrpSpPr/>
            <p:nvPr/>
          </p:nvGrpSpPr>
          <p:grpSpPr>
            <a:xfrm>
              <a:off x="6217920" y="-304560"/>
              <a:ext cx="3657600" cy="2949840"/>
              <a:chOff x="6217920" y="-304560"/>
              <a:chExt cx="3657600" cy="2949840"/>
            </a:xfrm>
          </p:grpSpPr>
          <p:pic>
            <p:nvPicPr>
              <p:cNvPr id="201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6217920" y="-304560"/>
                <a:ext cx="3657600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2" name="TextShape 11"/>
              <p:cNvSpPr txBox="1"/>
              <p:nvPr/>
            </p:nvSpPr>
            <p:spPr>
              <a:xfrm>
                <a:off x="7085520" y="1986480"/>
                <a:ext cx="21499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ATLAS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A17031ED-DFB5-4A26-AEB9-E9EDB4F0B282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grpSp>
        <p:nvGrpSpPr>
          <p:cNvPr id="204" name="Group 2"/>
          <p:cNvGrpSpPr/>
          <p:nvPr/>
        </p:nvGrpSpPr>
        <p:grpSpPr>
          <a:xfrm>
            <a:off x="0" y="-4680"/>
            <a:ext cx="10080000" cy="7560000"/>
            <a:chOff x="0" y="-4680"/>
            <a:chExt cx="10080000" cy="7560000"/>
          </a:xfrm>
        </p:grpSpPr>
        <p:pic>
          <p:nvPicPr>
            <p:cNvPr id="205" name="Picture 4" descr=""/>
            <p:cNvPicPr/>
            <p:nvPr/>
          </p:nvPicPr>
          <p:blipFill>
            <a:blip r:embed="rId1"/>
            <a:srcRect l="0" t="0" r="4428" b="0"/>
            <a:stretch/>
          </p:blipFill>
          <p:spPr>
            <a:xfrm>
              <a:off x="0" y="387360"/>
              <a:ext cx="10080000" cy="7167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6" name="CustomShape 3"/>
            <p:cNvSpPr/>
            <p:nvPr/>
          </p:nvSpPr>
          <p:spPr>
            <a:xfrm>
              <a:off x="6786360" y="651600"/>
              <a:ext cx="3293640" cy="2239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07" name="Group 4"/>
            <p:cNvGrpSpPr/>
            <p:nvPr/>
          </p:nvGrpSpPr>
          <p:grpSpPr>
            <a:xfrm>
              <a:off x="6534360" y="-4680"/>
              <a:ext cx="3545640" cy="2616120"/>
              <a:chOff x="6534360" y="-4680"/>
              <a:chExt cx="3545640" cy="2616120"/>
            </a:xfrm>
          </p:grpSpPr>
          <p:pic>
            <p:nvPicPr>
              <p:cNvPr id="208" name="Picture 15" descr=""/>
              <p:cNvPicPr/>
              <p:nvPr/>
            </p:nvPicPr>
            <p:blipFill>
              <a:blip r:embed="rId2"/>
              <a:srcRect l="69835" t="6053" r="8465" b="71510"/>
              <a:stretch/>
            </p:blipFill>
            <p:spPr>
              <a:xfrm>
                <a:off x="6683400" y="224280"/>
                <a:ext cx="3396600" cy="2387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9" name="Picture 16" descr=""/>
              <p:cNvPicPr/>
              <p:nvPr/>
            </p:nvPicPr>
            <p:blipFill>
              <a:blip r:embed="rId3"/>
              <a:srcRect l="94849" t="18722" r="0" b="70410"/>
              <a:stretch/>
            </p:blipFill>
            <p:spPr>
              <a:xfrm>
                <a:off x="9483120" y="1372320"/>
                <a:ext cx="589680" cy="84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0" name="Picture 17" descr=""/>
              <p:cNvPicPr/>
              <p:nvPr/>
            </p:nvPicPr>
            <p:blipFill>
              <a:blip r:embed="rId4"/>
              <a:srcRect l="68113" t="0" r="13776" b="97307"/>
              <a:stretch/>
            </p:blipFill>
            <p:spPr>
              <a:xfrm>
                <a:off x="6534360" y="-4680"/>
                <a:ext cx="2600640" cy="2624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11" name="Picture 23" descr=""/>
            <p:cNvPicPr/>
            <p:nvPr/>
          </p:nvPicPr>
          <p:blipFill>
            <a:blip r:embed="rId5"/>
            <a:srcRect l="57578" t="26001" r="33317" b="68190"/>
            <a:stretch/>
          </p:blipFill>
          <p:spPr>
            <a:xfrm>
              <a:off x="6095160" y="2263320"/>
              <a:ext cx="960840" cy="416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2" name="CustomShape 5"/>
          <p:cNvSpPr/>
          <p:nvPr/>
        </p:nvSpPr>
        <p:spPr>
          <a:xfrm>
            <a:off x="27720" y="20880"/>
            <a:ext cx="2245680" cy="9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76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760" spc="-1" strike="noStrike">
              <a:latin typeface="Arial"/>
            </a:endParaRPr>
          </a:p>
        </p:txBody>
      </p:sp>
      <p:grpSp>
        <p:nvGrpSpPr>
          <p:cNvPr id="213" name="Group 6"/>
          <p:cNvGrpSpPr/>
          <p:nvPr/>
        </p:nvGrpSpPr>
        <p:grpSpPr>
          <a:xfrm>
            <a:off x="3271680" y="1106280"/>
            <a:ext cx="3768840" cy="3445560"/>
            <a:chOff x="3271680" y="1106280"/>
            <a:chExt cx="3768840" cy="3445560"/>
          </a:xfrm>
        </p:grpSpPr>
        <p:sp>
          <p:nvSpPr>
            <p:cNvPr id="214" name="CustomShape 7"/>
            <p:cNvSpPr/>
            <p:nvPr/>
          </p:nvSpPr>
          <p:spPr>
            <a:xfrm>
              <a:off x="5737320" y="110628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CustomShape 8"/>
            <p:cNvSpPr/>
            <p:nvPr/>
          </p:nvSpPr>
          <p:spPr>
            <a:xfrm>
              <a:off x="3271680" y="43689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CustomShape 9"/>
            <p:cNvSpPr/>
            <p:nvPr/>
          </p:nvSpPr>
          <p:spPr>
            <a:xfrm>
              <a:off x="6135480" y="2285280"/>
              <a:ext cx="905040" cy="411480"/>
            </a:xfrm>
            <a:custGeom>
              <a:avLst/>
              <a:gdLst/>
              <a:ahLst/>
              <a:rect l="0" t="0" r="r" b="b"/>
              <a:pathLst>
                <a:path w="2515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2324" y="1144"/>
                  </a:lnTo>
                  <a:cubicBezTo>
                    <a:pt x="2419" y="1144"/>
                    <a:pt x="2514" y="1048"/>
                    <a:pt x="2514" y="953"/>
                  </a:cubicBezTo>
                  <a:lnTo>
                    <a:pt x="2514" y="190"/>
                  </a:lnTo>
                  <a:cubicBezTo>
                    <a:pt x="2514" y="95"/>
                    <a:pt x="2419" y="0"/>
                    <a:pt x="2324" y="0"/>
                  </a:cubicBezTo>
                  <a:lnTo>
                    <a:pt x="190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17" name="Group 10"/>
          <p:cNvGrpSpPr/>
          <p:nvPr/>
        </p:nvGrpSpPr>
        <p:grpSpPr>
          <a:xfrm>
            <a:off x="6523200" y="-16560"/>
            <a:ext cx="2603520" cy="274320"/>
            <a:chOff x="6523200" y="-16560"/>
            <a:chExt cx="2603520" cy="274320"/>
          </a:xfrm>
        </p:grpSpPr>
        <p:sp>
          <p:nvSpPr>
            <p:cNvPr id="218" name="CustomShape 11"/>
            <p:cNvSpPr/>
            <p:nvPr/>
          </p:nvSpPr>
          <p:spPr>
            <a:xfrm>
              <a:off x="83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12"/>
            <p:cNvSpPr/>
            <p:nvPr/>
          </p:nvSpPr>
          <p:spPr>
            <a:xfrm>
              <a:off x="74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13"/>
            <p:cNvSpPr/>
            <p:nvPr/>
          </p:nvSpPr>
          <p:spPr>
            <a:xfrm>
              <a:off x="6523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1" name="Group 14"/>
          <p:cNvGrpSpPr/>
          <p:nvPr/>
        </p:nvGrpSpPr>
        <p:grpSpPr>
          <a:xfrm>
            <a:off x="574200" y="1823760"/>
            <a:ext cx="1783440" cy="4795200"/>
            <a:chOff x="574200" y="1823760"/>
            <a:chExt cx="1783440" cy="4795200"/>
          </a:xfrm>
        </p:grpSpPr>
        <p:sp>
          <p:nvSpPr>
            <p:cNvPr id="222" name="CustomShape 15"/>
            <p:cNvSpPr/>
            <p:nvPr/>
          </p:nvSpPr>
          <p:spPr>
            <a:xfrm>
              <a:off x="1900080" y="639036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CustomShape 16"/>
            <p:cNvSpPr/>
            <p:nvPr/>
          </p:nvSpPr>
          <p:spPr>
            <a:xfrm>
              <a:off x="574200" y="2046960"/>
              <a:ext cx="640080" cy="228600"/>
            </a:xfrm>
            <a:custGeom>
              <a:avLst/>
              <a:gdLst/>
              <a:ahLst/>
              <a:rect l="0" t="0" r="r" b="b"/>
              <a:pathLst>
                <a:path w="1780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673" y="636"/>
                  </a:lnTo>
                  <a:cubicBezTo>
                    <a:pt x="1726" y="636"/>
                    <a:pt x="1779" y="583"/>
                    <a:pt x="1779" y="530"/>
                  </a:cubicBezTo>
                  <a:lnTo>
                    <a:pt x="1779" y="106"/>
                  </a:lnTo>
                  <a:cubicBezTo>
                    <a:pt x="1779" y="53"/>
                    <a:pt x="1726" y="0"/>
                    <a:pt x="1673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17"/>
            <p:cNvSpPr/>
            <p:nvPr/>
          </p:nvSpPr>
          <p:spPr>
            <a:xfrm>
              <a:off x="1189080" y="1823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5" name="Group 18"/>
          <p:cNvGrpSpPr/>
          <p:nvPr/>
        </p:nvGrpSpPr>
        <p:grpSpPr>
          <a:xfrm>
            <a:off x="19440" y="1499760"/>
            <a:ext cx="10077120" cy="3436920"/>
            <a:chOff x="19440" y="1499760"/>
            <a:chExt cx="10077120" cy="3436920"/>
          </a:xfrm>
        </p:grpSpPr>
        <p:sp>
          <p:nvSpPr>
            <p:cNvPr id="226" name="CustomShape 19"/>
            <p:cNvSpPr/>
            <p:nvPr/>
          </p:nvSpPr>
          <p:spPr>
            <a:xfrm>
              <a:off x="19440" y="2894760"/>
              <a:ext cx="822960" cy="365760"/>
            </a:xfrm>
            <a:custGeom>
              <a:avLst/>
              <a:gdLst/>
              <a:ahLst/>
              <a:rect l="0" t="0" r="r" b="b"/>
              <a:pathLst>
                <a:path w="2288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2117" y="1017"/>
                  </a:lnTo>
                  <a:cubicBezTo>
                    <a:pt x="2202" y="1017"/>
                    <a:pt x="2287" y="932"/>
                    <a:pt x="2287" y="847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20"/>
            <p:cNvSpPr/>
            <p:nvPr/>
          </p:nvSpPr>
          <p:spPr>
            <a:xfrm>
              <a:off x="9273600" y="4571280"/>
              <a:ext cx="822960" cy="365400"/>
            </a:xfrm>
            <a:custGeom>
              <a:avLst/>
              <a:gdLst/>
              <a:ahLst/>
              <a:rect l="0" t="0" r="r" b="b"/>
              <a:pathLst>
                <a:path w="2288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7" y="1016"/>
                  </a:lnTo>
                  <a:cubicBezTo>
                    <a:pt x="2202" y="1016"/>
                    <a:pt x="2287" y="931"/>
                    <a:pt x="2287" y="846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21"/>
            <p:cNvSpPr/>
            <p:nvPr/>
          </p:nvSpPr>
          <p:spPr>
            <a:xfrm>
              <a:off x="1982160" y="1499760"/>
              <a:ext cx="548280" cy="182880"/>
            </a:xfrm>
            <a:custGeom>
              <a:avLst/>
              <a:gdLst/>
              <a:ahLst/>
              <a:rect l="0" t="0" r="r" b="b"/>
              <a:pathLst>
                <a:path w="1525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439" y="509"/>
                  </a:lnTo>
                  <a:cubicBezTo>
                    <a:pt x="1481" y="509"/>
                    <a:pt x="1524" y="466"/>
                    <a:pt x="1524" y="424"/>
                  </a:cubicBezTo>
                  <a:lnTo>
                    <a:pt x="1524" y="84"/>
                  </a:lnTo>
                  <a:cubicBezTo>
                    <a:pt x="1524" y="42"/>
                    <a:pt x="1481" y="0"/>
                    <a:pt x="1439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9" name="Group 22"/>
          <p:cNvGrpSpPr/>
          <p:nvPr/>
        </p:nvGrpSpPr>
        <p:grpSpPr>
          <a:xfrm>
            <a:off x="793080" y="1385280"/>
            <a:ext cx="9230760" cy="5772240"/>
            <a:chOff x="793080" y="1385280"/>
            <a:chExt cx="9230760" cy="5772240"/>
          </a:xfrm>
        </p:grpSpPr>
        <p:sp>
          <p:nvSpPr>
            <p:cNvPr id="230" name="CustomShape 23"/>
            <p:cNvSpPr/>
            <p:nvPr/>
          </p:nvSpPr>
          <p:spPr>
            <a:xfrm>
              <a:off x="793080" y="380340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24"/>
            <p:cNvSpPr/>
            <p:nvPr/>
          </p:nvSpPr>
          <p:spPr>
            <a:xfrm>
              <a:off x="793080" y="4091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25"/>
            <p:cNvSpPr/>
            <p:nvPr/>
          </p:nvSpPr>
          <p:spPr>
            <a:xfrm>
              <a:off x="8309880" y="4258080"/>
              <a:ext cx="822600" cy="365400"/>
            </a:xfrm>
            <a:custGeom>
              <a:avLst/>
              <a:gdLst/>
              <a:ahLst/>
              <a:rect l="0" t="0" r="r" b="b"/>
              <a:pathLst>
                <a:path w="2287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6" y="1016"/>
                  </a:lnTo>
                  <a:cubicBezTo>
                    <a:pt x="2201" y="1016"/>
                    <a:pt x="2286" y="931"/>
                    <a:pt x="2286" y="846"/>
                  </a:cubicBezTo>
                  <a:lnTo>
                    <a:pt x="2286" y="169"/>
                  </a:lnTo>
                  <a:cubicBezTo>
                    <a:pt x="2286" y="84"/>
                    <a:pt x="2201" y="0"/>
                    <a:pt x="2116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26"/>
            <p:cNvSpPr/>
            <p:nvPr/>
          </p:nvSpPr>
          <p:spPr>
            <a:xfrm>
              <a:off x="5811840" y="1385280"/>
              <a:ext cx="731160" cy="365760"/>
            </a:xfrm>
            <a:custGeom>
              <a:avLst/>
              <a:gdLst/>
              <a:ahLst/>
              <a:rect l="0" t="0" r="r" b="b"/>
              <a:pathLst>
                <a:path w="2032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1862" y="1017"/>
                  </a:lnTo>
                  <a:cubicBezTo>
                    <a:pt x="1946" y="1017"/>
                    <a:pt x="2031" y="932"/>
                    <a:pt x="2031" y="847"/>
                  </a:cubicBezTo>
                  <a:lnTo>
                    <a:pt x="2031" y="169"/>
                  </a:lnTo>
                  <a:cubicBezTo>
                    <a:pt x="2031" y="84"/>
                    <a:pt x="1946" y="0"/>
                    <a:pt x="1862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27"/>
            <p:cNvSpPr/>
            <p:nvPr/>
          </p:nvSpPr>
          <p:spPr>
            <a:xfrm>
              <a:off x="9475560" y="1397160"/>
              <a:ext cx="548280" cy="228600"/>
            </a:xfrm>
            <a:custGeom>
              <a:avLst/>
              <a:gdLst/>
              <a:ahLst/>
              <a:rect l="0" t="0" r="r" b="b"/>
              <a:pathLst>
                <a:path w="1525" h="637">
                  <a:moveTo>
                    <a:pt x="105" y="0"/>
                  </a:moveTo>
                  <a:cubicBezTo>
                    <a:pt x="52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2" y="636"/>
                    <a:pt x="105" y="636"/>
                  </a:cubicBezTo>
                  <a:lnTo>
                    <a:pt x="1418" y="636"/>
                  </a:lnTo>
                  <a:cubicBezTo>
                    <a:pt x="1471" y="636"/>
                    <a:pt x="1524" y="583"/>
                    <a:pt x="1524" y="530"/>
                  </a:cubicBezTo>
                  <a:lnTo>
                    <a:pt x="1524" y="106"/>
                  </a:lnTo>
                  <a:cubicBezTo>
                    <a:pt x="1524" y="53"/>
                    <a:pt x="1471" y="0"/>
                    <a:pt x="1418" y="0"/>
                  </a:cubicBezTo>
                  <a:lnTo>
                    <a:pt x="105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28"/>
            <p:cNvSpPr/>
            <p:nvPr/>
          </p:nvSpPr>
          <p:spPr>
            <a:xfrm>
              <a:off x="9475560" y="1685160"/>
              <a:ext cx="548280" cy="274320"/>
            </a:xfrm>
            <a:custGeom>
              <a:avLst/>
              <a:gdLst/>
              <a:ahLst/>
              <a:rect l="0" t="0" r="r" b="b"/>
              <a:pathLst>
                <a:path w="1525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396" y="763"/>
                  </a:lnTo>
                  <a:cubicBezTo>
                    <a:pt x="1460" y="763"/>
                    <a:pt x="1524" y="699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9"/>
            <p:cNvSpPr/>
            <p:nvPr/>
          </p:nvSpPr>
          <p:spPr>
            <a:xfrm>
              <a:off x="9475560" y="1937160"/>
              <a:ext cx="548280" cy="273960"/>
            </a:xfrm>
            <a:custGeom>
              <a:avLst/>
              <a:gdLst/>
              <a:ahLst/>
              <a:rect l="0" t="0" r="r" b="b"/>
              <a:pathLst>
                <a:path w="1525" h="763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8"/>
                    <a:pt x="63" y="762"/>
                    <a:pt x="127" y="762"/>
                  </a:cubicBezTo>
                  <a:lnTo>
                    <a:pt x="1397" y="762"/>
                  </a:lnTo>
                  <a:cubicBezTo>
                    <a:pt x="1460" y="762"/>
                    <a:pt x="1524" y="698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7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30"/>
            <p:cNvSpPr/>
            <p:nvPr/>
          </p:nvSpPr>
          <p:spPr>
            <a:xfrm>
              <a:off x="3007080" y="6975000"/>
              <a:ext cx="457200" cy="182520"/>
            </a:xfrm>
            <a:custGeom>
              <a:avLst/>
              <a:gdLst/>
              <a:ahLst/>
              <a:rect l="0" t="0" r="r" b="b"/>
              <a:pathLst>
                <a:path w="1272" h="509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3"/>
                  </a:lnTo>
                  <a:cubicBezTo>
                    <a:pt x="0" y="465"/>
                    <a:pt x="42" y="508"/>
                    <a:pt x="84" y="508"/>
                  </a:cubicBezTo>
                  <a:lnTo>
                    <a:pt x="1186" y="508"/>
                  </a:lnTo>
                  <a:cubicBezTo>
                    <a:pt x="1228" y="508"/>
                    <a:pt x="1271" y="465"/>
                    <a:pt x="1271" y="423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8" name="TextShape 31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When do we have a collision?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Where did the particle go?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What kind of particle is it?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p+p collisions</a:t>
            </a:r>
            <a:endParaRPr b="0" lang="en-US" sz="4400" spc="-1" strike="noStrike">
              <a:latin typeface="Times New Roman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241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Pb+Pb collisions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15254</TotalTime>
  <Application>LibreOffice/6.0.3.2$Linux_X86_64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description/>
  <dc:language>en-US</dc:language>
  <cp:lastModifiedBy/>
  <dcterms:modified xsi:type="dcterms:W3CDTF">2018-09-06T07:16:05Z</dcterms:modified>
  <cp:revision>246</cp:revision>
  <dc:subject/>
  <dc:title/>
</cp:coreProperties>
</file>